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4" r:id="rId2"/>
  </p:sldMasterIdLst>
  <p:notesMasterIdLst>
    <p:notesMasterId r:id="rId24"/>
  </p:notesMasterIdLst>
  <p:sldIdLst>
    <p:sldId id="293" r:id="rId3"/>
    <p:sldId id="295" r:id="rId4"/>
    <p:sldId id="294" r:id="rId5"/>
    <p:sldId id="258" r:id="rId6"/>
    <p:sldId id="276" r:id="rId7"/>
    <p:sldId id="260" r:id="rId8"/>
    <p:sldId id="270" r:id="rId9"/>
    <p:sldId id="271" r:id="rId10"/>
    <p:sldId id="272" r:id="rId11"/>
    <p:sldId id="273" r:id="rId12"/>
    <p:sldId id="274" r:id="rId13"/>
    <p:sldId id="262" r:id="rId14"/>
    <p:sldId id="263" r:id="rId15"/>
    <p:sldId id="289" r:id="rId16"/>
    <p:sldId id="290" r:id="rId17"/>
    <p:sldId id="266" r:id="rId18"/>
    <p:sldId id="275" r:id="rId19"/>
    <p:sldId id="267" r:id="rId20"/>
    <p:sldId id="291" r:id="rId21"/>
    <p:sldId id="292" r:id="rId22"/>
    <p:sldId id="280" r:id="rId23"/>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59" autoAdjust="0"/>
    <p:restoredTop sz="94660"/>
  </p:normalViewPr>
  <p:slideViewPr>
    <p:cSldViewPr snapToGrid="0">
      <p:cViewPr varScale="1">
        <p:scale>
          <a:sx n="87" d="100"/>
          <a:sy n="87" d="100"/>
        </p:scale>
        <p:origin x="168"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2945659" cy="4981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5" y="1"/>
            <a:ext cx="2945659" cy="498135"/>
          </a:xfrm>
          <a:prstGeom prst="rect">
            <a:avLst/>
          </a:prstGeom>
        </p:spPr>
        <p:txBody>
          <a:bodyPr vert="horz" lIns="91440" tIns="45720" rIns="91440" bIns="45720" rtlCol="0"/>
          <a:lstStyle>
            <a:lvl1pPr algn="r">
              <a:defRPr sz="1200"/>
            </a:lvl1pPr>
          </a:lstStyle>
          <a:p>
            <a:fld id="{4002E734-4861-41D4-AF03-2CB2F8059489}" type="datetimeFigureOut">
              <a:rPr lang="en-GB" smtClean="0"/>
              <a:t>10/02/2020</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959"/>
            <a:ext cx="5438140" cy="3909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2" y="9430091"/>
            <a:ext cx="2945659" cy="49813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5" y="9430091"/>
            <a:ext cx="2945659" cy="498134"/>
          </a:xfrm>
          <a:prstGeom prst="rect">
            <a:avLst/>
          </a:prstGeom>
        </p:spPr>
        <p:txBody>
          <a:bodyPr vert="horz" lIns="91440" tIns="45720" rIns="91440" bIns="45720" rtlCol="0" anchor="b"/>
          <a:lstStyle>
            <a:lvl1pPr algn="r">
              <a:defRPr sz="1200"/>
            </a:lvl1pPr>
          </a:lstStyle>
          <a:p>
            <a:fld id="{F6BF6B82-4D24-4B9E-BD05-47DB839C3B95}" type="slidenum">
              <a:rPr lang="en-GB" smtClean="0"/>
              <a:t>‹#›</a:t>
            </a:fld>
            <a:endParaRPr lang="en-GB"/>
          </a:p>
        </p:txBody>
      </p:sp>
    </p:spTree>
    <p:extLst>
      <p:ext uri="{BB962C8B-B14F-4D97-AF65-F5344CB8AC3E}">
        <p14:creationId xmlns:p14="http://schemas.microsoft.com/office/powerpoint/2010/main" val="3679266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a:t>Teachers explicitly share the purpose of the lesson/s with their students so that the students are in no doubt as to what is expected of them during the lesson. The teacher will:</a:t>
            </a:r>
          </a:p>
          <a:p>
            <a:pPr marL="171450" indent="-171450" eaLnBrk="1" fontAlgn="auto" hangingPunct="1">
              <a:spcBef>
                <a:spcPts val="0"/>
              </a:spcBef>
              <a:spcAft>
                <a:spcPts val="0"/>
              </a:spcAft>
              <a:buFont typeface="Arial"/>
              <a:buChar char="•"/>
              <a:defRPr/>
            </a:pPr>
            <a:r>
              <a:rPr lang="en-US" dirty="0"/>
              <a:t>Make the content, skills and thinking explicit</a:t>
            </a:r>
          </a:p>
          <a:p>
            <a:pPr marL="171450" indent="-171450" eaLnBrk="1" fontAlgn="auto" hangingPunct="1">
              <a:spcBef>
                <a:spcPts val="0"/>
              </a:spcBef>
              <a:spcAft>
                <a:spcPts val="0"/>
              </a:spcAft>
              <a:buFont typeface="Arial"/>
              <a:buChar char="•"/>
              <a:defRPr/>
            </a:pPr>
            <a:r>
              <a:rPr lang="en-US" dirty="0"/>
              <a:t>State clearly what the students will have learned by the end of the lesson</a:t>
            </a:r>
          </a:p>
          <a:p>
            <a:pPr marL="171450" indent="-171450" eaLnBrk="1" fontAlgn="auto" hangingPunct="1">
              <a:spcBef>
                <a:spcPts val="0"/>
              </a:spcBef>
              <a:spcAft>
                <a:spcPts val="0"/>
              </a:spcAft>
              <a:buFont typeface="Arial"/>
              <a:buChar char="•"/>
              <a:defRPr/>
            </a:pPr>
            <a:r>
              <a:rPr lang="en-US" dirty="0"/>
              <a:t>Share the criteria against which the learning will be assessed.</a:t>
            </a:r>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2A43081-99A2-44A8-A813-4BE091408220}" type="slidenum">
              <a:rPr lang="en-US" altLang="en-US" smtClean="0"/>
              <a:pPr>
                <a:spcBef>
                  <a:spcPct val="0"/>
                </a:spcBef>
              </a:pPr>
              <a:t>4</a:t>
            </a:fld>
            <a:endParaRPr lang="en-US" altLang="en-US"/>
          </a:p>
        </p:txBody>
      </p:sp>
    </p:spTree>
    <p:extLst>
      <p:ext uri="{BB962C8B-B14F-4D97-AF65-F5344CB8AC3E}">
        <p14:creationId xmlns:p14="http://schemas.microsoft.com/office/powerpoint/2010/main" val="253258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Students are participating in a task or tasks that will allow them to demonstrate their developing understanding of the content that was presented. During this time teachers and students may be involved in assessing and evaluating the outcomes of the students’ learning. Over time there should be a variety of techniques and methods used to determine the levels of achievement</a:t>
            </a:r>
            <a:endParaRPr lang="en-US" dirty="0"/>
          </a:p>
        </p:txBody>
      </p:sp>
      <p:sp>
        <p:nvSpPr>
          <p:cNvPr id="4" name="Slide Number Placeholder 3"/>
          <p:cNvSpPr>
            <a:spLocks noGrp="1"/>
          </p:cNvSpPr>
          <p:nvPr>
            <p:ph type="sldNum" sz="quarter" idx="10"/>
          </p:nvPr>
        </p:nvSpPr>
        <p:spPr/>
        <p:txBody>
          <a:bodyPr/>
          <a:lstStyle/>
          <a:p>
            <a:fld id="{BE2EEC2A-E526-4D4F-BC6D-1E886180760E}" type="slidenum">
              <a:rPr lang="en-US" smtClean="0"/>
              <a:t>16</a:t>
            </a:fld>
            <a:endParaRPr lang="en-US"/>
          </a:p>
        </p:txBody>
      </p:sp>
    </p:spTree>
    <p:extLst>
      <p:ext uri="{BB962C8B-B14F-4D97-AF65-F5344CB8AC3E}">
        <p14:creationId xmlns:p14="http://schemas.microsoft.com/office/powerpoint/2010/main" val="1325047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Reviewing is a critical element in the process of teaching and learning as it is at this point that teachers can challenge the students to make their learning explicit.  Although Review is the last of the elements of the cycle to be described, it should not be seen as coming only at the end of a lesson. It is useful to include different review opportunities throughout every lesson so that teachers and students can identify challenges and supports, and strengths and weaknesses. Review is a significant part of developing metacognitive awareness.</a:t>
            </a:r>
            <a:endParaRPr lang="en-US" dirty="0"/>
          </a:p>
        </p:txBody>
      </p:sp>
      <p:sp>
        <p:nvSpPr>
          <p:cNvPr id="4" name="Slide Number Placeholder 3"/>
          <p:cNvSpPr>
            <a:spLocks noGrp="1"/>
          </p:cNvSpPr>
          <p:nvPr>
            <p:ph type="sldNum" sz="quarter" idx="10"/>
          </p:nvPr>
        </p:nvSpPr>
        <p:spPr/>
        <p:txBody>
          <a:bodyPr/>
          <a:lstStyle/>
          <a:p>
            <a:fld id="{BE2EEC2A-E526-4D4F-BC6D-1E886180760E}" type="slidenum">
              <a:rPr lang="en-US" smtClean="0"/>
              <a:t>17</a:t>
            </a:fld>
            <a:endParaRPr lang="en-US"/>
          </a:p>
        </p:txBody>
      </p:sp>
    </p:spTree>
    <p:extLst>
      <p:ext uri="{BB962C8B-B14F-4D97-AF65-F5344CB8AC3E}">
        <p14:creationId xmlns:p14="http://schemas.microsoft.com/office/powerpoint/2010/main" val="155128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Reviewing is a critical element in the process of teaching and learning as it is at this point that teachers can challenge the students to make their learning explicit.  Although Review is the last of the elements of the cycle to be described, it should not be seen as coming only at the end of a lesson. It is useful to include different review opportunities throughout every lesson so that teachers and students can identify challenges and supports, and strengths and weaknesses. Review is a significant part of developing metacognitive awareness.</a:t>
            </a:r>
            <a:endParaRPr lang="en-US" dirty="0"/>
          </a:p>
        </p:txBody>
      </p:sp>
      <p:sp>
        <p:nvSpPr>
          <p:cNvPr id="4" name="Slide Number Placeholder 3"/>
          <p:cNvSpPr>
            <a:spLocks noGrp="1"/>
          </p:cNvSpPr>
          <p:nvPr>
            <p:ph type="sldNum" sz="quarter" idx="10"/>
          </p:nvPr>
        </p:nvSpPr>
        <p:spPr/>
        <p:txBody>
          <a:bodyPr/>
          <a:lstStyle/>
          <a:p>
            <a:fld id="{BE2EEC2A-E526-4D4F-BC6D-1E886180760E}" type="slidenum">
              <a:rPr lang="en-US" smtClean="0"/>
              <a:t>18</a:t>
            </a:fld>
            <a:endParaRPr lang="en-US"/>
          </a:p>
        </p:txBody>
      </p:sp>
    </p:spTree>
    <p:extLst>
      <p:ext uri="{BB962C8B-B14F-4D97-AF65-F5344CB8AC3E}">
        <p14:creationId xmlns:p14="http://schemas.microsoft.com/office/powerpoint/2010/main" val="155128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Reviewing is a critical element in the process of teaching and learning as it is at this point that teachers can challenge the students to make their learning explicit.  Although Review is the last of the elements of the cycle to be described, it should not be seen as coming only at the end of a lesson. It is useful to include different review opportunities throughout every lesson so that teachers and students can identify challenges and supports, and strengths and weaknesses. Review is a significant part of developing metacognitive awareness.</a:t>
            </a:r>
            <a:endParaRPr lang="en-US" dirty="0"/>
          </a:p>
        </p:txBody>
      </p:sp>
      <p:sp>
        <p:nvSpPr>
          <p:cNvPr id="4" name="Slide Number Placeholder 3"/>
          <p:cNvSpPr>
            <a:spLocks noGrp="1"/>
          </p:cNvSpPr>
          <p:nvPr>
            <p:ph type="sldNum" sz="quarter" idx="10"/>
          </p:nvPr>
        </p:nvSpPr>
        <p:spPr/>
        <p:txBody>
          <a:bodyPr/>
          <a:lstStyle/>
          <a:p>
            <a:fld id="{BE2EEC2A-E526-4D4F-BC6D-1E886180760E}" type="slidenum">
              <a:rPr lang="en-US" smtClean="0"/>
              <a:t>21</a:t>
            </a:fld>
            <a:endParaRPr lang="en-US"/>
          </a:p>
        </p:txBody>
      </p:sp>
    </p:spTree>
    <p:extLst>
      <p:ext uri="{BB962C8B-B14F-4D97-AF65-F5344CB8AC3E}">
        <p14:creationId xmlns:p14="http://schemas.microsoft.com/office/powerpoint/2010/main" val="155128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A3E15E9-7839-4A75-B18E-41F1928CFE2D}" type="datetimeFigureOut">
              <a:rPr lang="en-GB" smtClean="0"/>
              <a:t>10/02/2020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96E12B-BFF3-4658-9DBF-B1D213C7AD8E}" type="slidenum">
              <a:rPr lang="en-GB" smtClean="0"/>
              <a:t>‹#›</a:t>
            </a:fld>
            <a:endParaRPr lang="en-GB"/>
          </a:p>
        </p:txBody>
      </p:sp>
    </p:spTree>
    <p:extLst>
      <p:ext uri="{BB962C8B-B14F-4D97-AF65-F5344CB8AC3E}">
        <p14:creationId xmlns:p14="http://schemas.microsoft.com/office/powerpoint/2010/main" val="1056822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A3E15E9-7839-4A75-B18E-41F1928CFE2D}" type="datetimeFigureOut">
              <a:rPr lang="en-GB" smtClean="0"/>
              <a:t>10/02/2020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96E12B-BFF3-4658-9DBF-B1D213C7AD8E}" type="slidenum">
              <a:rPr lang="en-GB" smtClean="0"/>
              <a:t>‹#›</a:t>
            </a:fld>
            <a:endParaRPr lang="en-GB"/>
          </a:p>
        </p:txBody>
      </p:sp>
    </p:spTree>
    <p:extLst>
      <p:ext uri="{BB962C8B-B14F-4D97-AF65-F5344CB8AC3E}">
        <p14:creationId xmlns:p14="http://schemas.microsoft.com/office/powerpoint/2010/main" val="3715358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A3E15E9-7839-4A75-B18E-41F1928CFE2D}" type="datetimeFigureOut">
              <a:rPr lang="en-GB" smtClean="0"/>
              <a:t>10/02/2020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96E12B-BFF3-4658-9DBF-B1D213C7AD8E}" type="slidenum">
              <a:rPr lang="en-GB" smtClean="0"/>
              <a:t>‹#›</a:t>
            </a:fld>
            <a:endParaRPr lang="en-GB"/>
          </a:p>
        </p:txBody>
      </p:sp>
    </p:spTree>
    <p:extLst>
      <p:ext uri="{BB962C8B-B14F-4D97-AF65-F5344CB8AC3E}">
        <p14:creationId xmlns:p14="http://schemas.microsoft.com/office/powerpoint/2010/main" val="77302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8" name="Text Placeholder 7"/>
          <p:cNvSpPr>
            <a:spLocks noGrp="1"/>
          </p:cNvSpPr>
          <p:nvPr>
            <p:ph type="body" sz="quarter" idx="13"/>
          </p:nvPr>
        </p:nvSpPr>
        <p:spPr>
          <a:xfrm>
            <a:off x="609600" y="1563688"/>
            <a:ext cx="9876741" cy="457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p:nvPr userDrawn="1"/>
        </p:nvSpPr>
        <p:spPr>
          <a:xfrm>
            <a:off x="227964" y="134322"/>
            <a:ext cx="11788992" cy="6569515"/>
          </a:xfrm>
          <a:prstGeom prst="rect">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TextBox 9"/>
          <p:cNvSpPr txBox="1"/>
          <p:nvPr userDrawn="1"/>
        </p:nvSpPr>
        <p:spPr>
          <a:xfrm>
            <a:off x="609601" y="6264240"/>
            <a:ext cx="7173740" cy="369332"/>
          </a:xfrm>
          <a:prstGeom prst="rect">
            <a:avLst/>
          </a:prstGeom>
          <a:noFill/>
        </p:spPr>
        <p:txBody>
          <a:bodyPr wrap="square" rtlCol="0">
            <a:spAutoFit/>
          </a:bodyPr>
          <a:lstStyle/>
          <a:p>
            <a:r>
              <a:rPr lang="en-US" sz="1800" dirty="0"/>
              <a:t>Agree Learning Outcomes</a:t>
            </a:r>
          </a:p>
        </p:txBody>
      </p:sp>
    </p:spTree>
    <p:extLst>
      <p:ext uri="{BB962C8B-B14F-4D97-AF65-F5344CB8AC3E}">
        <p14:creationId xmlns:p14="http://schemas.microsoft.com/office/powerpoint/2010/main" val="32596220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8" name="Text Placeholder 7"/>
          <p:cNvSpPr>
            <a:spLocks noGrp="1"/>
          </p:cNvSpPr>
          <p:nvPr>
            <p:ph type="body" sz="quarter" idx="13"/>
          </p:nvPr>
        </p:nvSpPr>
        <p:spPr>
          <a:xfrm>
            <a:off x="609600" y="1563688"/>
            <a:ext cx="9876741" cy="457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p:nvPr userDrawn="1"/>
        </p:nvSpPr>
        <p:spPr>
          <a:xfrm>
            <a:off x="227964" y="134322"/>
            <a:ext cx="11788992" cy="6569515"/>
          </a:xfrm>
          <a:prstGeom prst="rect">
            <a:avLst/>
          </a:prstGeom>
          <a:noFill/>
          <a:ln w="381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TextBox 9"/>
          <p:cNvSpPr txBox="1"/>
          <p:nvPr userDrawn="1"/>
        </p:nvSpPr>
        <p:spPr>
          <a:xfrm>
            <a:off x="609601" y="6264240"/>
            <a:ext cx="7173740" cy="369332"/>
          </a:xfrm>
          <a:prstGeom prst="rect">
            <a:avLst/>
          </a:prstGeom>
          <a:noFill/>
        </p:spPr>
        <p:txBody>
          <a:bodyPr wrap="square" rtlCol="0">
            <a:spAutoFit/>
          </a:bodyPr>
          <a:lstStyle/>
          <a:p>
            <a:r>
              <a:rPr lang="en-US" sz="1800" dirty="0"/>
              <a:t>Present New</a:t>
            </a:r>
            <a:r>
              <a:rPr lang="en-US" sz="1800" baseline="0" dirty="0"/>
              <a:t> Information</a:t>
            </a:r>
            <a:endParaRPr lang="en-US" sz="1800" dirty="0"/>
          </a:p>
        </p:txBody>
      </p:sp>
    </p:spTree>
    <p:extLst>
      <p:ext uri="{BB962C8B-B14F-4D97-AF65-F5344CB8AC3E}">
        <p14:creationId xmlns:p14="http://schemas.microsoft.com/office/powerpoint/2010/main" val="4011415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8" name="Text Placeholder 7"/>
          <p:cNvSpPr>
            <a:spLocks noGrp="1"/>
          </p:cNvSpPr>
          <p:nvPr>
            <p:ph type="body" sz="quarter" idx="13"/>
          </p:nvPr>
        </p:nvSpPr>
        <p:spPr>
          <a:xfrm>
            <a:off x="609600" y="1563688"/>
            <a:ext cx="9876741" cy="457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p:nvPr userDrawn="1"/>
        </p:nvSpPr>
        <p:spPr>
          <a:xfrm>
            <a:off x="227964" y="134322"/>
            <a:ext cx="11788992" cy="6569515"/>
          </a:xfrm>
          <a:prstGeom prst="rect">
            <a:avLst/>
          </a:prstGeom>
          <a:noFill/>
          <a:ln w="38100" cmpd="sng">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TextBox 9"/>
          <p:cNvSpPr txBox="1"/>
          <p:nvPr userDrawn="1"/>
        </p:nvSpPr>
        <p:spPr>
          <a:xfrm>
            <a:off x="609601" y="6264240"/>
            <a:ext cx="7173740" cy="369332"/>
          </a:xfrm>
          <a:prstGeom prst="rect">
            <a:avLst/>
          </a:prstGeom>
          <a:noFill/>
        </p:spPr>
        <p:txBody>
          <a:bodyPr wrap="square" rtlCol="0">
            <a:spAutoFit/>
          </a:bodyPr>
          <a:lstStyle/>
          <a:p>
            <a:r>
              <a:rPr lang="en-US" sz="1800" dirty="0"/>
              <a:t>Apply to Demonstrate</a:t>
            </a:r>
          </a:p>
        </p:txBody>
      </p:sp>
    </p:spTree>
    <p:extLst>
      <p:ext uri="{BB962C8B-B14F-4D97-AF65-F5344CB8AC3E}">
        <p14:creationId xmlns:p14="http://schemas.microsoft.com/office/powerpoint/2010/main" val="9295962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8" name="Text Placeholder 7"/>
          <p:cNvSpPr>
            <a:spLocks noGrp="1"/>
          </p:cNvSpPr>
          <p:nvPr>
            <p:ph type="body" sz="quarter" idx="13"/>
          </p:nvPr>
        </p:nvSpPr>
        <p:spPr>
          <a:xfrm>
            <a:off x="609600" y="1563688"/>
            <a:ext cx="9876741" cy="457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p:nvPr userDrawn="1"/>
        </p:nvSpPr>
        <p:spPr>
          <a:xfrm>
            <a:off x="227964" y="134322"/>
            <a:ext cx="11788992" cy="6569515"/>
          </a:xfrm>
          <a:prstGeom prst="rect">
            <a:avLst/>
          </a:prstGeom>
          <a:noFill/>
          <a:ln w="38100" cmpd="sng">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TextBox 9"/>
          <p:cNvSpPr txBox="1"/>
          <p:nvPr userDrawn="1"/>
        </p:nvSpPr>
        <p:spPr>
          <a:xfrm>
            <a:off x="609601" y="6264240"/>
            <a:ext cx="7173740" cy="369332"/>
          </a:xfrm>
          <a:prstGeom prst="rect">
            <a:avLst/>
          </a:prstGeom>
          <a:noFill/>
        </p:spPr>
        <p:txBody>
          <a:bodyPr wrap="square" rtlCol="0">
            <a:spAutoFit/>
          </a:bodyPr>
          <a:lstStyle/>
          <a:p>
            <a:r>
              <a:rPr lang="en-US" sz="1800" dirty="0"/>
              <a:t>Review</a:t>
            </a:r>
          </a:p>
        </p:txBody>
      </p:sp>
    </p:spTree>
    <p:extLst>
      <p:ext uri="{BB962C8B-B14F-4D97-AF65-F5344CB8AC3E}">
        <p14:creationId xmlns:p14="http://schemas.microsoft.com/office/powerpoint/2010/main" val="37430508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B5FCE-6D01-4249-92F0-CC7E3EEA9E1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C314F3E-898E-4C46-9C01-83C71AA832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3B86C05-580A-4117-BA78-165C6F9B50F0}"/>
              </a:ext>
            </a:extLst>
          </p:cNvPr>
          <p:cNvSpPr>
            <a:spLocks noGrp="1"/>
          </p:cNvSpPr>
          <p:nvPr>
            <p:ph type="dt" sz="half" idx="10"/>
          </p:nvPr>
        </p:nvSpPr>
        <p:spPr/>
        <p:txBody>
          <a:bodyPr/>
          <a:lstStyle/>
          <a:p>
            <a:fld id="{B7100631-E0AE-4877-A740-CFB2B1FA77D8}" type="datetimeFigureOut">
              <a:rPr lang="en-GB" smtClean="0"/>
              <a:t>10/02/2020</a:t>
            </a:fld>
            <a:endParaRPr lang="en-GB"/>
          </a:p>
        </p:txBody>
      </p:sp>
      <p:sp>
        <p:nvSpPr>
          <p:cNvPr id="5" name="Footer Placeholder 4">
            <a:extLst>
              <a:ext uri="{FF2B5EF4-FFF2-40B4-BE49-F238E27FC236}">
                <a16:creationId xmlns:a16="http://schemas.microsoft.com/office/drawing/2014/main" id="{BB326C85-DDF4-4C58-ADC5-8DC842C4D7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43709AE-E08F-4939-817C-A92140C03A2A}"/>
              </a:ext>
            </a:extLst>
          </p:cNvPr>
          <p:cNvSpPr>
            <a:spLocks noGrp="1"/>
          </p:cNvSpPr>
          <p:nvPr>
            <p:ph type="sldNum" sz="quarter" idx="12"/>
          </p:nvPr>
        </p:nvSpPr>
        <p:spPr/>
        <p:txBody>
          <a:bodyPr/>
          <a:lstStyle/>
          <a:p>
            <a:fld id="{14170F15-45FC-474A-8FA1-F55640209FA0}" type="slidenum">
              <a:rPr lang="en-GB" smtClean="0"/>
              <a:t>‹#›</a:t>
            </a:fld>
            <a:endParaRPr lang="en-GB"/>
          </a:p>
        </p:txBody>
      </p:sp>
    </p:spTree>
    <p:extLst>
      <p:ext uri="{BB962C8B-B14F-4D97-AF65-F5344CB8AC3E}">
        <p14:creationId xmlns:p14="http://schemas.microsoft.com/office/powerpoint/2010/main" val="5027468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30C33-24A2-40D7-BAB3-A034F07A8A9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EAA0598-2D04-4A62-9CB9-58E78CC48C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D040DE7-6878-4C4B-8E06-FC546C58F71D}"/>
              </a:ext>
            </a:extLst>
          </p:cNvPr>
          <p:cNvSpPr>
            <a:spLocks noGrp="1"/>
          </p:cNvSpPr>
          <p:nvPr>
            <p:ph type="dt" sz="half" idx="10"/>
          </p:nvPr>
        </p:nvSpPr>
        <p:spPr/>
        <p:txBody>
          <a:bodyPr/>
          <a:lstStyle/>
          <a:p>
            <a:fld id="{B7100631-E0AE-4877-A740-CFB2B1FA77D8}" type="datetimeFigureOut">
              <a:rPr lang="en-GB" smtClean="0"/>
              <a:t>10/02/2020</a:t>
            </a:fld>
            <a:endParaRPr lang="en-GB"/>
          </a:p>
        </p:txBody>
      </p:sp>
      <p:sp>
        <p:nvSpPr>
          <p:cNvPr id="5" name="Footer Placeholder 4">
            <a:extLst>
              <a:ext uri="{FF2B5EF4-FFF2-40B4-BE49-F238E27FC236}">
                <a16:creationId xmlns:a16="http://schemas.microsoft.com/office/drawing/2014/main" id="{38209CAC-166D-4B0A-95C1-FDB6B6684A5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FF124A4-10A5-445D-8ABE-CB8EF3F2A543}"/>
              </a:ext>
            </a:extLst>
          </p:cNvPr>
          <p:cNvSpPr>
            <a:spLocks noGrp="1"/>
          </p:cNvSpPr>
          <p:nvPr>
            <p:ph type="sldNum" sz="quarter" idx="12"/>
          </p:nvPr>
        </p:nvSpPr>
        <p:spPr/>
        <p:txBody>
          <a:bodyPr/>
          <a:lstStyle/>
          <a:p>
            <a:fld id="{14170F15-45FC-474A-8FA1-F55640209FA0}" type="slidenum">
              <a:rPr lang="en-GB" smtClean="0"/>
              <a:t>‹#›</a:t>
            </a:fld>
            <a:endParaRPr lang="en-GB"/>
          </a:p>
        </p:txBody>
      </p:sp>
    </p:spTree>
    <p:extLst>
      <p:ext uri="{BB962C8B-B14F-4D97-AF65-F5344CB8AC3E}">
        <p14:creationId xmlns:p14="http://schemas.microsoft.com/office/powerpoint/2010/main" val="8786676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5BA1E-7723-4AE6-815A-4DC7DEA73A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AD9E23E-F2EB-453D-B694-7027D57C76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52AB72-70EF-433E-AF58-B0434758CC28}"/>
              </a:ext>
            </a:extLst>
          </p:cNvPr>
          <p:cNvSpPr>
            <a:spLocks noGrp="1"/>
          </p:cNvSpPr>
          <p:nvPr>
            <p:ph type="dt" sz="half" idx="10"/>
          </p:nvPr>
        </p:nvSpPr>
        <p:spPr/>
        <p:txBody>
          <a:bodyPr/>
          <a:lstStyle/>
          <a:p>
            <a:fld id="{B7100631-E0AE-4877-A740-CFB2B1FA77D8}" type="datetimeFigureOut">
              <a:rPr lang="en-GB" smtClean="0"/>
              <a:t>10/02/2020</a:t>
            </a:fld>
            <a:endParaRPr lang="en-GB"/>
          </a:p>
        </p:txBody>
      </p:sp>
      <p:sp>
        <p:nvSpPr>
          <p:cNvPr id="5" name="Footer Placeholder 4">
            <a:extLst>
              <a:ext uri="{FF2B5EF4-FFF2-40B4-BE49-F238E27FC236}">
                <a16:creationId xmlns:a16="http://schemas.microsoft.com/office/drawing/2014/main" id="{DC33D6AE-DE30-4026-B628-266A88E82B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39FA6DA-DBA1-4B5E-AC5D-0675739E49A4}"/>
              </a:ext>
            </a:extLst>
          </p:cNvPr>
          <p:cNvSpPr>
            <a:spLocks noGrp="1"/>
          </p:cNvSpPr>
          <p:nvPr>
            <p:ph type="sldNum" sz="quarter" idx="12"/>
          </p:nvPr>
        </p:nvSpPr>
        <p:spPr/>
        <p:txBody>
          <a:bodyPr/>
          <a:lstStyle/>
          <a:p>
            <a:fld id="{14170F15-45FC-474A-8FA1-F55640209FA0}" type="slidenum">
              <a:rPr lang="en-GB" smtClean="0"/>
              <a:t>‹#›</a:t>
            </a:fld>
            <a:endParaRPr lang="en-GB"/>
          </a:p>
        </p:txBody>
      </p:sp>
    </p:spTree>
    <p:extLst>
      <p:ext uri="{BB962C8B-B14F-4D97-AF65-F5344CB8AC3E}">
        <p14:creationId xmlns:p14="http://schemas.microsoft.com/office/powerpoint/2010/main" val="39478953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FD765-2C37-4F71-8508-4042E14823F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24167E2-6327-4919-87E5-B1C3D1E6EC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87DE4B5-2462-4C50-B01B-61B0F8F2BA1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92D4FD6-928F-4422-9F62-D4D010F29D90}"/>
              </a:ext>
            </a:extLst>
          </p:cNvPr>
          <p:cNvSpPr>
            <a:spLocks noGrp="1"/>
          </p:cNvSpPr>
          <p:nvPr>
            <p:ph type="dt" sz="half" idx="10"/>
          </p:nvPr>
        </p:nvSpPr>
        <p:spPr/>
        <p:txBody>
          <a:bodyPr/>
          <a:lstStyle/>
          <a:p>
            <a:fld id="{B7100631-E0AE-4877-A740-CFB2B1FA77D8}" type="datetimeFigureOut">
              <a:rPr lang="en-GB" smtClean="0"/>
              <a:t>10/02/2020</a:t>
            </a:fld>
            <a:endParaRPr lang="en-GB"/>
          </a:p>
        </p:txBody>
      </p:sp>
      <p:sp>
        <p:nvSpPr>
          <p:cNvPr id="6" name="Footer Placeholder 5">
            <a:extLst>
              <a:ext uri="{FF2B5EF4-FFF2-40B4-BE49-F238E27FC236}">
                <a16:creationId xmlns:a16="http://schemas.microsoft.com/office/drawing/2014/main" id="{60E91A93-5016-4109-BB9C-B83B5B61839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65FB066-479E-4817-B245-194E7C8544E3}"/>
              </a:ext>
            </a:extLst>
          </p:cNvPr>
          <p:cNvSpPr>
            <a:spLocks noGrp="1"/>
          </p:cNvSpPr>
          <p:nvPr>
            <p:ph type="sldNum" sz="quarter" idx="12"/>
          </p:nvPr>
        </p:nvSpPr>
        <p:spPr/>
        <p:txBody>
          <a:bodyPr/>
          <a:lstStyle/>
          <a:p>
            <a:fld id="{14170F15-45FC-474A-8FA1-F55640209FA0}" type="slidenum">
              <a:rPr lang="en-GB" smtClean="0"/>
              <a:t>‹#›</a:t>
            </a:fld>
            <a:endParaRPr lang="en-GB"/>
          </a:p>
        </p:txBody>
      </p:sp>
    </p:spTree>
    <p:extLst>
      <p:ext uri="{BB962C8B-B14F-4D97-AF65-F5344CB8AC3E}">
        <p14:creationId xmlns:p14="http://schemas.microsoft.com/office/powerpoint/2010/main" val="164233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A3E15E9-7839-4A75-B18E-41F1928CFE2D}" type="datetimeFigureOut">
              <a:rPr lang="en-GB" smtClean="0"/>
              <a:t>10/02/2020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96E12B-BFF3-4658-9DBF-B1D213C7AD8E}" type="slidenum">
              <a:rPr lang="en-GB" smtClean="0"/>
              <a:t>‹#›</a:t>
            </a:fld>
            <a:endParaRPr lang="en-GB"/>
          </a:p>
        </p:txBody>
      </p:sp>
    </p:spTree>
    <p:extLst>
      <p:ext uri="{BB962C8B-B14F-4D97-AF65-F5344CB8AC3E}">
        <p14:creationId xmlns:p14="http://schemas.microsoft.com/office/powerpoint/2010/main" val="9924435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62F94-76B6-4592-B08F-DBE135B0C74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A0B16C8-5F27-4EB4-9515-D8C9C8F73A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C7ABC0-43E2-41F4-BDEA-FB94E78991C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4651CE1-88D5-4D5D-AA7B-B43677B464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603938-1CD4-404D-9AE9-8E74EBF0E0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07E90B3-5EA8-4526-9DE0-8D5312D54A34}"/>
              </a:ext>
            </a:extLst>
          </p:cNvPr>
          <p:cNvSpPr>
            <a:spLocks noGrp="1"/>
          </p:cNvSpPr>
          <p:nvPr>
            <p:ph type="dt" sz="half" idx="10"/>
          </p:nvPr>
        </p:nvSpPr>
        <p:spPr/>
        <p:txBody>
          <a:bodyPr/>
          <a:lstStyle/>
          <a:p>
            <a:fld id="{B7100631-E0AE-4877-A740-CFB2B1FA77D8}" type="datetimeFigureOut">
              <a:rPr lang="en-GB" smtClean="0"/>
              <a:t>10/02/2020</a:t>
            </a:fld>
            <a:endParaRPr lang="en-GB"/>
          </a:p>
        </p:txBody>
      </p:sp>
      <p:sp>
        <p:nvSpPr>
          <p:cNvPr id="8" name="Footer Placeholder 7">
            <a:extLst>
              <a:ext uri="{FF2B5EF4-FFF2-40B4-BE49-F238E27FC236}">
                <a16:creationId xmlns:a16="http://schemas.microsoft.com/office/drawing/2014/main" id="{DAD443DD-327A-4E7F-A4EB-84B42870A43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5BFE104-3A57-487C-B296-84343B2344A0}"/>
              </a:ext>
            </a:extLst>
          </p:cNvPr>
          <p:cNvSpPr>
            <a:spLocks noGrp="1"/>
          </p:cNvSpPr>
          <p:nvPr>
            <p:ph type="sldNum" sz="quarter" idx="12"/>
          </p:nvPr>
        </p:nvSpPr>
        <p:spPr/>
        <p:txBody>
          <a:bodyPr/>
          <a:lstStyle/>
          <a:p>
            <a:fld id="{14170F15-45FC-474A-8FA1-F55640209FA0}" type="slidenum">
              <a:rPr lang="en-GB" smtClean="0"/>
              <a:t>‹#›</a:t>
            </a:fld>
            <a:endParaRPr lang="en-GB"/>
          </a:p>
        </p:txBody>
      </p:sp>
    </p:spTree>
    <p:extLst>
      <p:ext uri="{BB962C8B-B14F-4D97-AF65-F5344CB8AC3E}">
        <p14:creationId xmlns:p14="http://schemas.microsoft.com/office/powerpoint/2010/main" val="27006102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BD059-14CA-4647-A9ED-02DABD2F1A1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11D7717-D649-4228-8A08-05F6BBB780AE}"/>
              </a:ext>
            </a:extLst>
          </p:cNvPr>
          <p:cNvSpPr>
            <a:spLocks noGrp="1"/>
          </p:cNvSpPr>
          <p:nvPr>
            <p:ph type="dt" sz="half" idx="10"/>
          </p:nvPr>
        </p:nvSpPr>
        <p:spPr/>
        <p:txBody>
          <a:bodyPr/>
          <a:lstStyle/>
          <a:p>
            <a:fld id="{B7100631-E0AE-4877-A740-CFB2B1FA77D8}" type="datetimeFigureOut">
              <a:rPr lang="en-GB" smtClean="0"/>
              <a:t>10/02/2020</a:t>
            </a:fld>
            <a:endParaRPr lang="en-GB"/>
          </a:p>
        </p:txBody>
      </p:sp>
      <p:sp>
        <p:nvSpPr>
          <p:cNvPr id="4" name="Footer Placeholder 3">
            <a:extLst>
              <a:ext uri="{FF2B5EF4-FFF2-40B4-BE49-F238E27FC236}">
                <a16:creationId xmlns:a16="http://schemas.microsoft.com/office/drawing/2014/main" id="{92ADE3B7-D6CB-44FE-8CBE-36A065E891E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A3CA4ED-0EDF-4581-AFC3-B30AC697824C}"/>
              </a:ext>
            </a:extLst>
          </p:cNvPr>
          <p:cNvSpPr>
            <a:spLocks noGrp="1"/>
          </p:cNvSpPr>
          <p:nvPr>
            <p:ph type="sldNum" sz="quarter" idx="12"/>
          </p:nvPr>
        </p:nvSpPr>
        <p:spPr/>
        <p:txBody>
          <a:bodyPr/>
          <a:lstStyle/>
          <a:p>
            <a:fld id="{14170F15-45FC-474A-8FA1-F55640209FA0}" type="slidenum">
              <a:rPr lang="en-GB" smtClean="0"/>
              <a:t>‹#›</a:t>
            </a:fld>
            <a:endParaRPr lang="en-GB"/>
          </a:p>
        </p:txBody>
      </p:sp>
    </p:spTree>
    <p:extLst>
      <p:ext uri="{BB962C8B-B14F-4D97-AF65-F5344CB8AC3E}">
        <p14:creationId xmlns:p14="http://schemas.microsoft.com/office/powerpoint/2010/main" val="24785152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76107E-1598-469E-8A9C-26F71C4C39C5}"/>
              </a:ext>
            </a:extLst>
          </p:cNvPr>
          <p:cNvSpPr>
            <a:spLocks noGrp="1"/>
          </p:cNvSpPr>
          <p:nvPr>
            <p:ph type="dt" sz="half" idx="10"/>
          </p:nvPr>
        </p:nvSpPr>
        <p:spPr/>
        <p:txBody>
          <a:bodyPr/>
          <a:lstStyle/>
          <a:p>
            <a:fld id="{B7100631-E0AE-4877-A740-CFB2B1FA77D8}" type="datetimeFigureOut">
              <a:rPr lang="en-GB" smtClean="0"/>
              <a:t>10/02/2020</a:t>
            </a:fld>
            <a:endParaRPr lang="en-GB"/>
          </a:p>
        </p:txBody>
      </p:sp>
      <p:sp>
        <p:nvSpPr>
          <p:cNvPr id="3" name="Footer Placeholder 2">
            <a:extLst>
              <a:ext uri="{FF2B5EF4-FFF2-40B4-BE49-F238E27FC236}">
                <a16:creationId xmlns:a16="http://schemas.microsoft.com/office/drawing/2014/main" id="{FE1AF287-37DC-4251-8A9B-48603106FEE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42BB485-1DE8-41D0-B849-AAD00F6A9342}"/>
              </a:ext>
            </a:extLst>
          </p:cNvPr>
          <p:cNvSpPr>
            <a:spLocks noGrp="1"/>
          </p:cNvSpPr>
          <p:nvPr>
            <p:ph type="sldNum" sz="quarter" idx="12"/>
          </p:nvPr>
        </p:nvSpPr>
        <p:spPr/>
        <p:txBody>
          <a:bodyPr/>
          <a:lstStyle/>
          <a:p>
            <a:fld id="{14170F15-45FC-474A-8FA1-F55640209FA0}" type="slidenum">
              <a:rPr lang="en-GB" smtClean="0"/>
              <a:t>‹#›</a:t>
            </a:fld>
            <a:endParaRPr lang="en-GB"/>
          </a:p>
        </p:txBody>
      </p:sp>
    </p:spTree>
    <p:extLst>
      <p:ext uri="{BB962C8B-B14F-4D97-AF65-F5344CB8AC3E}">
        <p14:creationId xmlns:p14="http://schemas.microsoft.com/office/powerpoint/2010/main" val="17107835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83C52-DC42-4F35-9D1B-387DB77627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E014612-E8CF-4A41-A4EF-83D66F679E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520801C-9D7D-4ED6-930D-9A5BE55E32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9708B7-FE74-481D-ADBF-508635A35728}"/>
              </a:ext>
            </a:extLst>
          </p:cNvPr>
          <p:cNvSpPr>
            <a:spLocks noGrp="1"/>
          </p:cNvSpPr>
          <p:nvPr>
            <p:ph type="dt" sz="half" idx="10"/>
          </p:nvPr>
        </p:nvSpPr>
        <p:spPr/>
        <p:txBody>
          <a:bodyPr/>
          <a:lstStyle/>
          <a:p>
            <a:fld id="{B7100631-E0AE-4877-A740-CFB2B1FA77D8}" type="datetimeFigureOut">
              <a:rPr lang="en-GB" smtClean="0"/>
              <a:t>10/02/2020</a:t>
            </a:fld>
            <a:endParaRPr lang="en-GB"/>
          </a:p>
        </p:txBody>
      </p:sp>
      <p:sp>
        <p:nvSpPr>
          <p:cNvPr id="6" name="Footer Placeholder 5">
            <a:extLst>
              <a:ext uri="{FF2B5EF4-FFF2-40B4-BE49-F238E27FC236}">
                <a16:creationId xmlns:a16="http://schemas.microsoft.com/office/drawing/2014/main" id="{78854B46-CFFF-4AD1-B8C4-B17123DEEDA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46EDCCD-DFC5-4F97-9672-B1C2C5FDF892}"/>
              </a:ext>
            </a:extLst>
          </p:cNvPr>
          <p:cNvSpPr>
            <a:spLocks noGrp="1"/>
          </p:cNvSpPr>
          <p:nvPr>
            <p:ph type="sldNum" sz="quarter" idx="12"/>
          </p:nvPr>
        </p:nvSpPr>
        <p:spPr/>
        <p:txBody>
          <a:bodyPr/>
          <a:lstStyle/>
          <a:p>
            <a:fld id="{14170F15-45FC-474A-8FA1-F55640209FA0}" type="slidenum">
              <a:rPr lang="en-GB" smtClean="0"/>
              <a:t>‹#›</a:t>
            </a:fld>
            <a:endParaRPr lang="en-GB"/>
          </a:p>
        </p:txBody>
      </p:sp>
    </p:spTree>
    <p:extLst>
      <p:ext uri="{BB962C8B-B14F-4D97-AF65-F5344CB8AC3E}">
        <p14:creationId xmlns:p14="http://schemas.microsoft.com/office/powerpoint/2010/main" val="17215409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F009A-CAF9-4EBF-A1F6-431B376BF9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7BE475B-32A7-465E-84AB-2FCED30396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5604BB5-FEC3-438A-8880-D2BD7302C1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83D3FA-5B73-4A3B-A6EC-A0AB74646051}"/>
              </a:ext>
            </a:extLst>
          </p:cNvPr>
          <p:cNvSpPr>
            <a:spLocks noGrp="1"/>
          </p:cNvSpPr>
          <p:nvPr>
            <p:ph type="dt" sz="half" idx="10"/>
          </p:nvPr>
        </p:nvSpPr>
        <p:spPr/>
        <p:txBody>
          <a:bodyPr/>
          <a:lstStyle/>
          <a:p>
            <a:fld id="{B7100631-E0AE-4877-A740-CFB2B1FA77D8}" type="datetimeFigureOut">
              <a:rPr lang="en-GB" smtClean="0"/>
              <a:t>10/02/2020</a:t>
            </a:fld>
            <a:endParaRPr lang="en-GB"/>
          </a:p>
        </p:txBody>
      </p:sp>
      <p:sp>
        <p:nvSpPr>
          <p:cNvPr id="6" name="Footer Placeholder 5">
            <a:extLst>
              <a:ext uri="{FF2B5EF4-FFF2-40B4-BE49-F238E27FC236}">
                <a16:creationId xmlns:a16="http://schemas.microsoft.com/office/drawing/2014/main" id="{308D35C8-7873-4D06-A525-7D77153A2BB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29F7450-1063-4E47-83B7-7F1C4A531735}"/>
              </a:ext>
            </a:extLst>
          </p:cNvPr>
          <p:cNvSpPr>
            <a:spLocks noGrp="1"/>
          </p:cNvSpPr>
          <p:nvPr>
            <p:ph type="sldNum" sz="quarter" idx="12"/>
          </p:nvPr>
        </p:nvSpPr>
        <p:spPr/>
        <p:txBody>
          <a:bodyPr/>
          <a:lstStyle/>
          <a:p>
            <a:fld id="{14170F15-45FC-474A-8FA1-F55640209FA0}" type="slidenum">
              <a:rPr lang="en-GB" smtClean="0"/>
              <a:t>‹#›</a:t>
            </a:fld>
            <a:endParaRPr lang="en-GB"/>
          </a:p>
        </p:txBody>
      </p:sp>
    </p:spTree>
    <p:extLst>
      <p:ext uri="{BB962C8B-B14F-4D97-AF65-F5344CB8AC3E}">
        <p14:creationId xmlns:p14="http://schemas.microsoft.com/office/powerpoint/2010/main" val="15233710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5BDB9-ED74-4736-A6BC-75314EFB6A5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E190026-4117-47C0-A5A5-49BEE3DFB0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05EDAFA-F87C-4DD6-A661-43DDE0A20302}"/>
              </a:ext>
            </a:extLst>
          </p:cNvPr>
          <p:cNvSpPr>
            <a:spLocks noGrp="1"/>
          </p:cNvSpPr>
          <p:nvPr>
            <p:ph type="dt" sz="half" idx="10"/>
          </p:nvPr>
        </p:nvSpPr>
        <p:spPr/>
        <p:txBody>
          <a:bodyPr/>
          <a:lstStyle/>
          <a:p>
            <a:fld id="{B7100631-E0AE-4877-A740-CFB2B1FA77D8}" type="datetimeFigureOut">
              <a:rPr lang="en-GB" smtClean="0"/>
              <a:t>10/02/2020</a:t>
            </a:fld>
            <a:endParaRPr lang="en-GB"/>
          </a:p>
        </p:txBody>
      </p:sp>
      <p:sp>
        <p:nvSpPr>
          <p:cNvPr id="5" name="Footer Placeholder 4">
            <a:extLst>
              <a:ext uri="{FF2B5EF4-FFF2-40B4-BE49-F238E27FC236}">
                <a16:creationId xmlns:a16="http://schemas.microsoft.com/office/drawing/2014/main" id="{D1ED05E2-CB41-4C9E-886D-6AFE2514F72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8A53C85-164E-4BFD-9027-36C36EBAFA88}"/>
              </a:ext>
            </a:extLst>
          </p:cNvPr>
          <p:cNvSpPr>
            <a:spLocks noGrp="1"/>
          </p:cNvSpPr>
          <p:nvPr>
            <p:ph type="sldNum" sz="quarter" idx="12"/>
          </p:nvPr>
        </p:nvSpPr>
        <p:spPr/>
        <p:txBody>
          <a:bodyPr/>
          <a:lstStyle/>
          <a:p>
            <a:fld id="{14170F15-45FC-474A-8FA1-F55640209FA0}" type="slidenum">
              <a:rPr lang="en-GB" smtClean="0"/>
              <a:t>‹#›</a:t>
            </a:fld>
            <a:endParaRPr lang="en-GB"/>
          </a:p>
        </p:txBody>
      </p:sp>
    </p:spTree>
    <p:extLst>
      <p:ext uri="{BB962C8B-B14F-4D97-AF65-F5344CB8AC3E}">
        <p14:creationId xmlns:p14="http://schemas.microsoft.com/office/powerpoint/2010/main" val="8206940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0C7BC3-27BB-426B-811A-83AAC5C724F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25FD783-5AAC-43A7-9407-67C6F9C3BF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20F4AD1-30F4-443A-AEB2-9EB660CF9BA8}"/>
              </a:ext>
            </a:extLst>
          </p:cNvPr>
          <p:cNvSpPr>
            <a:spLocks noGrp="1"/>
          </p:cNvSpPr>
          <p:nvPr>
            <p:ph type="dt" sz="half" idx="10"/>
          </p:nvPr>
        </p:nvSpPr>
        <p:spPr/>
        <p:txBody>
          <a:bodyPr/>
          <a:lstStyle/>
          <a:p>
            <a:fld id="{B7100631-E0AE-4877-A740-CFB2B1FA77D8}" type="datetimeFigureOut">
              <a:rPr lang="en-GB" smtClean="0"/>
              <a:t>10/02/2020</a:t>
            </a:fld>
            <a:endParaRPr lang="en-GB"/>
          </a:p>
        </p:txBody>
      </p:sp>
      <p:sp>
        <p:nvSpPr>
          <p:cNvPr id="5" name="Footer Placeholder 4">
            <a:extLst>
              <a:ext uri="{FF2B5EF4-FFF2-40B4-BE49-F238E27FC236}">
                <a16:creationId xmlns:a16="http://schemas.microsoft.com/office/drawing/2014/main" id="{806E21E8-9B50-43D6-8C2A-1CCAA3FCBD6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0481C57-20ED-4563-B3EE-344A7B0D082F}"/>
              </a:ext>
            </a:extLst>
          </p:cNvPr>
          <p:cNvSpPr>
            <a:spLocks noGrp="1"/>
          </p:cNvSpPr>
          <p:nvPr>
            <p:ph type="sldNum" sz="quarter" idx="12"/>
          </p:nvPr>
        </p:nvSpPr>
        <p:spPr/>
        <p:txBody>
          <a:bodyPr/>
          <a:lstStyle/>
          <a:p>
            <a:fld id="{14170F15-45FC-474A-8FA1-F55640209FA0}" type="slidenum">
              <a:rPr lang="en-GB" smtClean="0"/>
              <a:t>‹#›</a:t>
            </a:fld>
            <a:endParaRPr lang="en-GB"/>
          </a:p>
        </p:txBody>
      </p:sp>
    </p:spTree>
    <p:extLst>
      <p:ext uri="{BB962C8B-B14F-4D97-AF65-F5344CB8AC3E}">
        <p14:creationId xmlns:p14="http://schemas.microsoft.com/office/powerpoint/2010/main" val="1486727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3E15E9-7839-4A75-B18E-41F1928CFE2D}" type="datetimeFigureOut">
              <a:rPr lang="en-GB" smtClean="0"/>
              <a:t>10/02/2020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96E12B-BFF3-4658-9DBF-B1D213C7AD8E}" type="slidenum">
              <a:rPr lang="en-GB" smtClean="0"/>
              <a:t>‹#›</a:t>
            </a:fld>
            <a:endParaRPr lang="en-GB"/>
          </a:p>
        </p:txBody>
      </p:sp>
    </p:spTree>
    <p:extLst>
      <p:ext uri="{BB962C8B-B14F-4D97-AF65-F5344CB8AC3E}">
        <p14:creationId xmlns:p14="http://schemas.microsoft.com/office/powerpoint/2010/main" val="3221066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A3E15E9-7839-4A75-B18E-41F1928CFE2D}" type="datetimeFigureOut">
              <a:rPr lang="en-GB" smtClean="0"/>
              <a:t>10/02/2020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B96E12B-BFF3-4658-9DBF-B1D213C7AD8E}" type="slidenum">
              <a:rPr lang="en-GB" smtClean="0"/>
              <a:t>‹#›</a:t>
            </a:fld>
            <a:endParaRPr lang="en-GB"/>
          </a:p>
        </p:txBody>
      </p:sp>
    </p:spTree>
    <p:extLst>
      <p:ext uri="{BB962C8B-B14F-4D97-AF65-F5344CB8AC3E}">
        <p14:creationId xmlns:p14="http://schemas.microsoft.com/office/powerpoint/2010/main" val="2532970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A3E15E9-7839-4A75-B18E-41F1928CFE2D}" type="datetimeFigureOut">
              <a:rPr lang="en-GB" smtClean="0"/>
              <a:t>10/02/2020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B96E12B-BFF3-4658-9DBF-B1D213C7AD8E}" type="slidenum">
              <a:rPr lang="en-GB" smtClean="0"/>
              <a:t>‹#›</a:t>
            </a:fld>
            <a:endParaRPr lang="en-GB"/>
          </a:p>
        </p:txBody>
      </p:sp>
    </p:spTree>
    <p:extLst>
      <p:ext uri="{BB962C8B-B14F-4D97-AF65-F5344CB8AC3E}">
        <p14:creationId xmlns:p14="http://schemas.microsoft.com/office/powerpoint/2010/main" val="2659899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A3E15E9-7839-4A75-B18E-41F1928CFE2D}" type="datetimeFigureOut">
              <a:rPr lang="en-GB" smtClean="0"/>
              <a:t>10/02/2020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B96E12B-BFF3-4658-9DBF-B1D213C7AD8E}" type="slidenum">
              <a:rPr lang="en-GB" smtClean="0"/>
              <a:t>‹#›</a:t>
            </a:fld>
            <a:endParaRPr lang="en-GB"/>
          </a:p>
        </p:txBody>
      </p:sp>
    </p:spTree>
    <p:extLst>
      <p:ext uri="{BB962C8B-B14F-4D97-AF65-F5344CB8AC3E}">
        <p14:creationId xmlns:p14="http://schemas.microsoft.com/office/powerpoint/2010/main" val="19895097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3E15E9-7839-4A75-B18E-41F1928CFE2D}" type="datetimeFigureOut">
              <a:rPr lang="en-GB" smtClean="0"/>
              <a:t>10/02/2020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B96E12B-BFF3-4658-9DBF-B1D213C7AD8E}" type="slidenum">
              <a:rPr lang="en-GB" smtClean="0"/>
              <a:t>‹#›</a:t>
            </a:fld>
            <a:endParaRPr lang="en-GB"/>
          </a:p>
        </p:txBody>
      </p:sp>
    </p:spTree>
    <p:extLst>
      <p:ext uri="{BB962C8B-B14F-4D97-AF65-F5344CB8AC3E}">
        <p14:creationId xmlns:p14="http://schemas.microsoft.com/office/powerpoint/2010/main" val="1048350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A3E15E9-7839-4A75-B18E-41F1928CFE2D}" type="datetimeFigureOut">
              <a:rPr lang="en-GB" smtClean="0"/>
              <a:t>10/02/2020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B96E12B-BFF3-4658-9DBF-B1D213C7AD8E}" type="slidenum">
              <a:rPr lang="en-GB" smtClean="0"/>
              <a:t>‹#›</a:t>
            </a:fld>
            <a:endParaRPr lang="en-GB"/>
          </a:p>
        </p:txBody>
      </p:sp>
    </p:spTree>
    <p:extLst>
      <p:ext uri="{BB962C8B-B14F-4D97-AF65-F5344CB8AC3E}">
        <p14:creationId xmlns:p14="http://schemas.microsoft.com/office/powerpoint/2010/main" val="3003582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A3E15E9-7839-4A75-B18E-41F1928CFE2D}" type="datetimeFigureOut">
              <a:rPr lang="en-GB" smtClean="0"/>
              <a:t>10/02/2020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B96E12B-BFF3-4658-9DBF-B1D213C7AD8E}" type="slidenum">
              <a:rPr lang="en-GB" smtClean="0"/>
              <a:t>‹#›</a:t>
            </a:fld>
            <a:endParaRPr lang="en-GB"/>
          </a:p>
        </p:txBody>
      </p:sp>
    </p:spTree>
    <p:extLst>
      <p:ext uri="{BB962C8B-B14F-4D97-AF65-F5344CB8AC3E}">
        <p14:creationId xmlns:p14="http://schemas.microsoft.com/office/powerpoint/2010/main" val="25387645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3E15E9-7839-4A75-B18E-41F1928CFE2D}" type="datetimeFigureOut">
              <a:rPr lang="en-GB" smtClean="0"/>
              <a:t>10/02/2020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96E12B-BFF3-4658-9DBF-B1D213C7AD8E}" type="slidenum">
              <a:rPr lang="en-GB" smtClean="0"/>
              <a:t>‹#›</a:t>
            </a:fld>
            <a:endParaRPr lang="en-GB"/>
          </a:p>
        </p:txBody>
      </p:sp>
    </p:spTree>
    <p:extLst>
      <p:ext uri="{BB962C8B-B14F-4D97-AF65-F5344CB8AC3E}">
        <p14:creationId xmlns:p14="http://schemas.microsoft.com/office/powerpoint/2010/main" val="26732944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A00912-0E4E-42C4-97BF-ED0461457F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4DE36AE-C272-4B11-B849-EFA6947A05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8FF9C23-37CB-428F-BCD9-D48EACB44E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100631-E0AE-4877-A740-CFB2B1FA77D8}" type="datetimeFigureOut">
              <a:rPr lang="en-GB" smtClean="0"/>
              <a:t>10/02/2020</a:t>
            </a:fld>
            <a:endParaRPr lang="en-GB"/>
          </a:p>
        </p:txBody>
      </p:sp>
      <p:sp>
        <p:nvSpPr>
          <p:cNvPr id="5" name="Footer Placeholder 4">
            <a:extLst>
              <a:ext uri="{FF2B5EF4-FFF2-40B4-BE49-F238E27FC236}">
                <a16:creationId xmlns:a16="http://schemas.microsoft.com/office/drawing/2014/main" id="{4227FF59-8B0E-46CD-9492-DF49657344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27D8765-149E-46A9-9F2E-D865F7E821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170F15-45FC-474A-8FA1-F55640209FA0}" type="slidenum">
              <a:rPr lang="en-GB" smtClean="0"/>
              <a:t>‹#›</a:t>
            </a:fld>
            <a:endParaRPr lang="en-GB"/>
          </a:p>
        </p:txBody>
      </p:sp>
    </p:spTree>
    <p:extLst>
      <p:ext uri="{BB962C8B-B14F-4D97-AF65-F5344CB8AC3E}">
        <p14:creationId xmlns:p14="http://schemas.microsoft.com/office/powerpoint/2010/main" val="1434074650"/>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hyperlink" Target="http://www.bbc.co.uk/education/guides/z4khvcw/revision/2#glossary-zsdkmp3" TargetMode="External"/><Relationship Id="rId2" Type="http://schemas.openxmlformats.org/officeDocument/2006/relationships/hyperlink" Target="http://www.bbc.co.uk/education/guides/z4khvcw/revision/2#glossary-zn892hv"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12.jpeg"/><Relationship Id="rId5" Type="http://schemas.openxmlformats.org/officeDocument/2006/relationships/image" Target="../media/image15.png"/><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12.jpeg"/><Relationship Id="rId5" Type="http://schemas.openxmlformats.org/officeDocument/2006/relationships/image" Target="../media/image15.png"/><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12.jpeg"/><Relationship Id="rId5" Type="http://schemas.openxmlformats.org/officeDocument/2006/relationships/image" Target="../media/image15.png"/><Relationship Id="rId4" Type="http://schemas.openxmlformats.org/officeDocument/2006/relationships/image" Target="../media/image14.jpe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189429" y="139243"/>
          <a:ext cx="11773074" cy="5487006"/>
        </p:xfrm>
        <a:graphic>
          <a:graphicData uri="http://schemas.openxmlformats.org/drawingml/2006/table">
            <a:tbl>
              <a:tblPr firstRow="1" bandRow="1">
                <a:tableStyleId>{5C22544A-7EE6-4342-B048-85BDC9FD1C3A}</a:tableStyleId>
              </a:tblPr>
              <a:tblGrid>
                <a:gridCol w="4339540">
                  <a:extLst>
                    <a:ext uri="{9D8B030D-6E8A-4147-A177-3AD203B41FA5}">
                      <a16:colId xmlns:a16="http://schemas.microsoft.com/office/drawing/2014/main" val="10358115"/>
                    </a:ext>
                  </a:extLst>
                </a:gridCol>
                <a:gridCol w="7433534">
                  <a:extLst>
                    <a:ext uri="{9D8B030D-6E8A-4147-A177-3AD203B41FA5}">
                      <a16:colId xmlns:a16="http://schemas.microsoft.com/office/drawing/2014/main" val="579953499"/>
                    </a:ext>
                  </a:extLst>
                </a:gridCol>
              </a:tblGrid>
              <a:tr h="2743503">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08315737"/>
                  </a:ext>
                </a:extLst>
              </a:tr>
              <a:tr h="2743503">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63771699"/>
                  </a:ext>
                </a:extLst>
              </a:tr>
            </a:tbl>
          </a:graphicData>
        </a:graphic>
      </p:graphicFrame>
      <p:sp>
        <p:nvSpPr>
          <p:cNvPr id="6" name="TextBox 5"/>
          <p:cNvSpPr txBox="1"/>
          <p:nvPr/>
        </p:nvSpPr>
        <p:spPr>
          <a:xfrm>
            <a:off x="352811" y="175821"/>
            <a:ext cx="4992555" cy="369332"/>
          </a:xfrm>
          <a:prstGeom prst="rect">
            <a:avLst/>
          </a:prstGeom>
          <a:noFill/>
        </p:spPr>
        <p:txBody>
          <a:bodyPr wrap="square" rtlCol="0">
            <a:spAutoFit/>
          </a:bodyPr>
          <a:lstStyle/>
          <a:p>
            <a:r>
              <a:rPr lang="en-GB" b="1" i="1" u="sng" dirty="0" smtClean="0"/>
              <a:t>IDENTIFY </a:t>
            </a:r>
            <a:r>
              <a:rPr lang="en-GB" dirty="0" smtClean="0"/>
              <a:t>the 4 </a:t>
            </a:r>
            <a:r>
              <a:rPr lang="en-GB" dirty="0" smtClean="0"/>
              <a:t>components of blood (4</a:t>
            </a:r>
            <a:r>
              <a:rPr lang="en-GB" dirty="0" smtClean="0"/>
              <a:t>)</a:t>
            </a:r>
            <a:endParaRPr lang="en-GB" dirty="0"/>
          </a:p>
        </p:txBody>
      </p:sp>
      <p:sp>
        <p:nvSpPr>
          <p:cNvPr id="8" name="TextBox 7"/>
          <p:cNvSpPr txBox="1"/>
          <p:nvPr/>
        </p:nvSpPr>
        <p:spPr>
          <a:xfrm>
            <a:off x="4647304" y="219998"/>
            <a:ext cx="6921304" cy="369332"/>
          </a:xfrm>
          <a:prstGeom prst="rect">
            <a:avLst/>
          </a:prstGeom>
          <a:noFill/>
        </p:spPr>
        <p:txBody>
          <a:bodyPr wrap="square" rtlCol="0">
            <a:spAutoFit/>
          </a:bodyPr>
          <a:lstStyle/>
          <a:p>
            <a:r>
              <a:rPr lang="en-GB" b="1" i="1" u="sng" dirty="0" smtClean="0"/>
              <a:t>Identify </a:t>
            </a:r>
            <a:r>
              <a:rPr lang="en-GB" dirty="0" smtClean="0"/>
              <a:t>2 long term effects on the CV system and explain how it helps</a:t>
            </a:r>
            <a:endParaRPr lang="en-GB" dirty="0"/>
          </a:p>
        </p:txBody>
      </p:sp>
      <p:sp>
        <p:nvSpPr>
          <p:cNvPr id="9" name="TextBox 8"/>
          <p:cNvSpPr txBox="1"/>
          <p:nvPr/>
        </p:nvSpPr>
        <p:spPr>
          <a:xfrm>
            <a:off x="352811" y="2961055"/>
            <a:ext cx="4992555" cy="307777"/>
          </a:xfrm>
          <a:prstGeom prst="rect">
            <a:avLst/>
          </a:prstGeom>
          <a:noFill/>
        </p:spPr>
        <p:txBody>
          <a:bodyPr wrap="square" rtlCol="0">
            <a:spAutoFit/>
          </a:bodyPr>
          <a:lstStyle/>
          <a:p>
            <a:r>
              <a:rPr lang="en-GB" sz="1400" b="1" i="1" u="sng" dirty="0" smtClean="0"/>
              <a:t>EXPLAIN </a:t>
            </a:r>
            <a:r>
              <a:rPr lang="en-GB" sz="1400" dirty="0" smtClean="0"/>
              <a:t>the structure of each blood vessel</a:t>
            </a:r>
            <a:endParaRPr lang="en-GB" sz="1400" dirty="0"/>
          </a:p>
        </p:txBody>
      </p:sp>
      <p:sp>
        <p:nvSpPr>
          <p:cNvPr id="7" name="TextBox 6"/>
          <p:cNvSpPr txBox="1"/>
          <p:nvPr/>
        </p:nvSpPr>
        <p:spPr>
          <a:xfrm>
            <a:off x="189431" y="3610680"/>
            <a:ext cx="841112" cy="3139321"/>
          </a:xfrm>
          <a:prstGeom prst="rect">
            <a:avLst/>
          </a:prstGeom>
          <a:solidFill>
            <a:schemeClr val="accent1">
              <a:lumMod val="60000"/>
              <a:lumOff val="40000"/>
            </a:schemeClr>
          </a:solidFill>
          <a:ln>
            <a:solidFill>
              <a:srgbClr val="000000"/>
            </a:solidFill>
          </a:ln>
        </p:spPr>
        <p:txBody>
          <a:bodyPr wrap="square" rtlCol="0">
            <a:spAutoFit/>
          </a:bodyPr>
          <a:lstStyle/>
          <a:p>
            <a:pPr algn="ctr"/>
            <a:r>
              <a:rPr lang="en-GB" sz="6600" b="1" u="sng" dirty="0" smtClean="0"/>
              <a:t>DNA</a:t>
            </a:r>
            <a:endParaRPr lang="en-GB" sz="6600" b="1" u="sng" dirty="0"/>
          </a:p>
        </p:txBody>
      </p:sp>
      <p:graphicFrame>
        <p:nvGraphicFramePr>
          <p:cNvPr id="12" name="Table 11"/>
          <p:cNvGraphicFramePr>
            <a:graphicFrameLocks noGrp="1"/>
          </p:cNvGraphicFramePr>
          <p:nvPr>
            <p:extLst>
              <p:ext uri="{D42A27DB-BD31-4B8C-83A1-F6EECF244321}">
                <p14:modId xmlns:p14="http://schemas.microsoft.com/office/powerpoint/2010/main" val="4120217970"/>
              </p:ext>
            </p:extLst>
          </p:nvPr>
        </p:nvGraphicFramePr>
        <p:xfrm>
          <a:off x="4647303" y="670084"/>
          <a:ext cx="7129727" cy="1949122"/>
        </p:xfrm>
        <a:graphic>
          <a:graphicData uri="http://schemas.openxmlformats.org/drawingml/2006/table">
            <a:tbl>
              <a:tblPr firstRow="1" bandRow="1">
                <a:tableStyleId>{5C22544A-7EE6-4342-B048-85BDC9FD1C3A}</a:tableStyleId>
              </a:tblPr>
              <a:tblGrid>
                <a:gridCol w="2194172">
                  <a:extLst>
                    <a:ext uri="{9D8B030D-6E8A-4147-A177-3AD203B41FA5}">
                      <a16:colId xmlns:a16="http://schemas.microsoft.com/office/drawing/2014/main" val="20000"/>
                    </a:ext>
                  </a:extLst>
                </a:gridCol>
                <a:gridCol w="4935555">
                  <a:extLst>
                    <a:ext uri="{9D8B030D-6E8A-4147-A177-3AD203B41FA5}">
                      <a16:colId xmlns:a16="http://schemas.microsoft.com/office/drawing/2014/main" val="20001"/>
                    </a:ext>
                  </a:extLst>
                </a:gridCol>
              </a:tblGrid>
              <a:tr h="974561">
                <a:tc>
                  <a:txBody>
                    <a:bodyPr/>
                    <a:lstStyle/>
                    <a:p>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FFFFF"/>
                    </a:solidFill>
                  </a:tcPr>
                </a:tc>
                <a:tc>
                  <a:txBody>
                    <a:bodyPr/>
                    <a:lstStyle/>
                    <a:p>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974561">
                <a:tc>
                  <a:txBody>
                    <a:bodyPr/>
                    <a:lstStyle/>
                    <a:p>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FFFFF"/>
                    </a:solidFill>
                  </a:tcPr>
                </a:tc>
                <a:tc>
                  <a:txBody>
                    <a:bodyPr/>
                    <a:lstStyle/>
                    <a:p>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bl>
          </a:graphicData>
        </a:graphic>
      </p:graphicFrame>
      <p:sp>
        <p:nvSpPr>
          <p:cNvPr id="15" name="TextBox 14"/>
          <p:cNvSpPr txBox="1"/>
          <p:nvPr/>
        </p:nvSpPr>
        <p:spPr>
          <a:xfrm>
            <a:off x="-889000" y="5921375"/>
            <a:ext cx="184666" cy="369332"/>
          </a:xfrm>
          <a:prstGeom prst="rect">
            <a:avLst/>
          </a:prstGeom>
          <a:noFill/>
        </p:spPr>
        <p:txBody>
          <a:bodyPr wrap="none" rtlCol="0">
            <a:spAutoFit/>
          </a:bodyPr>
          <a:lstStyle/>
          <a:p>
            <a:endParaRPr lang="en-US" dirty="0"/>
          </a:p>
        </p:txBody>
      </p:sp>
      <p:sp>
        <p:nvSpPr>
          <p:cNvPr id="14" name="TextBox 13"/>
          <p:cNvSpPr txBox="1"/>
          <p:nvPr/>
        </p:nvSpPr>
        <p:spPr>
          <a:xfrm>
            <a:off x="1106925" y="5758418"/>
            <a:ext cx="10855578" cy="830997"/>
          </a:xfrm>
          <a:prstGeom prst="rect">
            <a:avLst/>
          </a:prstGeom>
          <a:noFill/>
          <a:ln>
            <a:solidFill>
              <a:schemeClr val="tx1"/>
            </a:solidFill>
            <a:prstDash val="lgDash"/>
          </a:ln>
        </p:spPr>
        <p:txBody>
          <a:bodyPr wrap="square" rtlCol="0">
            <a:spAutoFit/>
          </a:bodyPr>
          <a:lstStyle/>
          <a:p>
            <a:r>
              <a:rPr lang="en-GB" sz="1600" b="1" dirty="0" smtClean="0"/>
              <a:t>Challenge – Explain what a balanced diet is</a:t>
            </a:r>
          </a:p>
          <a:p>
            <a:endParaRPr lang="en-GB" sz="1600" b="1" dirty="0"/>
          </a:p>
          <a:p>
            <a:endParaRPr lang="en-GB" sz="1600" b="1" dirty="0"/>
          </a:p>
        </p:txBody>
      </p:sp>
      <p:sp>
        <p:nvSpPr>
          <p:cNvPr id="13" name="TextBox 12"/>
          <p:cNvSpPr txBox="1"/>
          <p:nvPr/>
        </p:nvSpPr>
        <p:spPr>
          <a:xfrm>
            <a:off x="4647304" y="2961055"/>
            <a:ext cx="6921304" cy="369332"/>
          </a:xfrm>
          <a:prstGeom prst="rect">
            <a:avLst/>
          </a:prstGeom>
          <a:noFill/>
        </p:spPr>
        <p:txBody>
          <a:bodyPr wrap="square" rtlCol="0">
            <a:spAutoFit/>
          </a:bodyPr>
          <a:lstStyle/>
          <a:p>
            <a:r>
              <a:rPr lang="en-GB" b="1" i="1" u="sng" dirty="0" smtClean="0"/>
              <a:t>Identify </a:t>
            </a:r>
            <a:r>
              <a:rPr lang="en-GB" dirty="0" smtClean="0"/>
              <a:t>2 short term effects on the CV system and explain how it helps</a:t>
            </a:r>
            <a:endParaRPr lang="en-GB" dirty="0"/>
          </a:p>
        </p:txBody>
      </p:sp>
      <p:graphicFrame>
        <p:nvGraphicFramePr>
          <p:cNvPr id="16" name="Table 15"/>
          <p:cNvGraphicFramePr>
            <a:graphicFrameLocks noGrp="1"/>
          </p:cNvGraphicFramePr>
          <p:nvPr>
            <p:extLst>
              <p:ext uri="{D42A27DB-BD31-4B8C-83A1-F6EECF244321}">
                <p14:modId xmlns:p14="http://schemas.microsoft.com/office/powerpoint/2010/main" val="1267315532"/>
              </p:ext>
            </p:extLst>
          </p:nvPr>
        </p:nvGraphicFramePr>
        <p:xfrm>
          <a:off x="4647303" y="3411141"/>
          <a:ext cx="7129727" cy="1949122"/>
        </p:xfrm>
        <a:graphic>
          <a:graphicData uri="http://schemas.openxmlformats.org/drawingml/2006/table">
            <a:tbl>
              <a:tblPr firstRow="1" bandRow="1">
                <a:tableStyleId>{5C22544A-7EE6-4342-B048-85BDC9FD1C3A}</a:tableStyleId>
              </a:tblPr>
              <a:tblGrid>
                <a:gridCol w="2194172">
                  <a:extLst>
                    <a:ext uri="{9D8B030D-6E8A-4147-A177-3AD203B41FA5}">
                      <a16:colId xmlns:a16="http://schemas.microsoft.com/office/drawing/2014/main" val="20000"/>
                    </a:ext>
                  </a:extLst>
                </a:gridCol>
                <a:gridCol w="4935555">
                  <a:extLst>
                    <a:ext uri="{9D8B030D-6E8A-4147-A177-3AD203B41FA5}">
                      <a16:colId xmlns:a16="http://schemas.microsoft.com/office/drawing/2014/main" val="20001"/>
                    </a:ext>
                  </a:extLst>
                </a:gridCol>
              </a:tblGrid>
              <a:tr h="974561">
                <a:tc>
                  <a:txBody>
                    <a:bodyPr/>
                    <a:lstStyle/>
                    <a:p>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FFFFF"/>
                    </a:solidFill>
                  </a:tcPr>
                </a:tc>
                <a:tc>
                  <a:txBody>
                    <a:bodyPr/>
                    <a:lstStyle/>
                    <a:p>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974561">
                <a:tc>
                  <a:txBody>
                    <a:bodyPr/>
                    <a:lstStyle/>
                    <a:p>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FFFFF"/>
                    </a:solidFill>
                  </a:tcPr>
                </a:tc>
                <a:tc>
                  <a:txBody>
                    <a:bodyPr/>
                    <a:lstStyle/>
                    <a:p>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6867389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93579" y="5112789"/>
            <a:ext cx="990601" cy="570734"/>
          </a:xfrm>
        </p:spPr>
        <p:txBody>
          <a:bodyPr/>
          <a:lstStyle/>
          <a:p>
            <a:pPr marL="0" indent="0">
              <a:buNone/>
            </a:pPr>
            <a:r>
              <a:rPr lang="en-GB" dirty="0" smtClean="0"/>
              <a:t>Cold</a:t>
            </a:r>
            <a:endParaRPr lang="en-GB" dirty="0"/>
          </a:p>
        </p:txBody>
      </p:sp>
      <p:sp>
        <p:nvSpPr>
          <p:cNvPr id="5" name="Content Placeholder 2"/>
          <p:cNvSpPr txBox="1">
            <a:spLocks/>
          </p:cNvSpPr>
          <p:nvPr/>
        </p:nvSpPr>
        <p:spPr>
          <a:xfrm>
            <a:off x="7706710" y="5112789"/>
            <a:ext cx="1185043" cy="5707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smtClean="0"/>
              <a:t>Warm</a:t>
            </a:r>
            <a:endParaRPr lang="en-GB" dirty="0"/>
          </a:p>
        </p:txBody>
      </p:sp>
      <p:sp>
        <p:nvSpPr>
          <p:cNvPr id="6" name="Rectangle 5"/>
          <p:cNvSpPr/>
          <p:nvPr/>
        </p:nvSpPr>
        <p:spPr>
          <a:xfrm>
            <a:off x="198311" y="1042083"/>
            <a:ext cx="11209282" cy="1015663"/>
          </a:xfrm>
          <a:prstGeom prst="rect">
            <a:avLst/>
          </a:prstGeom>
        </p:spPr>
        <p:txBody>
          <a:bodyPr wrap="square">
            <a:spAutoFit/>
          </a:bodyPr>
          <a:lstStyle/>
          <a:p>
            <a:r>
              <a:rPr lang="en-GB" sz="2400" dirty="0" smtClean="0"/>
              <a:t>The amount of blood flowing through the skin capillaries is altered by </a:t>
            </a:r>
            <a:r>
              <a:rPr lang="en-GB" sz="3200" dirty="0" smtClean="0">
                <a:hlinkClick r:id="rId2"/>
              </a:rPr>
              <a:t>vasoconstriction</a:t>
            </a:r>
            <a:r>
              <a:rPr lang="en-GB" sz="3200" dirty="0" smtClean="0"/>
              <a:t> </a:t>
            </a:r>
            <a:r>
              <a:rPr lang="en-GB" sz="2400" dirty="0" smtClean="0"/>
              <a:t>and </a:t>
            </a:r>
            <a:r>
              <a:rPr lang="en-GB" sz="3600" dirty="0" smtClean="0">
                <a:hlinkClick r:id="rId3"/>
              </a:rPr>
              <a:t>vasodilation</a:t>
            </a:r>
            <a:r>
              <a:rPr lang="en-GB" sz="2400" dirty="0" smtClean="0"/>
              <a:t>.</a:t>
            </a:r>
            <a:endParaRPr lang="en-GB" sz="2400" dirty="0"/>
          </a:p>
        </p:txBody>
      </p:sp>
      <p:sp>
        <p:nvSpPr>
          <p:cNvPr id="7" name="Title 1"/>
          <p:cNvSpPr txBox="1">
            <a:spLocks/>
          </p:cNvSpPr>
          <p:nvPr/>
        </p:nvSpPr>
        <p:spPr>
          <a:xfrm>
            <a:off x="838200" y="0"/>
            <a:ext cx="10515600" cy="9295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6000" b="1" u="sng" dirty="0" smtClean="0"/>
              <a:t>Control of body temperature</a:t>
            </a:r>
            <a:endParaRPr lang="en-GB" sz="6000" b="1" u="sng" dirty="0"/>
          </a:p>
        </p:txBody>
      </p:sp>
      <p:sp>
        <p:nvSpPr>
          <p:cNvPr id="8" name="Rectangle 7"/>
          <p:cNvSpPr/>
          <p:nvPr/>
        </p:nvSpPr>
        <p:spPr>
          <a:xfrm>
            <a:off x="317500" y="4595462"/>
            <a:ext cx="11209282" cy="461665"/>
          </a:xfrm>
          <a:prstGeom prst="rect">
            <a:avLst/>
          </a:prstGeom>
        </p:spPr>
        <p:txBody>
          <a:bodyPr wrap="square">
            <a:spAutoFit/>
          </a:bodyPr>
          <a:lstStyle/>
          <a:p>
            <a:r>
              <a:rPr lang="en-GB" sz="2400" dirty="0" smtClean="0"/>
              <a:t>EXTENSION: = List things that happen to you when you’re…</a:t>
            </a:r>
            <a:endParaRPr lang="en-GB" sz="2400" dirty="0"/>
          </a:p>
        </p:txBody>
      </p:sp>
      <p:cxnSp>
        <p:nvCxnSpPr>
          <p:cNvPr id="10" name="Straight Connector 9"/>
          <p:cNvCxnSpPr/>
          <p:nvPr/>
        </p:nvCxnSpPr>
        <p:spPr>
          <a:xfrm>
            <a:off x="5445801" y="5032050"/>
            <a:ext cx="9068" cy="1715591"/>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a:off x="1245476" y="5733934"/>
            <a:ext cx="9065172"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Content Placeholder 3"/>
          <p:cNvSpPr txBox="1">
            <a:spLocks/>
          </p:cNvSpPr>
          <p:nvPr/>
        </p:nvSpPr>
        <p:spPr>
          <a:xfrm>
            <a:off x="293046" y="2213532"/>
            <a:ext cx="11599801" cy="228111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One of the major functions of the circulatory </a:t>
            </a:r>
            <a:r>
              <a:rPr lang="en-GB" sz="2000" dirty="0" smtClean="0"/>
              <a:t>is </a:t>
            </a:r>
            <a:r>
              <a:rPr lang="en-GB" sz="2000" dirty="0"/>
              <a:t>to control your body temperature. </a:t>
            </a:r>
            <a:endParaRPr lang="en-GB" sz="2000" dirty="0" smtClean="0"/>
          </a:p>
          <a:p>
            <a:r>
              <a:rPr lang="en-GB" sz="2000" dirty="0" smtClean="0"/>
              <a:t>Your </a:t>
            </a:r>
            <a:r>
              <a:rPr lang="en-GB" sz="2000" dirty="0"/>
              <a:t>body does not like change and normally your body is 37 Degrees Celsius. </a:t>
            </a:r>
          </a:p>
          <a:p>
            <a:r>
              <a:rPr lang="en-GB" sz="2000" dirty="0" smtClean="0"/>
              <a:t>If you </a:t>
            </a:r>
            <a:r>
              <a:rPr lang="en-GB" sz="2000" dirty="0"/>
              <a:t>get too hot during exercise or lose too much water in sweat (blood is 50% water) something needs to happen</a:t>
            </a:r>
            <a:r>
              <a:rPr lang="en-GB" sz="2000" dirty="0" smtClean="0"/>
              <a:t>!</a:t>
            </a:r>
            <a:endParaRPr lang="en-GB" sz="2000" dirty="0"/>
          </a:p>
          <a:p>
            <a:r>
              <a:rPr lang="en-GB" sz="2000" dirty="0"/>
              <a:t>A lack of water leads to dehydration which makes you weak and dizzy.</a:t>
            </a:r>
          </a:p>
          <a:p>
            <a:r>
              <a:rPr lang="en-GB" sz="2000" dirty="0"/>
              <a:t>Hypothermia is when you get too cold and you cant think straight which could kill you.</a:t>
            </a:r>
          </a:p>
        </p:txBody>
      </p:sp>
      <p:sp>
        <p:nvSpPr>
          <p:cNvPr id="2" name="TextBox 1"/>
          <p:cNvSpPr txBox="1"/>
          <p:nvPr/>
        </p:nvSpPr>
        <p:spPr>
          <a:xfrm>
            <a:off x="9588501" y="1063625"/>
            <a:ext cx="2063750" cy="1631216"/>
          </a:xfrm>
          <a:prstGeom prst="rect">
            <a:avLst/>
          </a:prstGeom>
          <a:noFill/>
          <a:ln>
            <a:solidFill>
              <a:srgbClr val="70AD47"/>
            </a:solidFill>
          </a:ln>
        </p:spPr>
        <p:txBody>
          <a:bodyPr wrap="square" rtlCol="0">
            <a:spAutoFit/>
          </a:bodyPr>
          <a:lstStyle/>
          <a:p>
            <a:pPr algn="ctr"/>
            <a:r>
              <a:rPr lang="en-US" sz="2000" dirty="0" smtClean="0"/>
              <a:t>Write this in NOTE FORM in your own words – lots can be cut shorter</a:t>
            </a:r>
            <a:endParaRPr lang="en-US" sz="2000" dirty="0"/>
          </a:p>
        </p:txBody>
      </p:sp>
    </p:spTree>
    <p:extLst>
      <p:ext uri="{BB962C8B-B14F-4D97-AF65-F5344CB8AC3E}">
        <p14:creationId xmlns:p14="http://schemas.microsoft.com/office/powerpoint/2010/main" val="998951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additive="base">
                                        <p:cTn id="25"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 calcmode="lin" valueType="num">
                                      <p:cBhvr additive="base">
                                        <p:cTn id="31"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1099720" y="242988"/>
            <a:ext cx="2465692" cy="8318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u="sng" dirty="0" smtClean="0"/>
              <a:t>Hot</a:t>
            </a:r>
            <a:endParaRPr lang="en-US" b="1" u="sng" dirty="0"/>
          </a:p>
        </p:txBody>
      </p:sp>
      <p:pic>
        <p:nvPicPr>
          <p:cNvPr id="5" name="Picture 9" descr="vasodilation(M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709" y="1000626"/>
            <a:ext cx="2920509" cy="1661964"/>
          </a:xfrm>
          <a:prstGeom prst="rect">
            <a:avLst/>
          </a:prstGeom>
          <a:noFill/>
          <a:extLst>
            <a:ext uri="{909E8E84-426E-40dd-AFC4-6F175D3DCCD1}">
              <a14:hiddenFill xmlns:a14="http://schemas.microsoft.com/office/drawing/2010/main" xmlns="">
                <a:solidFill>
                  <a:srgbClr val="FFFFFF"/>
                </a:solidFill>
              </a14:hiddenFill>
            </a:ext>
          </a:extLst>
        </p:spPr>
      </p:pic>
      <p:sp>
        <p:nvSpPr>
          <p:cNvPr id="9" name="Line 14"/>
          <p:cNvSpPr>
            <a:spLocks noChangeShapeType="1"/>
          </p:cNvSpPr>
          <p:nvPr/>
        </p:nvSpPr>
        <p:spPr bwMode="auto">
          <a:xfrm>
            <a:off x="1747154" y="2317437"/>
            <a:ext cx="682272" cy="228847"/>
          </a:xfrm>
          <a:prstGeom prst="line">
            <a:avLst/>
          </a:prstGeom>
          <a:noFill/>
          <a:ln w="317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pic>
        <p:nvPicPr>
          <p:cNvPr id="13" name="Picture 5" descr="vasoconstriction(M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3682" y="1050379"/>
            <a:ext cx="3344323" cy="1833739"/>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Rectangle 2"/>
          <p:cNvSpPr txBox="1">
            <a:spLocks noChangeArrowheads="1"/>
          </p:cNvSpPr>
          <p:nvPr/>
        </p:nvSpPr>
        <p:spPr>
          <a:xfrm>
            <a:off x="8089896" y="248824"/>
            <a:ext cx="2465692" cy="8318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u="sng" dirty="0" smtClean="0"/>
              <a:t>Cold</a:t>
            </a:r>
            <a:endParaRPr lang="en-US" b="1" u="sng" dirty="0"/>
          </a:p>
        </p:txBody>
      </p:sp>
      <p:cxnSp>
        <p:nvCxnSpPr>
          <p:cNvPr id="3" name="Straight Connector 2"/>
          <p:cNvCxnSpPr/>
          <p:nvPr/>
        </p:nvCxnSpPr>
        <p:spPr>
          <a:xfrm>
            <a:off x="5983054" y="170992"/>
            <a:ext cx="0" cy="6497695"/>
          </a:xfrm>
          <a:prstGeom prst="line">
            <a:avLst/>
          </a:prstGeom>
          <a:ln>
            <a:solidFill>
              <a:srgbClr val="70AD47"/>
            </a:solidFill>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rot="20710244">
            <a:off x="1412723" y="4013710"/>
            <a:ext cx="7373306" cy="1077218"/>
          </a:xfrm>
          <a:prstGeom prst="rect">
            <a:avLst/>
          </a:prstGeom>
          <a:solidFill>
            <a:srgbClr val="FFFF00"/>
          </a:solidFill>
          <a:ln>
            <a:solidFill>
              <a:schemeClr val="accent2">
                <a:lumMod val="60000"/>
                <a:lumOff val="40000"/>
              </a:schemeClr>
            </a:solidFill>
          </a:ln>
        </p:spPr>
        <p:txBody>
          <a:bodyPr wrap="square" rtlCol="0">
            <a:spAutoFit/>
          </a:bodyPr>
          <a:lstStyle/>
          <a:p>
            <a:r>
              <a:rPr lang="en-GB" sz="3200" dirty="0" smtClean="0"/>
              <a:t>You’ve 5 minutes to write as many notes using the information mats.</a:t>
            </a:r>
            <a:endParaRPr lang="en-GB" sz="3200" dirty="0"/>
          </a:p>
        </p:txBody>
      </p:sp>
    </p:spTree>
    <p:extLst>
      <p:ext uri="{BB962C8B-B14F-4D97-AF65-F5344CB8AC3E}">
        <p14:creationId xmlns:p14="http://schemas.microsoft.com/office/powerpoint/2010/main" val="2611664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1246244" y="194133"/>
            <a:ext cx="10302922" cy="8318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t>Blood flow and body temperature</a:t>
            </a:r>
            <a:endParaRPr lang="en-US" dirty="0"/>
          </a:p>
        </p:txBody>
      </p:sp>
      <p:pic>
        <p:nvPicPr>
          <p:cNvPr id="5" name="Picture 9" descr="vasodilation(M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6027" y="1464747"/>
            <a:ext cx="4608512" cy="262255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 Box 11"/>
          <p:cNvSpPr txBox="1">
            <a:spLocks noChangeArrowheads="1"/>
          </p:cNvSpPr>
          <p:nvPr/>
        </p:nvSpPr>
        <p:spPr bwMode="auto">
          <a:xfrm>
            <a:off x="1206002" y="1033651"/>
            <a:ext cx="9708562"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spcBef>
                <a:spcPct val="50000"/>
              </a:spcBef>
            </a:pPr>
            <a:r>
              <a:rPr lang="en-GB" dirty="0">
                <a:solidFill>
                  <a:schemeClr val="folHlink"/>
                </a:solidFill>
              </a:rPr>
              <a:t>The circulatory system plays an important role in regulating body temperature.</a:t>
            </a:r>
          </a:p>
        </p:txBody>
      </p:sp>
      <p:sp>
        <p:nvSpPr>
          <p:cNvPr id="7" name="Text Box 12"/>
          <p:cNvSpPr txBox="1">
            <a:spLocks noChangeArrowheads="1"/>
          </p:cNvSpPr>
          <p:nvPr/>
        </p:nvSpPr>
        <p:spPr bwMode="auto">
          <a:xfrm>
            <a:off x="411480" y="3999690"/>
            <a:ext cx="11780520" cy="1975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spcBef>
                <a:spcPct val="30000"/>
              </a:spcBef>
            </a:pPr>
            <a:r>
              <a:rPr lang="en-GB" sz="2000" dirty="0"/>
              <a:t>If the body gets too hot, capillaries near the surface of the skin widen. </a:t>
            </a:r>
            <a:r>
              <a:rPr lang="en-GB" sz="2000" b="1" dirty="0"/>
              <a:t>Blood is diverted to the skin </a:t>
            </a:r>
            <a:r>
              <a:rPr lang="en-GB" sz="2000" dirty="0"/>
              <a:t>where the heat can easily radiate away. </a:t>
            </a:r>
          </a:p>
          <a:p>
            <a:pPr>
              <a:spcBef>
                <a:spcPct val="30000"/>
              </a:spcBef>
            </a:pPr>
            <a:r>
              <a:rPr lang="en-GB" sz="2000" dirty="0"/>
              <a:t>Therefore </a:t>
            </a:r>
            <a:r>
              <a:rPr lang="en-GB" sz="2000" b="1" dirty="0"/>
              <a:t>heat is lost by radiation.  This is called </a:t>
            </a:r>
            <a:r>
              <a:rPr lang="en-GB" sz="2800" b="1" dirty="0"/>
              <a:t>vasodilation</a:t>
            </a:r>
            <a:r>
              <a:rPr lang="en-GB" sz="2000" dirty="0"/>
              <a:t>.</a:t>
            </a:r>
          </a:p>
          <a:p>
            <a:pPr>
              <a:spcBef>
                <a:spcPct val="30000"/>
              </a:spcBef>
            </a:pPr>
            <a:r>
              <a:rPr lang="en-GB" sz="2000" dirty="0"/>
              <a:t>Secondly, </a:t>
            </a:r>
            <a:r>
              <a:rPr lang="en-GB" sz="2000" b="1" dirty="0"/>
              <a:t>sweat glands make more sweat </a:t>
            </a:r>
            <a:r>
              <a:rPr lang="en-GB" sz="2000" dirty="0"/>
              <a:t>which is mainly water which is then excreted as sweat to cool the body.  As the water evaporates to help cool you down.</a:t>
            </a:r>
          </a:p>
        </p:txBody>
      </p:sp>
      <p:sp>
        <p:nvSpPr>
          <p:cNvPr id="8" name="Text Box 13"/>
          <p:cNvSpPr txBox="1">
            <a:spLocks noChangeArrowheads="1"/>
          </p:cNvSpPr>
          <p:nvPr/>
        </p:nvSpPr>
        <p:spPr bwMode="auto">
          <a:xfrm>
            <a:off x="2135189" y="2276475"/>
            <a:ext cx="2232025"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GB">
                <a:solidFill>
                  <a:schemeClr val="folHlink"/>
                </a:solidFill>
              </a:rPr>
              <a:t>Capillaries</a:t>
            </a:r>
          </a:p>
        </p:txBody>
      </p:sp>
      <p:sp>
        <p:nvSpPr>
          <p:cNvPr id="9" name="Line 14"/>
          <p:cNvSpPr>
            <a:spLocks noChangeShapeType="1"/>
          </p:cNvSpPr>
          <p:nvPr/>
        </p:nvSpPr>
        <p:spPr bwMode="auto">
          <a:xfrm>
            <a:off x="3432176" y="2708276"/>
            <a:ext cx="1223963" cy="288925"/>
          </a:xfrm>
          <a:prstGeom prst="line">
            <a:avLst/>
          </a:prstGeom>
          <a:noFill/>
          <a:ln w="317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0" name="Line 15"/>
          <p:cNvSpPr>
            <a:spLocks noChangeShapeType="1"/>
          </p:cNvSpPr>
          <p:nvPr/>
        </p:nvSpPr>
        <p:spPr bwMode="auto">
          <a:xfrm flipH="1">
            <a:off x="7464426" y="2997200"/>
            <a:ext cx="1008063" cy="615950"/>
          </a:xfrm>
          <a:prstGeom prst="line">
            <a:avLst/>
          </a:prstGeom>
          <a:noFill/>
          <a:ln w="317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1" name="Text Box 16"/>
          <p:cNvSpPr txBox="1">
            <a:spLocks noChangeArrowheads="1"/>
          </p:cNvSpPr>
          <p:nvPr/>
        </p:nvSpPr>
        <p:spPr bwMode="auto">
          <a:xfrm>
            <a:off x="8328026" y="2565401"/>
            <a:ext cx="1152525"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GB">
                <a:solidFill>
                  <a:schemeClr val="folHlink"/>
                </a:solidFill>
              </a:rPr>
              <a:t>Sweat gland</a:t>
            </a:r>
          </a:p>
        </p:txBody>
      </p:sp>
      <p:sp>
        <p:nvSpPr>
          <p:cNvPr id="12" name="Rectangle 11"/>
          <p:cNvSpPr/>
          <p:nvPr/>
        </p:nvSpPr>
        <p:spPr>
          <a:xfrm>
            <a:off x="677142" y="6126762"/>
            <a:ext cx="10116777" cy="3953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What happens if you lose a lot of sweat and you are unable to cool down?</a:t>
            </a:r>
          </a:p>
        </p:txBody>
      </p:sp>
    </p:spTree>
    <p:extLst>
      <p:ext uri="{BB962C8B-B14F-4D97-AF65-F5344CB8AC3E}">
        <p14:creationId xmlns:p14="http://schemas.microsoft.com/office/powerpoint/2010/main" val="607188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par>
                          <p:cTn id="15" fill="hold">
                            <p:stCondLst>
                              <p:cond delay="1000"/>
                            </p:stCondLst>
                            <p:childTnLst>
                              <p:par>
                                <p:cTn id="16" presetID="22" presetClass="entr" presetSubtype="2"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right)">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checkerboard(across)">
                                      <p:cBhvr>
                                        <p:cTn id="26" dur="500"/>
                                        <p:tgtEl>
                                          <p:spTgt spid="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animEffect transition="in" filter="checkerboard(across)">
                                      <p:cBhvr>
                                        <p:cTn id="31" dur="500"/>
                                        <p:tgtEl>
                                          <p:spTgt spid="7">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7">
                                            <p:txEl>
                                              <p:pRg st="2" end="2"/>
                                            </p:txEl>
                                          </p:spTgt>
                                        </p:tgtEl>
                                        <p:attrNameLst>
                                          <p:attrName>style.visibility</p:attrName>
                                        </p:attrNameLst>
                                      </p:cBhvr>
                                      <p:to>
                                        <p:strVal val="visible"/>
                                      </p:to>
                                    </p:set>
                                    <p:animEffect transition="in" filter="checkerboard(across)">
                                      <p:cBhvr>
                                        <p:cTn id="36"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p:bldP spid="9" grpId="0" animBg="1"/>
      <p:bldP spid="10" grpId="0" animBg="1"/>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a:xfrm>
            <a:off x="634937" y="293130"/>
            <a:ext cx="8637486" cy="593492"/>
          </a:xfrm>
        </p:spPr>
        <p:txBody>
          <a:bodyPr>
            <a:normAutofit fontScale="90000"/>
          </a:bodyPr>
          <a:lstStyle/>
          <a:p>
            <a:r>
              <a:rPr lang="en-GB" dirty="0"/>
              <a:t>Blood flow and body temperature</a:t>
            </a:r>
          </a:p>
        </p:txBody>
      </p:sp>
      <p:pic>
        <p:nvPicPr>
          <p:cNvPr id="5" name="Picture 5" descr="vasoconstriction(M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2175" y="908051"/>
            <a:ext cx="4895850" cy="2684463"/>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 Box 6"/>
          <p:cNvSpPr txBox="1">
            <a:spLocks noChangeArrowheads="1"/>
          </p:cNvSpPr>
          <p:nvPr/>
        </p:nvSpPr>
        <p:spPr bwMode="auto">
          <a:xfrm>
            <a:off x="457200" y="3738407"/>
            <a:ext cx="11384280" cy="2068259"/>
          </a:xfrm>
          <a:prstGeom prst="rect">
            <a:avLst/>
          </a:prstGeom>
          <a:solidFill>
            <a:srgbClr val="D1E8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spcBef>
                <a:spcPct val="30000"/>
              </a:spcBef>
            </a:pPr>
            <a:r>
              <a:rPr lang="en-GB" sz="2000" b="1" dirty="0"/>
              <a:t>If the body gets too cold</a:t>
            </a:r>
            <a:r>
              <a:rPr lang="en-GB" sz="2000" dirty="0"/>
              <a:t>, you need to maintain heat and stop it from getting cooler.</a:t>
            </a:r>
          </a:p>
          <a:p>
            <a:pPr marL="457200" indent="-457200">
              <a:spcBef>
                <a:spcPct val="30000"/>
              </a:spcBef>
              <a:buAutoNum type="arabicParenR"/>
            </a:pPr>
            <a:r>
              <a:rPr lang="en-GB" sz="2000" b="1" dirty="0"/>
              <a:t>You stop sweating</a:t>
            </a:r>
            <a:r>
              <a:rPr lang="en-GB" sz="2000" dirty="0"/>
              <a:t>.</a:t>
            </a:r>
          </a:p>
          <a:p>
            <a:pPr marL="457200" indent="-457200">
              <a:spcBef>
                <a:spcPct val="30000"/>
              </a:spcBef>
              <a:buAutoNum type="arabicParenR"/>
            </a:pPr>
            <a:r>
              <a:rPr lang="en-GB" sz="2000" dirty="0"/>
              <a:t>Blood vessels (capillaries) near the surface of the skin get narrower (contract). </a:t>
            </a:r>
            <a:r>
              <a:rPr lang="en-GB" sz="2000" b="1" dirty="0"/>
              <a:t>Blood is diverted away from the skin to limit heat loss. This is called </a:t>
            </a:r>
            <a:r>
              <a:rPr lang="en-GB" sz="2800" b="1" dirty="0"/>
              <a:t>vasoconstriction</a:t>
            </a:r>
            <a:r>
              <a:rPr lang="en-GB" sz="2000" b="1" dirty="0"/>
              <a:t>.</a:t>
            </a:r>
          </a:p>
          <a:p>
            <a:pPr marL="457200" indent="-457200">
              <a:spcBef>
                <a:spcPct val="30000"/>
              </a:spcBef>
              <a:buAutoNum type="arabicParenR"/>
            </a:pPr>
            <a:r>
              <a:rPr lang="en-GB" sz="2000" b="1" dirty="0"/>
              <a:t>Muscles start to shiver which produces heat</a:t>
            </a:r>
            <a:r>
              <a:rPr lang="en-GB" sz="2000" dirty="0"/>
              <a:t>.</a:t>
            </a:r>
          </a:p>
        </p:txBody>
      </p:sp>
      <p:sp>
        <p:nvSpPr>
          <p:cNvPr id="7" name="Text Box 7"/>
          <p:cNvSpPr txBox="1">
            <a:spLocks noChangeArrowheads="1"/>
          </p:cNvSpPr>
          <p:nvPr/>
        </p:nvSpPr>
        <p:spPr bwMode="auto">
          <a:xfrm>
            <a:off x="1919289" y="1557338"/>
            <a:ext cx="2232025"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GB">
                <a:solidFill>
                  <a:schemeClr val="folHlink"/>
                </a:solidFill>
              </a:rPr>
              <a:t>Capillaries</a:t>
            </a:r>
          </a:p>
        </p:txBody>
      </p:sp>
      <p:sp>
        <p:nvSpPr>
          <p:cNvPr id="8" name="Line 8"/>
          <p:cNvSpPr>
            <a:spLocks noChangeShapeType="1"/>
          </p:cNvSpPr>
          <p:nvPr/>
        </p:nvSpPr>
        <p:spPr bwMode="auto">
          <a:xfrm>
            <a:off x="3360738" y="1989139"/>
            <a:ext cx="1223962" cy="288925"/>
          </a:xfrm>
          <a:prstGeom prst="line">
            <a:avLst/>
          </a:prstGeom>
          <a:noFill/>
          <a:ln w="317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9" name="Line 9"/>
          <p:cNvSpPr>
            <a:spLocks noChangeShapeType="1"/>
          </p:cNvSpPr>
          <p:nvPr/>
        </p:nvSpPr>
        <p:spPr bwMode="auto">
          <a:xfrm flipH="1">
            <a:off x="7392988" y="2278063"/>
            <a:ext cx="1008062" cy="615950"/>
          </a:xfrm>
          <a:prstGeom prst="line">
            <a:avLst/>
          </a:prstGeom>
          <a:noFill/>
          <a:ln w="317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0" name="Text Box 10"/>
          <p:cNvSpPr txBox="1">
            <a:spLocks noChangeArrowheads="1"/>
          </p:cNvSpPr>
          <p:nvPr/>
        </p:nvSpPr>
        <p:spPr bwMode="auto">
          <a:xfrm>
            <a:off x="8256589" y="1846264"/>
            <a:ext cx="1152525"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GB">
                <a:solidFill>
                  <a:schemeClr val="folHlink"/>
                </a:solidFill>
              </a:rPr>
              <a:t>Sweat gland</a:t>
            </a:r>
          </a:p>
        </p:txBody>
      </p:sp>
      <p:sp>
        <p:nvSpPr>
          <p:cNvPr id="11" name="Rectangle 10"/>
          <p:cNvSpPr/>
          <p:nvPr/>
        </p:nvSpPr>
        <p:spPr>
          <a:xfrm>
            <a:off x="672984" y="6159597"/>
            <a:ext cx="10780292" cy="5090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What happens if you get too cold? How does this impact on sports performance?</a:t>
            </a:r>
          </a:p>
        </p:txBody>
      </p:sp>
    </p:spTree>
    <p:extLst>
      <p:ext uri="{BB962C8B-B14F-4D97-AF65-F5344CB8AC3E}">
        <p14:creationId xmlns:p14="http://schemas.microsoft.com/office/powerpoint/2010/main" val="636270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par>
                          <p:cTn id="11" fill="hold">
                            <p:stCondLst>
                              <p:cond delay="500"/>
                            </p:stCondLst>
                            <p:childTnLst>
                              <p:par>
                                <p:cTn id="12" presetID="22" presetClass="entr" presetSubtype="2"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right)">
                                      <p:cBhvr>
                                        <p:cTn id="14" dur="500"/>
                                        <p:tgtEl>
                                          <p:spTgt spid="10"/>
                                        </p:tgtEl>
                                      </p:cBhvr>
                                    </p:animEffect>
                                  </p:childTnLst>
                                </p:cTn>
                              </p:par>
                              <p:par>
                                <p:cTn id="15" presetID="22" presetClass="entr" presetSubtype="2"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righ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6">
                                            <p:bg/>
                                          </p:spTgt>
                                        </p:tgtEl>
                                        <p:attrNameLst>
                                          <p:attrName>style.visibility</p:attrName>
                                        </p:attrNameLst>
                                      </p:cBhvr>
                                      <p:to>
                                        <p:strVal val="visible"/>
                                      </p:to>
                                    </p:set>
                                    <p:animEffect transition="in" filter="checkerboard(across)">
                                      <p:cBhvr>
                                        <p:cTn id="22" dur="500"/>
                                        <p:tgtEl>
                                          <p:spTgt spid="6">
                                            <p:bg/>
                                          </p:spTgt>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checkerboard(across)">
                                      <p:cBhvr>
                                        <p:cTn id="25" dur="500"/>
                                        <p:tgtEl>
                                          <p:spTgt spid="6">
                                            <p:txEl>
                                              <p:pRg st="0" end="0"/>
                                            </p:txEl>
                                          </p:spTgt>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checkerboard(across)">
                                      <p:cBhvr>
                                        <p:cTn id="28" dur="500"/>
                                        <p:tgtEl>
                                          <p:spTgt spid="6">
                                            <p:txEl>
                                              <p:pRg st="1" end="1"/>
                                            </p:txEl>
                                          </p:spTgt>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animEffect transition="in" filter="checkerboard(across)">
                                      <p:cBhvr>
                                        <p:cTn id="31" dur="500"/>
                                        <p:tgtEl>
                                          <p:spTgt spid="6">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6">
                                            <p:txEl>
                                              <p:pRg st="3" end="3"/>
                                            </p:txEl>
                                          </p:spTgt>
                                        </p:tgtEl>
                                        <p:attrNameLst>
                                          <p:attrName>style.visibility</p:attrName>
                                        </p:attrNameLst>
                                      </p:cBhvr>
                                      <p:to>
                                        <p:strVal val="visible"/>
                                      </p:to>
                                    </p:set>
                                    <p:animEffect transition="in" filter="checkerboard(across)">
                                      <p:cBhvr>
                                        <p:cTn id="36"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7" grpId="0"/>
      <p:bldP spid="8" grpId="0" animBg="1"/>
      <p:bldP spid="9" grpId="0" animBg="1"/>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8949" t="4254" r="13873" b="5667"/>
          <a:stretch/>
        </p:blipFill>
        <p:spPr>
          <a:xfrm>
            <a:off x="507938" y="951345"/>
            <a:ext cx="7287554" cy="4784437"/>
          </a:xfrm>
          <a:prstGeom prst="rect">
            <a:avLst/>
          </a:prstGeom>
        </p:spPr>
      </p:pic>
      <p:sp>
        <p:nvSpPr>
          <p:cNvPr id="6" name="TextBox 5"/>
          <p:cNvSpPr txBox="1"/>
          <p:nvPr/>
        </p:nvSpPr>
        <p:spPr>
          <a:xfrm>
            <a:off x="8442036" y="1782618"/>
            <a:ext cx="2826328" cy="2062103"/>
          </a:xfrm>
          <a:prstGeom prst="rect">
            <a:avLst/>
          </a:prstGeom>
          <a:solidFill>
            <a:srgbClr val="FFFF00"/>
          </a:solidFill>
          <a:ln>
            <a:solidFill>
              <a:schemeClr val="accent4"/>
            </a:solidFill>
          </a:ln>
        </p:spPr>
        <p:txBody>
          <a:bodyPr wrap="square" rtlCol="0">
            <a:spAutoFit/>
          </a:bodyPr>
          <a:lstStyle/>
          <a:p>
            <a:r>
              <a:rPr lang="en-GB" sz="3200" i="1" dirty="0" smtClean="0"/>
              <a:t>How does the circulatory system regulate temperature?</a:t>
            </a:r>
            <a:endParaRPr lang="en-GB" sz="3200" i="1" dirty="0"/>
          </a:p>
        </p:txBody>
      </p:sp>
    </p:spTree>
    <p:extLst>
      <p:ext uri="{BB962C8B-B14F-4D97-AF65-F5344CB8AC3E}">
        <p14:creationId xmlns:p14="http://schemas.microsoft.com/office/powerpoint/2010/main" val="10938041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Process 3"/>
          <p:cNvSpPr/>
          <p:nvPr/>
        </p:nvSpPr>
        <p:spPr>
          <a:xfrm>
            <a:off x="92364" y="101602"/>
            <a:ext cx="11998036" cy="6677891"/>
          </a:xfrm>
          <a:prstGeom prst="flowChart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cxnSp>
        <p:nvCxnSpPr>
          <p:cNvPr id="6" name="Straight Connector 5"/>
          <p:cNvCxnSpPr>
            <a:stCxn id="4" idx="0"/>
            <a:endCxn id="4" idx="2"/>
          </p:cNvCxnSpPr>
          <p:nvPr/>
        </p:nvCxnSpPr>
        <p:spPr>
          <a:xfrm>
            <a:off x="6091382" y="101602"/>
            <a:ext cx="0" cy="6677891"/>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a:stCxn id="4" idx="1"/>
            <a:endCxn id="4" idx="3"/>
          </p:cNvCxnSpPr>
          <p:nvPr/>
        </p:nvCxnSpPr>
        <p:spPr>
          <a:xfrm>
            <a:off x="92364" y="3440548"/>
            <a:ext cx="11998036"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006109" y="2613891"/>
            <a:ext cx="2142836" cy="1578896"/>
          </a:xfrm>
          <a:prstGeom prst="rect">
            <a:avLst/>
          </a:prstGeom>
          <a:noFill/>
          <a:ln>
            <a:solidFill>
              <a:srgbClr val="92D050"/>
            </a:solidFill>
          </a:ln>
        </p:spPr>
        <p:txBody>
          <a:bodyPr wrap="square" rtlCol="0">
            <a:spAutoFit/>
          </a:bodyPr>
          <a:lstStyle/>
          <a:p>
            <a:r>
              <a:rPr lang="en-GB" sz="2400" dirty="0" smtClean="0"/>
              <a:t>How does the circulatory system regulate temperature</a:t>
            </a:r>
            <a:r>
              <a:rPr lang="en-GB" dirty="0" smtClean="0"/>
              <a:t>?</a:t>
            </a:r>
            <a:endParaRPr lang="en-GB" dirty="0"/>
          </a:p>
        </p:txBody>
      </p:sp>
      <p:sp>
        <p:nvSpPr>
          <p:cNvPr id="16" name="TextBox 15"/>
          <p:cNvSpPr txBox="1"/>
          <p:nvPr/>
        </p:nvSpPr>
        <p:spPr>
          <a:xfrm>
            <a:off x="184727" y="203200"/>
            <a:ext cx="1791855" cy="369332"/>
          </a:xfrm>
          <a:prstGeom prst="rect">
            <a:avLst/>
          </a:prstGeom>
          <a:noFill/>
        </p:spPr>
        <p:txBody>
          <a:bodyPr wrap="square" rtlCol="0">
            <a:spAutoFit/>
          </a:bodyPr>
          <a:lstStyle/>
          <a:p>
            <a:r>
              <a:rPr lang="en-GB" dirty="0" smtClean="0"/>
              <a:t>Name:</a:t>
            </a:r>
            <a:endParaRPr lang="en-GB" dirty="0"/>
          </a:p>
        </p:txBody>
      </p:sp>
      <p:sp>
        <p:nvSpPr>
          <p:cNvPr id="18" name="TextBox 17"/>
          <p:cNvSpPr txBox="1"/>
          <p:nvPr/>
        </p:nvSpPr>
        <p:spPr>
          <a:xfrm flipH="1">
            <a:off x="9661235" y="203200"/>
            <a:ext cx="2041237" cy="369332"/>
          </a:xfrm>
          <a:prstGeom prst="rect">
            <a:avLst/>
          </a:prstGeom>
          <a:noFill/>
        </p:spPr>
        <p:txBody>
          <a:bodyPr wrap="square" rtlCol="0">
            <a:spAutoFit/>
          </a:bodyPr>
          <a:lstStyle/>
          <a:p>
            <a:r>
              <a:rPr lang="en-GB" dirty="0" smtClean="0"/>
              <a:t> Name:</a:t>
            </a:r>
            <a:endParaRPr lang="en-GB" dirty="0"/>
          </a:p>
        </p:txBody>
      </p:sp>
      <p:sp>
        <p:nvSpPr>
          <p:cNvPr id="19" name="TextBox 18"/>
          <p:cNvSpPr txBox="1"/>
          <p:nvPr/>
        </p:nvSpPr>
        <p:spPr>
          <a:xfrm>
            <a:off x="184727" y="3519055"/>
            <a:ext cx="1145309" cy="369332"/>
          </a:xfrm>
          <a:prstGeom prst="rect">
            <a:avLst/>
          </a:prstGeom>
          <a:noFill/>
        </p:spPr>
        <p:txBody>
          <a:bodyPr wrap="square" rtlCol="0">
            <a:spAutoFit/>
          </a:bodyPr>
          <a:lstStyle/>
          <a:p>
            <a:r>
              <a:rPr lang="en-GB" dirty="0" smtClean="0"/>
              <a:t>Name:</a:t>
            </a:r>
            <a:endParaRPr lang="en-GB" dirty="0"/>
          </a:p>
        </p:txBody>
      </p:sp>
      <p:sp>
        <p:nvSpPr>
          <p:cNvPr id="22" name="TextBox 21"/>
          <p:cNvSpPr txBox="1"/>
          <p:nvPr/>
        </p:nvSpPr>
        <p:spPr>
          <a:xfrm>
            <a:off x="9735127" y="3519055"/>
            <a:ext cx="1505528" cy="369332"/>
          </a:xfrm>
          <a:prstGeom prst="rect">
            <a:avLst/>
          </a:prstGeom>
          <a:noFill/>
        </p:spPr>
        <p:txBody>
          <a:bodyPr wrap="square" rtlCol="0">
            <a:spAutoFit/>
          </a:bodyPr>
          <a:lstStyle/>
          <a:p>
            <a:r>
              <a:rPr lang="en-GB" dirty="0" smtClean="0"/>
              <a:t>Name:</a:t>
            </a:r>
            <a:endParaRPr lang="en-GB" dirty="0"/>
          </a:p>
        </p:txBody>
      </p:sp>
    </p:spTree>
    <p:extLst>
      <p:ext uri="{BB962C8B-B14F-4D97-AF65-F5344CB8AC3E}">
        <p14:creationId xmlns:p14="http://schemas.microsoft.com/office/powerpoint/2010/main" val="11675837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952405" y="2149614"/>
            <a:ext cx="10183403" cy="3981669"/>
          </a:xfrm>
          <a:prstGeom prst="rect">
            <a:avLst/>
          </a:prstGeom>
          <a:extLst/>
        </p:spPr>
        <p:style>
          <a:lnRef idx="2">
            <a:schemeClr val="dk1"/>
          </a:lnRef>
          <a:fillRef idx="1">
            <a:schemeClr val="lt1"/>
          </a:fillRef>
          <a:effectRef idx="0">
            <a:schemeClr val="dk1"/>
          </a:effectRef>
          <a:fontRef idx="minor">
            <a:schemeClr val="dk1"/>
          </a:fontRef>
        </p:style>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dk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dk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dk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dk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dk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dk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dk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dk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dk1"/>
                </a:solidFill>
                <a:latin typeface="+mn-lt"/>
                <a:ea typeface="+mn-ea"/>
                <a:cs typeface="+mn-cs"/>
              </a:defRPr>
            </a:lvl9pPr>
          </a:lstStyle>
          <a:p>
            <a:pPr>
              <a:defRPr/>
            </a:pPr>
            <a:r>
              <a:rPr lang="en-GB" dirty="0"/>
              <a:t>Using the pictures below to help </a:t>
            </a:r>
            <a:r>
              <a:rPr lang="en-GB" b="1" dirty="0" smtClean="0"/>
              <a:t>LINK and ORDER </a:t>
            </a:r>
            <a:r>
              <a:rPr lang="en-GB" dirty="0" smtClean="0"/>
              <a:t>why </a:t>
            </a:r>
            <a:r>
              <a:rPr lang="en-GB" dirty="0"/>
              <a:t>you should consider the timing of your dietary intake in relation to the need for oxygen in around body. (5 marks)	</a:t>
            </a:r>
          </a:p>
          <a:p>
            <a:pPr>
              <a:defRPr/>
            </a:pPr>
            <a:endParaRPr lang="en-GB" dirty="0">
              <a:ln>
                <a:solidFill>
                  <a:schemeClr val="tx1"/>
                </a:solidFill>
              </a:ln>
            </a:endParaRPr>
          </a:p>
        </p:txBody>
      </p:sp>
      <p:sp>
        <p:nvSpPr>
          <p:cNvPr id="2" name="Title 1"/>
          <p:cNvSpPr>
            <a:spLocks noGrp="1"/>
          </p:cNvSpPr>
          <p:nvPr>
            <p:ph type="title"/>
          </p:nvPr>
        </p:nvSpPr>
        <p:spPr>
          <a:xfrm>
            <a:off x="3416061" y="1025952"/>
            <a:ext cx="5149552" cy="1143000"/>
          </a:xfrm>
        </p:spPr>
        <p:txBody>
          <a:bodyPr>
            <a:normAutofit/>
          </a:bodyPr>
          <a:lstStyle/>
          <a:p>
            <a:pPr algn="ctr"/>
            <a:r>
              <a:rPr lang="en-US" b="1" u="sng" dirty="0" smtClean="0">
                <a:solidFill>
                  <a:srgbClr val="0000FF"/>
                </a:solidFill>
              </a:rPr>
              <a:t>Question</a:t>
            </a:r>
            <a:r>
              <a:rPr lang="en-US" b="1" u="sng" dirty="0">
                <a:solidFill>
                  <a:srgbClr val="0000FF"/>
                </a:solidFill>
              </a:rPr>
              <a:t>: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29013" y="317558"/>
            <a:ext cx="1622348" cy="1616940"/>
          </a:xfrm>
          <a:prstGeom prst="rect">
            <a:avLst/>
          </a:prstGeom>
        </p:spPr>
      </p:pic>
      <p:sp>
        <p:nvSpPr>
          <p:cNvPr id="8" name="Rounded Rectangle 7"/>
          <p:cNvSpPr/>
          <p:nvPr/>
        </p:nvSpPr>
        <p:spPr>
          <a:xfrm>
            <a:off x="1924080" y="5867264"/>
            <a:ext cx="8060483" cy="6127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u="sng" dirty="0">
                <a:solidFill>
                  <a:schemeClr val="tx1"/>
                </a:solidFill>
              </a:rPr>
              <a:t>Examiner hint:  </a:t>
            </a:r>
            <a:r>
              <a:rPr lang="en-GB" sz="2000" dirty="0">
                <a:solidFill>
                  <a:schemeClr val="tx1"/>
                </a:solidFill>
              </a:rPr>
              <a:t>Explain the need for oxygen/blood to move around your body at different points before, during and after eating/exercise</a:t>
            </a:r>
            <a:endParaRPr lang="en-GB" sz="2000" dirty="0"/>
          </a:p>
        </p:txBody>
      </p:sp>
      <p:pic>
        <p:nvPicPr>
          <p:cNvPr id="10" name="Picture 12" descr="http://static.ifood.tv/files/images/editor/images/Tips%20To%20Transform%20A%20Basic%20Hanukkah%20Dinner%20Into%20Koshur%20Gourmet%20Meal.jpg"/>
          <p:cNvPicPr>
            <a:picLocks noChangeAspect="1" noChangeArrowheads="1"/>
          </p:cNvPicPr>
          <p:nvPr/>
        </p:nvPicPr>
        <p:blipFill>
          <a:blip r:embed="rId4" cstate="print"/>
          <a:srcRect/>
          <a:stretch>
            <a:fillRect/>
          </a:stretch>
        </p:blipFill>
        <p:spPr bwMode="auto">
          <a:xfrm>
            <a:off x="3783027" y="4623185"/>
            <a:ext cx="1838325" cy="1223962"/>
          </a:xfrm>
          <a:prstGeom prst="rect">
            <a:avLst/>
          </a:prstGeom>
          <a:noFill/>
          <a:ln w="9525">
            <a:noFill/>
            <a:miter lim="800000"/>
            <a:headEnd/>
            <a:tailEnd/>
          </a:ln>
        </p:spPr>
      </p:pic>
      <p:pic>
        <p:nvPicPr>
          <p:cNvPr id="11" name="Picture 2" descr="http://www.childrenscolorado.org/imgs/KidsHealth/kid/body/images_55926/1079619327186.GI_system275.gif"/>
          <p:cNvPicPr>
            <a:picLocks noChangeAspect="1" noChangeArrowheads="1"/>
          </p:cNvPicPr>
          <p:nvPr/>
        </p:nvPicPr>
        <p:blipFill>
          <a:blip r:embed="rId5" cstate="print"/>
          <a:srcRect l="23347" r="18922"/>
          <a:stretch>
            <a:fillRect/>
          </a:stretch>
        </p:blipFill>
        <p:spPr bwMode="auto">
          <a:xfrm>
            <a:off x="2425735" y="3082781"/>
            <a:ext cx="1008062" cy="1695450"/>
          </a:xfrm>
          <a:prstGeom prst="rect">
            <a:avLst/>
          </a:prstGeom>
          <a:noFill/>
          <a:ln w="9525">
            <a:noFill/>
            <a:miter lim="800000"/>
            <a:headEnd/>
            <a:tailEnd/>
          </a:ln>
        </p:spPr>
      </p:pic>
      <p:pic>
        <p:nvPicPr>
          <p:cNvPr id="12" name="Picture 4" descr="http://image.shutterstock.com/display_pic_with_logo/62245/62245,1217446643,1/stock-photo-mature-woman-runner-resting-15537991.jpg"/>
          <p:cNvPicPr>
            <a:picLocks noChangeAspect="1" noChangeArrowheads="1"/>
          </p:cNvPicPr>
          <p:nvPr/>
        </p:nvPicPr>
        <p:blipFill>
          <a:blip r:embed="rId6" cstate="print"/>
          <a:srcRect r="33333" b="15625"/>
          <a:stretch>
            <a:fillRect/>
          </a:stretch>
        </p:blipFill>
        <p:spPr bwMode="auto">
          <a:xfrm>
            <a:off x="5043397" y="3162639"/>
            <a:ext cx="1728788" cy="1295400"/>
          </a:xfrm>
          <a:prstGeom prst="rect">
            <a:avLst/>
          </a:prstGeom>
          <a:noFill/>
          <a:ln w="9525">
            <a:noFill/>
            <a:miter lim="800000"/>
            <a:headEnd/>
            <a:tailEnd/>
          </a:ln>
        </p:spPr>
      </p:pic>
      <p:pic>
        <p:nvPicPr>
          <p:cNvPr id="13" name="Picture 10" descr="http://knightnews.com/wp-content/uploads/2012/11/exercise.gif"/>
          <p:cNvPicPr>
            <a:picLocks noChangeAspect="1" noChangeArrowheads="1"/>
          </p:cNvPicPr>
          <p:nvPr/>
        </p:nvPicPr>
        <p:blipFill>
          <a:blip r:embed="rId7" cstate="print"/>
          <a:srcRect/>
          <a:stretch>
            <a:fillRect/>
          </a:stretch>
        </p:blipFill>
        <p:spPr bwMode="auto">
          <a:xfrm>
            <a:off x="7532692" y="2946739"/>
            <a:ext cx="1674813" cy="1511300"/>
          </a:xfrm>
          <a:prstGeom prst="rect">
            <a:avLst/>
          </a:prstGeom>
          <a:noFill/>
          <a:ln w="9525">
            <a:noFill/>
            <a:miter lim="800000"/>
            <a:headEnd/>
            <a:tailEnd/>
          </a:ln>
        </p:spPr>
      </p:pic>
      <p:pic>
        <p:nvPicPr>
          <p:cNvPr id="14" name="Picture 18" descr="http://www.londonbroncosrl.com/images/news/clock-two-hours.jpg"/>
          <p:cNvPicPr>
            <a:picLocks noChangeAspect="1" noChangeArrowheads="1"/>
          </p:cNvPicPr>
          <p:nvPr/>
        </p:nvPicPr>
        <p:blipFill>
          <a:blip r:embed="rId8" cstate="print"/>
          <a:srcRect/>
          <a:stretch>
            <a:fillRect/>
          </a:stretch>
        </p:blipFill>
        <p:spPr bwMode="auto">
          <a:xfrm>
            <a:off x="6872240" y="4704725"/>
            <a:ext cx="1908175" cy="1008063"/>
          </a:xfrm>
          <a:prstGeom prst="rect">
            <a:avLst/>
          </a:prstGeom>
          <a:noFill/>
          <a:ln w="9525">
            <a:noFill/>
            <a:miter lim="800000"/>
            <a:headEnd/>
            <a:tailEnd/>
          </a:ln>
        </p:spPr>
      </p:pic>
      <p:sp>
        <p:nvSpPr>
          <p:cNvPr id="3" name="Rectangle 2"/>
          <p:cNvSpPr/>
          <p:nvPr/>
        </p:nvSpPr>
        <p:spPr>
          <a:xfrm>
            <a:off x="2740109" y="317557"/>
            <a:ext cx="6498744" cy="707886"/>
          </a:xfrm>
          <a:prstGeom prst="rect">
            <a:avLst/>
          </a:prstGeom>
        </p:spPr>
        <p:txBody>
          <a:bodyPr wrap="none">
            <a:spAutoFit/>
          </a:bodyPr>
          <a:lstStyle/>
          <a:p>
            <a:r>
              <a:rPr lang="en-GB" sz="4000" b="1" u="sng" dirty="0" smtClean="0"/>
              <a:t>Timing </a:t>
            </a:r>
            <a:r>
              <a:rPr lang="en-GB" sz="4000" b="1" u="sng" dirty="0"/>
              <a:t>of your dietary </a:t>
            </a:r>
            <a:r>
              <a:rPr lang="en-GB" sz="4000" b="1" u="sng" dirty="0" smtClean="0"/>
              <a:t>intake:</a:t>
            </a:r>
            <a:endParaRPr lang="en-US" sz="4000" b="1" u="sng" dirty="0"/>
          </a:p>
        </p:txBody>
      </p:sp>
      <p:sp>
        <p:nvSpPr>
          <p:cNvPr id="6" name="TextBox 5"/>
          <p:cNvSpPr txBox="1"/>
          <p:nvPr/>
        </p:nvSpPr>
        <p:spPr>
          <a:xfrm>
            <a:off x="523875" y="1047750"/>
            <a:ext cx="3711272" cy="923330"/>
          </a:xfrm>
          <a:prstGeom prst="rect">
            <a:avLst/>
          </a:prstGeom>
          <a:noFill/>
          <a:ln>
            <a:solidFill>
              <a:srgbClr val="000000"/>
            </a:solidFill>
          </a:ln>
        </p:spPr>
        <p:txBody>
          <a:bodyPr wrap="none" rtlCol="0">
            <a:spAutoFit/>
          </a:bodyPr>
          <a:lstStyle/>
          <a:p>
            <a:r>
              <a:rPr lang="en-US" dirty="0" smtClean="0"/>
              <a:t>TASK – </a:t>
            </a:r>
          </a:p>
          <a:p>
            <a:pPr marL="342900" indent="-342900">
              <a:buFont typeface="+mj-lt"/>
              <a:buAutoNum type="arabicPeriod"/>
            </a:pPr>
            <a:r>
              <a:rPr lang="en-US" dirty="0" smtClean="0"/>
              <a:t>number the order</a:t>
            </a:r>
          </a:p>
          <a:p>
            <a:pPr marL="342900" indent="-342900">
              <a:buFont typeface="+mj-lt"/>
              <a:buAutoNum type="arabicPeriod"/>
            </a:pPr>
            <a:r>
              <a:rPr lang="en-US" dirty="0" smtClean="0"/>
              <a:t>Arrow the picture and statements</a:t>
            </a:r>
            <a:endParaRPr lang="en-US" dirty="0"/>
          </a:p>
        </p:txBody>
      </p:sp>
    </p:spTree>
    <p:extLst>
      <p:ext uri="{BB962C8B-B14F-4D97-AF65-F5344CB8AC3E}">
        <p14:creationId xmlns:p14="http://schemas.microsoft.com/office/powerpoint/2010/main" val="42859113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560489" y="167382"/>
            <a:ext cx="5960989" cy="6060737"/>
            <a:chOff x="2613007" y="232112"/>
            <a:chExt cx="5960989" cy="6060737"/>
          </a:xfrm>
        </p:grpSpPr>
        <p:pic>
          <p:nvPicPr>
            <p:cNvPr id="6" name="Picture 2" descr="http://www.childrenscolorado.org/imgs/KidsHealth/kid/body/images_55926/1079619327186.GI_system275.gif"/>
            <p:cNvPicPr>
              <a:picLocks noChangeAspect="1" noChangeArrowheads="1"/>
            </p:cNvPicPr>
            <p:nvPr/>
          </p:nvPicPr>
          <p:blipFill>
            <a:blip r:embed="rId3" cstate="print"/>
            <a:srcRect l="23347" r="18922"/>
            <a:stretch>
              <a:fillRect/>
            </a:stretch>
          </p:blipFill>
          <p:spPr bwMode="auto">
            <a:xfrm rot="5400000">
              <a:off x="7470281" y="1095094"/>
              <a:ext cx="823087" cy="1384342"/>
            </a:xfrm>
            <a:prstGeom prst="rect">
              <a:avLst/>
            </a:prstGeom>
            <a:noFill/>
            <a:ln w="9525">
              <a:noFill/>
              <a:miter lim="800000"/>
              <a:headEnd/>
              <a:tailEnd/>
            </a:ln>
          </p:spPr>
        </p:pic>
        <p:pic>
          <p:nvPicPr>
            <p:cNvPr id="7" name="Picture 4" descr="http://image.shutterstock.com/display_pic_with_logo/62245/62245,1217446643,1/stock-photo-mature-woman-runner-resting-15537991.jpg"/>
            <p:cNvPicPr>
              <a:picLocks noChangeAspect="1" noChangeArrowheads="1"/>
            </p:cNvPicPr>
            <p:nvPr/>
          </p:nvPicPr>
          <p:blipFill>
            <a:blip r:embed="rId4" cstate="print"/>
            <a:srcRect r="33333" b="15625"/>
            <a:stretch>
              <a:fillRect/>
            </a:stretch>
          </p:blipFill>
          <p:spPr bwMode="auto">
            <a:xfrm>
              <a:off x="7139316" y="232112"/>
              <a:ext cx="1416725" cy="1061568"/>
            </a:xfrm>
            <a:prstGeom prst="rect">
              <a:avLst/>
            </a:prstGeom>
            <a:noFill/>
            <a:ln w="9525">
              <a:noFill/>
              <a:miter lim="800000"/>
              <a:headEnd/>
              <a:tailEnd/>
            </a:ln>
          </p:spPr>
        </p:pic>
        <p:pic>
          <p:nvPicPr>
            <p:cNvPr id="8" name="Picture 10" descr="http://knightnews.com/wp-content/uploads/2012/11/exercise.gif"/>
            <p:cNvPicPr>
              <a:picLocks noChangeAspect="1" noChangeArrowheads="1"/>
            </p:cNvPicPr>
            <p:nvPr/>
          </p:nvPicPr>
          <p:blipFill>
            <a:blip r:embed="rId5" cstate="print"/>
            <a:srcRect/>
            <a:stretch>
              <a:fillRect/>
            </a:stretch>
          </p:blipFill>
          <p:spPr bwMode="auto">
            <a:xfrm>
              <a:off x="7263100" y="2221919"/>
              <a:ext cx="1235280" cy="1114679"/>
            </a:xfrm>
            <a:prstGeom prst="rect">
              <a:avLst/>
            </a:prstGeom>
            <a:noFill/>
            <a:ln w="9525">
              <a:noFill/>
              <a:miter lim="800000"/>
              <a:headEnd/>
              <a:tailEnd/>
            </a:ln>
          </p:spPr>
        </p:pic>
        <p:pic>
          <p:nvPicPr>
            <p:cNvPr id="9" name="Picture 12" descr="http://static.ifood.tv/files/images/editor/images/Tips%20To%20Transform%20A%20Basic%20Hanukkah%20Dinner%20Into%20Koshur%20Gourmet%20Meal.jpg"/>
            <p:cNvPicPr>
              <a:picLocks noChangeAspect="1" noChangeArrowheads="1"/>
            </p:cNvPicPr>
            <p:nvPr/>
          </p:nvPicPr>
          <p:blipFill>
            <a:blip r:embed="rId6" cstate="print"/>
            <a:srcRect/>
            <a:stretch>
              <a:fillRect/>
            </a:stretch>
          </p:blipFill>
          <p:spPr bwMode="auto">
            <a:xfrm>
              <a:off x="7248126" y="3289668"/>
              <a:ext cx="1185811" cy="789516"/>
            </a:xfrm>
            <a:prstGeom prst="rect">
              <a:avLst/>
            </a:prstGeom>
            <a:noFill/>
            <a:ln w="9525">
              <a:noFill/>
              <a:miter lim="800000"/>
              <a:headEnd/>
              <a:tailEnd/>
            </a:ln>
          </p:spPr>
        </p:pic>
        <p:pic>
          <p:nvPicPr>
            <p:cNvPr id="10" name="Picture 18" descr="http://www.londonbroncosrl.com/images/news/clock-two-hours.jpg"/>
            <p:cNvPicPr>
              <a:picLocks noChangeAspect="1" noChangeArrowheads="1"/>
            </p:cNvPicPr>
            <p:nvPr/>
          </p:nvPicPr>
          <p:blipFill>
            <a:blip r:embed="rId7" cstate="print"/>
            <a:srcRect/>
            <a:stretch>
              <a:fillRect/>
            </a:stretch>
          </p:blipFill>
          <p:spPr bwMode="auto">
            <a:xfrm>
              <a:off x="7238677" y="4092896"/>
              <a:ext cx="1211307" cy="639917"/>
            </a:xfrm>
            <a:prstGeom prst="rect">
              <a:avLst/>
            </a:prstGeom>
            <a:noFill/>
            <a:ln w="9525">
              <a:noFill/>
              <a:miter lim="800000"/>
              <a:headEnd/>
              <a:tailEnd/>
            </a:ln>
          </p:spPr>
        </p:pic>
        <p:sp>
          <p:nvSpPr>
            <p:cNvPr id="4" name="Rectangle 3"/>
            <p:cNvSpPr/>
            <p:nvPr/>
          </p:nvSpPr>
          <p:spPr>
            <a:xfrm>
              <a:off x="2613007" y="239528"/>
              <a:ext cx="4493396" cy="1477328"/>
            </a:xfrm>
            <a:prstGeom prst="rect">
              <a:avLst/>
            </a:prstGeom>
            <a:ln>
              <a:solidFill>
                <a:srgbClr val="70AD47"/>
              </a:solidFill>
            </a:ln>
          </p:spPr>
          <p:txBody>
            <a:bodyPr wrap="square">
              <a:spAutoFit/>
            </a:bodyPr>
            <a:lstStyle/>
            <a:p>
              <a:r>
                <a:rPr lang="en-GB" dirty="0"/>
                <a:t>Our digestive system needs strong blood supply in order to work and digest our food.   When at rest there is a greater blow flow to the digestive system, so that food can be digested properly</a:t>
              </a:r>
              <a:endParaRPr lang="en-US" dirty="0"/>
            </a:p>
          </p:txBody>
        </p:sp>
        <p:sp>
          <p:nvSpPr>
            <p:cNvPr id="5" name="Rectangle 4"/>
            <p:cNvSpPr/>
            <p:nvPr/>
          </p:nvSpPr>
          <p:spPr>
            <a:xfrm>
              <a:off x="2632850" y="2942907"/>
              <a:ext cx="4473554" cy="1200329"/>
            </a:xfrm>
            <a:prstGeom prst="rect">
              <a:avLst/>
            </a:prstGeom>
            <a:ln>
              <a:solidFill>
                <a:srgbClr val="70AD47"/>
              </a:solidFill>
            </a:ln>
          </p:spPr>
          <p:txBody>
            <a:bodyPr wrap="square">
              <a:spAutoFit/>
            </a:bodyPr>
            <a:lstStyle/>
            <a:p>
              <a:r>
                <a:rPr lang="en-GB" dirty="0"/>
                <a:t>We should therefore wait a couple of hours before exercising after eating a large meal.  This is the optimum time to eat and then perform.</a:t>
              </a:r>
            </a:p>
          </p:txBody>
        </p:sp>
        <p:sp>
          <p:nvSpPr>
            <p:cNvPr id="11" name="Rectangle 10"/>
            <p:cNvSpPr/>
            <p:nvPr/>
          </p:nvSpPr>
          <p:spPr>
            <a:xfrm>
              <a:off x="2661849" y="5092520"/>
              <a:ext cx="4468976" cy="1200329"/>
            </a:xfrm>
            <a:prstGeom prst="rect">
              <a:avLst/>
            </a:prstGeom>
            <a:ln>
              <a:solidFill>
                <a:srgbClr val="70AD47"/>
              </a:solidFill>
            </a:ln>
          </p:spPr>
          <p:txBody>
            <a:bodyPr wrap="square">
              <a:spAutoFit/>
            </a:bodyPr>
            <a:lstStyle/>
            <a:p>
              <a:r>
                <a:rPr lang="en-GB" dirty="0"/>
                <a:t>This means that we should not eat immediately before exercise, otherwise there will not be sufficient blood available to digest our food.</a:t>
              </a:r>
            </a:p>
          </p:txBody>
        </p:sp>
        <p:sp>
          <p:nvSpPr>
            <p:cNvPr id="12" name="Rectangle 11"/>
            <p:cNvSpPr/>
            <p:nvPr/>
          </p:nvSpPr>
          <p:spPr>
            <a:xfrm>
              <a:off x="2637427" y="1721536"/>
              <a:ext cx="4444555" cy="1200329"/>
            </a:xfrm>
            <a:prstGeom prst="rect">
              <a:avLst/>
            </a:prstGeom>
            <a:ln>
              <a:solidFill>
                <a:srgbClr val="70AD47"/>
              </a:solidFill>
            </a:ln>
          </p:spPr>
          <p:txBody>
            <a:bodyPr wrap="square">
              <a:spAutoFit/>
            </a:bodyPr>
            <a:lstStyle/>
            <a:p>
              <a:r>
                <a:rPr lang="en-GB" dirty="0"/>
                <a:t>The working muscles need this increased blood supply to provide additional oxygen in order to produce the necessary energy to perform.</a:t>
              </a:r>
            </a:p>
          </p:txBody>
        </p:sp>
        <p:sp>
          <p:nvSpPr>
            <p:cNvPr id="14" name="Rectangle 13"/>
            <p:cNvSpPr/>
            <p:nvPr/>
          </p:nvSpPr>
          <p:spPr>
            <a:xfrm>
              <a:off x="2632849" y="4156214"/>
              <a:ext cx="4473555" cy="923330"/>
            </a:xfrm>
            <a:prstGeom prst="rect">
              <a:avLst/>
            </a:prstGeom>
            <a:ln>
              <a:solidFill>
                <a:srgbClr val="70AD47"/>
              </a:solidFill>
            </a:ln>
          </p:spPr>
          <p:txBody>
            <a:bodyPr wrap="square">
              <a:spAutoFit/>
            </a:bodyPr>
            <a:lstStyle/>
            <a:p>
              <a:r>
                <a:rPr lang="en-GB" dirty="0"/>
                <a:t>When you exercise there is a reduction in blood flow to the digestive system in favour of the working muscles.</a:t>
              </a:r>
            </a:p>
          </p:txBody>
        </p:sp>
      </p:grpSp>
      <p:cxnSp>
        <p:nvCxnSpPr>
          <p:cNvPr id="3" name="Straight Arrow Connector 2"/>
          <p:cNvCxnSpPr/>
          <p:nvPr/>
        </p:nvCxnSpPr>
        <p:spPr>
          <a:xfrm>
            <a:off x="4445000" y="1285875"/>
            <a:ext cx="698500" cy="619125"/>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V="1">
            <a:off x="4565650" y="1047750"/>
            <a:ext cx="609600" cy="3263901"/>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endCxn id="8" idx="1"/>
          </p:cNvCxnSpPr>
          <p:nvPr/>
        </p:nvCxnSpPr>
        <p:spPr>
          <a:xfrm>
            <a:off x="4502150" y="2406650"/>
            <a:ext cx="708432" cy="307879"/>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endCxn id="9" idx="1"/>
          </p:cNvCxnSpPr>
          <p:nvPr/>
        </p:nvCxnSpPr>
        <p:spPr>
          <a:xfrm flipV="1">
            <a:off x="4565650" y="3619696"/>
            <a:ext cx="629958" cy="1596830"/>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endCxn id="10" idx="1"/>
          </p:cNvCxnSpPr>
          <p:nvPr/>
        </p:nvCxnSpPr>
        <p:spPr>
          <a:xfrm>
            <a:off x="4645025" y="3787775"/>
            <a:ext cx="541134" cy="560350"/>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285750" y="3333750"/>
            <a:ext cx="392656" cy="584776"/>
          </a:xfrm>
          <a:prstGeom prst="rect">
            <a:avLst/>
          </a:prstGeom>
          <a:noFill/>
        </p:spPr>
        <p:txBody>
          <a:bodyPr wrap="none" rtlCol="0">
            <a:spAutoFit/>
          </a:bodyPr>
          <a:lstStyle/>
          <a:p>
            <a:r>
              <a:rPr lang="en-US" sz="3200" b="1" dirty="0" smtClean="0"/>
              <a:t>5</a:t>
            </a:r>
            <a:endParaRPr lang="en-US" sz="3200" b="1" dirty="0"/>
          </a:p>
        </p:txBody>
      </p:sp>
      <p:sp>
        <p:nvSpPr>
          <p:cNvPr id="40" name="TextBox 39"/>
          <p:cNvSpPr txBox="1"/>
          <p:nvPr/>
        </p:nvSpPr>
        <p:spPr>
          <a:xfrm>
            <a:off x="231775" y="5280025"/>
            <a:ext cx="392656" cy="584776"/>
          </a:xfrm>
          <a:prstGeom prst="rect">
            <a:avLst/>
          </a:prstGeom>
          <a:noFill/>
        </p:spPr>
        <p:txBody>
          <a:bodyPr wrap="none" rtlCol="0">
            <a:spAutoFit/>
          </a:bodyPr>
          <a:lstStyle/>
          <a:p>
            <a:r>
              <a:rPr lang="en-US" sz="3200" b="1" dirty="0"/>
              <a:t>4</a:t>
            </a:r>
          </a:p>
        </p:txBody>
      </p:sp>
      <p:sp>
        <p:nvSpPr>
          <p:cNvPr id="41" name="TextBox 40"/>
          <p:cNvSpPr txBox="1"/>
          <p:nvPr/>
        </p:nvSpPr>
        <p:spPr>
          <a:xfrm>
            <a:off x="247650" y="1962150"/>
            <a:ext cx="392656" cy="584776"/>
          </a:xfrm>
          <a:prstGeom prst="rect">
            <a:avLst/>
          </a:prstGeom>
          <a:noFill/>
        </p:spPr>
        <p:txBody>
          <a:bodyPr wrap="none" rtlCol="0">
            <a:spAutoFit/>
          </a:bodyPr>
          <a:lstStyle/>
          <a:p>
            <a:r>
              <a:rPr lang="en-US" sz="3200" b="1" dirty="0"/>
              <a:t>3</a:t>
            </a:r>
          </a:p>
        </p:txBody>
      </p:sp>
      <p:sp>
        <p:nvSpPr>
          <p:cNvPr id="42" name="TextBox 41"/>
          <p:cNvSpPr txBox="1"/>
          <p:nvPr/>
        </p:nvSpPr>
        <p:spPr>
          <a:xfrm>
            <a:off x="279400" y="4216400"/>
            <a:ext cx="392656" cy="584776"/>
          </a:xfrm>
          <a:prstGeom prst="rect">
            <a:avLst/>
          </a:prstGeom>
          <a:noFill/>
        </p:spPr>
        <p:txBody>
          <a:bodyPr wrap="none" rtlCol="0">
            <a:spAutoFit/>
          </a:bodyPr>
          <a:lstStyle/>
          <a:p>
            <a:r>
              <a:rPr lang="en-US" sz="3200" b="1" dirty="0"/>
              <a:t>2</a:t>
            </a:r>
          </a:p>
        </p:txBody>
      </p:sp>
      <p:sp>
        <p:nvSpPr>
          <p:cNvPr id="43" name="TextBox 42"/>
          <p:cNvSpPr txBox="1"/>
          <p:nvPr/>
        </p:nvSpPr>
        <p:spPr>
          <a:xfrm>
            <a:off x="247650" y="485775"/>
            <a:ext cx="609600" cy="584776"/>
          </a:xfrm>
          <a:prstGeom prst="rect">
            <a:avLst/>
          </a:prstGeom>
          <a:noFill/>
        </p:spPr>
        <p:txBody>
          <a:bodyPr wrap="square" rtlCol="0">
            <a:spAutoFit/>
          </a:bodyPr>
          <a:lstStyle/>
          <a:p>
            <a:r>
              <a:rPr lang="en-US" sz="3200" b="1" dirty="0"/>
              <a:t>1</a:t>
            </a:r>
          </a:p>
        </p:txBody>
      </p:sp>
    </p:spTree>
    <p:extLst>
      <p:ext uri="{BB962C8B-B14F-4D97-AF65-F5344CB8AC3E}">
        <p14:creationId xmlns:p14="http://schemas.microsoft.com/office/powerpoint/2010/main" val="1123152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2393222" y="1109297"/>
            <a:ext cx="9401943" cy="5128015"/>
          </a:xfrm>
        </p:spPr>
        <p:txBody>
          <a:bodyPr>
            <a:noAutofit/>
          </a:bodyPr>
          <a:lstStyle/>
          <a:p>
            <a:r>
              <a:rPr lang="en-GB" sz="2000" dirty="0"/>
              <a:t>1) Our digestive system needs strong blood supply in order to work and digest our food.   When at rest there is a greater blow flow to the digestive system, so that food can be digested properly.</a:t>
            </a:r>
          </a:p>
          <a:p>
            <a:endParaRPr lang="en-GB" sz="1200" dirty="0"/>
          </a:p>
          <a:p>
            <a:r>
              <a:rPr lang="en-GB" sz="2000" dirty="0"/>
              <a:t>2)  When you exercise there is a reduction in blood flow to the digestive system in favour of the working muscles.</a:t>
            </a:r>
          </a:p>
          <a:p>
            <a:endParaRPr lang="en-GB" sz="1200" dirty="0"/>
          </a:p>
          <a:p>
            <a:r>
              <a:rPr lang="en-GB" sz="2000" dirty="0"/>
              <a:t>3)  The working muscles need this increased blood supply to provide additional oxygen in order to produce the necessary energy to perform.</a:t>
            </a:r>
          </a:p>
          <a:p>
            <a:endParaRPr lang="en-GB" sz="1100" dirty="0"/>
          </a:p>
          <a:p>
            <a:r>
              <a:rPr lang="en-GB" sz="2000" dirty="0"/>
              <a:t>4)  This means that we should not eat immediately before exercise, otherwise there will not be sufficient blood available to digest our food.</a:t>
            </a:r>
          </a:p>
          <a:p>
            <a:endParaRPr lang="en-GB" sz="1800" dirty="0"/>
          </a:p>
          <a:p>
            <a:r>
              <a:rPr lang="en-GB" sz="2000" dirty="0"/>
              <a:t>5) We should therefore wait a couple of hours before exercising after eating a large meal.  This is the optimum time to eat and then perform.</a:t>
            </a:r>
          </a:p>
        </p:txBody>
      </p:sp>
      <p:pic>
        <p:nvPicPr>
          <p:cNvPr id="6" name="Picture 2" descr="http://www.childrenscolorado.org/imgs/KidsHealth/kid/body/images_55926/1079619327186.GI_system275.gif"/>
          <p:cNvPicPr>
            <a:picLocks noChangeAspect="1" noChangeArrowheads="1"/>
          </p:cNvPicPr>
          <p:nvPr/>
        </p:nvPicPr>
        <p:blipFill>
          <a:blip r:embed="rId3" cstate="print"/>
          <a:srcRect l="23347" r="18922"/>
          <a:stretch>
            <a:fillRect/>
          </a:stretch>
        </p:blipFill>
        <p:spPr bwMode="auto">
          <a:xfrm>
            <a:off x="1438385" y="630970"/>
            <a:ext cx="823087" cy="1384342"/>
          </a:xfrm>
          <a:prstGeom prst="rect">
            <a:avLst/>
          </a:prstGeom>
          <a:noFill/>
          <a:ln w="9525">
            <a:noFill/>
            <a:miter lim="800000"/>
            <a:headEnd/>
            <a:tailEnd/>
          </a:ln>
        </p:spPr>
      </p:pic>
      <p:pic>
        <p:nvPicPr>
          <p:cNvPr id="7" name="Picture 4" descr="http://image.shutterstock.com/display_pic_with_logo/62245/62245,1217446643,1/stock-photo-mature-woman-runner-resting-15537991.jpg"/>
          <p:cNvPicPr>
            <a:picLocks noChangeAspect="1" noChangeArrowheads="1"/>
          </p:cNvPicPr>
          <p:nvPr/>
        </p:nvPicPr>
        <p:blipFill>
          <a:blip r:embed="rId4" cstate="print"/>
          <a:srcRect r="33333" b="15625"/>
          <a:stretch>
            <a:fillRect/>
          </a:stretch>
        </p:blipFill>
        <p:spPr bwMode="auto">
          <a:xfrm>
            <a:off x="985316" y="2113023"/>
            <a:ext cx="1416725" cy="1061568"/>
          </a:xfrm>
          <a:prstGeom prst="rect">
            <a:avLst/>
          </a:prstGeom>
          <a:noFill/>
          <a:ln w="9525">
            <a:noFill/>
            <a:miter lim="800000"/>
            <a:headEnd/>
            <a:tailEnd/>
          </a:ln>
        </p:spPr>
      </p:pic>
      <p:pic>
        <p:nvPicPr>
          <p:cNvPr id="8" name="Picture 10" descr="http://knightnews.com/wp-content/uploads/2012/11/exercise.gif"/>
          <p:cNvPicPr>
            <a:picLocks noChangeAspect="1" noChangeArrowheads="1"/>
          </p:cNvPicPr>
          <p:nvPr/>
        </p:nvPicPr>
        <p:blipFill>
          <a:blip r:embed="rId5" cstate="print"/>
          <a:srcRect/>
          <a:stretch>
            <a:fillRect/>
          </a:stretch>
        </p:blipFill>
        <p:spPr bwMode="auto">
          <a:xfrm>
            <a:off x="1377728" y="3296726"/>
            <a:ext cx="1054691" cy="951721"/>
          </a:xfrm>
          <a:prstGeom prst="rect">
            <a:avLst/>
          </a:prstGeom>
          <a:noFill/>
          <a:ln w="9525">
            <a:noFill/>
            <a:miter lim="800000"/>
            <a:headEnd/>
            <a:tailEnd/>
          </a:ln>
        </p:spPr>
      </p:pic>
      <p:pic>
        <p:nvPicPr>
          <p:cNvPr id="9" name="Picture 12" descr="http://static.ifood.tv/files/images/editor/images/Tips%20To%20Transform%20A%20Basic%20Hanukkah%20Dinner%20Into%20Koshur%20Gourmet%20Meal.jpg"/>
          <p:cNvPicPr>
            <a:picLocks noChangeAspect="1" noChangeArrowheads="1"/>
          </p:cNvPicPr>
          <p:nvPr/>
        </p:nvPicPr>
        <p:blipFill>
          <a:blip r:embed="rId6" cstate="print"/>
          <a:srcRect/>
          <a:stretch>
            <a:fillRect/>
          </a:stretch>
        </p:blipFill>
        <p:spPr bwMode="auto">
          <a:xfrm>
            <a:off x="1191810" y="4462184"/>
            <a:ext cx="1185811" cy="789516"/>
          </a:xfrm>
          <a:prstGeom prst="rect">
            <a:avLst/>
          </a:prstGeom>
          <a:noFill/>
          <a:ln w="9525">
            <a:noFill/>
            <a:miter lim="800000"/>
            <a:headEnd/>
            <a:tailEnd/>
          </a:ln>
        </p:spPr>
      </p:pic>
      <p:pic>
        <p:nvPicPr>
          <p:cNvPr id="10" name="Picture 18" descr="http://www.londonbroncosrl.com/images/news/clock-two-hours.jpg"/>
          <p:cNvPicPr>
            <a:picLocks noChangeAspect="1" noChangeArrowheads="1"/>
          </p:cNvPicPr>
          <p:nvPr/>
        </p:nvPicPr>
        <p:blipFill>
          <a:blip r:embed="rId7" cstate="print"/>
          <a:srcRect/>
          <a:stretch>
            <a:fillRect/>
          </a:stretch>
        </p:blipFill>
        <p:spPr bwMode="auto">
          <a:xfrm>
            <a:off x="1133520" y="5509687"/>
            <a:ext cx="1211307" cy="639917"/>
          </a:xfrm>
          <a:prstGeom prst="rect">
            <a:avLst/>
          </a:prstGeom>
          <a:noFill/>
          <a:ln w="9525">
            <a:noFill/>
            <a:miter lim="800000"/>
            <a:headEnd/>
            <a:tailEnd/>
          </a:ln>
        </p:spPr>
      </p:pic>
      <p:sp>
        <p:nvSpPr>
          <p:cNvPr id="13" name="Rectangle 12"/>
          <p:cNvSpPr/>
          <p:nvPr/>
        </p:nvSpPr>
        <p:spPr>
          <a:xfrm>
            <a:off x="2740109" y="317557"/>
            <a:ext cx="6498744" cy="707886"/>
          </a:xfrm>
          <a:prstGeom prst="rect">
            <a:avLst/>
          </a:prstGeom>
        </p:spPr>
        <p:txBody>
          <a:bodyPr wrap="none">
            <a:spAutoFit/>
          </a:bodyPr>
          <a:lstStyle/>
          <a:p>
            <a:r>
              <a:rPr lang="en-GB" sz="4000" b="1" u="sng" dirty="0" smtClean="0"/>
              <a:t>Timing </a:t>
            </a:r>
            <a:r>
              <a:rPr lang="en-GB" sz="4000" b="1" u="sng" dirty="0"/>
              <a:t>of your dietary </a:t>
            </a:r>
            <a:r>
              <a:rPr lang="en-GB" sz="4000" b="1" u="sng" dirty="0" smtClean="0"/>
              <a:t>intake:</a:t>
            </a:r>
            <a:endParaRPr lang="en-US" sz="4000" b="1" u="sng" dirty="0"/>
          </a:p>
        </p:txBody>
      </p:sp>
    </p:spTree>
    <p:extLst>
      <p:ext uri="{BB962C8B-B14F-4D97-AF65-F5344CB8AC3E}">
        <p14:creationId xmlns:p14="http://schemas.microsoft.com/office/powerpoint/2010/main" val="8080288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86327"/>
            <a:ext cx="10744200" cy="1191491"/>
          </a:xfrm>
        </p:spPr>
        <p:txBody>
          <a:bodyPr/>
          <a:lstStyle/>
          <a:p>
            <a:r>
              <a:rPr lang="en-GB" dirty="0" smtClean="0"/>
              <a:t>Demonstrate:</a:t>
            </a:r>
            <a:endParaRPr lang="en-GB" dirty="0"/>
          </a:p>
        </p:txBody>
      </p:sp>
      <p:sp>
        <p:nvSpPr>
          <p:cNvPr id="3" name="Text Placeholder 2"/>
          <p:cNvSpPr>
            <a:spLocks noGrp="1"/>
          </p:cNvSpPr>
          <p:nvPr>
            <p:ph type="body" sz="quarter" idx="13"/>
          </p:nvPr>
        </p:nvSpPr>
        <p:spPr>
          <a:xfrm>
            <a:off x="434109" y="1256145"/>
            <a:ext cx="11434617" cy="4885893"/>
          </a:xfrm>
        </p:spPr>
        <p:txBody>
          <a:bodyPr>
            <a:normAutofit/>
          </a:bodyPr>
          <a:lstStyle/>
          <a:p>
            <a:pPr marL="0" indent="0">
              <a:buNone/>
            </a:pPr>
            <a:r>
              <a:rPr lang="en-GB" dirty="0" smtClean="0"/>
              <a:t>Blood can be redistributed around the body to meet the demands of physical activity.</a:t>
            </a:r>
          </a:p>
          <a:p>
            <a:pPr marL="0" indent="0">
              <a:buNone/>
            </a:pPr>
            <a:endParaRPr lang="en-GB" dirty="0"/>
          </a:p>
          <a:p>
            <a:pPr marL="0" indent="0">
              <a:buNone/>
            </a:pPr>
            <a:r>
              <a:rPr lang="en-GB" dirty="0" smtClean="0"/>
              <a:t>a) Identify TWO areas of the body that would experience a increase in blood flow when swimming. </a:t>
            </a:r>
          </a:p>
          <a:p>
            <a:pPr marL="0" indent="0">
              <a:buNone/>
            </a:pPr>
            <a:r>
              <a:rPr lang="en-GB" dirty="0" smtClean="0"/>
              <a:t>1)</a:t>
            </a:r>
          </a:p>
          <a:p>
            <a:pPr marL="0" indent="0">
              <a:buNone/>
            </a:pPr>
            <a:r>
              <a:rPr lang="en-GB" dirty="0" smtClean="0"/>
              <a:t>2)</a:t>
            </a:r>
          </a:p>
          <a:p>
            <a:pPr marL="0" indent="0">
              <a:buNone/>
            </a:pPr>
            <a:r>
              <a:rPr lang="en-GB" dirty="0" smtClean="0"/>
              <a:t>                                                                                                                      (2 marks)</a:t>
            </a:r>
            <a:endParaRPr lang="en-GB" dirty="0"/>
          </a:p>
          <a:p>
            <a:pPr marL="0" indent="0">
              <a:buNone/>
            </a:pPr>
            <a:r>
              <a:rPr lang="en-GB" dirty="0" smtClean="0"/>
              <a:t>b) Explain your choices.</a:t>
            </a:r>
          </a:p>
          <a:p>
            <a:pPr marL="0" indent="0">
              <a:buNone/>
            </a:pPr>
            <a:r>
              <a:rPr lang="en-GB" dirty="0" smtClean="0"/>
              <a:t>                                                                                                                      (3 marks)</a:t>
            </a:r>
          </a:p>
          <a:p>
            <a:pPr marL="0" indent="0">
              <a:buNone/>
            </a:pPr>
            <a:endParaRPr lang="en-GB" dirty="0"/>
          </a:p>
        </p:txBody>
      </p:sp>
    </p:spTree>
    <p:extLst>
      <p:ext uri="{BB962C8B-B14F-4D97-AF65-F5344CB8AC3E}">
        <p14:creationId xmlns:p14="http://schemas.microsoft.com/office/powerpoint/2010/main" val="34223425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189429" y="139243"/>
          <a:ext cx="11773074" cy="5487006"/>
        </p:xfrm>
        <a:graphic>
          <a:graphicData uri="http://schemas.openxmlformats.org/drawingml/2006/table">
            <a:tbl>
              <a:tblPr firstRow="1" bandRow="1">
                <a:tableStyleId>{5C22544A-7EE6-4342-B048-85BDC9FD1C3A}</a:tableStyleId>
              </a:tblPr>
              <a:tblGrid>
                <a:gridCol w="4339540">
                  <a:extLst>
                    <a:ext uri="{9D8B030D-6E8A-4147-A177-3AD203B41FA5}">
                      <a16:colId xmlns:a16="http://schemas.microsoft.com/office/drawing/2014/main" val="10358115"/>
                    </a:ext>
                  </a:extLst>
                </a:gridCol>
                <a:gridCol w="7433534">
                  <a:extLst>
                    <a:ext uri="{9D8B030D-6E8A-4147-A177-3AD203B41FA5}">
                      <a16:colId xmlns:a16="http://schemas.microsoft.com/office/drawing/2014/main" val="579953499"/>
                    </a:ext>
                  </a:extLst>
                </a:gridCol>
              </a:tblGrid>
              <a:tr h="2743503">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08315737"/>
                  </a:ext>
                </a:extLst>
              </a:tr>
              <a:tr h="2743503">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63771699"/>
                  </a:ext>
                </a:extLst>
              </a:tr>
            </a:tbl>
          </a:graphicData>
        </a:graphic>
      </p:graphicFrame>
      <p:sp>
        <p:nvSpPr>
          <p:cNvPr id="6" name="TextBox 5"/>
          <p:cNvSpPr txBox="1"/>
          <p:nvPr/>
        </p:nvSpPr>
        <p:spPr>
          <a:xfrm>
            <a:off x="352811" y="175821"/>
            <a:ext cx="4992555" cy="369332"/>
          </a:xfrm>
          <a:prstGeom prst="rect">
            <a:avLst/>
          </a:prstGeom>
          <a:noFill/>
        </p:spPr>
        <p:txBody>
          <a:bodyPr wrap="square" rtlCol="0">
            <a:spAutoFit/>
          </a:bodyPr>
          <a:lstStyle/>
          <a:p>
            <a:r>
              <a:rPr lang="en-GB" b="1" i="1" u="sng" dirty="0" smtClean="0"/>
              <a:t>IDENTIFY </a:t>
            </a:r>
            <a:r>
              <a:rPr lang="en-GB" dirty="0" smtClean="0"/>
              <a:t>the 4 </a:t>
            </a:r>
            <a:r>
              <a:rPr lang="en-GB" dirty="0" smtClean="0"/>
              <a:t>components of blood (4</a:t>
            </a:r>
            <a:r>
              <a:rPr lang="en-GB" dirty="0" smtClean="0"/>
              <a:t>)</a:t>
            </a:r>
            <a:endParaRPr lang="en-GB" dirty="0"/>
          </a:p>
        </p:txBody>
      </p:sp>
      <p:sp>
        <p:nvSpPr>
          <p:cNvPr id="8" name="TextBox 7"/>
          <p:cNvSpPr txBox="1"/>
          <p:nvPr/>
        </p:nvSpPr>
        <p:spPr>
          <a:xfrm>
            <a:off x="4647304" y="219998"/>
            <a:ext cx="6921304" cy="369332"/>
          </a:xfrm>
          <a:prstGeom prst="rect">
            <a:avLst/>
          </a:prstGeom>
          <a:noFill/>
        </p:spPr>
        <p:txBody>
          <a:bodyPr wrap="square" rtlCol="0">
            <a:spAutoFit/>
          </a:bodyPr>
          <a:lstStyle/>
          <a:p>
            <a:r>
              <a:rPr lang="en-GB" b="1" i="1" u="sng" dirty="0" smtClean="0"/>
              <a:t>Identify </a:t>
            </a:r>
            <a:r>
              <a:rPr lang="en-GB" dirty="0" smtClean="0"/>
              <a:t>2 long term effects on the CV system and explain how it helps</a:t>
            </a:r>
            <a:endParaRPr lang="en-GB" dirty="0"/>
          </a:p>
        </p:txBody>
      </p:sp>
      <p:sp>
        <p:nvSpPr>
          <p:cNvPr id="9" name="TextBox 8"/>
          <p:cNvSpPr txBox="1"/>
          <p:nvPr/>
        </p:nvSpPr>
        <p:spPr>
          <a:xfrm>
            <a:off x="352811" y="2961055"/>
            <a:ext cx="4992555" cy="307777"/>
          </a:xfrm>
          <a:prstGeom prst="rect">
            <a:avLst/>
          </a:prstGeom>
          <a:noFill/>
        </p:spPr>
        <p:txBody>
          <a:bodyPr wrap="square" rtlCol="0">
            <a:spAutoFit/>
          </a:bodyPr>
          <a:lstStyle/>
          <a:p>
            <a:r>
              <a:rPr lang="en-GB" sz="1400" b="1" i="1" u="sng" dirty="0" smtClean="0"/>
              <a:t>EXPLAIN </a:t>
            </a:r>
            <a:r>
              <a:rPr lang="en-GB" sz="1400" dirty="0" smtClean="0"/>
              <a:t>the structure of each blood vessel</a:t>
            </a:r>
            <a:endParaRPr lang="en-GB" sz="1400" dirty="0"/>
          </a:p>
        </p:txBody>
      </p:sp>
      <p:sp>
        <p:nvSpPr>
          <p:cNvPr id="7" name="TextBox 6"/>
          <p:cNvSpPr txBox="1"/>
          <p:nvPr/>
        </p:nvSpPr>
        <p:spPr>
          <a:xfrm>
            <a:off x="189431" y="3610680"/>
            <a:ext cx="841112" cy="3139321"/>
          </a:xfrm>
          <a:prstGeom prst="rect">
            <a:avLst/>
          </a:prstGeom>
          <a:solidFill>
            <a:schemeClr val="accent1">
              <a:lumMod val="60000"/>
              <a:lumOff val="40000"/>
            </a:schemeClr>
          </a:solidFill>
          <a:ln>
            <a:solidFill>
              <a:srgbClr val="000000"/>
            </a:solidFill>
          </a:ln>
        </p:spPr>
        <p:txBody>
          <a:bodyPr wrap="square" rtlCol="0">
            <a:spAutoFit/>
          </a:bodyPr>
          <a:lstStyle/>
          <a:p>
            <a:pPr algn="ctr"/>
            <a:r>
              <a:rPr lang="en-GB" sz="6600" b="1" u="sng" dirty="0" smtClean="0"/>
              <a:t>DNA</a:t>
            </a:r>
            <a:endParaRPr lang="en-GB" sz="6600" b="1" u="sng" dirty="0"/>
          </a:p>
        </p:txBody>
      </p:sp>
      <p:graphicFrame>
        <p:nvGraphicFramePr>
          <p:cNvPr id="12" name="Table 11"/>
          <p:cNvGraphicFramePr>
            <a:graphicFrameLocks noGrp="1"/>
          </p:cNvGraphicFramePr>
          <p:nvPr>
            <p:extLst/>
          </p:nvPr>
        </p:nvGraphicFramePr>
        <p:xfrm>
          <a:off x="4647303" y="670084"/>
          <a:ext cx="7129727" cy="1949122"/>
        </p:xfrm>
        <a:graphic>
          <a:graphicData uri="http://schemas.openxmlformats.org/drawingml/2006/table">
            <a:tbl>
              <a:tblPr firstRow="1" bandRow="1">
                <a:tableStyleId>{5C22544A-7EE6-4342-B048-85BDC9FD1C3A}</a:tableStyleId>
              </a:tblPr>
              <a:tblGrid>
                <a:gridCol w="2194172">
                  <a:extLst>
                    <a:ext uri="{9D8B030D-6E8A-4147-A177-3AD203B41FA5}">
                      <a16:colId xmlns:a16="http://schemas.microsoft.com/office/drawing/2014/main" val="20000"/>
                    </a:ext>
                  </a:extLst>
                </a:gridCol>
                <a:gridCol w="4935555">
                  <a:extLst>
                    <a:ext uri="{9D8B030D-6E8A-4147-A177-3AD203B41FA5}">
                      <a16:colId xmlns:a16="http://schemas.microsoft.com/office/drawing/2014/main" val="20001"/>
                    </a:ext>
                  </a:extLst>
                </a:gridCol>
              </a:tblGrid>
              <a:tr h="974561">
                <a:tc>
                  <a:txBody>
                    <a:bodyPr/>
                    <a:lstStyle/>
                    <a:p>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FFFFF"/>
                    </a:solidFill>
                  </a:tcPr>
                </a:tc>
                <a:tc>
                  <a:txBody>
                    <a:bodyPr/>
                    <a:lstStyle/>
                    <a:p>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974561">
                <a:tc>
                  <a:txBody>
                    <a:bodyPr/>
                    <a:lstStyle/>
                    <a:p>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FFFFF"/>
                    </a:solidFill>
                  </a:tcPr>
                </a:tc>
                <a:tc>
                  <a:txBody>
                    <a:bodyPr/>
                    <a:lstStyle/>
                    <a:p>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bl>
          </a:graphicData>
        </a:graphic>
      </p:graphicFrame>
      <p:sp>
        <p:nvSpPr>
          <p:cNvPr id="15" name="TextBox 14"/>
          <p:cNvSpPr txBox="1"/>
          <p:nvPr/>
        </p:nvSpPr>
        <p:spPr>
          <a:xfrm>
            <a:off x="-889000" y="5921375"/>
            <a:ext cx="184666" cy="369332"/>
          </a:xfrm>
          <a:prstGeom prst="rect">
            <a:avLst/>
          </a:prstGeom>
          <a:noFill/>
        </p:spPr>
        <p:txBody>
          <a:bodyPr wrap="none" rtlCol="0">
            <a:spAutoFit/>
          </a:bodyPr>
          <a:lstStyle/>
          <a:p>
            <a:endParaRPr lang="en-US" dirty="0"/>
          </a:p>
        </p:txBody>
      </p:sp>
      <p:sp>
        <p:nvSpPr>
          <p:cNvPr id="14" name="TextBox 13"/>
          <p:cNvSpPr txBox="1"/>
          <p:nvPr/>
        </p:nvSpPr>
        <p:spPr>
          <a:xfrm>
            <a:off x="1106925" y="5758418"/>
            <a:ext cx="10855578" cy="830997"/>
          </a:xfrm>
          <a:prstGeom prst="rect">
            <a:avLst/>
          </a:prstGeom>
          <a:noFill/>
          <a:ln>
            <a:solidFill>
              <a:schemeClr val="tx1"/>
            </a:solidFill>
            <a:prstDash val="lgDash"/>
          </a:ln>
        </p:spPr>
        <p:txBody>
          <a:bodyPr wrap="square" rtlCol="0">
            <a:spAutoFit/>
          </a:bodyPr>
          <a:lstStyle/>
          <a:p>
            <a:r>
              <a:rPr lang="en-GB" sz="1600" b="1" dirty="0" smtClean="0"/>
              <a:t>Challenge – Explain what a balanced diet is</a:t>
            </a:r>
          </a:p>
          <a:p>
            <a:endParaRPr lang="en-GB" sz="1600" b="1" dirty="0"/>
          </a:p>
          <a:p>
            <a:endParaRPr lang="en-GB" sz="1600" b="1" dirty="0"/>
          </a:p>
        </p:txBody>
      </p:sp>
      <p:sp>
        <p:nvSpPr>
          <p:cNvPr id="13" name="TextBox 12"/>
          <p:cNvSpPr txBox="1"/>
          <p:nvPr/>
        </p:nvSpPr>
        <p:spPr>
          <a:xfrm>
            <a:off x="4647304" y="2961055"/>
            <a:ext cx="6921304" cy="369332"/>
          </a:xfrm>
          <a:prstGeom prst="rect">
            <a:avLst/>
          </a:prstGeom>
          <a:noFill/>
        </p:spPr>
        <p:txBody>
          <a:bodyPr wrap="square" rtlCol="0">
            <a:spAutoFit/>
          </a:bodyPr>
          <a:lstStyle/>
          <a:p>
            <a:r>
              <a:rPr lang="en-GB" b="1" i="1" u="sng" dirty="0" smtClean="0"/>
              <a:t>Identify </a:t>
            </a:r>
            <a:r>
              <a:rPr lang="en-GB" dirty="0" smtClean="0"/>
              <a:t>2 short term effects on the CV system and explain how it helps</a:t>
            </a:r>
            <a:endParaRPr lang="en-GB" dirty="0"/>
          </a:p>
        </p:txBody>
      </p:sp>
      <p:graphicFrame>
        <p:nvGraphicFramePr>
          <p:cNvPr id="16" name="Table 15"/>
          <p:cNvGraphicFramePr>
            <a:graphicFrameLocks noGrp="1"/>
          </p:cNvGraphicFramePr>
          <p:nvPr>
            <p:extLst/>
          </p:nvPr>
        </p:nvGraphicFramePr>
        <p:xfrm>
          <a:off x="4647303" y="3411141"/>
          <a:ext cx="7129727" cy="1949122"/>
        </p:xfrm>
        <a:graphic>
          <a:graphicData uri="http://schemas.openxmlformats.org/drawingml/2006/table">
            <a:tbl>
              <a:tblPr firstRow="1" bandRow="1">
                <a:tableStyleId>{5C22544A-7EE6-4342-B048-85BDC9FD1C3A}</a:tableStyleId>
              </a:tblPr>
              <a:tblGrid>
                <a:gridCol w="2194172">
                  <a:extLst>
                    <a:ext uri="{9D8B030D-6E8A-4147-A177-3AD203B41FA5}">
                      <a16:colId xmlns:a16="http://schemas.microsoft.com/office/drawing/2014/main" val="20000"/>
                    </a:ext>
                  </a:extLst>
                </a:gridCol>
                <a:gridCol w="4935555">
                  <a:extLst>
                    <a:ext uri="{9D8B030D-6E8A-4147-A177-3AD203B41FA5}">
                      <a16:colId xmlns:a16="http://schemas.microsoft.com/office/drawing/2014/main" val="20001"/>
                    </a:ext>
                  </a:extLst>
                </a:gridCol>
              </a:tblGrid>
              <a:tr h="974561">
                <a:tc>
                  <a:txBody>
                    <a:bodyPr/>
                    <a:lstStyle/>
                    <a:p>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FFFFF"/>
                    </a:solidFill>
                  </a:tcPr>
                </a:tc>
                <a:tc>
                  <a:txBody>
                    <a:bodyPr/>
                    <a:lstStyle/>
                    <a:p>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974561">
                <a:tc>
                  <a:txBody>
                    <a:bodyPr/>
                    <a:lstStyle/>
                    <a:p>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FFFFF"/>
                    </a:solidFill>
                  </a:tcPr>
                </a:tc>
                <a:tc>
                  <a:txBody>
                    <a:bodyPr/>
                    <a:lstStyle/>
                    <a:p>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6447750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86327"/>
            <a:ext cx="10744200" cy="1191491"/>
          </a:xfrm>
        </p:spPr>
        <p:txBody>
          <a:bodyPr/>
          <a:lstStyle/>
          <a:p>
            <a:r>
              <a:rPr lang="en-GB" dirty="0" smtClean="0"/>
              <a:t>Demonstrate:</a:t>
            </a:r>
            <a:endParaRPr lang="en-GB" dirty="0"/>
          </a:p>
        </p:txBody>
      </p:sp>
      <p:sp>
        <p:nvSpPr>
          <p:cNvPr id="3" name="Text Placeholder 2"/>
          <p:cNvSpPr>
            <a:spLocks noGrp="1"/>
          </p:cNvSpPr>
          <p:nvPr>
            <p:ph type="body" sz="quarter" idx="13"/>
          </p:nvPr>
        </p:nvSpPr>
        <p:spPr>
          <a:xfrm>
            <a:off x="434109" y="1256145"/>
            <a:ext cx="11434617" cy="4885893"/>
          </a:xfrm>
        </p:spPr>
        <p:txBody>
          <a:bodyPr>
            <a:normAutofit/>
          </a:bodyPr>
          <a:lstStyle/>
          <a:p>
            <a:pPr marL="0" indent="0">
              <a:buNone/>
            </a:pPr>
            <a:r>
              <a:rPr lang="en-GB" dirty="0" smtClean="0"/>
              <a:t>Blood can be redistributed around the body to meet the demands of physical activity.</a:t>
            </a:r>
          </a:p>
          <a:p>
            <a:pPr marL="0" indent="0">
              <a:buNone/>
            </a:pPr>
            <a:endParaRPr lang="en-GB" dirty="0"/>
          </a:p>
          <a:p>
            <a:pPr marL="0" indent="0">
              <a:buNone/>
            </a:pPr>
            <a:r>
              <a:rPr lang="en-GB" dirty="0" smtClean="0"/>
              <a:t>a) Identify TWO areas of the body that would experience a increase in blood flow when swimming. </a:t>
            </a:r>
          </a:p>
          <a:p>
            <a:pPr marL="0" indent="0">
              <a:buNone/>
            </a:pPr>
            <a:r>
              <a:rPr lang="en-GB" dirty="0" smtClean="0"/>
              <a:t>1)</a:t>
            </a:r>
          </a:p>
          <a:p>
            <a:pPr marL="0" indent="0">
              <a:buNone/>
            </a:pPr>
            <a:r>
              <a:rPr lang="en-GB" dirty="0" smtClean="0"/>
              <a:t>2)</a:t>
            </a:r>
          </a:p>
          <a:p>
            <a:pPr marL="0" indent="0">
              <a:buNone/>
            </a:pPr>
            <a:r>
              <a:rPr lang="en-GB" dirty="0" smtClean="0"/>
              <a:t>                                                                                                                      (2 marks)</a:t>
            </a:r>
            <a:endParaRPr lang="en-GB" dirty="0"/>
          </a:p>
          <a:p>
            <a:pPr marL="0" indent="0">
              <a:buNone/>
            </a:pPr>
            <a:r>
              <a:rPr lang="en-GB" dirty="0" smtClean="0"/>
              <a:t>b) Explain your choices.</a:t>
            </a:r>
          </a:p>
          <a:p>
            <a:pPr marL="0" indent="0">
              <a:buNone/>
            </a:pPr>
            <a:r>
              <a:rPr lang="en-GB" dirty="0" smtClean="0"/>
              <a:t>                                                                                                                      (3 marks)</a:t>
            </a:r>
          </a:p>
          <a:p>
            <a:pPr marL="0" indent="0">
              <a:buNone/>
            </a:pPr>
            <a:endParaRPr lang="en-GB" dirty="0"/>
          </a:p>
        </p:txBody>
      </p:sp>
    </p:spTree>
    <p:extLst>
      <p:ext uri="{BB962C8B-B14F-4D97-AF65-F5344CB8AC3E}">
        <p14:creationId xmlns:p14="http://schemas.microsoft.com/office/powerpoint/2010/main" val="13737927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195364" y="183257"/>
            <a:ext cx="5960989" cy="6060737"/>
            <a:chOff x="2613007" y="232112"/>
            <a:chExt cx="5960989" cy="6060737"/>
          </a:xfrm>
        </p:grpSpPr>
        <p:pic>
          <p:nvPicPr>
            <p:cNvPr id="6" name="Picture 2" descr="http://www.childrenscolorado.org/imgs/KidsHealth/kid/body/images_55926/1079619327186.GI_system275.gif"/>
            <p:cNvPicPr>
              <a:picLocks noChangeAspect="1" noChangeArrowheads="1"/>
            </p:cNvPicPr>
            <p:nvPr/>
          </p:nvPicPr>
          <p:blipFill>
            <a:blip r:embed="rId3" cstate="print"/>
            <a:srcRect l="23347" r="18922"/>
            <a:stretch>
              <a:fillRect/>
            </a:stretch>
          </p:blipFill>
          <p:spPr bwMode="auto">
            <a:xfrm rot="5400000">
              <a:off x="7470281" y="1095094"/>
              <a:ext cx="823087" cy="1384342"/>
            </a:xfrm>
            <a:prstGeom prst="rect">
              <a:avLst/>
            </a:prstGeom>
            <a:noFill/>
            <a:ln w="9525">
              <a:noFill/>
              <a:miter lim="800000"/>
              <a:headEnd/>
              <a:tailEnd/>
            </a:ln>
          </p:spPr>
        </p:pic>
        <p:pic>
          <p:nvPicPr>
            <p:cNvPr id="7" name="Picture 4" descr="http://image.shutterstock.com/display_pic_with_logo/62245/62245,1217446643,1/stock-photo-mature-woman-runner-resting-15537991.jpg"/>
            <p:cNvPicPr>
              <a:picLocks noChangeAspect="1" noChangeArrowheads="1"/>
            </p:cNvPicPr>
            <p:nvPr/>
          </p:nvPicPr>
          <p:blipFill>
            <a:blip r:embed="rId4" cstate="print"/>
            <a:srcRect r="33333" b="15625"/>
            <a:stretch>
              <a:fillRect/>
            </a:stretch>
          </p:blipFill>
          <p:spPr bwMode="auto">
            <a:xfrm>
              <a:off x="7139316" y="232112"/>
              <a:ext cx="1416725" cy="1061568"/>
            </a:xfrm>
            <a:prstGeom prst="rect">
              <a:avLst/>
            </a:prstGeom>
            <a:noFill/>
            <a:ln w="9525">
              <a:noFill/>
              <a:miter lim="800000"/>
              <a:headEnd/>
              <a:tailEnd/>
            </a:ln>
          </p:spPr>
        </p:pic>
        <p:pic>
          <p:nvPicPr>
            <p:cNvPr id="8" name="Picture 10" descr="http://knightnews.com/wp-content/uploads/2012/11/exercise.gif"/>
            <p:cNvPicPr>
              <a:picLocks noChangeAspect="1" noChangeArrowheads="1"/>
            </p:cNvPicPr>
            <p:nvPr/>
          </p:nvPicPr>
          <p:blipFill>
            <a:blip r:embed="rId5" cstate="print"/>
            <a:srcRect/>
            <a:stretch>
              <a:fillRect/>
            </a:stretch>
          </p:blipFill>
          <p:spPr bwMode="auto">
            <a:xfrm>
              <a:off x="7263100" y="2221919"/>
              <a:ext cx="1235280" cy="1114679"/>
            </a:xfrm>
            <a:prstGeom prst="rect">
              <a:avLst/>
            </a:prstGeom>
            <a:noFill/>
            <a:ln w="9525">
              <a:noFill/>
              <a:miter lim="800000"/>
              <a:headEnd/>
              <a:tailEnd/>
            </a:ln>
          </p:spPr>
        </p:pic>
        <p:pic>
          <p:nvPicPr>
            <p:cNvPr id="9" name="Picture 12" descr="http://static.ifood.tv/files/images/editor/images/Tips%20To%20Transform%20A%20Basic%20Hanukkah%20Dinner%20Into%20Koshur%20Gourmet%20Meal.jpg"/>
            <p:cNvPicPr>
              <a:picLocks noChangeAspect="1" noChangeArrowheads="1"/>
            </p:cNvPicPr>
            <p:nvPr/>
          </p:nvPicPr>
          <p:blipFill>
            <a:blip r:embed="rId6" cstate="print"/>
            <a:srcRect/>
            <a:stretch>
              <a:fillRect/>
            </a:stretch>
          </p:blipFill>
          <p:spPr bwMode="auto">
            <a:xfrm>
              <a:off x="7248126" y="3289668"/>
              <a:ext cx="1185811" cy="789516"/>
            </a:xfrm>
            <a:prstGeom prst="rect">
              <a:avLst/>
            </a:prstGeom>
            <a:noFill/>
            <a:ln w="9525">
              <a:noFill/>
              <a:miter lim="800000"/>
              <a:headEnd/>
              <a:tailEnd/>
            </a:ln>
          </p:spPr>
        </p:pic>
        <p:pic>
          <p:nvPicPr>
            <p:cNvPr id="10" name="Picture 18" descr="http://www.londonbroncosrl.com/images/news/clock-two-hours.jpg"/>
            <p:cNvPicPr>
              <a:picLocks noChangeAspect="1" noChangeArrowheads="1"/>
            </p:cNvPicPr>
            <p:nvPr/>
          </p:nvPicPr>
          <p:blipFill>
            <a:blip r:embed="rId7" cstate="print"/>
            <a:srcRect/>
            <a:stretch>
              <a:fillRect/>
            </a:stretch>
          </p:blipFill>
          <p:spPr bwMode="auto">
            <a:xfrm>
              <a:off x="7238677" y="4092896"/>
              <a:ext cx="1211307" cy="639917"/>
            </a:xfrm>
            <a:prstGeom prst="rect">
              <a:avLst/>
            </a:prstGeom>
            <a:noFill/>
            <a:ln w="9525">
              <a:noFill/>
              <a:miter lim="800000"/>
              <a:headEnd/>
              <a:tailEnd/>
            </a:ln>
          </p:spPr>
        </p:pic>
        <p:sp>
          <p:nvSpPr>
            <p:cNvPr id="4" name="Rectangle 3"/>
            <p:cNvSpPr/>
            <p:nvPr/>
          </p:nvSpPr>
          <p:spPr>
            <a:xfrm>
              <a:off x="2613007" y="239528"/>
              <a:ext cx="4493396" cy="1477328"/>
            </a:xfrm>
            <a:prstGeom prst="rect">
              <a:avLst/>
            </a:prstGeom>
            <a:ln>
              <a:solidFill>
                <a:srgbClr val="70AD47"/>
              </a:solidFill>
            </a:ln>
          </p:spPr>
          <p:txBody>
            <a:bodyPr wrap="square">
              <a:spAutoFit/>
            </a:bodyPr>
            <a:lstStyle/>
            <a:p>
              <a:r>
                <a:rPr lang="en-GB" dirty="0"/>
                <a:t>Our digestive system needs strong blood supply in order to work and digest our food.   When at rest there is a greater blow flow to the digestive system, so that food can be digested properly</a:t>
              </a:r>
              <a:endParaRPr lang="en-US" dirty="0"/>
            </a:p>
          </p:txBody>
        </p:sp>
        <p:sp>
          <p:nvSpPr>
            <p:cNvPr id="5" name="Rectangle 4"/>
            <p:cNvSpPr/>
            <p:nvPr/>
          </p:nvSpPr>
          <p:spPr>
            <a:xfrm>
              <a:off x="2632850" y="2942907"/>
              <a:ext cx="4473554" cy="1200329"/>
            </a:xfrm>
            <a:prstGeom prst="rect">
              <a:avLst/>
            </a:prstGeom>
            <a:ln>
              <a:solidFill>
                <a:srgbClr val="70AD47"/>
              </a:solidFill>
            </a:ln>
          </p:spPr>
          <p:txBody>
            <a:bodyPr wrap="square">
              <a:spAutoFit/>
            </a:bodyPr>
            <a:lstStyle/>
            <a:p>
              <a:r>
                <a:rPr lang="en-GB" dirty="0"/>
                <a:t>We should therefore wait a couple of hours before exercising after eating a large meal.  This is the optimum time to eat and then perform.</a:t>
              </a:r>
            </a:p>
          </p:txBody>
        </p:sp>
        <p:sp>
          <p:nvSpPr>
            <p:cNvPr id="11" name="Rectangle 10"/>
            <p:cNvSpPr/>
            <p:nvPr/>
          </p:nvSpPr>
          <p:spPr>
            <a:xfrm>
              <a:off x="2661849" y="5092520"/>
              <a:ext cx="4468976" cy="1200329"/>
            </a:xfrm>
            <a:prstGeom prst="rect">
              <a:avLst/>
            </a:prstGeom>
            <a:ln>
              <a:solidFill>
                <a:srgbClr val="70AD47"/>
              </a:solidFill>
            </a:ln>
          </p:spPr>
          <p:txBody>
            <a:bodyPr wrap="square">
              <a:spAutoFit/>
            </a:bodyPr>
            <a:lstStyle/>
            <a:p>
              <a:r>
                <a:rPr lang="en-GB" dirty="0"/>
                <a:t>This means that we should not eat immediately before exercise, otherwise there will not be sufficient blood available to digest our food.</a:t>
              </a:r>
            </a:p>
          </p:txBody>
        </p:sp>
        <p:sp>
          <p:nvSpPr>
            <p:cNvPr id="12" name="Rectangle 11"/>
            <p:cNvSpPr/>
            <p:nvPr/>
          </p:nvSpPr>
          <p:spPr>
            <a:xfrm>
              <a:off x="2637427" y="1721536"/>
              <a:ext cx="4444555" cy="1200329"/>
            </a:xfrm>
            <a:prstGeom prst="rect">
              <a:avLst/>
            </a:prstGeom>
            <a:ln>
              <a:solidFill>
                <a:srgbClr val="70AD47"/>
              </a:solidFill>
            </a:ln>
          </p:spPr>
          <p:txBody>
            <a:bodyPr wrap="square">
              <a:spAutoFit/>
            </a:bodyPr>
            <a:lstStyle/>
            <a:p>
              <a:r>
                <a:rPr lang="en-GB" dirty="0"/>
                <a:t>The working muscles need this increased blood supply to provide additional oxygen in order to produce the necessary energy to perform.</a:t>
              </a:r>
            </a:p>
          </p:txBody>
        </p:sp>
        <p:sp>
          <p:nvSpPr>
            <p:cNvPr id="14" name="Rectangle 13"/>
            <p:cNvSpPr/>
            <p:nvPr/>
          </p:nvSpPr>
          <p:spPr>
            <a:xfrm>
              <a:off x="2632849" y="4156214"/>
              <a:ext cx="4473555" cy="923330"/>
            </a:xfrm>
            <a:prstGeom prst="rect">
              <a:avLst/>
            </a:prstGeom>
            <a:ln>
              <a:solidFill>
                <a:srgbClr val="70AD47"/>
              </a:solidFill>
            </a:ln>
          </p:spPr>
          <p:txBody>
            <a:bodyPr wrap="square">
              <a:spAutoFit/>
            </a:bodyPr>
            <a:lstStyle/>
            <a:p>
              <a:r>
                <a:rPr lang="en-GB" dirty="0"/>
                <a:t>When you exercise there is a reduction in blood flow to the digestive system in favour of the working muscles.</a:t>
              </a:r>
            </a:p>
          </p:txBody>
        </p:sp>
      </p:grpSp>
      <p:grpSp>
        <p:nvGrpSpPr>
          <p:cNvPr id="17" name="Group 16"/>
          <p:cNvGrpSpPr/>
          <p:nvPr/>
        </p:nvGrpSpPr>
        <p:grpSpPr>
          <a:xfrm>
            <a:off x="6231011" y="195420"/>
            <a:ext cx="5960989" cy="6060737"/>
            <a:chOff x="2613007" y="232112"/>
            <a:chExt cx="5960989" cy="6060737"/>
          </a:xfrm>
        </p:grpSpPr>
        <p:pic>
          <p:nvPicPr>
            <p:cNvPr id="18" name="Picture 2" descr="http://www.childrenscolorado.org/imgs/KidsHealth/kid/body/images_55926/1079619327186.GI_system275.gif"/>
            <p:cNvPicPr>
              <a:picLocks noChangeAspect="1" noChangeArrowheads="1"/>
            </p:cNvPicPr>
            <p:nvPr/>
          </p:nvPicPr>
          <p:blipFill>
            <a:blip r:embed="rId3" cstate="print"/>
            <a:srcRect l="23347" r="18922"/>
            <a:stretch>
              <a:fillRect/>
            </a:stretch>
          </p:blipFill>
          <p:spPr bwMode="auto">
            <a:xfrm rot="5400000">
              <a:off x="7470281" y="1095094"/>
              <a:ext cx="823087" cy="1384342"/>
            </a:xfrm>
            <a:prstGeom prst="rect">
              <a:avLst/>
            </a:prstGeom>
            <a:noFill/>
            <a:ln w="9525">
              <a:noFill/>
              <a:miter lim="800000"/>
              <a:headEnd/>
              <a:tailEnd/>
            </a:ln>
          </p:spPr>
        </p:pic>
        <p:pic>
          <p:nvPicPr>
            <p:cNvPr id="19" name="Picture 4" descr="http://image.shutterstock.com/display_pic_with_logo/62245/62245,1217446643,1/stock-photo-mature-woman-runner-resting-15537991.jpg"/>
            <p:cNvPicPr>
              <a:picLocks noChangeAspect="1" noChangeArrowheads="1"/>
            </p:cNvPicPr>
            <p:nvPr/>
          </p:nvPicPr>
          <p:blipFill>
            <a:blip r:embed="rId4" cstate="print"/>
            <a:srcRect r="33333" b="15625"/>
            <a:stretch>
              <a:fillRect/>
            </a:stretch>
          </p:blipFill>
          <p:spPr bwMode="auto">
            <a:xfrm>
              <a:off x="7139316" y="232112"/>
              <a:ext cx="1416725" cy="1061568"/>
            </a:xfrm>
            <a:prstGeom prst="rect">
              <a:avLst/>
            </a:prstGeom>
            <a:noFill/>
            <a:ln w="9525">
              <a:noFill/>
              <a:miter lim="800000"/>
              <a:headEnd/>
              <a:tailEnd/>
            </a:ln>
          </p:spPr>
        </p:pic>
        <p:pic>
          <p:nvPicPr>
            <p:cNvPr id="20" name="Picture 10" descr="http://knightnews.com/wp-content/uploads/2012/11/exercise.gif"/>
            <p:cNvPicPr>
              <a:picLocks noChangeAspect="1" noChangeArrowheads="1"/>
            </p:cNvPicPr>
            <p:nvPr/>
          </p:nvPicPr>
          <p:blipFill>
            <a:blip r:embed="rId5" cstate="print"/>
            <a:srcRect/>
            <a:stretch>
              <a:fillRect/>
            </a:stretch>
          </p:blipFill>
          <p:spPr bwMode="auto">
            <a:xfrm>
              <a:off x="7263100" y="2221919"/>
              <a:ext cx="1235280" cy="1114679"/>
            </a:xfrm>
            <a:prstGeom prst="rect">
              <a:avLst/>
            </a:prstGeom>
            <a:noFill/>
            <a:ln w="9525">
              <a:noFill/>
              <a:miter lim="800000"/>
              <a:headEnd/>
              <a:tailEnd/>
            </a:ln>
          </p:spPr>
        </p:pic>
        <p:pic>
          <p:nvPicPr>
            <p:cNvPr id="21" name="Picture 12" descr="http://static.ifood.tv/files/images/editor/images/Tips%20To%20Transform%20A%20Basic%20Hanukkah%20Dinner%20Into%20Koshur%20Gourmet%20Meal.jpg"/>
            <p:cNvPicPr>
              <a:picLocks noChangeAspect="1" noChangeArrowheads="1"/>
            </p:cNvPicPr>
            <p:nvPr/>
          </p:nvPicPr>
          <p:blipFill>
            <a:blip r:embed="rId6" cstate="print"/>
            <a:srcRect/>
            <a:stretch>
              <a:fillRect/>
            </a:stretch>
          </p:blipFill>
          <p:spPr bwMode="auto">
            <a:xfrm>
              <a:off x="7248126" y="3289668"/>
              <a:ext cx="1185811" cy="789516"/>
            </a:xfrm>
            <a:prstGeom prst="rect">
              <a:avLst/>
            </a:prstGeom>
            <a:noFill/>
            <a:ln w="9525">
              <a:noFill/>
              <a:miter lim="800000"/>
              <a:headEnd/>
              <a:tailEnd/>
            </a:ln>
          </p:spPr>
        </p:pic>
        <p:pic>
          <p:nvPicPr>
            <p:cNvPr id="22" name="Picture 18" descr="http://www.londonbroncosrl.com/images/news/clock-two-hours.jpg"/>
            <p:cNvPicPr>
              <a:picLocks noChangeAspect="1" noChangeArrowheads="1"/>
            </p:cNvPicPr>
            <p:nvPr/>
          </p:nvPicPr>
          <p:blipFill>
            <a:blip r:embed="rId7" cstate="print"/>
            <a:srcRect/>
            <a:stretch>
              <a:fillRect/>
            </a:stretch>
          </p:blipFill>
          <p:spPr bwMode="auto">
            <a:xfrm>
              <a:off x="7238677" y="4092896"/>
              <a:ext cx="1211307" cy="639917"/>
            </a:xfrm>
            <a:prstGeom prst="rect">
              <a:avLst/>
            </a:prstGeom>
            <a:noFill/>
            <a:ln w="9525">
              <a:noFill/>
              <a:miter lim="800000"/>
              <a:headEnd/>
              <a:tailEnd/>
            </a:ln>
          </p:spPr>
        </p:pic>
        <p:sp>
          <p:nvSpPr>
            <p:cNvPr id="23" name="Rectangle 22"/>
            <p:cNvSpPr/>
            <p:nvPr/>
          </p:nvSpPr>
          <p:spPr>
            <a:xfrm>
              <a:off x="2613007" y="239528"/>
              <a:ext cx="4493396" cy="1477328"/>
            </a:xfrm>
            <a:prstGeom prst="rect">
              <a:avLst/>
            </a:prstGeom>
            <a:ln>
              <a:solidFill>
                <a:srgbClr val="70AD47"/>
              </a:solidFill>
            </a:ln>
          </p:spPr>
          <p:txBody>
            <a:bodyPr wrap="square">
              <a:spAutoFit/>
            </a:bodyPr>
            <a:lstStyle/>
            <a:p>
              <a:r>
                <a:rPr lang="en-GB" dirty="0"/>
                <a:t>Our digestive system needs strong blood supply in order to work and digest our food.   When at rest there is a greater blow flow to the digestive system, so that food can be digested properly</a:t>
              </a:r>
              <a:endParaRPr lang="en-US" dirty="0"/>
            </a:p>
          </p:txBody>
        </p:sp>
        <p:sp>
          <p:nvSpPr>
            <p:cNvPr id="24" name="Rectangle 23"/>
            <p:cNvSpPr/>
            <p:nvPr/>
          </p:nvSpPr>
          <p:spPr>
            <a:xfrm>
              <a:off x="2632850" y="2942907"/>
              <a:ext cx="4473554" cy="1200329"/>
            </a:xfrm>
            <a:prstGeom prst="rect">
              <a:avLst/>
            </a:prstGeom>
            <a:ln>
              <a:solidFill>
                <a:srgbClr val="70AD47"/>
              </a:solidFill>
            </a:ln>
          </p:spPr>
          <p:txBody>
            <a:bodyPr wrap="square">
              <a:spAutoFit/>
            </a:bodyPr>
            <a:lstStyle/>
            <a:p>
              <a:r>
                <a:rPr lang="en-GB" dirty="0"/>
                <a:t>We should therefore wait a couple of hours before exercising after eating a large meal.  This is the optimum time to eat and then perform.</a:t>
              </a:r>
            </a:p>
          </p:txBody>
        </p:sp>
        <p:sp>
          <p:nvSpPr>
            <p:cNvPr id="25" name="Rectangle 24"/>
            <p:cNvSpPr/>
            <p:nvPr/>
          </p:nvSpPr>
          <p:spPr>
            <a:xfrm>
              <a:off x="2661849" y="5092520"/>
              <a:ext cx="4468976" cy="1200329"/>
            </a:xfrm>
            <a:prstGeom prst="rect">
              <a:avLst/>
            </a:prstGeom>
            <a:ln>
              <a:solidFill>
                <a:srgbClr val="70AD47"/>
              </a:solidFill>
            </a:ln>
          </p:spPr>
          <p:txBody>
            <a:bodyPr wrap="square">
              <a:spAutoFit/>
            </a:bodyPr>
            <a:lstStyle/>
            <a:p>
              <a:r>
                <a:rPr lang="en-GB" dirty="0"/>
                <a:t>This means that we should not eat immediately before exercise, otherwise there will not be sufficient blood available to digest our food.</a:t>
              </a:r>
            </a:p>
          </p:txBody>
        </p:sp>
        <p:sp>
          <p:nvSpPr>
            <p:cNvPr id="26" name="Rectangle 25"/>
            <p:cNvSpPr/>
            <p:nvPr/>
          </p:nvSpPr>
          <p:spPr>
            <a:xfrm>
              <a:off x="2637427" y="1721536"/>
              <a:ext cx="4444555" cy="1200329"/>
            </a:xfrm>
            <a:prstGeom prst="rect">
              <a:avLst/>
            </a:prstGeom>
            <a:ln>
              <a:solidFill>
                <a:srgbClr val="70AD47"/>
              </a:solidFill>
            </a:ln>
          </p:spPr>
          <p:txBody>
            <a:bodyPr wrap="square">
              <a:spAutoFit/>
            </a:bodyPr>
            <a:lstStyle/>
            <a:p>
              <a:r>
                <a:rPr lang="en-GB" dirty="0"/>
                <a:t>The working muscles need this increased blood supply to provide additional oxygen in order to produce the necessary energy to perform.</a:t>
              </a:r>
            </a:p>
          </p:txBody>
        </p:sp>
        <p:sp>
          <p:nvSpPr>
            <p:cNvPr id="27" name="Rectangle 26"/>
            <p:cNvSpPr/>
            <p:nvPr/>
          </p:nvSpPr>
          <p:spPr>
            <a:xfrm>
              <a:off x="2632849" y="4156214"/>
              <a:ext cx="4473555" cy="923330"/>
            </a:xfrm>
            <a:prstGeom prst="rect">
              <a:avLst/>
            </a:prstGeom>
            <a:ln>
              <a:solidFill>
                <a:srgbClr val="70AD47"/>
              </a:solidFill>
            </a:ln>
          </p:spPr>
          <p:txBody>
            <a:bodyPr wrap="square">
              <a:spAutoFit/>
            </a:bodyPr>
            <a:lstStyle/>
            <a:p>
              <a:r>
                <a:rPr lang="en-GB" dirty="0"/>
                <a:t>When you exercise there is a reduction in blood flow to the digestive system in favour of the working muscles.</a:t>
              </a:r>
            </a:p>
          </p:txBody>
        </p:sp>
      </p:grpSp>
    </p:spTree>
    <p:extLst>
      <p:ext uri="{BB962C8B-B14F-4D97-AF65-F5344CB8AC3E}">
        <p14:creationId xmlns:p14="http://schemas.microsoft.com/office/powerpoint/2010/main" val="10734542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189429" y="139243"/>
          <a:ext cx="11773074" cy="5487006"/>
        </p:xfrm>
        <a:graphic>
          <a:graphicData uri="http://schemas.openxmlformats.org/drawingml/2006/table">
            <a:tbl>
              <a:tblPr firstRow="1" bandRow="1">
                <a:tableStyleId>{5C22544A-7EE6-4342-B048-85BDC9FD1C3A}</a:tableStyleId>
              </a:tblPr>
              <a:tblGrid>
                <a:gridCol w="4339540">
                  <a:extLst>
                    <a:ext uri="{9D8B030D-6E8A-4147-A177-3AD203B41FA5}">
                      <a16:colId xmlns:a16="http://schemas.microsoft.com/office/drawing/2014/main" val="10358115"/>
                    </a:ext>
                  </a:extLst>
                </a:gridCol>
                <a:gridCol w="7433534">
                  <a:extLst>
                    <a:ext uri="{9D8B030D-6E8A-4147-A177-3AD203B41FA5}">
                      <a16:colId xmlns:a16="http://schemas.microsoft.com/office/drawing/2014/main" val="579953499"/>
                    </a:ext>
                  </a:extLst>
                </a:gridCol>
              </a:tblGrid>
              <a:tr h="2743503">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08315737"/>
                  </a:ext>
                </a:extLst>
              </a:tr>
              <a:tr h="2743503">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63771699"/>
                  </a:ext>
                </a:extLst>
              </a:tr>
            </a:tbl>
          </a:graphicData>
        </a:graphic>
      </p:graphicFrame>
      <p:sp>
        <p:nvSpPr>
          <p:cNvPr id="6" name="TextBox 5"/>
          <p:cNvSpPr txBox="1"/>
          <p:nvPr/>
        </p:nvSpPr>
        <p:spPr>
          <a:xfrm>
            <a:off x="352811" y="175821"/>
            <a:ext cx="4992555" cy="369332"/>
          </a:xfrm>
          <a:prstGeom prst="rect">
            <a:avLst/>
          </a:prstGeom>
          <a:noFill/>
        </p:spPr>
        <p:txBody>
          <a:bodyPr wrap="square" rtlCol="0">
            <a:spAutoFit/>
          </a:bodyPr>
          <a:lstStyle/>
          <a:p>
            <a:r>
              <a:rPr lang="en-GB" b="1" i="1" u="sng" dirty="0" smtClean="0"/>
              <a:t>IDENTIFY </a:t>
            </a:r>
            <a:r>
              <a:rPr lang="en-GB" dirty="0" smtClean="0"/>
              <a:t>the 4 </a:t>
            </a:r>
            <a:r>
              <a:rPr lang="en-GB" dirty="0" smtClean="0"/>
              <a:t>components of blood (4</a:t>
            </a:r>
            <a:r>
              <a:rPr lang="en-GB" dirty="0" smtClean="0"/>
              <a:t>)</a:t>
            </a:r>
            <a:endParaRPr lang="en-GB" dirty="0"/>
          </a:p>
        </p:txBody>
      </p:sp>
      <p:sp>
        <p:nvSpPr>
          <p:cNvPr id="8" name="TextBox 7"/>
          <p:cNvSpPr txBox="1"/>
          <p:nvPr/>
        </p:nvSpPr>
        <p:spPr>
          <a:xfrm>
            <a:off x="4647304" y="219998"/>
            <a:ext cx="6921304" cy="369332"/>
          </a:xfrm>
          <a:prstGeom prst="rect">
            <a:avLst/>
          </a:prstGeom>
          <a:noFill/>
        </p:spPr>
        <p:txBody>
          <a:bodyPr wrap="square" rtlCol="0">
            <a:spAutoFit/>
          </a:bodyPr>
          <a:lstStyle/>
          <a:p>
            <a:r>
              <a:rPr lang="en-GB" b="1" i="1" u="sng" dirty="0" smtClean="0"/>
              <a:t>Identify </a:t>
            </a:r>
            <a:r>
              <a:rPr lang="en-GB" dirty="0" smtClean="0"/>
              <a:t>2 long term effects on the CV system and explain how it helps</a:t>
            </a:r>
            <a:endParaRPr lang="en-GB" dirty="0"/>
          </a:p>
        </p:txBody>
      </p:sp>
      <p:sp>
        <p:nvSpPr>
          <p:cNvPr id="9" name="TextBox 8"/>
          <p:cNvSpPr txBox="1"/>
          <p:nvPr/>
        </p:nvSpPr>
        <p:spPr>
          <a:xfrm>
            <a:off x="352811" y="2961055"/>
            <a:ext cx="4992555" cy="307777"/>
          </a:xfrm>
          <a:prstGeom prst="rect">
            <a:avLst/>
          </a:prstGeom>
          <a:noFill/>
        </p:spPr>
        <p:txBody>
          <a:bodyPr wrap="square" rtlCol="0">
            <a:spAutoFit/>
          </a:bodyPr>
          <a:lstStyle/>
          <a:p>
            <a:r>
              <a:rPr lang="en-GB" sz="1400" b="1" i="1" u="sng" dirty="0" smtClean="0"/>
              <a:t>EXPLAIN </a:t>
            </a:r>
            <a:r>
              <a:rPr lang="en-GB" sz="1400" dirty="0" smtClean="0"/>
              <a:t>the structure of each blood vessel</a:t>
            </a:r>
            <a:endParaRPr lang="en-GB" sz="1400" dirty="0"/>
          </a:p>
        </p:txBody>
      </p:sp>
      <p:sp>
        <p:nvSpPr>
          <p:cNvPr id="7" name="TextBox 6"/>
          <p:cNvSpPr txBox="1"/>
          <p:nvPr/>
        </p:nvSpPr>
        <p:spPr>
          <a:xfrm>
            <a:off x="189431" y="3610680"/>
            <a:ext cx="841112" cy="3139321"/>
          </a:xfrm>
          <a:prstGeom prst="rect">
            <a:avLst/>
          </a:prstGeom>
          <a:solidFill>
            <a:schemeClr val="accent1">
              <a:lumMod val="60000"/>
              <a:lumOff val="40000"/>
            </a:schemeClr>
          </a:solidFill>
          <a:ln>
            <a:solidFill>
              <a:srgbClr val="000000"/>
            </a:solidFill>
          </a:ln>
        </p:spPr>
        <p:txBody>
          <a:bodyPr wrap="square" rtlCol="0">
            <a:spAutoFit/>
          </a:bodyPr>
          <a:lstStyle/>
          <a:p>
            <a:pPr algn="ctr"/>
            <a:r>
              <a:rPr lang="en-GB" sz="6600" b="1" u="sng" dirty="0" smtClean="0"/>
              <a:t>DNA</a:t>
            </a:r>
            <a:endParaRPr lang="en-GB" sz="6600" b="1" u="sng" dirty="0"/>
          </a:p>
        </p:txBody>
      </p:sp>
      <p:graphicFrame>
        <p:nvGraphicFramePr>
          <p:cNvPr id="12" name="Table 11"/>
          <p:cNvGraphicFramePr>
            <a:graphicFrameLocks noGrp="1"/>
          </p:cNvGraphicFramePr>
          <p:nvPr>
            <p:extLst/>
          </p:nvPr>
        </p:nvGraphicFramePr>
        <p:xfrm>
          <a:off x="4647303" y="670084"/>
          <a:ext cx="7129727" cy="1949122"/>
        </p:xfrm>
        <a:graphic>
          <a:graphicData uri="http://schemas.openxmlformats.org/drawingml/2006/table">
            <a:tbl>
              <a:tblPr firstRow="1" bandRow="1">
                <a:tableStyleId>{5C22544A-7EE6-4342-B048-85BDC9FD1C3A}</a:tableStyleId>
              </a:tblPr>
              <a:tblGrid>
                <a:gridCol w="2194172">
                  <a:extLst>
                    <a:ext uri="{9D8B030D-6E8A-4147-A177-3AD203B41FA5}">
                      <a16:colId xmlns:a16="http://schemas.microsoft.com/office/drawing/2014/main" val="20000"/>
                    </a:ext>
                  </a:extLst>
                </a:gridCol>
                <a:gridCol w="4935555">
                  <a:extLst>
                    <a:ext uri="{9D8B030D-6E8A-4147-A177-3AD203B41FA5}">
                      <a16:colId xmlns:a16="http://schemas.microsoft.com/office/drawing/2014/main" val="20001"/>
                    </a:ext>
                  </a:extLst>
                </a:gridCol>
              </a:tblGrid>
              <a:tr h="974561">
                <a:tc>
                  <a:txBody>
                    <a:bodyPr/>
                    <a:lstStyle/>
                    <a:p>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FFFFF"/>
                    </a:solidFill>
                  </a:tcPr>
                </a:tc>
                <a:tc>
                  <a:txBody>
                    <a:bodyPr/>
                    <a:lstStyle/>
                    <a:p>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974561">
                <a:tc>
                  <a:txBody>
                    <a:bodyPr/>
                    <a:lstStyle/>
                    <a:p>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FFFFF"/>
                    </a:solidFill>
                  </a:tcPr>
                </a:tc>
                <a:tc>
                  <a:txBody>
                    <a:bodyPr/>
                    <a:lstStyle/>
                    <a:p>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bl>
          </a:graphicData>
        </a:graphic>
      </p:graphicFrame>
      <p:sp>
        <p:nvSpPr>
          <p:cNvPr id="15" name="TextBox 14"/>
          <p:cNvSpPr txBox="1"/>
          <p:nvPr/>
        </p:nvSpPr>
        <p:spPr>
          <a:xfrm>
            <a:off x="-889000" y="5921375"/>
            <a:ext cx="184666" cy="369332"/>
          </a:xfrm>
          <a:prstGeom prst="rect">
            <a:avLst/>
          </a:prstGeom>
          <a:noFill/>
        </p:spPr>
        <p:txBody>
          <a:bodyPr wrap="none" rtlCol="0">
            <a:spAutoFit/>
          </a:bodyPr>
          <a:lstStyle/>
          <a:p>
            <a:endParaRPr lang="en-US" dirty="0"/>
          </a:p>
        </p:txBody>
      </p:sp>
      <p:sp>
        <p:nvSpPr>
          <p:cNvPr id="14" name="TextBox 13"/>
          <p:cNvSpPr txBox="1"/>
          <p:nvPr/>
        </p:nvSpPr>
        <p:spPr>
          <a:xfrm>
            <a:off x="1106925" y="5758418"/>
            <a:ext cx="10855578" cy="830997"/>
          </a:xfrm>
          <a:prstGeom prst="rect">
            <a:avLst/>
          </a:prstGeom>
          <a:noFill/>
          <a:ln>
            <a:solidFill>
              <a:schemeClr val="tx1"/>
            </a:solidFill>
            <a:prstDash val="lgDash"/>
          </a:ln>
        </p:spPr>
        <p:txBody>
          <a:bodyPr wrap="square" rtlCol="0">
            <a:spAutoFit/>
          </a:bodyPr>
          <a:lstStyle/>
          <a:p>
            <a:r>
              <a:rPr lang="en-GB" sz="1600" b="1" dirty="0" smtClean="0"/>
              <a:t>Challenge – </a:t>
            </a:r>
            <a:r>
              <a:rPr lang="en-GB" sz="1600" dirty="0" smtClean="0"/>
              <a:t>Explain </a:t>
            </a:r>
            <a:endParaRPr lang="en-GB" sz="1600" dirty="0" smtClean="0"/>
          </a:p>
          <a:p>
            <a:endParaRPr lang="en-GB" sz="1600" b="1" dirty="0"/>
          </a:p>
          <a:p>
            <a:endParaRPr lang="en-GB" sz="1600" b="1" dirty="0"/>
          </a:p>
        </p:txBody>
      </p:sp>
      <p:sp>
        <p:nvSpPr>
          <p:cNvPr id="13" name="TextBox 12"/>
          <p:cNvSpPr txBox="1"/>
          <p:nvPr/>
        </p:nvSpPr>
        <p:spPr>
          <a:xfrm>
            <a:off x="4647304" y="2961055"/>
            <a:ext cx="6921304" cy="369332"/>
          </a:xfrm>
          <a:prstGeom prst="rect">
            <a:avLst/>
          </a:prstGeom>
          <a:noFill/>
        </p:spPr>
        <p:txBody>
          <a:bodyPr wrap="square" rtlCol="0">
            <a:spAutoFit/>
          </a:bodyPr>
          <a:lstStyle/>
          <a:p>
            <a:r>
              <a:rPr lang="en-GB" b="1" i="1" u="sng" dirty="0" smtClean="0"/>
              <a:t>Identify </a:t>
            </a:r>
            <a:r>
              <a:rPr lang="en-GB" dirty="0" smtClean="0"/>
              <a:t>2 short term effects on the CV system and explain how it helps</a:t>
            </a:r>
            <a:endParaRPr lang="en-GB" dirty="0"/>
          </a:p>
        </p:txBody>
      </p:sp>
      <p:graphicFrame>
        <p:nvGraphicFramePr>
          <p:cNvPr id="16" name="Table 15"/>
          <p:cNvGraphicFramePr>
            <a:graphicFrameLocks noGrp="1"/>
          </p:cNvGraphicFramePr>
          <p:nvPr>
            <p:extLst/>
          </p:nvPr>
        </p:nvGraphicFramePr>
        <p:xfrm>
          <a:off x="4647303" y="3411141"/>
          <a:ext cx="7129727" cy="1949122"/>
        </p:xfrm>
        <a:graphic>
          <a:graphicData uri="http://schemas.openxmlformats.org/drawingml/2006/table">
            <a:tbl>
              <a:tblPr firstRow="1" bandRow="1">
                <a:tableStyleId>{5C22544A-7EE6-4342-B048-85BDC9FD1C3A}</a:tableStyleId>
              </a:tblPr>
              <a:tblGrid>
                <a:gridCol w="2194172">
                  <a:extLst>
                    <a:ext uri="{9D8B030D-6E8A-4147-A177-3AD203B41FA5}">
                      <a16:colId xmlns:a16="http://schemas.microsoft.com/office/drawing/2014/main" val="20000"/>
                    </a:ext>
                  </a:extLst>
                </a:gridCol>
                <a:gridCol w="4935555">
                  <a:extLst>
                    <a:ext uri="{9D8B030D-6E8A-4147-A177-3AD203B41FA5}">
                      <a16:colId xmlns:a16="http://schemas.microsoft.com/office/drawing/2014/main" val="20001"/>
                    </a:ext>
                  </a:extLst>
                </a:gridCol>
              </a:tblGrid>
              <a:tr h="974561">
                <a:tc>
                  <a:txBody>
                    <a:bodyPr/>
                    <a:lstStyle/>
                    <a:p>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FFFFF"/>
                    </a:solidFill>
                  </a:tcPr>
                </a:tc>
                <a:tc>
                  <a:txBody>
                    <a:bodyPr/>
                    <a:lstStyle/>
                    <a:p>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974561">
                <a:tc>
                  <a:txBody>
                    <a:bodyPr/>
                    <a:lstStyle/>
                    <a:p>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FFFFF"/>
                    </a:solidFill>
                  </a:tcPr>
                </a:tc>
                <a:tc>
                  <a:txBody>
                    <a:bodyPr/>
                    <a:lstStyle/>
                    <a:p>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bl>
          </a:graphicData>
        </a:graphic>
      </p:graphicFrame>
      <p:pic>
        <p:nvPicPr>
          <p:cNvPr id="2" name="Picture 1"/>
          <p:cNvPicPr>
            <a:picLocks noChangeAspect="1"/>
          </p:cNvPicPr>
          <p:nvPr/>
        </p:nvPicPr>
        <p:blipFill rotWithShape="1">
          <a:blip r:embed="rId2"/>
          <a:srcRect l="59314" t="30821" r="1550" b="10530"/>
          <a:stretch/>
        </p:blipFill>
        <p:spPr>
          <a:xfrm>
            <a:off x="189429" y="2961055"/>
            <a:ext cx="4282464" cy="2665194"/>
          </a:xfrm>
          <a:prstGeom prst="rect">
            <a:avLst/>
          </a:prstGeom>
        </p:spPr>
      </p:pic>
      <p:sp>
        <p:nvSpPr>
          <p:cNvPr id="3" name="TextBox 2"/>
          <p:cNvSpPr txBox="1"/>
          <p:nvPr/>
        </p:nvSpPr>
        <p:spPr>
          <a:xfrm>
            <a:off x="1164901" y="949985"/>
            <a:ext cx="2506931" cy="1200329"/>
          </a:xfrm>
          <a:prstGeom prst="rect">
            <a:avLst/>
          </a:prstGeom>
          <a:noFill/>
        </p:spPr>
        <p:txBody>
          <a:bodyPr wrap="square" rtlCol="0">
            <a:spAutoFit/>
          </a:bodyPr>
          <a:lstStyle/>
          <a:p>
            <a:r>
              <a:rPr lang="en-GB" b="1" dirty="0" smtClean="0">
                <a:solidFill>
                  <a:srgbClr val="00B050"/>
                </a:solidFill>
              </a:rPr>
              <a:t>Red Blood Cells </a:t>
            </a:r>
          </a:p>
          <a:p>
            <a:r>
              <a:rPr lang="en-GB" b="1" dirty="0" smtClean="0">
                <a:solidFill>
                  <a:srgbClr val="00B050"/>
                </a:solidFill>
              </a:rPr>
              <a:t>White Blood Cells</a:t>
            </a:r>
          </a:p>
          <a:p>
            <a:r>
              <a:rPr lang="en-GB" b="1" dirty="0" smtClean="0">
                <a:solidFill>
                  <a:srgbClr val="00B050"/>
                </a:solidFill>
              </a:rPr>
              <a:t>Platelets </a:t>
            </a:r>
          </a:p>
          <a:p>
            <a:r>
              <a:rPr lang="en-GB" b="1" dirty="0" smtClean="0">
                <a:solidFill>
                  <a:srgbClr val="00B050"/>
                </a:solidFill>
              </a:rPr>
              <a:t>Plasma </a:t>
            </a:r>
            <a:endParaRPr lang="en-GB" b="1" dirty="0">
              <a:solidFill>
                <a:srgbClr val="00B050"/>
              </a:solidFill>
            </a:endParaRPr>
          </a:p>
        </p:txBody>
      </p:sp>
      <p:sp>
        <p:nvSpPr>
          <p:cNvPr id="17" name="Content Placeholder 2"/>
          <p:cNvSpPr txBox="1">
            <a:spLocks/>
          </p:cNvSpPr>
          <p:nvPr/>
        </p:nvSpPr>
        <p:spPr>
          <a:xfrm>
            <a:off x="4555228" y="3401001"/>
            <a:ext cx="7315200" cy="2214868"/>
          </a:xfrm>
          <a:prstGeom prst="rect">
            <a:avLst/>
          </a:prstGeom>
          <a:solidFill>
            <a:schemeClr val="bg1"/>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Font typeface="Arial" panose="020B0604020202020204" pitchFamily="34" charset="0"/>
              <a:buChar char="•"/>
            </a:pPr>
            <a:r>
              <a:rPr lang="en-GB" altLang="en-US" sz="1400" dirty="0" smtClean="0">
                <a:solidFill>
                  <a:srgbClr val="00B050"/>
                </a:solidFill>
              </a:rPr>
              <a:t>HR increases</a:t>
            </a:r>
          </a:p>
          <a:p>
            <a:pPr marL="285750" indent="-285750" algn="l">
              <a:buFont typeface="Arial" panose="020B0604020202020204" pitchFamily="34" charset="0"/>
              <a:buChar char="•"/>
            </a:pPr>
            <a:r>
              <a:rPr lang="en-GB" altLang="en-US" sz="1400" dirty="0" smtClean="0">
                <a:solidFill>
                  <a:srgbClr val="00B050"/>
                </a:solidFill>
              </a:rPr>
              <a:t>CO increase</a:t>
            </a:r>
          </a:p>
          <a:p>
            <a:pPr marL="285750" indent="-285750" algn="l">
              <a:buFont typeface="Arial" panose="020B0604020202020204" pitchFamily="34" charset="0"/>
              <a:buChar char="•"/>
            </a:pPr>
            <a:r>
              <a:rPr lang="en-GB" altLang="en-US" sz="1400" dirty="0" smtClean="0">
                <a:solidFill>
                  <a:srgbClr val="00B050"/>
                </a:solidFill>
              </a:rPr>
              <a:t>BP increase</a:t>
            </a:r>
          </a:p>
          <a:p>
            <a:pPr marL="285750" indent="-285750" algn="l">
              <a:buFont typeface="Arial" panose="020B0604020202020204" pitchFamily="34" charset="0"/>
              <a:buChar char="•"/>
            </a:pPr>
            <a:r>
              <a:rPr lang="en-GB" altLang="en-US" sz="1400" dirty="0" smtClean="0">
                <a:solidFill>
                  <a:srgbClr val="00B050"/>
                </a:solidFill>
              </a:rPr>
              <a:t>Blood shunts to working muscles</a:t>
            </a:r>
          </a:p>
          <a:p>
            <a:pPr marL="285750" indent="-285750" algn="l">
              <a:buFont typeface="Arial" panose="020B0604020202020204" pitchFamily="34" charset="0"/>
              <a:buChar char="•"/>
            </a:pPr>
            <a:r>
              <a:rPr lang="en-GB" altLang="en-US" sz="1400" dirty="0" smtClean="0">
                <a:solidFill>
                  <a:srgbClr val="00B050"/>
                </a:solidFill>
              </a:rPr>
              <a:t>Body regulates temperature – red faced</a:t>
            </a:r>
          </a:p>
          <a:p>
            <a:pPr marL="285750" indent="-285750" algn="l">
              <a:buFont typeface="Arial" panose="020B0604020202020204" pitchFamily="34" charset="0"/>
              <a:buChar char="•"/>
            </a:pPr>
            <a:r>
              <a:rPr lang="en-GB" altLang="en-US" sz="1400" dirty="0" smtClean="0">
                <a:solidFill>
                  <a:srgbClr val="00B050"/>
                </a:solidFill>
              </a:rPr>
              <a:t>Increase sweat releases salt and water through pores</a:t>
            </a:r>
          </a:p>
          <a:p>
            <a:pPr marL="285750" indent="-285750" algn="l">
              <a:buFont typeface="Arial" panose="020B0604020202020204" pitchFamily="34" charset="0"/>
              <a:buChar char="•"/>
            </a:pPr>
            <a:r>
              <a:rPr lang="en-GB" altLang="en-US" sz="1400" dirty="0" smtClean="0">
                <a:solidFill>
                  <a:srgbClr val="00B050"/>
                </a:solidFill>
              </a:rPr>
              <a:t>Digestive system is bypassed</a:t>
            </a:r>
          </a:p>
          <a:p>
            <a:pPr marL="285750" indent="-285750" algn="l">
              <a:buFont typeface="Arial" panose="020B0604020202020204" pitchFamily="34" charset="0"/>
              <a:buChar char="•"/>
            </a:pPr>
            <a:endParaRPr lang="en-GB" altLang="en-US" sz="1400" dirty="0" smtClean="0">
              <a:solidFill>
                <a:srgbClr val="00B050"/>
              </a:solidFill>
            </a:endParaRPr>
          </a:p>
        </p:txBody>
      </p:sp>
      <p:sp>
        <p:nvSpPr>
          <p:cNvPr id="18" name="Content Placeholder 2"/>
          <p:cNvSpPr txBox="1">
            <a:spLocks/>
          </p:cNvSpPr>
          <p:nvPr/>
        </p:nvSpPr>
        <p:spPr>
          <a:xfrm>
            <a:off x="4601265" y="310167"/>
            <a:ext cx="7221802" cy="2479963"/>
          </a:xfrm>
          <a:prstGeom prst="rect">
            <a:avLst/>
          </a:prstGeom>
          <a:solidFill>
            <a:schemeClr val="bg1"/>
          </a:solidFill>
          <a:ln>
            <a:solidFill>
              <a:schemeClr val="bg1"/>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GB" altLang="en-US" sz="1600" dirty="0" smtClean="0">
                <a:solidFill>
                  <a:srgbClr val="00B050"/>
                </a:solidFill>
              </a:rPr>
              <a:t>HR increases to get more blood to the working muscles </a:t>
            </a:r>
          </a:p>
          <a:p>
            <a:pPr marL="0" indent="0"/>
            <a:r>
              <a:rPr lang="en-GB" altLang="en-US" sz="1600" dirty="0" smtClean="0">
                <a:solidFill>
                  <a:srgbClr val="00B050"/>
                </a:solidFill>
              </a:rPr>
              <a:t>CO increase</a:t>
            </a:r>
          </a:p>
          <a:p>
            <a:pPr marL="0" indent="0"/>
            <a:r>
              <a:rPr lang="en-GB" altLang="en-US" sz="1600" dirty="0" smtClean="0">
                <a:solidFill>
                  <a:srgbClr val="00B050"/>
                </a:solidFill>
              </a:rPr>
              <a:t>BP increase</a:t>
            </a:r>
          </a:p>
          <a:p>
            <a:pPr marL="0" indent="0"/>
            <a:r>
              <a:rPr lang="en-GB" altLang="en-US" sz="1600" dirty="0" smtClean="0">
                <a:solidFill>
                  <a:srgbClr val="00B050"/>
                </a:solidFill>
              </a:rPr>
              <a:t>Blood shunts to working muscles</a:t>
            </a:r>
          </a:p>
          <a:p>
            <a:pPr marL="0" indent="0"/>
            <a:r>
              <a:rPr lang="en-GB" altLang="en-US" sz="1600" dirty="0" smtClean="0">
                <a:solidFill>
                  <a:srgbClr val="00B050"/>
                </a:solidFill>
              </a:rPr>
              <a:t>Body regulates temperature – red faced</a:t>
            </a:r>
          </a:p>
          <a:p>
            <a:pPr marL="0" indent="0"/>
            <a:r>
              <a:rPr lang="en-GB" altLang="en-US" sz="1600" dirty="0" smtClean="0">
                <a:solidFill>
                  <a:srgbClr val="00B050"/>
                </a:solidFill>
              </a:rPr>
              <a:t>Increase sweat releases salt and water through pores</a:t>
            </a:r>
          </a:p>
          <a:p>
            <a:pPr marL="0" indent="0"/>
            <a:r>
              <a:rPr lang="en-GB" altLang="en-US" sz="1600" dirty="0" smtClean="0">
                <a:solidFill>
                  <a:srgbClr val="00B050"/>
                </a:solidFill>
              </a:rPr>
              <a:t>Digestive system is bypassed</a:t>
            </a:r>
          </a:p>
        </p:txBody>
      </p:sp>
    </p:spTree>
    <p:extLst>
      <p:ext uri="{BB962C8B-B14F-4D97-AF65-F5344CB8AC3E}">
        <p14:creationId xmlns:p14="http://schemas.microsoft.com/office/powerpoint/2010/main" val="2310490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Date Placeholder 21"/>
          <p:cNvSpPr txBox="1">
            <a:spLocks/>
          </p:cNvSpPr>
          <p:nvPr/>
        </p:nvSpPr>
        <p:spPr bwMode="auto">
          <a:xfrm>
            <a:off x="7912285" y="407317"/>
            <a:ext cx="3788804" cy="643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defTabSz="4572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defTabSz="4572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defTabSz="4572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defTabSz="4572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en-GB" altLang="en-US" sz="2800" b="1" u="sng" dirty="0">
                <a:solidFill>
                  <a:schemeClr val="tx1"/>
                </a:solidFill>
                <a:latin typeface="Calibri" panose="020F0502020204030204" pitchFamily="34" charset="0"/>
              </a:rPr>
              <a:t>Date: </a:t>
            </a:r>
            <a:fld id="{EA6D2DD1-6E01-4812-92A9-7553C99515CA}" type="datetime3">
              <a:rPr lang="en-GB" altLang="en-US" sz="2800" b="1" u="sng">
                <a:solidFill>
                  <a:schemeClr val="tx1"/>
                </a:solidFill>
                <a:latin typeface="Calibri" panose="020F0502020204030204" pitchFamily="34" charset="0"/>
              </a:rPr>
              <a:pPr eaLnBrk="1" hangingPunct="1">
                <a:spcBef>
                  <a:spcPct val="0"/>
                </a:spcBef>
                <a:spcAft>
                  <a:spcPct val="0"/>
                </a:spcAft>
                <a:buClrTx/>
                <a:buSzTx/>
                <a:buFontTx/>
                <a:buNone/>
              </a:pPr>
              <a:t>10 February, 2020</a:t>
            </a:fld>
            <a:endParaRPr lang="en-GB" altLang="en-US" sz="2800" b="1" u="sng" dirty="0">
              <a:solidFill>
                <a:schemeClr val="tx1"/>
              </a:solidFill>
              <a:latin typeface="Calibri" panose="020F0502020204030204" pitchFamily="34" charset="0"/>
            </a:endParaRPr>
          </a:p>
        </p:txBody>
      </p:sp>
      <p:sp>
        <p:nvSpPr>
          <p:cNvPr id="24581" name="Text Box 88"/>
          <p:cNvSpPr txBox="1">
            <a:spLocks noChangeArrowheads="1"/>
          </p:cNvSpPr>
          <p:nvPr/>
        </p:nvSpPr>
        <p:spPr bwMode="auto">
          <a:xfrm>
            <a:off x="1904809" y="727113"/>
            <a:ext cx="68415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defTabSz="4572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defTabSz="4572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defTabSz="4572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defTabSz="4572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en-US" altLang="en-US" sz="1800" b="1" dirty="0" smtClean="0">
                <a:solidFill>
                  <a:srgbClr val="FF0000"/>
                </a:solidFill>
              </a:rPr>
              <a:t>Job</a:t>
            </a:r>
            <a:endParaRPr lang="en-US" altLang="en-US" sz="1800" b="1" dirty="0">
              <a:solidFill>
                <a:srgbClr val="FF0000"/>
              </a:solidFill>
            </a:endParaRPr>
          </a:p>
        </p:txBody>
      </p:sp>
      <p:sp>
        <p:nvSpPr>
          <p:cNvPr id="25" name="Date Placeholder 21"/>
          <p:cNvSpPr txBox="1">
            <a:spLocks/>
          </p:cNvSpPr>
          <p:nvPr/>
        </p:nvSpPr>
        <p:spPr bwMode="auto">
          <a:xfrm>
            <a:off x="1904809" y="1314162"/>
            <a:ext cx="8278594" cy="3957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defTabSz="4572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defTabSz="4572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defTabSz="4572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defTabSz="4572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lgn="ctr" eaLnBrk="1" hangingPunct="1">
              <a:spcBef>
                <a:spcPct val="0"/>
              </a:spcBef>
              <a:spcAft>
                <a:spcPct val="0"/>
              </a:spcAft>
              <a:buClrTx/>
              <a:buSzTx/>
              <a:buFontTx/>
              <a:buNone/>
            </a:pPr>
            <a:r>
              <a:rPr lang="en-GB" altLang="en-US" sz="2800" b="1" u="sng" dirty="0" smtClean="0">
                <a:solidFill>
                  <a:schemeClr val="tx1"/>
                </a:solidFill>
                <a:latin typeface="Calibri" panose="020F0502020204030204" pitchFamily="34" charset="0"/>
              </a:rPr>
              <a:t>Functions of the Cardiovascular </a:t>
            </a:r>
            <a:r>
              <a:rPr lang="en-GB" altLang="en-US" sz="2800" b="1" u="sng" dirty="0">
                <a:solidFill>
                  <a:schemeClr val="tx1"/>
                </a:solidFill>
                <a:latin typeface="Calibri" panose="020F0502020204030204" pitchFamily="34" charset="0"/>
              </a:rPr>
              <a:t>system </a:t>
            </a:r>
          </a:p>
        </p:txBody>
      </p:sp>
      <p:sp>
        <p:nvSpPr>
          <p:cNvPr id="24583" name="Rectangle 23"/>
          <p:cNvSpPr>
            <a:spLocks noChangeArrowheads="1"/>
          </p:cNvSpPr>
          <p:nvPr/>
        </p:nvSpPr>
        <p:spPr bwMode="auto">
          <a:xfrm>
            <a:off x="1784351" y="1643064"/>
            <a:ext cx="4392613" cy="1335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defTabSz="4572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defTabSz="4572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defTabSz="4572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defTabSz="4572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Aft>
                <a:spcPct val="0"/>
              </a:spcAft>
              <a:buClrTx/>
              <a:buSzTx/>
              <a:buFontTx/>
              <a:buNone/>
            </a:pPr>
            <a:r>
              <a:rPr lang="en-GB" altLang="en-US" sz="1600">
                <a:solidFill>
                  <a:srgbClr val="FF9900"/>
                </a:solidFill>
              </a:rPr>
              <a:t> </a:t>
            </a:r>
            <a:endParaRPr lang="en-GB" altLang="en-US" sz="1800">
              <a:solidFill>
                <a:srgbClr val="0000FF"/>
              </a:solidFill>
            </a:endParaRPr>
          </a:p>
          <a:p>
            <a:pPr eaLnBrk="1" hangingPunct="1">
              <a:spcAft>
                <a:spcPct val="0"/>
              </a:spcAft>
              <a:buClrTx/>
              <a:buSzTx/>
              <a:buFontTx/>
              <a:buNone/>
            </a:pPr>
            <a:endParaRPr lang="en-GB" altLang="en-US" sz="1800">
              <a:solidFill>
                <a:srgbClr val="0000FF"/>
              </a:solidFill>
            </a:endParaRPr>
          </a:p>
          <a:p>
            <a:pPr eaLnBrk="1" hangingPunct="1">
              <a:spcAft>
                <a:spcPct val="0"/>
              </a:spcAft>
              <a:buClrTx/>
              <a:buSzTx/>
              <a:buFontTx/>
              <a:buNone/>
            </a:pPr>
            <a:endParaRPr lang="en-GB" altLang="en-US" sz="1800">
              <a:solidFill>
                <a:srgbClr val="FF9900"/>
              </a:solidFill>
            </a:endParaRPr>
          </a:p>
          <a:p>
            <a:pPr eaLnBrk="1" hangingPunct="1">
              <a:spcAft>
                <a:spcPct val="0"/>
              </a:spcAft>
              <a:buClrTx/>
              <a:buSzTx/>
              <a:buFontTx/>
              <a:buNone/>
            </a:pPr>
            <a:endParaRPr lang="en-GB" altLang="en-US" sz="1800">
              <a:solidFill>
                <a:srgbClr val="FF9900"/>
              </a:solidFill>
            </a:endParaRPr>
          </a:p>
        </p:txBody>
      </p:sp>
      <p:graphicFrame>
        <p:nvGraphicFramePr>
          <p:cNvPr id="12" name="Table 11"/>
          <p:cNvGraphicFramePr>
            <a:graphicFrameLocks noGrp="1"/>
          </p:cNvGraphicFramePr>
          <p:nvPr>
            <p:extLst>
              <p:ext uri="{D42A27DB-BD31-4B8C-83A1-F6EECF244321}">
                <p14:modId xmlns:p14="http://schemas.microsoft.com/office/powerpoint/2010/main" val="1134821354"/>
              </p:ext>
            </p:extLst>
          </p:nvPr>
        </p:nvGraphicFramePr>
        <p:xfrm>
          <a:off x="512834" y="2174041"/>
          <a:ext cx="10916021" cy="3810678"/>
        </p:xfrm>
        <a:graphic>
          <a:graphicData uri="http://schemas.openxmlformats.org/drawingml/2006/table">
            <a:tbl>
              <a:tblPr firstRow="1" bandRow="1">
                <a:tableStyleId>{5940675A-B579-460E-94D1-54222C63F5DA}</a:tableStyleId>
              </a:tblPr>
              <a:tblGrid>
                <a:gridCol w="1691738">
                  <a:extLst>
                    <a:ext uri="{9D8B030D-6E8A-4147-A177-3AD203B41FA5}">
                      <a16:colId xmlns:a16="http://schemas.microsoft.com/office/drawing/2014/main" val="20000"/>
                    </a:ext>
                  </a:extLst>
                </a:gridCol>
                <a:gridCol w="4529817">
                  <a:extLst>
                    <a:ext uri="{9D8B030D-6E8A-4147-A177-3AD203B41FA5}">
                      <a16:colId xmlns:a16="http://schemas.microsoft.com/office/drawing/2014/main" val="20001"/>
                    </a:ext>
                  </a:extLst>
                </a:gridCol>
                <a:gridCol w="4694466">
                  <a:extLst>
                    <a:ext uri="{9D8B030D-6E8A-4147-A177-3AD203B41FA5}">
                      <a16:colId xmlns:a16="http://schemas.microsoft.com/office/drawing/2014/main" val="20002"/>
                    </a:ext>
                  </a:extLst>
                </a:gridCol>
              </a:tblGrid>
              <a:tr h="549701">
                <a:tc>
                  <a:txBody>
                    <a:bodyPr/>
                    <a:lstStyle/>
                    <a:p>
                      <a:endParaRPr lang="en-GB" sz="2000" dirty="0"/>
                    </a:p>
                  </a:txBody>
                  <a:tcPr marL="91449" marR="91449" marT="45724" marB="45724">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smtClean="0"/>
                        <a:t>Good</a:t>
                      </a:r>
                      <a:endParaRPr lang="en-GB" sz="2000" dirty="0"/>
                    </a:p>
                  </a:txBody>
                  <a:tcPr marL="91449" marR="91449" marT="45724" marB="45724" anchor="ctr">
                    <a:solidFill>
                      <a:schemeClr val="accent4"/>
                    </a:solidFill>
                  </a:tcPr>
                </a:tc>
                <a:tc>
                  <a:txBody>
                    <a:bodyPr/>
                    <a:lstStyle/>
                    <a:p>
                      <a:pPr algn="ctr"/>
                      <a:r>
                        <a:rPr lang="en-GB" sz="2000" dirty="0" smtClean="0"/>
                        <a:t>Outstanding</a:t>
                      </a:r>
                      <a:endParaRPr lang="en-GB" sz="2000" dirty="0"/>
                    </a:p>
                  </a:txBody>
                  <a:tcPr marL="91449" marR="91449" marT="45724" marB="45724" anchor="ctr">
                    <a:solidFill>
                      <a:schemeClr val="accent4"/>
                    </a:solidFill>
                  </a:tcPr>
                </a:tc>
                <a:extLst>
                  <a:ext uri="{0D108BD9-81ED-4DB2-BD59-A6C34878D82A}">
                    <a16:rowId xmlns:a16="http://schemas.microsoft.com/office/drawing/2014/main" val="10003"/>
                  </a:ext>
                </a:extLst>
              </a:tr>
              <a:tr h="1209125">
                <a:tc>
                  <a:txBody>
                    <a:bodyPr/>
                    <a:lstStyle/>
                    <a:p>
                      <a:r>
                        <a:rPr lang="en-GB" sz="2000" dirty="0"/>
                        <a:t>Group 1:</a:t>
                      </a:r>
                    </a:p>
                  </a:txBody>
                  <a:tcPr marL="91449" marR="91449" marT="45724" marB="4572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TBAT </a:t>
                      </a:r>
                      <a:r>
                        <a:rPr lang="en-GB" sz="2000" u="sng" dirty="0"/>
                        <a:t>explain</a:t>
                      </a:r>
                      <a:r>
                        <a:rPr lang="en-GB" sz="2000" dirty="0"/>
                        <a:t> how vascular shunting occurs</a:t>
                      </a:r>
                      <a:r>
                        <a:rPr lang="en-GB" sz="2000" baseline="0" dirty="0"/>
                        <a:t> and the mechanisms required to support this. </a:t>
                      </a:r>
                      <a:endParaRPr lang="en-GB" sz="2000" dirty="0"/>
                    </a:p>
                  </a:txBody>
                  <a:tcPr marL="91449" marR="91449" marT="45724" marB="45724"/>
                </a:tc>
                <a:tc>
                  <a:txBody>
                    <a:bodyPr/>
                    <a:lstStyle/>
                    <a:p>
                      <a:r>
                        <a:rPr lang="en-GB" sz="2000" dirty="0"/>
                        <a:t>TBAT </a:t>
                      </a:r>
                      <a:r>
                        <a:rPr lang="en-GB" sz="2000" u="sng" dirty="0"/>
                        <a:t>predict how </a:t>
                      </a:r>
                      <a:r>
                        <a:rPr lang="en-GB" sz="2000" dirty="0"/>
                        <a:t>the</a:t>
                      </a:r>
                      <a:r>
                        <a:rPr lang="en-GB" sz="2000" baseline="0" dirty="0"/>
                        <a:t> circulatory adapts to cope with a change in exercise intensity.</a:t>
                      </a:r>
                      <a:endParaRPr lang="en-GB" sz="2000" dirty="0"/>
                    </a:p>
                  </a:txBody>
                  <a:tcPr marL="91449" marR="91449" marT="45724" marB="45724"/>
                </a:tc>
                <a:extLst>
                  <a:ext uri="{0D108BD9-81ED-4DB2-BD59-A6C34878D82A}">
                    <a16:rowId xmlns:a16="http://schemas.microsoft.com/office/drawing/2014/main" val="10000"/>
                  </a:ext>
                </a:extLst>
              </a:tr>
              <a:tr h="1209125">
                <a:tc>
                  <a:txBody>
                    <a:bodyPr/>
                    <a:lstStyle/>
                    <a:p>
                      <a:r>
                        <a:rPr lang="en-GB" sz="2000" dirty="0"/>
                        <a:t>Group 2:</a:t>
                      </a:r>
                    </a:p>
                  </a:txBody>
                  <a:tcPr marL="91449" marR="91449" marT="45724" marB="45724"/>
                </a:tc>
                <a:tc>
                  <a:txBody>
                    <a:bodyPr/>
                    <a:lstStyle/>
                    <a:p>
                      <a:r>
                        <a:rPr lang="en-GB" sz="2000" dirty="0"/>
                        <a:t>TBAT </a:t>
                      </a:r>
                      <a:r>
                        <a:rPr lang="en-GB" sz="2000" u="sng" dirty="0"/>
                        <a:t>describe</a:t>
                      </a:r>
                      <a:r>
                        <a:rPr lang="en-GB" sz="2000" dirty="0"/>
                        <a:t> how</a:t>
                      </a:r>
                      <a:r>
                        <a:rPr lang="en-GB" sz="2000" baseline="0" dirty="0"/>
                        <a:t> the circulatory system regulates your body temperature </a:t>
                      </a:r>
                      <a:endParaRPr lang="en-GB" sz="2000" dirty="0"/>
                    </a:p>
                  </a:txBody>
                  <a:tcPr marL="91449" marR="91449" marT="45724" marB="4572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TBAT </a:t>
                      </a:r>
                      <a:r>
                        <a:rPr lang="en-GB" sz="2000" u="sng" dirty="0"/>
                        <a:t>explain</a:t>
                      </a:r>
                      <a:r>
                        <a:rPr lang="en-GB" sz="2000" dirty="0"/>
                        <a:t> how vascular shunting occurs</a:t>
                      </a:r>
                      <a:r>
                        <a:rPr lang="en-GB" sz="2000" baseline="0" dirty="0"/>
                        <a:t> and the mechanisms required to support this. </a:t>
                      </a:r>
                      <a:endParaRPr lang="en-GB" sz="2000" dirty="0"/>
                    </a:p>
                  </a:txBody>
                  <a:tcPr marL="91449" marR="91449" marT="45724" marB="45724"/>
                </a:tc>
                <a:extLst>
                  <a:ext uri="{0D108BD9-81ED-4DB2-BD59-A6C34878D82A}">
                    <a16:rowId xmlns:a16="http://schemas.microsoft.com/office/drawing/2014/main" val="10001"/>
                  </a:ext>
                </a:extLst>
              </a:tr>
              <a:tr h="842727">
                <a:tc>
                  <a:txBody>
                    <a:bodyPr/>
                    <a:lstStyle/>
                    <a:p>
                      <a:r>
                        <a:rPr lang="en-GB" sz="2000" dirty="0"/>
                        <a:t>Group 3:</a:t>
                      </a:r>
                    </a:p>
                  </a:txBody>
                  <a:tcPr marL="91449" marR="91449" marT="45724" marB="4572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TBAT </a:t>
                      </a:r>
                      <a:r>
                        <a:rPr lang="en-GB" sz="2000" u="sng" dirty="0"/>
                        <a:t>identify</a:t>
                      </a:r>
                      <a:r>
                        <a:rPr lang="en-GB" sz="2000" baseline="0" dirty="0"/>
                        <a:t> the functions of the circulatory system</a:t>
                      </a:r>
                      <a:endParaRPr lang="en-GB" sz="2000" dirty="0"/>
                    </a:p>
                  </a:txBody>
                  <a:tcPr marL="91449" marR="91449" marT="45724" marB="45724"/>
                </a:tc>
                <a:tc>
                  <a:txBody>
                    <a:bodyPr/>
                    <a:lstStyle/>
                    <a:p>
                      <a:r>
                        <a:rPr lang="en-GB" sz="2000" dirty="0"/>
                        <a:t>TBAT </a:t>
                      </a:r>
                      <a:r>
                        <a:rPr lang="en-GB" sz="2000" u="sng" dirty="0"/>
                        <a:t>describe</a:t>
                      </a:r>
                      <a:r>
                        <a:rPr lang="en-GB" sz="2000" dirty="0"/>
                        <a:t> how</a:t>
                      </a:r>
                      <a:r>
                        <a:rPr lang="en-GB" sz="2000" baseline="0" dirty="0"/>
                        <a:t> the circulatory system regulates your body temperature </a:t>
                      </a:r>
                      <a:endParaRPr lang="en-GB" sz="2000" dirty="0"/>
                    </a:p>
                  </a:txBody>
                  <a:tcPr marL="91449" marR="91449" marT="45724" marB="45724"/>
                </a:tc>
                <a:extLst>
                  <a:ext uri="{0D108BD9-81ED-4DB2-BD59-A6C34878D82A}">
                    <a16:rowId xmlns:a16="http://schemas.microsoft.com/office/drawing/2014/main" val="10002"/>
                  </a:ext>
                </a:extLst>
              </a:tr>
            </a:tbl>
          </a:graphicData>
        </a:graphic>
      </p:graphicFrame>
      <p:sp>
        <p:nvSpPr>
          <p:cNvPr id="2" name="TextBox 1"/>
          <p:cNvSpPr txBox="1"/>
          <p:nvPr/>
        </p:nvSpPr>
        <p:spPr>
          <a:xfrm>
            <a:off x="3558449" y="407317"/>
            <a:ext cx="716096" cy="369332"/>
          </a:xfrm>
          <a:prstGeom prst="rect">
            <a:avLst/>
          </a:prstGeom>
          <a:noFill/>
        </p:spPr>
        <p:txBody>
          <a:bodyPr wrap="square" rtlCol="0">
            <a:spAutoFit/>
          </a:bodyPr>
          <a:lstStyle/>
          <a:p>
            <a:r>
              <a:rPr lang="en-GB" b="1" dirty="0" smtClean="0">
                <a:solidFill>
                  <a:srgbClr val="FF0000"/>
                </a:solidFill>
              </a:rPr>
              <a:t>Role</a:t>
            </a:r>
            <a:endParaRPr lang="en-GB" b="1" dirty="0">
              <a:solidFill>
                <a:srgbClr val="FF0000"/>
              </a:solidFill>
            </a:endParaRPr>
          </a:p>
        </p:txBody>
      </p:sp>
      <p:cxnSp>
        <p:nvCxnSpPr>
          <p:cNvPr id="4" name="Straight Arrow Connector 3"/>
          <p:cNvCxnSpPr/>
          <p:nvPr/>
        </p:nvCxnSpPr>
        <p:spPr>
          <a:xfrm>
            <a:off x="2368627" y="1050379"/>
            <a:ext cx="837281" cy="263783"/>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6" name="Straight Arrow Connector 5"/>
          <p:cNvCxnSpPr>
            <a:stCxn id="2" idx="2"/>
          </p:cNvCxnSpPr>
          <p:nvPr/>
        </p:nvCxnSpPr>
        <p:spPr>
          <a:xfrm>
            <a:off x="3916497" y="776649"/>
            <a:ext cx="0" cy="530977"/>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18282825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1000" fill="hold"/>
                                        <p:tgtEl>
                                          <p:spTgt spid="25"/>
                                        </p:tgtEl>
                                        <p:attrNameLst>
                                          <p:attrName>ppt_x</p:attrName>
                                        </p:attrNameLst>
                                      </p:cBhvr>
                                      <p:tavLst>
                                        <p:tav tm="0">
                                          <p:val>
                                            <p:strVal val="0-#ppt_w/2"/>
                                          </p:val>
                                        </p:tav>
                                        <p:tav tm="100000">
                                          <p:val>
                                            <p:strVal val="#ppt_x"/>
                                          </p:val>
                                        </p:tav>
                                      </p:tavLst>
                                    </p:anim>
                                    <p:anim calcmode="lin" valueType="num">
                                      <p:cBhvr additive="base">
                                        <p:cTn id="12" dur="10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4134"/>
            <a:ext cx="12191999" cy="636400"/>
          </a:xfrm>
        </p:spPr>
        <p:txBody>
          <a:bodyPr>
            <a:noAutofit/>
          </a:bodyPr>
          <a:lstStyle/>
          <a:p>
            <a:r>
              <a:rPr lang="en-GB" sz="3600" b="1" u="sng" dirty="0" smtClean="0"/>
              <a:t>TASK</a:t>
            </a:r>
            <a:r>
              <a:rPr lang="en-GB" sz="3600" dirty="0" smtClean="0"/>
              <a:t>: Where do you think the </a:t>
            </a:r>
            <a:r>
              <a:rPr lang="en-GB" sz="3600" b="1" dirty="0" smtClean="0"/>
              <a:t>blood</a:t>
            </a:r>
            <a:r>
              <a:rPr lang="en-GB" sz="3600" dirty="0" smtClean="0"/>
              <a:t> is going in each of these pictures?</a:t>
            </a:r>
            <a:endParaRPr lang="en-GB" sz="3600"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8474319" y="775930"/>
            <a:ext cx="1611312" cy="1611313"/>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7343" y="983378"/>
            <a:ext cx="2214379" cy="1281046"/>
          </a:xfrm>
          <a:prstGeom prst="rect">
            <a:avLst/>
          </a:prstGeom>
        </p:spPr>
      </p:pic>
      <p:sp>
        <p:nvSpPr>
          <p:cNvPr id="7" name="TextBox 6"/>
          <p:cNvSpPr txBox="1"/>
          <p:nvPr/>
        </p:nvSpPr>
        <p:spPr>
          <a:xfrm>
            <a:off x="900649" y="942798"/>
            <a:ext cx="614271" cy="1107996"/>
          </a:xfrm>
          <a:prstGeom prst="rect">
            <a:avLst/>
          </a:prstGeom>
          <a:noFill/>
        </p:spPr>
        <p:txBody>
          <a:bodyPr wrap="none" rtlCol="0">
            <a:spAutoFit/>
          </a:bodyPr>
          <a:lstStyle/>
          <a:p>
            <a:r>
              <a:rPr lang="en-GB" sz="6600" dirty="0" smtClean="0"/>
              <a:t>1</a:t>
            </a:r>
            <a:endParaRPr lang="en-GB" sz="6600" dirty="0"/>
          </a:p>
        </p:txBody>
      </p:sp>
      <p:sp>
        <p:nvSpPr>
          <p:cNvPr id="8" name="TextBox 7"/>
          <p:cNvSpPr txBox="1"/>
          <p:nvPr/>
        </p:nvSpPr>
        <p:spPr>
          <a:xfrm>
            <a:off x="6729614" y="1022281"/>
            <a:ext cx="614271" cy="1107996"/>
          </a:xfrm>
          <a:prstGeom prst="rect">
            <a:avLst/>
          </a:prstGeom>
          <a:noFill/>
        </p:spPr>
        <p:txBody>
          <a:bodyPr wrap="none" rtlCol="0">
            <a:spAutoFit/>
          </a:bodyPr>
          <a:lstStyle/>
          <a:p>
            <a:r>
              <a:rPr lang="en-GB" sz="6600" dirty="0" smtClean="0"/>
              <a:t>2</a:t>
            </a:r>
            <a:endParaRPr lang="en-GB" sz="6600" dirty="0"/>
          </a:p>
        </p:txBody>
      </p:sp>
      <p:pic>
        <p:nvPicPr>
          <p:cNvPr id="3" name="Picture 2"/>
          <p:cNvPicPr>
            <a:picLocks noChangeAspect="1"/>
          </p:cNvPicPr>
          <p:nvPr/>
        </p:nvPicPr>
        <p:blipFill>
          <a:blip r:embed="rId4"/>
          <a:stretch>
            <a:fillRect/>
          </a:stretch>
        </p:blipFill>
        <p:spPr>
          <a:xfrm>
            <a:off x="0" y="2198468"/>
            <a:ext cx="5787690" cy="4659532"/>
          </a:xfrm>
          <a:prstGeom prst="rect">
            <a:avLst/>
          </a:prstGeom>
        </p:spPr>
      </p:pic>
      <p:pic>
        <p:nvPicPr>
          <p:cNvPr id="9" name="Picture 8"/>
          <p:cNvPicPr>
            <a:picLocks noChangeAspect="1"/>
          </p:cNvPicPr>
          <p:nvPr/>
        </p:nvPicPr>
        <p:blipFill>
          <a:blip r:embed="rId4"/>
          <a:stretch>
            <a:fillRect/>
          </a:stretch>
        </p:blipFill>
        <p:spPr>
          <a:xfrm>
            <a:off x="6410187" y="2198468"/>
            <a:ext cx="5781813" cy="4659532"/>
          </a:xfrm>
          <a:prstGeom prst="rect">
            <a:avLst/>
          </a:prstGeom>
        </p:spPr>
      </p:pic>
    </p:spTree>
    <p:extLst>
      <p:ext uri="{BB962C8B-B14F-4D97-AF65-F5344CB8AC3E}">
        <p14:creationId xmlns:p14="http://schemas.microsoft.com/office/powerpoint/2010/main" val="3503750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CSEPod_PE_02_002_Blood_Vessels_in_the_Body">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4"/>
          <a:stretch>
            <a:fillRect/>
          </a:stretch>
        </p:blipFill>
        <p:spPr>
          <a:xfrm>
            <a:off x="268626" y="170992"/>
            <a:ext cx="8180911" cy="6439980"/>
          </a:xfrm>
        </p:spPr>
      </p:pic>
      <p:sp>
        <p:nvSpPr>
          <p:cNvPr id="5" name="TextBox 4"/>
          <p:cNvSpPr txBox="1"/>
          <p:nvPr/>
        </p:nvSpPr>
        <p:spPr>
          <a:xfrm>
            <a:off x="8791427" y="366412"/>
            <a:ext cx="1441420" cy="2031325"/>
          </a:xfrm>
          <a:prstGeom prst="rect">
            <a:avLst/>
          </a:prstGeom>
          <a:noFill/>
        </p:spPr>
        <p:txBody>
          <a:bodyPr wrap="none" rtlCol="0">
            <a:spAutoFit/>
          </a:bodyPr>
          <a:lstStyle/>
          <a:p>
            <a:r>
              <a:rPr lang="en-US" b="1" u="sng" dirty="0" smtClean="0"/>
              <a:t>Recap</a:t>
            </a:r>
            <a:r>
              <a:rPr lang="en-US" dirty="0" smtClean="0"/>
              <a:t>: </a:t>
            </a:r>
          </a:p>
          <a:p>
            <a:endParaRPr lang="en-US" dirty="0"/>
          </a:p>
          <a:p>
            <a:pPr marL="285750" indent="-285750">
              <a:buFont typeface="Arial"/>
              <a:buChar char="•"/>
            </a:pPr>
            <a:r>
              <a:rPr lang="en-US" dirty="0" smtClean="0"/>
              <a:t>Veins</a:t>
            </a:r>
          </a:p>
          <a:p>
            <a:pPr marL="285750" indent="-285750">
              <a:buFont typeface="Arial"/>
              <a:buChar char="•"/>
            </a:pPr>
            <a:r>
              <a:rPr lang="en-US" dirty="0" smtClean="0"/>
              <a:t>Arteries </a:t>
            </a:r>
          </a:p>
          <a:p>
            <a:pPr marL="285750" indent="-285750">
              <a:buFont typeface="Arial"/>
              <a:buChar char="•"/>
            </a:pPr>
            <a:r>
              <a:rPr lang="en-US" dirty="0" smtClean="0"/>
              <a:t>Capillaries </a:t>
            </a:r>
          </a:p>
          <a:p>
            <a:endParaRPr lang="en-US" dirty="0"/>
          </a:p>
          <a:p>
            <a:endParaRPr lang="en-US" dirty="0" smtClean="0"/>
          </a:p>
        </p:txBody>
      </p:sp>
      <p:sp>
        <p:nvSpPr>
          <p:cNvPr id="9" name="TextBox 8"/>
          <p:cNvSpPr txBox="1"/>
          <p:nvPr/>
        </p:nvSpPr>
        <p:spPr>
          <a:xfrm>
            <a:off x="9310135" y="3156974"/>
            <a:ext cx="1752410" cy="2862323"/>
          </a:xfrm>
          <a:prstGeom prst="rect">
            <a:avLst/>
          </a:prstGeom>
          <a:noFill/>
        </p:spPr>
        <p:txBody>
          <a:bodyPr wrap="square" rtlCol="0">
            <a:spAutoFit/>
          </a:bodyPr>
          <a:lstStyle/>
          <a:p>
            <a:r>
              <a:rPr lang="en-US" b="1" u="sng" dirty="0" smtClean="0">
                <a:solidFill>
                  <a:srgbClr val="0000FF"/>
                </a:solidFill>
              </a:rPr>
              <a:t>NEW LEARNING</a:t>
            </a:r>
            <a:r>
              <a:rPr lang="en-US" dirty="0" smtClean="0">
                <a:solidFill>
                  <a:srgbClr val="0000FF"/>
                </a:solidFill>
              </a:rPr>
              <a:t>: </a:t>
            </a:r>
          </a:p>
          <a:p>
            <a:endParaRPr lang="en-US" dirty="0">
              <a:solidFill>
                <a:srgbClr val="0000FF"/>
              </a:solidFill>
            </a:endParaRPr>
          </a:p>
          <a:p>
            <a:pPr marL="285750" indent="-285750">
              <a:buFont typeface="Arial"/>
              <a:buChar char="•"/>
            </a:pPr>
            <a:r>
              <a:rPr lang="en-US" dirty="0" smtClean="0">
                <a:solidFill>
                  <a:srgbClr val="0000FF"/>
                </a:solidFill>
              </a:rPr>
              <a:t> </a:t>
            </a:r>
          </a:p>
          <a:p>
            <a:pPr marL="285750" indent="-285750">
              <a:buFont typeface="Arial"/>
              <a:buChar char="•"/>
            </a:pPr>
            <a:r>
              <a:rPr lang="en-US" dirty="0">
                <a:solidFill>
                  <a:srgbClr val="0000FF"/>
                </a:solidFill>
              </a:rPr>
              <a:t> </a:t>
            </a:r>
            <a:endParaRPr lang="en-US" dirty="0" smtClean="0">
              <a:solidFill>
                <a:srgbClr val="0000FF"/>
              </a:solidFill>
            </a:endParaRPr>
          </a:p>
          <a:p>
            <a:pPr marL="285750" indent="-285750">
              <a:buFont typeface="Arial"/>
              <a:buChar char="•"/>
            </a:pPr>
            <a:r>
              <a:rPr lang="en-US" dirty="0">
                <a:solidFill>
                  <a:srgbClr val="0000FF"/>
                </a:solidFill>
              </a:rPr>
              <a:t> </a:t>
            </a:r>
            <a:endParaRPr lang="en-US" dirty="0" smtClean="0">
              <a:solidFill>
                <a:srgbClr val="0000FF"/>
              </a:solidFill>
            </a:endParaRPr>
          </a:p>
          <a:p>
            <a:pPr marL="285750" indent="-285750">
              <a:buFont typeface="Arial"/>
              <a:buChar char="•"/>
            </a:pPr>
            <a:r>
              <a:rPr lang="en-US" dirty="0">
                <a:solidFill>
                  <a:srgbClr val="0000FF"/>
                </a:solidFill>
              </a:rPr>
              <a:t> </a:t>
            </a:r>
            <a:endParaRPr lang="en-US" dirty="0" smtClean="0">
              <a:solidFill>
                <a:srgbClr val="0000FF"/>
              </a:solidFill>
            </a:endParaRPr>
          </a:p>
          <a:p>
            <a:pPr marL="285750" indent="-285750">
              <a:buFont typeface="Arial"/>
              <a:buChar char="•"/>
            </a:pPr>
            <a:r>
              <a:rPr lang="en-US" dirty="0">
                <a:solidFill>
                  <a:srgbClr val="0000FF"/>
                </a:solidFill>
              </a:rPr>
              <a:t> </a:t>
            </a:r>
            <a:endParaRPr lang="en-US" dirty="0" smtClean="0">
              <a:solidFill>
                <a:srgbClr val="0000FF"/>
              </a:solidFill>
            </a:endParaRPr>
          </a:p>
          <a:p>
            <a:pPr marL="285750" indent="-285750">
              <a:buFont typeface="Arial"/>
              <a:buChar char="•"/>
            </a:pPr>
            <a:r>
              <a:rPr lang="en-US" dirty="0">
                <a:solidFill>
                  <a:srgbClr val="0000FF"/>
                </a:solidFill>
              </a:rPr>
              <a:t> </a:t>
            </a:r>
            <a:endParaRPr lang="en-US" dirty="0" smtClean="0">
              <a:solidFill>
                <a:srgbClr val="0000FF"/>
              </a:solidFill>
            </a:endParaRPr>
          </a:p>
          <a:p>
            <a:pPr marL="285750" indent="-285750">
              <a:buFont typeface="Arial"/>
              <a:buChar char="•"/>
            </a:pPr>
            <a:endParaRPr lang="en-US" dirty="0">
              <a:solidFill>
                <a:srgbClr val="0000FF"/>
              </a:solidFill>
            </a:endParaRPr>
          </a:p>
          <a:p>
            <a:endParaRPr lang="en-US" dirty="0" smtClean="0">
              <a:solidFill>
                <a:srgbClr val="0000FF"/>
              </a:solidFill>
            </a:endParaRPr>
          </a:p>
        </p:txBody>
      </p:sp>
      <p:sp>
        <p:nvSpPr>
          <p:cNvPr id="6" name="TextBox 5"/>
          <p:cNvSpPr txBox="1"/>
          <p:nvPr/>
        </p:nvSpPr>
        <p:spPr>
          <a:xfrm>
            <a:off x="11453847" y="4323654"/>
            <a:ext cx="567208" cy="369332"/>
          </a:xfrm>
          <a:prstGeom prst="rect">
            <a:avLst/>
          </a:prstGeom>
          <a:noFill/>
        </p:spPr>
        <p:txBody>
          <a:bodyPr wrap="none" rtlCol="0">
            <a:spAutoFit/>
          </a:bodyPr>
          <a:lstStyle/>
          <a:p>
            <a:r>
              <a:rPr lang="en-US" b="1" dirty="0" smtClean="0"/>
              <a:t>LIST </a:t>
            </a:r>
            <a:endParaRPr lang="en-US" b="1" dirty="0"/>
          </a:p>
        </p:txBody>
      </p:sp>
      <p:sp>
        <p:nvSpPr>
          <p:cNvPr id="10" name="Right Brace 9"/>
          <p:cNvSpPr/>
          <p:nvPr/>
        </p:nvSpPr>
        <p:spPr>
          <a:xfrm>
            <a:off x="10696236" y="2760299"/>
            <a:ext cx="757040" cy="3590832"/>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10830323" y="689802"/>
            <a:ext cx="1361677" cy="1477328"/>
          </a:xfrm>
          <a:prstGeom prst="rect">
            <a:avLst/>
          </a:prstGeom>
          <a:noFill/>
        </p:spPr>
        <p:txBody>
          <a:bodyPr wrap="square" rtlCol="0">
            <a:spAutoFit/>
          </a:bodyPr>
          <a:lstStyle/>
          <a:p>
            <a:r>
              <a:rPr lang="en-US" b="1" dirty="0" smtClean="0"/>
              <a:t>Add info (to where you need to in your books) if needed</a:t>
            </a:r>
            <a:endParaRPr lang="en-US" b="1" dirty="0"/>
          </a:p>
        </p:txBody>
      </p:sp>
      <p:sp>
        <p:nvSpPr>
          <p:cNvPr id="12" name="Right Brace 11"/>
          <p:cNvSpPr/>
          <p:nvPr/>
        </p:nvSpPr>
        <p:spPr>
          <a:xfrm>
            <a:off x="9945074" y="445528"/>
            <a:ext cx="757040" cy="1679659"/>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TextBox 12"/>
          <p:cNvSpPr txBox="1"/>
          <p:nvPr/>
        </p:nvSpPr>
        <p:spPr>
          <a:xfrm>
            <a:off x="8498379" y="2711443"/>
            <a:ext cx="1715621" cy="369332"/>
          </a:xfrm>
          <a:prstGeom prst="rect">
            <a:avLst/>
          </a:prstGeom>
          <a:noFill/>
        </p:spPr>
        <p:txBody>
          <a:bodyPr wrap="none" rtlCol="0">
            <a:spAutoFit/>
          </a:bodyPr>
          <a:lstStyle/>
          <a:p>
            <a:r>
              <a:rPr lang="en-US" dirty="0" smtClean="0">
                <a:solidFill>
                  <a:srgbClr val="0000FF"/>
                </a:solidFill>
              </a:rPr>
              <a:t>Title: </a:t>
            </a:r>
            <a:r>
              <a:rPr lang="en-US" b="1" u="sng" dirty="0" smtClean="0">
                <a:solidFill>
                  <a:srgbClr val="0000FF"/>
                </a:solidFill>
              </a:rPr>
              <a:t>Video task</a:t>
            </a:r>
            <a:endParaRPr lang="en-US" b="1" u="sng" dirty="0">
              <a:solidFill>
                <a:srgbClr val="0000FF"/>
              </a:solidFill>
            </a:endParaRPr>
          </a:p>
        </p:txBody>
      </p:sp>
    </p:spTree>
    <p:extLst>
      <p:ext uri="{BB962C8B-B14F-4D97-AF65-F5344CB8AC3E}">
        <p14:creationId xmlns:p14="http://schemas.microsoft.com/office/powerpoint/2010/main" val="26228182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4625"/>
            <a:ext cx="10515600" cy="1325563"/>
          </a:xfrm>
        </p:spPr>
        <p:txBody>
          <a:bodyPr/>
          <a:lstStyle/>
          <a:p>
            <a:r>
              <a:rPr lang="en-GB" u="sng" dirty="0" smtClean="0"/>
              <a:t>Blood (vascular) Shunting: </a:t>
            </a:r>
            <a:endParaRPr lang="en-GB" u="sng" dirty="0"/>
          </a:p>
        </p:txBody>
      </p:sp>
      <p:sp>
        <p:nvSpPr>
          <p:cNvPr id="3" name="Content Placeholder 2"/>
          <p:cNvSpPr>
            <a:spLocks noGrp="1"/>
          </p:cNvSpPr>
          <p:nvPr>
            <p:ph idx="1"/>
          </p:nvPr>
        </p:nvSpPr>
        <p:spPr>
          <a:xfrm>
            <a:off x="5549462" y="1895009"/>
            <a:ext cx="6261538" cy="4212568"/>
          </a:xfrm>
        </p:spPr>
        <p:txBody>
          <a:bodyPr/>
          <a:lstStyle/>
          <a:p>
            <a:r>
              <a:rPr lang="en-GB" dirty="0" smtClean="0"/>
              <a:t>Blood is shunted to where it is needed.</a:t>
            </a:r>
          </a:p>
          <a:p>
            <a:endParaRPr lang="en-GB" dirty="0"/>
          </a:p>
          <a:p>
            <a:r>
              <a:rPr lang="en-GB" dirty="0" smtClean="0"/>
              <a:t>When you start exercising the blood vessel constrict (</a:t>
            </a:r>
            <a:r>
              <a:rPr lang="en-GB" dirty="0" err="1" smtClean="0"/>
              <a:t>vasoconstict</a:t>
            </a:r>
            <a:r>
              <a:rPr lang="en-GB" dirty="0" smtClean="0"/>
              <a:t>) so more blood goes to the muscles where the blood vessels dilate (vasodilate)</a:t>
            </a:r>
          </a:p>
          <a:p>
            <a:r>
              <a:rPr lang="en-GB" dirty="0" smtClean="0"/>
              <a:t>When you do not exercise blood is shunted back</a:t>
            </a:r>
            <a:endParaRPr lang="en-GB" dirty="0"/>
          </a:p>
        </p:txBody>
      </p:sp>
      <p:pic>
        <p:nvPicPr>
          <p:cNvPr id="4" name="Picture 3"/>
          <p:cNvPicPr>
            <a:picLocks noChangeAspect="1"/>
          </p:cNvPicPr>
          <p:nvPr/>
        </p:nvPicPr>
        <p:blipFill rotWithShape="1">
          <a:blip r:embed="rId2"/>
          <a:srcRect l="12231" t="31143" r="37500" b="24029"/>
          <a:stretch/>
        </p:blipFill>
        <p:spPr>
          <a:xfrm>
            <a:off x="193615" y="2311787"/>
            <a:ext cx="5629116" cy="3764812"/>
          </a:xfrm>
          <a:prstGeom prst="rect">
            <a:avLst/>
          </a:prstGeom>
        </p:spPr>
      </p:pic>
      <p:cxnSp>
        <p:nvCxnSpPr>
          <p:cNvPr id="6" name="Straight Arrow Connector 5"/>
          <p:cNvCxnSpPr/>
          <p:nvPr/>
        </p:nvCxnSpPr>
        <p:spPr>
          <a:xfrm flipH="1" flipV="1">
            <a:off x="5234152" y="5249917"/>
            <a:ext cx="861848" cy="536028"/>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7" name="Rectangle 6"/>
          <p:cNvSpPr/>
          <p:nvPr/>
        </p:nvSpPr>
        <p:spPr>
          <a:xfrm>
            <a:off x="5167516" y="5821313"/>
            <a:ext cx="5074075" cy="923330"/>
          </a:xfrm>
          <a:prstGeom prst="rect">
            <a:avLst/>
          </a:prstGeom>
          <a:noFill/>
        </p:spPr>
        <p:txBody>
          <a:bodyPr wrap="none" lIns="91440" tIns="45720" rIns="91440" bIns="45720">
            <a:spAutoFit/>
          </a:bodyPr>
          <a:lstStyle/>
          <a:p>
            <a:pPr algn="ctr"/>
            <a:r>
              <a:rPr lang="en-US" sz="5400" b="0" cap="none" spc="0" dirty="0" smtClean="0">
                <a:ln w="0"/>
                <a:solidFill>
                  <a:schemeClr val="accent1"/>
                </a:solidFill>
                <a:effectLst>
                  <a:outerShdw blurRad="38100" dist="25400" dir="5400000" algn="ctr" rotWithShape="0">
                    <a:srgbClr val="6E747A">
                      <a:alpha val="43000"/>
                    </a:srgbClr>
                  </a:outerShdw>
                </a:effectLst>
              </a:rPr>
              <a:t>Extension = Draw</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6382729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3375" y="365125"/>
            <a:ext cx="7575550" cy="1325563"/>
          </a:xfrm>
        </p:spPr>
        <p:txBody>
          <a:bodyPr/>
          <a:lstStyle/>
          <a:p>
            <a:pPr algn="ctr"/>
            <a:r>
              <a:rPr lang="en-GB" u="sng" dirty="0" smtClean="0"/>
              <a:t>Blood distribution </a:t>
            </a:r>
            <a:endParaRPr lang="en-GB" u="sng" dirty="0"/>
          </a:p>
        </p:txBody>
      </p:sp>
      <p:pic>
        <p:nvPicPr>
          <p:cNvPr id="4" name="Picture 3"/>
          <p:cNvPicPr>
            <a:picLocks noChangeAspect="1"/>
          </p:cNvPicPr>
          <p:nvPr/>
        </p:nvPicPr>
        <p:blipFill rotWithShape="1">
          <a:blip r:embed="rId2"/>
          <a:srcRect l="30334" t="14116" r="40409" b="48642"/>
          <a:stretch/>
        </p:blipFill>
        <p:spPr>
          <a:xfrm>
            <a:off x="189187" y="1845914"/>
            <a:ext cx="5249918" cy="5012086"/>
          </a:xfrm>
          <a:prstGeom prst="rect">
            <a:avLst/>
          </a:prstGeom>
        </p:spPr>
      </p:pic>
      <p:pic>
        <p:nvPicPr>
          <p:cNvPr id="5" name="Picture 4"/>
          <p:cNvPicPr>
            <a:picLocks noChangeAspect="1"/>
          </p:cNvPicPr>
          <p:nvPr/>
        </p:nvPicPr>
        <p:blipFill rotWithShape="1">
          <a:blip r:embed="rId2"/>
          <a:srcRect l="30334" t="52435" r="40409" b="10237"/>
          <a:stretch/>
        </p:blipFill>
        <p:spPr>
          <a:xfrm>
            <a:off x="6542689" y="2049737"/>
            <a:ext cx="5024809" cy="4808263"/>
          </a:xfrm>
          <a:prstGeom prst="rect">
            <a:avLst/>
          </a:prstGeom>
        </p:spPr>
      </p:pic>
      <p:sp>
        <p:nvSpPr>
          <p:cNvPr id="6" name="Rectangle 5"/>
          <p:cNvSpPr/>
          <p:nvPr/>
        </p:nvSpPr>
        <p:spPr>
          <a:xfrm>
            <a:off x="189187" y="173420"/>
            <a:ext cx="3704896" cy="1829629"/>
          </a:xfrm>
          <a:prstGeom prst="rect">
            <a:avLst/>
          </a:prstGeom>
          <a:solidFill>
            <a:srgbClr val="FFFFFF"/>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solidFill>
                  <a:srgbClr val="008000"/>
                </a:solidFill>
              </a:rPr>
              <a:t>Task: Write the results of this in your on the Simpsons hand-out – in the correct location </a:t>
            </a:r>
          </a:p>
          <a:p>
            <a:pPr algn="ctr"/>
            <a:endParaRPr lang="en-GB" sz="2000" dirty="0">
              <a:solidFill>
                <a:srgbClr val="008000"/>
              </a:solidFill>
            </a:endParaRPr>
          </a:p>
          <a:p>
            <a:pPr algn="ctr"/>
            <a:r>
              <a:rPr lang="en-GB" sz="2000" dirty="0" smtClean="0">
                <a:solidFill>
                  <a:srgbClr val="008000"/>
                </a:solidFill>
              </a:rPr>
              <a:t>Remember you target grade!</a:t>
            </a:r>
          </a:p>
          <a:p>
            <a:pPr algn="ctr"/>
            <a:endParaRPr lang="en-GB" sz="2000" dirty="0">
              <a:solidFill>
                <a:srgbClr val="008000"/>
              </a:solidFill>
            </a:endParaRPr>
          </a:p>
        </p:txBody>
      </p:sp>
    </p:spTree>
    <p:extLst>
      <p:ext uri="{BB962C8B-B14F-4D97-AF65-F5344CB8AC3E}">
        <p14:creationId xmlns:p14="http://schemas.microsoft.com/office/powerpoint/2010/main" val="4162075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 where is their blood going?</a:t>
            </a:r>
            <a:endParaRPr lang="en-GB"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11158" y="1825625"/>
            <a:ext cx="4498428" cy="4498428"/>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3358056"/>
            <a:ext cx="4654383" cy="2692618"/>
          </a:xfrm>
          <a:prstGeom prst="rect">
            <a:avLst/>
          </a:prstGeom>
        </p:spPr>
      </p:pic>
      <p:sp>
        <p:nvSpPr>
          <p:cNvPr id="7" name="TextBox 6"/>
          <p:cNvSpPr txBox="1"/>
          <p:nvPr/>
        </p:nvSpPr>
        <p:spPr>
          <a:xfrm>
            <a:off x="1169276" y="3165694"/>
            <a:ext cx="614271" cy="1107996"/>
          </a:xfrm>
          <a:prstGeom prst="rect">
            <a:avLst/>
          </a:prstGeom>
          <a:noFill/>
        </p:spPr>
        <p:txBody>
          <a:bodyPr wrap="none" rtlCol="0">
            <a:spAutoFit/>
          </a:bodyPr>
          <a:lstStyle/>
          <a:p>
            <a:r>
              <a:rPr lang="en-GB" sz="6600" dirty="0" smtClean="0"/>
              <a:t>1</a:t>
            </a:r>
            <a:endParaRPr lang="en-GB" sz="6600" dirty="0"/>
          </a:p>
        </p:txBody>
      </p:sp>
      <p:sp>
        <p:nvSpPr>
          <p:cNvPr id="8" name="TextBox 7"/>
          <p:cNvSpPr txBox="1"/>
          <p:nvPr/>
        </p:nvSpPr>
        <p:spPr>
          <a:xfrm>
            <a:off x="9708931" y="2048232"/>
            <a:ext cx="614271" cy="1107996"/>
          </a:xfrm>
          <a:prstGeom prst="rect">
            <a:avLst/>
          </a:prstGeom>
          <a:noFill/>
        </p:spPr>
        <p:txBody>
          <a:bodyPr wrap="none" rtlCol="0">
            <a:spAutoFit/>
          </a:bodyPr>
          <a:lstStyle/>
          <a:p>
            <a:r>
              <a:rPr lang="en-GB" sz="6600" dirty="0" smtClean="0"/>
              <a:t>2</a:t>
            </a:r>
            <a:endParaRPr lang="en-GB" sz="6600" dirty="0"/>
          </a:p>
        </p:txBody>
      </p:sp>
      <p:sp>
        <p:nvSpPr>
          <p:cNvPr id="9" name="TextBox 8"/>
          <p:cNvSpPr txBox="1"/>
          <p:nvPr/>
        </p:nvSpPr>
        <p:spPr>
          <a:xfrm>
            <a:off x="1169276" y="2048232"/>
            <a:ext cx="4663777" cy="646331"/>
          </a:xfrm>
          <a:prstGeom prst="rect">
            <a:avLst/>
          </a:prstGeom>
          <a:noFill/>
        </p:spPr>
        <p:txBody>
          <a:bodyPr wrap="none" rtlCol="0">
            <a:spAutoFit/>
          </a:bodyPr>
          <a:lstStyle/>
          <a:p>
            <a:r>
              <a:rPr lang="en-US" sz="3600" dirty="0" smtClean="0">
                <a:solidFill>
                  <a:schemeClr val="accent6"/>
                </a:solidFill>
              </a:rPr>
              <a:t>Add MORE in green pen</a:t>
            </a:r>
            <a:endParaRPr lang="en-US" sz="3600" dirty="0">
              <a:solidFill>
                <a:schemeClr val="accent6"/>
              </a:solidFill>
            </a:endParaRPr>
          </a:p>
        </p:txBody>
      </p:sp>
    </p:spTree>
    <p:extLst>
      <p:ext uri="{BB962C8B-B14F-4D97-AF65-F5344CB8AC3E}">
        <p14:creationId xmlns:p14="http://schemas.microsoft.com/office/powerpoint/2010/main" val="400469796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TotalTime>
  <Words>2004</Words>
  <Application>Microsoft Office PowerPoint</Application>
  <PresentationFormat>Widescreen</PresentationFormat>
  <Paragraphs>190</Paragraphs>
  <Slides>21</Slides>
  <Notes>5</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21</vt:i4>
      </vt:variant>
    </vt:vector>
  </HeadingPairs>
  <TitlesOfParts>
    <vt:vector size="27" baseType="lpstr">
      <vt:lpstr>Arial</vt:lpstr>
      <vt:lpstr>Calibri</vt:lpstr>
      <vt:lpstr>Calibri Light</vt:lpstr>
      <vt:lpstr>Trebuchet MS</vt:lpstr>
      <vt:lpstr>Office Theme</vt:lpstr>
      <vt:lpstr>1_Office Theme</vt:lpstr>
      <vt:lpstr>PowerPoint Presentation</vt:lpstr>
      <vt:lpstr>PowerPoint Presentation</vt:lpstr>
      <vt:lpstr>PowerPoint Presentation</vt:lpstr>
      <vt:lpstr>PowerPoint Presentation</vt:lpstr>
      <vt:lpstr>TASK: Where do you think the blood is going in each of these pictures?</vt:lpstr>
      <vt:lpstr>PowerPoint Presentation</vt:lpstr>
      <vt:lpstr>Blood (vascular) Shunting: </vt:lpstr>
      <vt:lpstr>Blood distribution </vt:lpstr>
      <vt:lpstr>So where is their blood going?</vt:lpstr>
      <vt:lpstr>PowerPoint Presentation</vt:lpstr>
      <vt:lpstr>PowerPoint Presentation</vt:lpstr>
      <vt:lpstr>PowerPoint Presentation</vt:lpstr>
      <vt:lpstr>Blood flow and body temperature</vt:lpstr>
      <vt:lpstr>PowerPoint Presentation</vt:lpstr>
      <vt:lpstr>PowerPoint Presentation</vt:lpstr>
      <vt:lpstr>Question: </vt:lpstr>
      <vt:lpstr>PowerPoint Presentation</vt:lpstr>
      <vt:lpstr>PowerPoint Presentation</vt:lpstr>
      <vt:lpstr>Demonstrate:</vt:lpstr>
      <vt:lpstr>Demonstrate:</vt:lpstr>
      <vt:lpstr>PowerPoint Presentation</vt:lpstr>
    </vt:vector>
  </TitlesOfParts>
  <Company>RM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 A. Lynch</dc:creator>
  <cp:lastModifiedBy>Rebecca Sweet</cp:lastModifiedBy>
  <cp:revision>26</cp:revision>
  <cp:lastPrinted>2020-02-10T11:43:26Z</cp:lastPrinted>
  <dcterms:created xsi:type="dcterms:W3CDTF">2018-05-14T15:33:24Z</dcterms:created>
  <dcterms:modified xsi:type="dcterms:W3CDTF">2020-02-10T11:44:23Z</dcterms:modified>
</cp:coreProperties>
</file>