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7" r:id="rId11"/>
    <p:sldId id="264" r:id="rId12"/>
    <p:sldId id="265" r:id="rId13"/>
    <p:sldId id="299" r:id="rId14"/>
    <p:sldId id="270" r:id="rId15"/>
    <p:sldId id="271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0FA9B-EBF7-4562-802B-A77F917C83B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C0ADF-D777-4FED-ACFB-2BBE19570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65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E7A44-F1B4-914A-8DDB-6C54D19C27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5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A459-2928-441F-BE67-089A57D50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F9E87-9148-4840-BE32-C3BBDC9D9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E4A75-C2CB-488A-970F-065A02AF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294D-8A8E-4B4F-8499-D1690394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E0367-C86B-4645-A612-A9C9F28C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3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358B-C6B6-4A46-9DFD-0D23E263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A36A3-31D4-4870-AA72-519FC2A98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00067-B989-4AF9-B1E2-874E6446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92F5F-CA92-4AF2-84E6-C509A3FB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0668-B225-4A9F-9FCB-0B6220EE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34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EC79A-7FD9-4766-BD58-6EB4F7D70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A996B-0FC4-428F-ABDC-2B57693EF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F6696-554C-4BBB-BD21-C7B08181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A341E-A619-4033-A8E1-37148EA3C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1B3A-076C-4EEB-ACBC-27814DB3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27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2C9B-73F4-4A85-8FED-0A060E21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0A76D-B34C-4D06-8903-C068FC7F8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38E3A-04A4-4AEF-AF87-BA7187DE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ED4F-9D2F-4344-AC32-A8000A20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A7E44-F466-4768-9C03-F567443D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6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AE1D-5FA2-4846-A266-11689B41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08F9F-B6B2-4191-ADDF-F36B651B9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B1A3D-133D-475E-8FE2-705A60A6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CA0A2-8A03-469B-B818-53561C9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1F9A9-95AF-4EAE-B632-546EC0E0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5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8AE6-D4E5-4303-B9C5-CF049EB5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D1059-9FCB-45E8-BF9D-CC41DC9F3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6D9FA-98A3-4FF2-9498-E59C47753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1D215-4C70-4843-B001-E5135F49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4351C-E49B-4002-9A88-6DDFB61D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9B867-6764-43DD-898F-ABA29873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91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8CFA-D1A7-42ED-8333-A70ED6A2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3DB86-5AC3-4F0B-A920-F787CC5E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88D73-B97A-4007-A5F0-F16FF251E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E52F2-C8AB-4CF8-B1B4-A8DDB2C6E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662E5-B9F2-481A-9BBF-85B03DC2F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9D44B-8430-4BBF-8CE5-A8DAC0E6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D9C84-7C71-49D0-8BF8-94B08941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835FC-0AF5-442D-8D41-EE133233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9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41BB-5F69-43F0-9F17-0E60643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4C200-CEE5-465F-BF70-E5DF23CA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AC2C-C751-4577-B61E-F0174185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B679C-BD36-45D1-A99F-484E0981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39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B37BA-924B-4CCD-9632-77F22F6F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5CFA9-A2E9-49CC-A2A2-312AA751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A13A6-82E4-4440-8D84-D9D393B8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8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9B9B-B22F-4FD7-9569-1FAA35FE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C02D7-C71B-4054-9DBF-BD89603B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12C05-387C-4D41-BBC1-5DFB08EA9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B2645-24DB-482C-8A06-52AC6B81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F7CA2-FC88-480E-923E-A2895DC6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1F99B-92C2-4B2A-802E-7B2F95D5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4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A80C-116F-46A9-9D13-59E26913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802AC4-3FC1-4D7E-92D4-DD8B9C7FD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9346A-8B99-4273-AD2C-585FD9EC8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C2BCD-3526-4F6F-AC0B-7A80A045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FCCD2-FDAD-4355-9A85-E502FC89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0EBD3-DE66-4509-82AA-9C74AE90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4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E5B0B-1884-431E-BB09-D06EBA37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A73D1-A91B-4EF0-968F-2E9834492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C7757-20B2-40B1-8FFE-9408B6547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76029-70A2-484E-9FC0-774EC4F1777F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8B311-A50D-48F2-A645-007B0851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1145B-02D4-4CFC-89A6-D1A757A8B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374A-07CC-4560-A8E9-C8DC5B5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85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75" t="19035" r="1468" b="10455"/>
          <a:stretch/>
        </p:blipFill>
        <p:spPr>
          <a:xfrm>
            <a:off x="1380259" y="4167315"/>
            <a:ext cx="8825346" cy="18015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5274" y="191472"/>
            <a:ext cx="11515725" cy="6515732"/>
          </a:xfrm>
          <a:prstGeom prst="roundRect">
            <a:avLst>
              <a:gd name="adj" fmla="val 7613"/>
            </a:avLst>
          </a:prstGeom>
          <a:noFill/>
          <a:ln w="571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129123" y="382012"/>
            <a:ext cx="78480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i="1" u="sng" dirty="0">
                <a:solidFill>
                  <a:schemeClr val="bg2">
                    <a:lumMod val="50000"/>
                  </a:schemeClr>
                </a:solidFill>
              </a:rPr>
              <a:t>Health and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900E9F-ED5C-4626-A226-C34F44E10EFE}"/>
              </a:ext>
            </a:extLst>
          </p:cNvPr>
          <p:cNvSpPr txBox="1"/>
          <p:nvPr/>
        </p:nvSpPr>
        <p:spPr>
          <a:xfrm rot="19500563">
            <a:off x="219074" y="1366897"/>
            <a:ext cx="282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Exam preparation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764085-BE43-4661-B741-C4FE21919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78" t="30833" r="45000" b="46047"/>
          <a:stretch/>
        </p:blipFill>
        <p:spPr>
          <a:xfrm rot="733071">
            <a:off x="9353549" y="870623"/>
            <a:ext cx="2124075" cy="158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10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0C03E-3157-4A31-B595-931AFBABC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4" t="19407" r="41250" b="28148"/>
          <a:stretch/>
        </p:blipFill>
        <p:spPr>
          <a:xfrm>
            <a:off x="3739366" y="187551"/>
            <a:ext cx="3823483" cy="2193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9297F3-E47C-41E3-9C70-5237BFF2F7E7}"/>
              </a:ext>
            </a:extLst>
          </p:cNvPr>
          <p:cNvSpPr/>
          <p:nvPr/>
        </p:nvSpPr>
        <p:spPr>
          <a:xfrm>
            <a:off x="171450" y="133350"/>
            <a:ext cx="11782425" cy="656272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B1C5F-ADA8-422D-8299-993C79608DC5}"/>
              </a:ext>
            </a:extLst>
          </p:cNvPr>
          <p:cNvSpPr txBox="1"/>
          <p:nvPr/>
        </p:nvSpPr>
        <p:spPr>
          <a:xfrm>
            <a:off x="238125" y="2569045"/>
            <a:ext cx="1150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Explain the </a:t>
            </a:r>
            <a:r>
              <a:rPr lang="en-GB" sz="2800" u="sng" dirty="0"/>
              <a:t>most effective </a:t>
            </a:r>
            <a:r>
              <a:rPr lang="en-GB" sz="2800" dirty="0"/>
              <a:t>type of feedback for this Olympic athlete.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542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35E9-8286-445C-BD51-216D8F66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0500"/>
            <a:ext cx="10515600" cy="1325563"/>
          </a:xfrm>
        </p:spPr>
        <p:txBody>
          <a:bodyPr/>
          <a:lstStyle/>
          <a:p>
            <a:r>
              <a:rPr lang="en-GB" dirty="0"/>
              <a:t>Physical, Emotional, Social well-being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64E2-612A-4C51-AEED-DC745F813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96594"/>
            <a:ext cx="11391900" cy="4064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Regular</a:t>
            </a:r>
            <a:r>
              <a:rPr lang="en-GB" dirty="0"/>
              <a:t> Exercise benefits all of the above: state two benefits of regular participation  for Physical, emotional and Social well-being</a:t>
            </a:r>
          </a:p>
          <a:p>
            <a:pPr marL="0" indent="0">
              <a:buNone/>
            </a:pPr>
            <a:r>
              <a:rPr lang="en-GB" dirty="0"/>
              <a:t>Physical=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Emotional=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Social=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47054-B9C9-45A9-9778-501EAE486AF5}"/>
              </a:ext>
            </a:extLst>
          </p:cNvPr>
          <p:cNvSpPr txBox="1"/>
          <p:nvPr/>
        </p:nvSpPr>
        <p:spPr>
          <a:xfrm>
            <a:off x="253408" y="5677786"/>
            <a:ext cx="11576641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Challenge: State how each benefit is achieved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8D94F-F110-48E7-8D2B-D70C0C2C90C1}"/>
              </a:ext>
            </a:extLst>
          </p:cNvPr>
          <p:cNvSpPr/>
          <p:nvPr/>
        </p:nvSpPr>
        <p:spPr>
          <a:xfrm>
            <a:off x="171450" y="190500"/>
            <a:ext cx="11767141" cy="645795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558A-F7B0-4C11-BFD6-5E119885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93" y="1262140"/>
            <a:ext cx="11560913" cy="153163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45BD-E9DE-4A95-A89C-11F9FEAA7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94" y="2934495"/>
            <a:ext cx="11491912" cy="1951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Challenge: Explain reasons why some people fall in to a sedentary lifestyle</a:t>
            </a:r>
          </a:p>
          <a:p>
            <a:pPr marL="0" indent="0">
              <a:buNone/>
            </a:pPr>
            <a:r>
              <a:rPr lang="en-GB" dirty="0"/>
              <a:t>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C3B49-997F-46A1-9D51-30521A949956}"/>
              </a:ext>
            </a:extLst>
          </p:cNvPr>
          <p:cNvSpPr txBox="1"/>
          <p:nvPr/>
        </p:nvSpPr>
        <p:spPr>
          <a:xfrm>
            <a:off x="334594" y="4622244"/>
            <a:ext cx="11264531" cy="206210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What are the consequence of a sedentary lifestyle?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71E31-3EE2-4345-8036-D46B839DE163}"/>
              </a:ext>
            </a:extLst>
          </p:cNvPr>
          <p:cNvSpPr/>
          <p:nvPr/>
        </p:nvSpPr>
        <p:spPr>
          <a:xfrm>
            <a:off x="152400" y="180975"/>
            <a:ext cx="11849100" cy="653415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E9157-7EBA-454F-83FD-8C470FCC48E4}"/>
              </a:ext>
            </a:extLst>
          </p:cNvPr>
          <p:cNvSpPr txBox="1"/>
          <p:nvPr/>
        </p:nvSpPr>
        <p:spPr>
          <a:xfrm>
            <a:off x="365494" y="366974"/>
            <a:ext cx="10607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Define a sedentary lifestyle </a:t>
            </a:r>
          </a:p>
        </p:txBody>
      </p:sp>
    </p:spTree>
    <p:extLst>
      <p:ext uri="{BB962C8B-B14F-4D97-AF65-F5344CB8AC3E}">
        <p14:creationId xmlns:p14="http://schemas.microsoft.com/office/powerpoint/2010/main" val="29276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224DC4-CB73-447B-8A9C-43300B8E336C}"/>
              </a:ext>
            </a:extLst>
          </p:cNvPr>
          <p:cNvSpPr/>
          <p:nvPr/>
        </p:nvSpPr>
        <p:spPr>
          <a:xfrm>
            <a:off x="171450" y="64404"/>
            <a:ext cx="11811000" cy="679359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7B0AE8-DCE2-4451-BF1D-E9CC2E623065}"/>
              </a:ext>
            </a:extLst>
          </p:cNvPr>
          <p:cNvSpPr txBox="1"/>
          <p:nvPr/>
        </p:nvSpPr>
        <p:spPr>
          <a:xfrm>
            <a:off x="321034" y="270610"/>
            <a:ext cx="4774841" cy="63709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How does your socio-economic group affect your choice in sport?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A9682B-44D6-45DC-9033-DBBA37832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21" t="23498" r="11093" b="9444"/>
          <a:stretch/>
        </p:blipFill>
        <p:spPr>
          <a:xfrm>
            <a:off x="5353050" y="270610"/>
            <a:ext cx="6629400" cy="56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4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4327-7B91-46BF-AD14-DB4BED2B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0"/>
            <a:ext cx="2000250" cy="1325563"/>
          </a:xfrm>
        </p:spPr>
        <p:txBody>
          <a:bodyPr/>
          <a:lstStyle/>
          <a:p>
            <a:r>
              <a:rPr lang="en-GB" dirty="0"/>
              <a:t>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A47CD-CA74-4402-8CDB-046B97592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939800"/>
            <a:ext cx="10515600" cy="19653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Communication</a:t>
            </a:r>
          </a:p>
          <a:p>
            <a:r>
              <a:rPr lang="en-GB" dirty="0"/>
              <a:t>Written &amp; electronic</a:t>
            </a:r>
          </a:p>
          <a:p>
            <a:r>
              <a:rPr lang="en-GB" dirty="0"/>
              <a:t>Like to exaggerate and dramatize</a:t>
            </a:r>
          </a:p>
          <a:p>
            <a:r>
              <a:rPr lang="en-GB" dirty="0"/>
              <a:t>Appeal to audience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590C0-32F1-4BA7-ACD5-48E1DBFB88B3}"/>
              </a:ext>
            </a:extLst>
          </p:cNvPr>
          <p:cNvSpPr/>
          <p:nvPr/>
        </p:nvSpPr>
        <p:spPr>
          <a:xfrm>
            <a:off x="142875" y="171450"/>
            <a:ext cx="11896725" cy="658177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865CA-2540-447C-B9C3-A5EA5B37A571}"/>
              </a:ext>
            </a:extLst>
          </p:cNvPr>
          <p:cNvSpPr txBox="1"/>
          <p:nvPr/>
        </p:nvSpPr>
        <p:spPr>
          <a:xfrm>
            <a:off x="314325" y="2905125"/>
            <a:ext cx="11563350" cy="360098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Can you think of ways how media can affect </a:t>
            </a:r>
            <a:r>
              <a:rPr lang="en-GB" sz="2800" b="1" u="sng" dirty="0"/>
              <a:t>sport?</a:t>
            </a:r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AA1F7-9029-4AD8-8247-1448D1205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5" t="54722" r="32813" b="21528"/>
          <a:stretch/>
        </p:blipFill>
        <p:spPr>
          <a:xfrm>
            <a:off x="7690999" y="491728"/>
            <a:ext cx="4043802" cy="232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6182-1C64-4F79-B0FF-55635A5FD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756"/>
            <a:ext cx="10515600" cy="1325563"/>
          </a:xfrm>
        </p:spPr>
        <p:txBody>
          <a:bodyPr/>
          <a:lstStyle/>
          <a:p>
            <a:r>
              <a:rPr lang="en-GB" dirty="0"/>
              <a:t>Deviance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7C734-4146-4925-8E2B-1F2B9845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362075"/>
            <a:ext cx="5619750" cy="504825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At an </a:t>
            </a:r>
            <a:r>
              <a:rPr lang="en-GB" b="1" u="sng" dirty="0"/>
              <a:t>elite level </a:t>
            </a:r>
            <a:r>
              <a:rPr lang="en-GB" dirty="0"/>
              <a:t>note down some reasons for deviance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50C0CF-8CC7-455C-BBF8-40059FCE8653}"/>
              </a:ext>
            </a:extLst>
          </p:cNvPr>
          <p:cNvSpPr/>
          <p:nvPr/>
        </p:nvSpPr>
        <p:spPr>
          <a:xfrm>
            <a:off x="133350" y="171450"/>
            <a:ext cx="11868150" cy="649605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0CB3B-56C3-4677-AAA1-5F6B6C047287}"/>
              </a:ext>
            </a:extLst>
          </p:cNvPr>
          <p:cNvSpPr txBox="1"/>
          <p:nvPr/>
        </p:nvSpPr>
        <p:spPr>
          <a:xfrm>
            <a:off x="6296025" y="447675"/>
            <a:ext cx="5581650" cy="609397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Consequences of deviance in elite sport. </a:t>
            </a:r>
            <a:r>
              <a:rPr lang="en-GB" sz="2400" u="sng" dirty="0"/>
              <a:t>Note down some consequences.</a:t>
            </a:r>
          </a:p>
          <a:p>
            <a:endParaRPr lang="en-GB" u="sng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9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1751B2D-9CEB-494C-80A5-169C85B381E2}"/>
              </a:ext>
            </a:extLst>
          </p:cNvPr>
          <p:cNvSpPr/>
          <p:nvPr/>
        </p:nvSpPr>
        <p:spPr>
          <a:xfrm>
            <a:off x="0" y="397204"/>
            <a:ext cx="12192000" cy="14567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Give an example of an open &amp; closed skill: 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Give an example of a basic skill and a complex skill: 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Name 4 types of practice: _______________	 _______________		 _______________		 _______________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What do S.M.A.R.T targets stand for? 	S_________ M_________ A_________ R_________ T__________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EF1F939-916E-4B17-ACC4-12F32C9182D7}"/>
              </a:ext>
            </a:extLst>
          </p:cNvPr>
          <p:cNvSpPr/>
          <p:nvPr/>
        </p:nvSpPr>
        <p:spPr>
          <a:xfrm>
            <a:off x="0" y="1860766"/>
            <a:ext cx="12192000" cy="18795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Look at the picture &amp; answer the following </a:t>
            </a:r>
          </a:p>
          <a:p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questions. </a:t>
            </a:r>
          </a:p>
          <a:p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What type of guidance is being used: ___________</a:t>
            </a:r>
          </a:p>
          <a:p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Give one advantage and one disadvantage of this type</a:t>
            </a:r>
          </a:p>
          <a:p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of guidance: _______________________________</a:t>
            </a:r>
          </a:p>
          <a:p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________________________________________</a:t>
            </a:r>
            <a:b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________________________________________</a:t>
            </a:r>
          </a:p>
          <a:p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0DB66-11E3-403A-A20B-FE192ADCB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32" y="1883511"/>
            <a:ext cx="2436076" cy="1856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ACD7E7-A0A9-4D54-BAED-C57E37B70363}"/>
              </a:ext>
            </a:extLst>
          </p:cNvPr>
          <p:cNvSpPr txBox="1"/>
          <p:nvPr/>
        </p:nvSpPr>
        <p:spPr>
          <a:xfrm>
            <a:off x="7362804" y="2004182"/>
            <a:ext cx="451336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300" dirty="0">
                <a:latin typeface="Comic Sans MS" panose="030F0702030302020204" pitchFamily="66" charset="0"/>
              </a:rPr>
              <a:t>What is the difference between low and high organisation skills? (2) 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300" dirty="0">
                <a:latin typeface="Comic Sans MS" panose="030F0702030302020204" pitchFamily="66" charset="0"/>
              </a:rPr>
              <a:t>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300" dirty="0">
                <a:latin typeface="Comic Sans MS" panose="030F0702030302020204" pitchFamily="66" charset="0"/>
              </a:rPr>
              <a:t>Give an example of each: ____________________ (2)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3E152CA-29A1-4763-B413-C183CB1E5BBB}"/>
              </a:ext>
            </a:extLst>
          </p:cNvPr>
          <p:cNvSpPr/>
          <p:nvPr/>
        </p:nvSpPr>
        <p:spPr>
          <a:xfrm>
            <a:off x="0" y="3747134"/>
            <a:ext cx="12192000" cy="26957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Compare intrinsic and extrinsic feedback: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______________________________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______________________________</a:t>
            </a:r>
            <a:b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______________________________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______________________________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______________________________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______________________________ </a:t>
            </a:r>
            <a:endParaRPr lang="en-GB" sz="1400" dirty="0"/>
          </a:p>
          <a:p>
            <a:pPr marL="285750" indent="-285750">
              <a:buFontTx/>
              <a:buChar char="-"/>
            </a:pP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33B896-6C42-49BF-B74A-36F7A282FDBE}"/>
              </a:ext>
            </a:extLst>
          </p:cNvPr>
          <p:cNvSpPr txBox="1"/>
          <p:nvPr/>
        </p:nvSpPr>
        <p:spPr>
          <a:xfrm>
            <a:off x="3821676" y="3934596"/>
            <a:ext cx="4203787" cy="232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omic Sans MS" panose="030F0702030302020204" pitchFamily="66" charset="0"/>
              </a:rPr>
              <a:t>Explain what is meant by ‘mental rehearsal’?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F2911-68EE-4DD8-9F6D-9634AB91DE17}"/>
              </a:ext>
            </a:extLst>
          </p:cNvPr>
          <p:cNvSpPr txBox="1"/>
          <p:nvPr/>
        </p:nvSpPr>
        <p:spPr>
          <a:xfrm>
            <a:off x="8001000" y="3895725"/>
            <a:ext cx="4209625" cy="230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omic Sans MS" panose="030F0702030302020204" pitchFamily="66" charset="0"/>
              </a:rPr>
              <a:t>Explain why goal setting is important?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48AD4-9405-425D-A436-6993ACB59E70}"/>
              </a:ext>
            </a:extLst>
          </p:cNvPr>
          <p:cNvSpPr/>
          <p:nvPr/>
        </p:nvSpPr>
        <p:spPr>
          <a:xfrm>
            <a:off x="0" y="6460797"/>
            <a:ext cx="12192000" cy="3972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CHALLENGE QUESTION: Evaluate the use of visual and verbal guidance when working with a group of beginner badminton players (9 marks).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1B6565-A28F-47F7-812D-E2B474273B6C}"/>
              </a:ext>
            </a:extLst>
          </p:cNvPr>
          <p:cNvSpPr txBox="1"/>
          <p:nvPr/>
        </p:nvSpPr>
        <p:spPr>
          <a:xfrm>
            <a:off x="162403" y="27871"/>
            <a:ext cx="3876675" cy="3693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DNA: Independently answer with timer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8525D-7A32-4946-A477-6155DDF2AAD4}"/>
              </a:ext>
            </a:extLst>
          </p:cNvPr>
          <p:cNvSpPr txBox="1"/>
          <p:nvPr/>
        </p:nvSpPr>
        <p:spPr>
          <a:xfrm>
            <a:off x="5274707" y="17332"/>
            <a:ext cx="3733802" cy="369332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4 minutes to share with partner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B8FEF2-09A4-4E39-8DB6-FB1725F890C6}"/>
              </a:ext>
            </a:extLst>
          </p:cNvPr>
          <p:cNvSpPr txBox="1"/>
          <p:nvPr/>
        </p:nvSpPr>
        <p:spPr>
          <a:xfrm>
            <a:off x="8858250" y="27871"/>
            <a:ext cx="332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Lastly GFG</a:t>
            </a:r>
          </a:p>
        </p:txBody>
      </p:sp>
    </p:spTree>
    <p:extLst>
      <p:ext uri="{BB962C8B-B14F-4D97-AF65-F5344CB8AC3E}">
        <p14:creationId xmlns:p14="http://schemas.microsoft.com/office/powerpoint/2010/main" val="203176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56C127C-42A8-4416-A968-27ACD06E20E2}"/>
              </a:ext>
            </a:extLst>
          </p:cNvPr>
          <p:cNvSpPr/>
          <p:nvPr/>
        </p:nvSpPr>
        <p:spPr>
          <a:xfrm>
            <a:off x="0" y="265398"/>
            <a:ext cx="12192000" cy="1456770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Give an example of an open &amp; closed skill: 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Give an example of a basic skill and a complex skill: 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Name 4 types of practice: _______________	 _______________		 _______________		 _______________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What do S.M.A.R.T targets stand for? 	S_________ M_________ A_________ R_________ T__________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1D4F6-E450-4C9F-922E-9F688AC6A199}"/>
              </a:ext>
            </a:extLst>
          </p:cNvPr>
          <p:cNvSpPr txBox="1"/>
          <p:nvPr/>
        </p:nvSpPr>
        <p:spPr>
          <a:xfrm>
            <a:off x="-681038" y="-185652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B050"/>
                </a:solidFill>
              </a:rPr>
              <a:t>GFG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B032C-BCD3-4E88-A597-66C66681965A}"/>
              </a:ext>
            </a:extLst>
          </p:cNvPr>
          <p:cNvSpPr txBox="1"/>
          <p:nvPr/>
        </p:nvSpPr>
        <p:spPr>
          <a:xfrm>
            <a:off x="76200" y="1819275"/>
            <a:ext cx="3228975" cy="49244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OPEN SKILL</a:t>
            </a:r>
            <a:r>
              <a:rPr lang="en-GB" sz="2000" dirty="0"/>
              <a:t>=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b="1" dirty="0">
                <a:solidFill>
                  <a:srgbClr val="002060"/>
                </a:solidFill>
              </a:rPr>
              <a:t>CLOSED SKILL</a:t>
            </a:r>
            <a:r>
              <a:rPr lang="en-GB" sz="2000" dirty="0"/>
              <a:t>=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8D9EA-DA83-4FE0-AE2F-177133F81E68}"/>
              </a:ext>
            </a:extLst>
          </p:cNvPr>
          <p:cNvSpPr txBox="1"/>
          <p:nvPr/>
        </p:nvSpPr>
        <p:spPr>
          <a:xfrm>
            <a:off x="3529013" y="1819275"/>
            <a:ext cx="3228975" cy="498598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Basic skill</a:t>
            </a:r>
            <a:r>
              <a:rPr lang="en-GB" sz="2400" dirty="0"/>
              <a:t>=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b="1" dirty="0">
                <a:solidFill>
                  <a:srgbClr val="FF0000"/>
                </a:solidFill>
              </a:rPr>
              <a:t>Complex Skill</a:t>
            </a:r>
            <a:r>
              <a:rPr lang="en-GB" sz="2400" dirty="0"/>
              <a:t>=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EEA62-29ED-483C-9085-E0E91F9B606D}"/>
              </a:ext>
            </a:extLst>
          </p:cNvPr>
          <p:cNvSpPr txBox="1"/>
          <p:nvPr/>
        </p:nvSpPr>
        <p:spPr>
          <a:xfrm>
            <a:off x="6877050" y="1819275"/>
            <a:ext cx="2447925" cy="503214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types of practice=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1900" dirty="0">
                <a:solidFill>
                  <a:srgbClr val="FF0000"/>
                </a:solidFill>
              </a:rPr>
              <a:t>Massed</a:t>
            </a:r>
            <a:r>
              <a:rPr lang="en-GB" sz="1900" dirty="0"/>
              <a:t>: </a:t>
            </a:r>
          </a:p>
          <a:p>
            <a:endParaRPr lang="en-GB" sz="1900" dirty="0">
              <a:solidFill>
                <a:srgbClr val="FF0000"/>
              </a:solidFill>
            </a:endParaRPr>
          </a:p>
          <a:p>
            <a:endParaRPr lang="en-GB" sz="1900" dirty="0">
              <a:solidFill>
                <a:srgbClr val="FF0000"/>
              </a:solidFill>
            </a:endParaRPr>
          </a:p>
          <a:p>
            <a:endParaRPr lang="en-GB" sz="1900" dirty="0">
              <a:solidFill>
                <a:srgbClr val="FF0000"/>
              </a:solidFill>
            </a:endParaRPr>
          </a:p>
          <a:p>
            <a:r>
              <a:rPr lang="en-GB" sz="1900" dirty="0">
                <a:solidFill>
                  <a:srgbClr val="FF0000"/>
                </a:solidFill>
              </a:rPr>
              <a:t>Distributed: </a:t>
            </a:r>
          </a:p>
          <a:p>
            <a:endParaRPr lang="en-GB" sz="1900" dirty="0">
              <a:solidFill>
                <a:srgbClr val="FF0000"/>
              </a:solidFill>
            </a:endParaRPr>
          </a:p>
          <a:p>
            <a:endParaRPr lang="en-GB" sz="1900" dirty="0">
              <a:solidFill>
                <a:srgbClr val="FF0000"/>
              </a:solidFill>
            </a:endParaRPr>
          </a:p>
          <a:p>
            <a:endParaRPr lang="en-GB" sz="1900" dirty="0">
              <a:solidFill>
                <a:srgbClr val="FF0000"/>
              </a:solidFill>
            </a:endParaRPr>
          </a:p>
          <a:p>
            <a:r>
              <a:rPr lang="en-GB" sz="1900" dirty="0">
                <a:solidFill>
                  <a:srgbClr val="FF0000"/>
                </a:solidFill>
              </a:rPr>
              <a:t>Fixed:</a:t>
            </a:r>
          </a:p>
          <a:p>
            <a:endParaRPr lang="en-GB" sz="1900" dirty="0">
              <a:solidFill>
                <a:srgbClr val="FF0000"/>
              </a:solidFill>
            </a:endParaRPr>
          </a:p>
          <a:p>
            <a:endParaRPr lang="en-GB" sz="1900" dirty="0">
              <a:solidFill>
                <a:srgbClr val="FF0000"/>
              </a:solidFill>
            </a:endParaRPr>
          </a:p>
          <a:p>
            <a:endParaRPr lang="en-GB" sz="1900" dirty="0">
              <a:solidFill>
                <a:srgbClr val="FF0000"/>
              </a:solidFill>
            </a:endParaRPr>
          </a:p>
          <a:p>
            <a:r>
              <a:rPr lang="en-GB" sz="1900" dirty="0">
                <a:solidFill>
                  <a:srgbClr val="FF0000"/>
                </a:solidFill>
              </a:rPr>
              <a:t>Variable:</a:t>
            </a:r>
          </a:p>
          <a:p>
            <a:endParaRPr lang="en-GB" sz="1900" dirty="0">
              <a:solidFill>
                <a:srgbClr val="FF0000"/>
              </a:solidFill>
            </a:endParaRPr>
          </a:p>
          <a:p>
            <a:endParaRPr lang="en-GB" sz="1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BF1D7-BDFA-45D5-A5E1-2CF76B16380A}"/>
              </a:ext>
            </a:extLst>
          </p:cNvPr>
          <p:cNvSpPr txBox="1"/>
          <p:nvPr/>
        </p:nvSpPr>
        <p:spPr>
          <a:xfrm>
            <a:off x="9444037" y="1819275"/>
            <a:ext cx="2209800" cy="501675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S</a:t>
            </a:r>
          </a:p>
          <a:p>
            <a:endParaRPr lang="en-GB" sz="3200" dirty="0"/>
          </a:p>
          <a:p>
            <a:r>
              <a:rPr lang="en-GB" sz="3200" dirty="0"/>
              <a:t>M</a:t>
            </a:r>
          </a:p>
          <a:p>
            <a:endParaRPr lang="en-GB" sz="3200" dirty="0"/>
          </a:p>
          <a:p>
            <a:r>
              <a:rPr lang="en-GB" sz="3200" dirty="0"/>
              <a:t>A</a:t>
            </a:r>
          </a:p>
          <a:p>
            <a:endParaRPr lang="en-GB" sz="3200" dirty="0"/>
          </a:p>
          <a:p>
            <a:r>
              <a:rPr lang="en-GB" sz="3200" dirty="0"/>
              <a:t>R</a:t>
            </a:r>
          </a:p>
          <a:p>
            <a:endParaRPr lang="en-GB" sz="3200" dirty="0"/>
          </a:p>
          <a:p>
            <a:r>
              <a:rPr lang="en-GB" sz="3200" dirty="0"/>
              <a:t>T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916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342B3D-F282-4C6B-9848-B93B4B10F2AD}"/>
              </a:ext>
            </a:extLst>
          </p:cNvPr>
          <p:cNvSpPr txBox="1"/>
          <p:nvPr/>
        </p:nvSpPr>
        <p:spPr>
          <a:xfrm>
            <a:off x="286254" y="3067050"/>
            <a:ext cx="4380996" cy="34778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Guidance=</a:t>
            </a:r>
          </a:p>
          <a:p>
            <a:endParaRPr lang="en-GB" sz="2000" dirty="0"/>
          </a:p>
          <a:p>
            <a:r>
              <a:rPr lang="en-GB" sz="2000" dirty="0"/>
              <a:t>One advantage=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One disadvantage=</a:t>
            </a:r>
          </a:p>
          <a:p>
            <a:endParaRPr lang="en-GB" sz="2000" u="sng" dirty="0"/>
          </a:p>
          <a:p>
            <a:endParaRPr lang="en-GB" sz="2000" u="sng" dirty="0"/>
          </a:p>
          <a:p>
            <a:endParaRPr lang="en-GB" sz="20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C7EA0-8216-4BBC-A03A-E9524DF27690}"/>
              </a:ext>
            </a:extLst>
          </p:cNvPr>
          <p:cNvSpPr txBox="1"/>
          <p:nvPr/>
        </p:nvSpPr>
        <p:spPr>
          <a:xfrm>
            <a:off x="7211573" y="3067050"/>
            <a:ext cx="4694173" cy="36317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FF0000"/>
                </a:solidFill>
              </a:rPr>
              <a:t>L</a:t>
            </a:r>
            <a:r>
              <a:rPr lang="en-GB" u="sng" dirty="0"/>
              <a:t>ow organisational skill</a:t>
            </a:r>
            <a:r>
              <a:rPr lang="en-GB" dirty="0"/>
              <a:t>=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3600" u="sng" dirty="0">
                <a:solidFill>
                  <a:srgbClr val="FF0000"/>
                </a:solidFill>
              </a:rPr>
              <a:t>H</a:t>
            </a:r>
            <a:r>
              <a:rPr lang="en-GB" u="sng" dirty="0"/>
              <a:t>igh organisational</a:t>
            </a:r>
            <a:r>
              <a:rPr lang="en-GB" dirty="0"/>
              <a:t>=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B4DF76-6FA2-4A24-9878-268C71121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62" t="41944" r="10235" b="40972"/>
          <a:stretch/>
        </p:blipFill>
        <p:spPr>
          <a:xfrm>
            <a:off x="267203" y="97631"/>
            <a:ext cx="11657593" cy="28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CFEBC505-C1FB-4D86-8A4F-77FE7E0713A5}"/>
              </a:ext>
            </a:extLst>
          </p:cNvPr>
          <p:cNvSpPr/>
          <p:nvPr/>
        </p:nvSpPr>
        <p:spPr>
          <a:xfrm>
            <a:off x="18625" y="108584"/>
            <a:ext cx="12192000" cy="51682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Compare intrinsic and extrinsic feedback:</a:t>
            </a:r>
          </a:p>
          <a:p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413F6-3F29-4BF8-9069-66E793BD4D56}"/>
              </a:ext>
            </a:extLst>
          </p:cNvPr>
          <p:cNvSpPr txBox="1"/>
          <p:nvPr/>
        </p:nvSpPr>
        <p:spPr>
          <a:xfrm>
            <a:off x="3873413" y="421762"/>
            <a:ext cx="4203787" cy="490409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omic Sans MS" panose="030F0702030302020204" pitchFamily="66" charset="0"/>
              </a:rPr>
              <a:t>Explain what is meant by ‘mental rehearsal’?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AB79E-BFFC-45E4-9C24-298BE916DE71}"/>
              </a:ext>
            </a:extLst>
          </p:cNvPr>
          <p:cNvSpPr txBox="1"/>
          <p:nvPr/>
        </p:nvSpPr>
        <p:spPr>
          <a:xfrm>
            <a:off x="8169188" y="421762"/>
            <a:ext cx="3981875" cy="490409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omic Sans MS" panose="030F0702030302020204" pitchFamily="66" charset="0"/>
              </a:rPr>
              <a:t>Explain why goal setting is important?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C603F-87D4-431C-AE95-D078DFB5CF8C}"/>
              </a:ext>
            </a:extLst>
          </p:cNvPr>
          <p:cNvSpPr txBox="1"/>
          <p:nvPr/>
        </p:nvSpPr>
        <p:spPr>
          <a:xfrm>
            <a:off x="333375" y="828675"/>
            <a:ext cx="3425738" cy="452431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096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14F2-AB1A-40F7-990A-DDF41832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70585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dirty="0"/>
              <a:t>Having </a:t>
            </a:r>
            <a:r>
              <a:rPr lang="en-GB" sz="7200" b="1" u="sng" dirty="0">
                <a:solidFill>
                  <a:srgbClr val="FF0000"/>
                </a:solidFill>
              </a:rPr>
              <a:t>goals</a:t>
            </a:r>
            <a:r>
              <a:rPr lang="en-GB" sz="7200" dirty="0"/>
              <a:t> is a </a:t>
            </a:r>
            <a:r>
              <a:rPr lang="en-GB" sz="7200" b="1" dirty="0">
                <a:solidFill>
                  <a:srgbClr val="FF0000"/>
                </a:solidFill>
              </a:rPr>
              <a:t>smart</a:t>
            </a:r>
            <a:r>
              <a:rPr lang="en-GB" sz="7200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0F37-7E38-4A99-962D-3400235A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91329"/>
            <a:ext cx="2115880" cy="499608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u="sng" dirty="0"/>
              <a:t>Recall</a:t>
            </a:r>
            <a:r>
              <a:rPr lang="en-GB" dirty="0"/>
              <a:t> what each letter stands for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A3627-A2AC-4328-AE54-CCE91FFC0D91}"/>
              </a:ext>
            </a:extLst>
          </p:cNvPr>
          <p:cNvSpPr txBox="1"/>
          <p:nvPr/>
        </p:nvSpPr>
        <p:spPr>
          <a:xfrm>
            <a:off x="2733674" y="1596104"/>
            <a:ext cx="9153525" cy="22467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Explain the principle that ‘S’ represents (3).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C9178-24F8-4BA0-8E19-EF9AB917F44E}"/>
              </a:ext>
            </a:extLst>
          </p:cNvPr>
          <p:cNvSpPr txBox="1"/>
          <p:nvPr/>
        </p:nvSpPr>
        <p:spPr>
          <a:xfrm>
            <a:off x="2666335" y="3997645"/>
            <a:ext cx="91535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‘measurable’ is one of the principles-of goal setting, explain how this principle can be used to improve sports performance. 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FD9D7-B644-4509-94B6-0ABED24BF5C3}"/>
              </a:ext>
            </a:extLst>
          </p:cNvPr>
          <p:cNvSpPr/>
          <p:nvPr/>
        </p:nvSpPr>
        <p:spPr>
          <a:xfrm>
            <a:off x="171450" y="180975"/>
            <a:ext cx="11830050" cy="653415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5527B-CEAF-441D-8F29-2987EFBDC107}"/>
              </a:ext>
            </a:extLst>
          </p:cNvPr>
          <p:cNvSpPr txBox="1"/>
          <p:nvPr/>
        </p:nvSpPr>
        <p:spPr>
          <a:xfrm>
            <a:off x="2733674" y="4829175"/>
            <a:ext cx="9086186" cy="175432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Answer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8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0865-91F2-4D0B-8DA5-AA085EA8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4248"/>
            <a:ext cx="10515600" cy="1325563"/>
          </a:xfrm>
        </p:spPr>
        <p:txBody>
          <a:bodyPr/>
          <a:lstStyle/>
          <a:p>
            <a:r>
              <a:rPr lang="en-GB" dirty="0"/>
              <a:t>Multiple choice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8B0BB-48D5-42F7-BE6E-40C57376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163676"/>
            <a:ext cx="10515600" cy="52417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Which of the following helps to maintain strong bones and teeth?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3C745-5A69-4630-8C9C-5796F4379B05}"/>
              </a:ext>
            </a:extLst>
          </p:cNvPr>
          <p:cNvSpPr txBox="1"/>
          <p:nvPr/>
        </p:nvSpPr>
        <p:spPr>
          <a:xfrm>
            <a:off x="314325" y="1687846"/>
            <a:ext cx="4095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  Minerals</a:t>
            </a:r>
          </a:p>
          <a:p>
            <a:r>
              <a:rPr lang="en-GB" sz="4000" dirty="0"/>
              <a:t>B   Fibre</a:t>
            </a:r>
          </a:p>
          <a:p>
            <a:r>
              <a:rPr lang="en-GB" sz="4000" dirty="0"/>
              <a:t>C   Fats </a:t>
            </a:r>
          </a:p>
          <a:p>
            <a:r>
              <a:rPr lang="en-GB" sz="4000" dirty="0"/>
              <a:t>D  Carbohydrates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44E04-EA72-4820-8404-A2F2DD1D36A0}"/>
              </a:ext>
            </a:extLst>
          </p:cNvPr>
          <p:cNvSpPr txBox="1"/>
          <p:nvPr/>
        </p:nvSpPr>
        <p:spPr>
          <a:xfrm>
            <a:off x="4504882" y="1687846"/>
            <a:ext cx="6457285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are the roles of:</a:t>
            </a:r>
          </a:p>
          <a:p>
            <a:endParaRPr lang="en-GB" dirty="0"/>
          </a:p>
          <a:p>
            <a:r>
              <a:rPr lang="en-GB" dirty="0"/>
              <a:t>Fibre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Fats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Carbohydrates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Protein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Vitamins: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777A5-5A02-41BA-94A9-6372A2672A06}"/>
              </a:ext>
            </a:extLst>
          </p:cNvPr>
          <p:cNvSpPr/>
          <p:nvPr/>
        </p:nvSpPr>
        <p:spPr>
          <a:xfrm>
            <a:off x="219075" y="190500"/>
            <a:ext cx="11706225" cy="64770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5DC7D-97CC-4678-84FE-5EEAA72D2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0" y="329609"/>
            <a:ext cx="6039293" cy="536944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Which is classified as an open skill?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  Serve practise in badminton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   Layup in basketball training session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C   Netball shot in a league game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  A trampolinist demonstrating a somersault.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ED631-1DC1-4AB9-8390-B871975695C4}"/>
              </a:ext>
            </a:extLst>
          </p:cNvPr>
          <p:cNvSpPr txBox="1"/>
          <p:nvPr/>
        </p:nvSpPr>
        <p:spPr>
          <a:xfrm>
            <a:off x="5971068" y="474345"/>
            <a:ext cx="5849457" cy="590931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Can you remember the other types of skill?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F7FA55-5E20-492C-9466-50892807371E}"/>
              </a:ext>
            </a:extLst>
          </p:cNvPr>
          <p:cNvSpPr/>
          <p:nvPr/>
        </p:nvSpPr>
        <p:spPr>
          <a:xfrm>
            <a:off x="170120" y="116959"/>
            <a:ext cx="11851760" cy="653787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CAE9-BA8E-4C11-BA77-A3F679EB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95875" cy="1325563"/>
          </a:xfrm>
        </p:spPr>
        <p:txBody>
          <a:bodyPr/>
          <a:lstStyle/>
          <a:p>
            <a:r>
              <a:rPr lang="en-GB" dirty="0"/>
              <a:t>Practice structures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414AC-7026-4448-AAF7-432AA80AF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471133"/>
            <a:ext cx="6870404" cy="502174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Which one of the following is a practice structure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 Massed </a:t>
            </a:r>
          </a:p>
          <a:p>
            <a:pPr marL="0" indent="0">
              <a:buNone/>
            </a:pPr>
            <a:r>
              <a:rPr lang="en-GB" dirty="0"/>
              <a:t>B  Open</a:t>
            </a:r>
          </a:p>
          <a:p>
            <a:pPr marL="0" indent="0">
              <a:buNone/>
            </a:pPr>
            <a:r>
              <a:rPr lang="en-GB" dirty="0"/>
              <a:t>C  Directed </a:t>
            </a:r>
          </a:p>
          <a:p>
            <a:pPr marL="0" indent="0">
              <a:buNone/>
            </a:pPr>
            <a:r>
              <a:rPr lang="en-GB" dirty="0"/>
              <a:t>D Interval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5B76E-C0CD-4567-9EEF-0B26902B99C4}"/>
              </a:ext>
            </a:extLst>
          </p:cNvPr>
          <p:cNvSpPr txBox="1"/>
          <p:nvPr/>
        </p:nvSpPr>
        <p:spPr>
          <a:xfrm>
            <a:off x="7166731" y="775248"/>
            <a:ext cx="4253024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/>
              <a:t>Massed: </a:t>
            </a:r>
          </a:p>
          <a:p>
            <a:endParaRPr lang="en-GB" sz="2400" u="sng" dirty="0"/>
          </a:p>
          <a:p>
            <a:endParaRPr lang="en-GB" sz="2400" u="sng" dirty="0"/>
          </a:p>
          <a:p>
            <a:r>
              <a:rPr lang="en-GB" sz="2400" u="sng" dirty="0"/>
              <a:t>Distributed:</a:t>
            </a:r>
          </a:p>
          <a:p>
            <a:endParaRPr lang="en-GB" sz="2400" u="sng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u="sng" dirty="0"/>
              <a:t>Fixed: </a:t>
            </a:r>
          </a:p>
          <a:p>
            <a:endParaRPr lang="en-GB" sz="2400" u="sng" dirty="0"/>
          </a:p>
          <a:p>
            <a:endParaRPr lang="en-GB" sz="2400" u="sng" dirty="0"/>
          </a:p>
          <a:p>
            <a:endParaRPr lang="en-GB" sz="2400" dirty="0"/>
          </a:p>
          <a:p>
            <a:r>
              <a:rPr lang="en-GB" sz="2400" u="sng" dirty="0"/>
              <a:t>Variable</a:t>
            </a:r>
            <a:r>
              <a:rPr lang="en-GB" sz="2400" dirty="0"/>
              <a:t>: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94977C-2497-4885-8834-B83EEA3D7D33}"/>
              </a:ext>
            </a:extLst>
          </p:cNvPr>
          <p:cNvSpPr/>
          <p:nvPr/>
        </p:nvSpPr>
        <p:spPr>
          <a:xfrm>
            <a:off x="152400" y="200025"/>
            <a:ext cx="11796823" cy="641342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4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639</Words>
  <Application>Microsoft Office PowerPoint</Application>
  <PresentationFormat>Widescreen</PresentationFormat>
  <Paragraphs>266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Having goals is a smart thing</vt:lpstr>
      <vt:lpstr>Multiple choice Questions </vt:lpstr>
      <vt:lpstr>PowerPoint Presentation</vt:lpstr>
      <vt:lpstr>Practice structures </vt:lpstr>
      <vt:lpstr>PowerPoint Presentation</vt:lpstr>
      <vt:lpstr>Physical, Emotional, Social well-being </vt:lpstr>
      <vt:lpstr>    </vt:lpstr>
      <vt:lpstr>PowerPoint Presentation</vt:lpstr>
      <vt:lpstr>Media</vt:lpstr>
      <vt:lpstr>Deviance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Baker</dc:creator>
  <cp:lastModifiedBy>Rachael Robbs</cp:lastModifiedBy>
  <cp:revision>43</cp:revision>
  <cp:lastPrinted>2021-06-28T07:22:29Z</cp:lastPrinted>
  <dcterms:created xsi:type="dcterms:W3CDTF">2021-06-22T19:30:42Z</dcterms:created>
  <dcterms:modified xsi:type="dcterms:W3CDTF">2021-06-28T07:31:14Z</dcterms:modified>
</cp:coreProperties>
</file>