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C1EEE7-A529-4119-A17B-49D1EB64A8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AEF7D6-E7EE-4690-902F-EDEC08D0C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64000"/>
            </a:schemeClr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F3ED8-32A3-4F2E-9695-127BCC759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64000"/>
            </a:schemeClr>
          </a:solidFill>
          <a:ln w="38100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2EDA0-9D7D-42BE-9EBD-4F831448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759D4-48F3-423D-8D78-59B54F89A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AADD2-4AD6-4999-91F7-6B78768E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04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181BE-FFA9-409F-857A-3C84D013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BAF6F-7691-48CE-964B-DA1E56EBF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81A62-AA52-4BA0-8FC1-C2D787FE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E9054-6533-43C7-A90F-6A742124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F7B00-20E9-4B11-B4E4-B2DD654F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33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9ACDBF-BB54-42DE-A252-0D93FBD9A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8D89B-9C82-4E5C-8EC3-DC264F6BA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69B87-CF2A-4E18-82C4-802595CE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E50B1-667E-46FA-8360-33008EF9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8845-3255-4B29-8D98-542A3142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10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0755511-0436-4B90-B3F9-73C296D689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5A6CD3B-D4F0-44DA-90F8-FEF520EDE1F9}"/>
              </a:ext>
            </a:extLst>
          </p:cNvPr>
          <p:cNvSpPr/>
          <p:nvPr userDrawn="1"/>
        </p:nvSpPr>
        <p:spPr>
          <a:xfrm>
            <a:off x="337751" y="609600"/>
            <a:ext cx="5906530" cy="5085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EACE49-4158-4FAB-9A85-293D8F30D0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51AFCB-BF76-4B09-BBEF-34CFBF8A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62714-2CFB-49C3-B726-D680687D5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DE4F8-0F0D-4329-893D-4BB5CC96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771FA-BD66-48F4-B6EF-E846DC1D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B47B6-32F3-42F3-BE3E-B5DFBCD6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73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54348-CF06-4CDF-A9F2-599F66E3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22014-B37B-42C8-BBAF-AFD9B0DB5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730BA-33A7-4918-98ED-FEA04956B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A3A4-F592-4DD1-9388-671EBA60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E1D55-7365-4188-BCCB-F59D6477D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42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5C3B-A854-401A-9F46-05ECC123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0D63-1B49-4577-B82D-5B367A2CA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7B5BC-80C6-4427-B5ED-59178F42E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4F8F5-7D2D-4B5D-A6E0-8F43B3CC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365ED-86EB-493A-802A-A5459554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384C6-4699-4C67-A1F7-0CC0EDB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994D7-F1CA-4FD1-A45E-1C70D8A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BA4F9-264C-416F-81E9-4D646E03C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09983-2B91-4E10-8299-7170682D7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1F5F9-3852-42D3-BA99-7053AB4B8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0BCBF-B70F-4F0B-942D-C41D81281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C9F71A-259F-430B-987F-9F4A117C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663F7-05F2-4433-8321-0A57569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12526-005B-493F-9476-AC421DC3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50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7535-9CAB-4CD5-90BA-1F9D24C2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F7B54C-E4E2-4F42-B84E-F8886CE6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944EF-3A8A-426E-9EA1-5FC058FD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1CB5C-5935-4071-AB36-8732849D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96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4F663-0F70-44C2-A527-F1150715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91D69-5E1C-4E9F-855B-324BBDC4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ED5C7-AA1A-4E7C-8D75-EA6B81D5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82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9CD5D-F056-40A0-8D48-4E7365CEF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8B305-7229-44F9-8F87-7B8ACAF79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C1552-3EA2-48D0-8627-651550210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90955-563A-4DD0-B84C-BBACD433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EA00B-99D6-45FC-A27B-EFD46708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2C409-058D-4EB7-8BF9-2C67AE82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12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B6475-E940-472F-B54E-68C99C5F3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4FAA3-A44F-46DE-A836-501E60C39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ED22D-B46E-4012-AD9C-73125DC2C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7A66D-313C-4CDE-9FB7-B991B66F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B96EE-82C4-4BD7-9288-C76AFD83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2C8AC-C23A-4708-9F22-F557C8E08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6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5E80E-2CF1-499A-AD86-A8DB88F85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B84AE-1C92-4DBA-8000-E97C1E46D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2F38D-42FE-44FF-95CF-F73515CB8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09A3-B7F1-4116-A153-949EFBE97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D30EF-172B-4295-9B5F-376245CCC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B9F39-5D16-4D6C-A2AE-C80526E59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EAF0D-01D4-4587-997B-C199E5D9F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864BC2-748D-46D9-88FD-E9BDCF20112E}"/>
              </a:ext>
            </a:extLst>
          </p:cNvPr>
          <p:cNvSpPr txBox="1"/>
          <p:nvPr/>
        </p:nvSpPr>
        <p:spPr>
          <a:xfrm>
            <a:off x="1187116" y="1283368"/>
            <a:ext cx="10026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What are the similarities and differences between the way that Priestley presents the older and younger generations? Create a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venn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diagram showing your ideas. Where possible, support your ideas with evidence from the text.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C5EFCA8-0486-41FC-A3F9-50E85B3B7623}"/>
              </a:ext>
            </a:extLst>
          </p:cNvPr>
          <p:cNvSpPr/>
          <p:nvPr/>
        </p:nvSpPr>
        <p:spPr>
          <a:xfrm>
            <a:off x="838200" y="2374232"/>
            <a:ext cx="5755105" cy="393031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70787E-F9B0-4BA5-9229-47001967C8CB}"/>
              </a:ext>
            </a:extLst>
          </p:cNvPr>
          <p:cNvSpPr/>
          <p:nvPr/>
        </p:nvSpPr>
        <p:spPr>
          <a:xfrm>
            <a:off x="5065294" y="2374232"/>
            <a:ext cx="5755105" cy="393031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BCF63A-3EAF-4EA3-84E4-4F61F124F6BA}"/>
              </a:ext>
            </a:extLst>
          </p:cNvPr>
          <p:cNvSpPr/>
          <p:nvPr/>
        </p:nvSpPr>
        <p:spPr>
          <a:xfrm>
            <a:off x="838200" y="2206698"/>
            <a:ext cx="1789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 w="22225">
                  <a:solidFill>
                    <a:srgbClr val="9B57D3"/>
                  </a:solidFill>
                  <a:prstDash val="solid"/>
                </a:ln>
                <a:solidFill>
                  <a:srgbClr val="9B57D3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519155-945D-470F-97EF-0CF999BCBB73}"/>
              </a:ext>
            </a:extLst>
          </p:cNvPr>
          <p:cNvSpPr/>
          <p:nvPr/>
        </p:nvSpPr>
        <p:spPr>
          <a:xfrm>
            <a:off x="8871110" y="2374232"/>
            <a:ext cx="2519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err="1">
                <a:ln w="22225">
                  <a:solidFill>
                    <a:srgbClr val="9B57D3"/>
                  </a:solidFill>
                  <a:prstDash val="solid"/>
                </a:ln>
                <a:solidFill>
                  <a:srgbClr val="9B57D3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</a:t>
            </a:r>
            <a:r>
              <a:rPr kumimoji="0" lang="en-US" sz="5400" b="1" i="0" u="none" strike="noStrike" kern="1200" cap="none" spc="0" normalizeH="0" baseline="0" noProof="0" err="1">
                <a:ln w="22225">
                  <a:solidFill>
                    <a:srgbClr val="9B57D3"/>
                  </a:solidFill>
                  <a:prstDash val="solid"/>
                </a:ln>
                <a:solidFill>
                  <a:srgbClr val="9B57D3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unger</a:t>
            </a:r>
            <a:endParaRPr kumimoji="0" lang="en-US" sz="5400" b="1" i="0" u="none" strike="noStrike" kern="1200" cap="none" spc="0" normalizeH="0" baseline="0" noProof="0">
              <a:ln w="22225">
                <a:solidFill>
                  <a:srgbClr val="9B57D3"/>
                </a:solidFill>
                <a:prstDash val="solid"/>
              </a:ln>
              <a:solidFill>
                <a:srgbClr val="9B57D3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01E88A-CEDF-4769-BFE6-96126B8A3B89}"/>
              </a:ext>
            </a:extLst>
          </p:cNvPr>
          <p:cNvSpPr/>
          <p:nvPr/>
        </p:nvSpPr>
        <p:spPr>
          <a:xfrm>
            <a:off x="3076247" y="5582653"/>
            <a:ext cx="5630605" cy="104862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Challenge: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Why does Priestley choose to convey the generations so differently? What message is he trying to convey?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ADD8FC9-EF44-DE4F-ABB7-B0287F5C5C99}"/>
              </a:ext>
            </a:extLst>
          </p:cNvPr>
          <p:cNvSpPr txBox="1">
            <a:spLocks/>
          </p:cNvSpPr>
          <p:nvPr/>
        </p:nvSpPr>
        <p:spPr>
          <a:xfrm>
            <a:off x="1401251" y="683141"/>
            <a:ext cx="8980595" cy="51646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Lesson Twenty Three: DNA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666063-E819-CD4A-BFF5-FB85EFBA53D8}"/>
              </a:ext>
            </a:extLst>
          </p:cNvPr>
          <p:cNvSpPr txBox="1"/>
          <p:nvPr/>
        </p:nvSpPr>
        <p:spPr>
          <a:xfrm>
            <a:off x="3479031" y="-58344"/>
            <a:ext cx="716906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Week focus: Thematic </a:t>
            </a:r>
          </a:p>
        </p:txBody>
      </p:sp>
    </p:spTree>
    <p:extLst>
      <p:ext uri="{BB962C8B-B14F-4D97-AF65-F5344CB8AC3E}">
        <p14:creationId xmlns:p14="http://schemas.microsoft.com/office/powerpoint/2010/main" val="258651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5EDE26-D1E0-413C-8652-3F546DA13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22" b="96404" l="9524" r="89524">
                        <a14:foregroundMark x1="40952" y1="48315" x2="47302" y2="57753"/>
                        <a14:foregroundMark x1="33968" y1="62697" x2="34921" y2="65393"/>
                        <a14:foregroundMark x1="34286" y1="61348" x2="37460" y2="63820"/>
                        <a14:foregroundMark x1="56825" y1="44270" x2="56825" y2="54607"/>
                        <a14:foregroundMark x1="64444" y1="41573" x2="65714" y2="51685"/>
                        <a14:foregroundMark x1="66032" y1="42921" x2="66667" y2="49213"/>
                        <a14:foregroundMark x1="67302" y1="43820" x2="67302" y2="480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5355" y="2895891"/>
            <a:ext cx="3000375" cy="42386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23C9D85-FE32-4D7C-B58D-81293FB3EE06}"/>
              </a:ext>
            </a:extLst>
          </p:cNvPr>
          <p:cNvSpPr/>
          <p:nvPr/>
        </p:nvSpPr>
        <p:spPr>
          <a:xfrm>
            <a:off x="606490" y="3433665"/>
            <a:ext cx="917510" cy="12876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D2905D1C-6E02-49F5-9750-8EF992141803}"/>
              </a:ext>
            </a:extLst>
          </p:cNvPr>
          <p:cNvSpPr/>
          <p:nvPr/>
        </p:nvSpPr>
        <p:spPr>
          <a:xfrm>
            <a:off x="9805182" y="4600135"/>
            <a:ext cx="2386818" cy="2257865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AO3: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Show an understanding of the relationship between texts and the </a:t>
            </a: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context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in which they’re written</a:t>
            </a: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EA87DD59-DEB4-504F-A7AF-57A592F6FCE4}"/>
              </a:ext>
            </a:extLst>
          </p:cNvPr>
          <p:cNvSpPr txBox="1">
            <a:spLocks/>
          </p:cNvSpPr>
          <p:nvPr/>
        </p:nvSpPr>
        <p:spPr>
          <a:xfrm>
            <a:off x="1558481" y="407810"/>
            <a:ext cx="9144000" cy="3099740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Segoe UI Light" panose="020B0502040204020203" pitchFamily="34" charset="0"/>
              </a:rPr>
              <a:t>C/W</a:t>
            </a: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Segoe UI Light" panose="020B0502040204020203" pitchFamily="34" charset="0"/>
              </a:rPr>
              <a:t>								</a:t>
            </a:r>
            <a:r>
              <a:rPr kumimoji="0" lang="en-GB" sz="35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Segoe UI Light" panose="020B0502040204020203" pitchFamily="34" charset="0"/>
              </a:rPr>
              <a:t>Date</a:t>
            </a: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Segoe UI Light" panose="020B0502040204020203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Segoe UI Light" panose="020B0502040204020203" pitchFamily="34" charset="0"/>
              </a:rPr>
              <a:t>Lesson Title: Mrs Birling and Sheila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Segoe UI Light" panose="020B0502040204020203" pitchFamily="34" charset="0"/>
              </a:rPr>
              <a:t>Lesson Focus: exploration of the different </a:t>
            </a:r>
            <a:r>
              <a:rPr kumimoji="0" lang="en-GB" sz="35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Segoe UI Light" panose="020B0502040204020203" pitchFamily="34" charset="0"/>
              </a:rPr>
              <a:t>aged</a:t>
            </a: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Segoe UI Light" panose="020B0502040204020203" pitchFamily="34" charset="0"/>
              </a:rPr>
              <a:t> characters attitude to social responsibility at the end of the play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9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6D9479D9-DCE3-0D46-AB45-79214C30AF31}"/>
              </a:ext>
            </a:extLst>
          </p:cNvPr>
          <p:cNvSpPr txBox="1">
            <a:spLocks/>
          </p:cNvSpPr>
          <p:nvPr/>
        </p:nvSpPr>
        <p:spPr>
          <a:xfrm>
            <a:off x="1524000" y="322705"/>
            <a:ext cx="9144000" cy="1198806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Segoe UI Semibold" panose="020B0702040204020203" pitchFamily="34" charset="0"/>
              </a:rPr>
              <a:t>Word Consciousness – Please record on the back page of your exercise books</a:t>
            </a:r>
            <a:endParaRPr kumimoji="0" lang="en-US" sz="6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Segoe UI Semibold" panose="020B0702040204020203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DC7B475-EDE7-6B49-A78A-2BF121B235BB}"/>
              </a:ext>
            </a:extLst>
          </p:cNvPr>
          <p:cNvGraphicFramePr>
            <a:graphicFrameLocks noGrp="1"/>
          </p:cNvGraphicFramePr>
          <p:nvPr/>
        </p:nvGraphicFramePr>
        <p:xfrm>
          <a:off x="1675856" y="2174633"/>
          <a:ext cx="8840288" cy="35107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20144">
                  <a:extLst>
                    <a:ext uri="{9D8B030D-6E8A-4147-A177-3AD203B41FA5}">
                      <a16:colId xmlns:a16="http://schemas.microsoft.com/office/drawing/2014/main" val="4050230822"/>
                    </a:ext>
                  </a:extLst>
                </a:gridCol>
                <a:gridCol w="4420144">
                  <a:extLst>
                    <a:ext uri="{9D8B030D-6E8A-4147-A177-3AD203B41FA5}">
                      <a16:colId xmlns:a16="http://schemas.microsoft.com/office/drawing/2014/main" val="1989019206"/>
                    </a:ext>
                  </a:extLst>
                </a:gridCol>
              </a:tblGrid>
              <a:tr h="865441">
                <a:tc>
                  <a:txBody>
                    <a:bodyPr/>
                    <a:lstStyle/>
                    <a:p>
                      <a:r>
                        <a:rPr lang="en-GB" b="1"/>
                        <a:t>Word</a:t>
                      </a:r>
                      <a:r>
                        <a:rPr lang="en-GB" b="1" baseline="0"/>
                        <a:t> and definition </a:t>
                      </a:r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Your definition or synonyms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541173"/>
                  </a:ext>
                </a:extLst>
              </a:tr>
              <a:tr h="865441">
                <a:tc>
                  <a:txBody>
                    <a:bodyPr/>
                    <a:lstStyle/>
                    <a:p>
                      <a:r>
                        <a:rPr lang="en-GB" b="1" dirty="0"/>
                        <a:t>Passionately – having strong feelings or beliefs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89144"/>
                  </a:ext>
                </a:extLst>
              </a:tr>
              <a:tr h="865441">
                <a:tc>
                  <a:txBody>
                    <a:bodyPr/>
                    <a:lstStyle/>
                    <a:p>
                      <a:r>
                        <a:rPr lang="en-GB" b="1" dirty="0"/>
                        <a:t>Jovial – happy and cheerful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28328"/>
                  </a:ext>
                </a:extLst>
              </a:tr>
              <a:tr h="865441">
                <a:tc>
                  <a:txBody>
                    <a:bodyPr/>
                    <a:lstStyle/>
                    <a:p>
                      <a:r>
                        <a:rPr lang="en-GB" b="1" dirty="0"/>
                        <a:t>Amuse – to occupy the attention with something pleasant, to cause to smile or laugh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88114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5960F4F-6FAF-D047-9B41-1896D8C8949A}"/>
              </a:ext>
            </a:extLst>
          </p:cNvPr>
          <p:cNvSpPr txBox="1"/>
          <p:nvPr/>
        </p:nvSpPr>
        <p:spPr>
          <a:xfrm>
            <a:off x="2511469" y="-4175"/>
            <a:ext cx="716906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Week focus: Thematic </a:t>
            </a:r>
          </a:p>
        </p:txBody>
      </p:sp>
    </p:spTree>
    <p:extLst>
      <p:ext uri="{BB962C8B-B14F-4D97-AF65-F5344CB8AC3E}">
        <p14:creationId xmlns:p14="http://schemas.microsoft.com/office/powerpoint/2010/main" val="248726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2A2280D-AEBC-6D49-9BA4-5A888477C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/>
              <a:t>Learning Journey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3252046-2E04-9C4B-8E47-9EB6A8B83B94}"/>
              </a:ext>
            </a:extLst>
          </p:cNvPr>
          <p:cNvGrpSpPr/>
          <p:nvPr/>
        </p:nvGrpSpPr>
        <p:grpSpPr>
          <a:xfrm>
            <a:off x="2187536" y="1931848"/>
            <a:ext cx="1937677" cy="1356311"/>
            <a:chOff x="-537250" y="-652635"/>
            <a:chExt cx="1937677" cy="1356311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38B2E57D-8317-E349-838F-F44FA304898F}"/>
                </a:ext>
              </a:extLst>
            </p:cNvPr>
            <p:cNvSpPr/>
            <p:nvPr/>
          </p:nvSpPr>
          <p:spPr>
            <a:xfrm>
              <a:off x="-537250" y="-652635"/>
              <a:ext cx="1937677" cy="1356311"/>
            </a:xfrm>
            <a:prstGeom prst="roundRect">
              <a:avLst>
                <a:gd name="adj" fmla="val 1667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EDCF3E59-4FC5-3442-86AD-DB6A21762B50}"/>
                </a:ext>
              </a:extLst>
            </p:cNvPr>
            <p:cNvSpPr txBox="1"/>
            <p:nvPr/>
          </p:nvSpPr>
          <p:spPr>
            <a:xfrm>
              <a:off x="-471029" y="-586414"/>
              <a:ext cx="1805233" cy="1223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498FF95-EE9C-6F4E-81D1-603ED48454D0}"/>
              </a:ext>
            </a:extLst>
          </p:cNvPr>
          <p:cNvGrpSpPr/>
          <p:nvPr/>
        </p:nvGrpSpPr>
        <p:grpSpPr>
          <a:xfrm>
            <a:off x="4224545" y="3395890"/>
            <a:ext cx="1937677" cy="1356311"/>
            <a:chOff x="3911345" y="1549106"/>
            <a:chExt cx="1937677" cy="1356311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4C3EACDA-A75C-8E40-849C-E5204335B55D}"/>
                </a:ext>
              </a:extLst>
            </p:cNvPr>
            <p:cNvSpPr/>
            <p:nvPr/>
          </p:nvSpPr>
          <p:spPr>
            <a:xfrm>
              <a:off x="3911345" y="1549106"/>
              <a:ext cx="1937677" cy="1356311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10" name="Rounded Rectangle 4">
              <a:extLst>
                <a:ext uri="{FF2B5EF4-FFF2-40B4-BE49-F238E27FC236}">
                  <a16:creationId xmlns:a16="http://schemas.microsoft.com/office/drawing/2014/main" id="{FDE90ECC-8656-F349-B4A9-414D2BDDE919}"/>
                </a:ext>
              </a:extLst>
            </p:cNvPr>
            <p:cNvSpPr txBox="1"/>
            <p:nvPr/>
          </p:nvSpPr>
          <p:spPr>
            <a:xfrm>
              <a:off x="3977567" y="1615328"/>
              <a:ext cx="1805233" cy="1223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0CD061-A1AF-F848-891C-C0E266E1A484}"/>
              </a:ext>
            </a:extLst>
          </p:cNvPr>
          <p:cNvGrpSpPr/>
          <p:nvPr/>
        </p:nvGrpSpPr>
        <p:grpSpPr>
          <a:xfrm>
            <a:off x="6548189" y="4799150"/>
            <a:ext cx="1937677" cy="1356311"/>
            <a:chOff x="5517885" y="3072692"/>
            <a:chExt cx="1937677" cy="1356311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6E358B75-A101-B641-B956-26114C9944D6}"/>
                </a:ext>
              </a:extLst>
            </p:cNvPr>
            <p:cNvSpPr/>
            <p:nvPr/>
          </p:nvSpPr>
          <p:spPr>
            <a:xfrm>
              <a:off x="5517885" y="3072692"/>
              <a:ext cx="1937677" cy="1356311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13" name="Rounded Rectangle 4">
              <a:extLst>
                <a:ext uri="{FF2B5EF4-FFF2-40B4-BE49-F238E27FC236}">
                  <a16:creationId xmlns:a16="http://schemas.microsoft.com/office/drawing/2014/main" id="{550E57AA-C963-D047-8E4A-9C485C665B65}"/>
                </a:ext>
              </a:extLst>
            </p:cNvPr>
            <p:cNvSpPr txBox="1"/>
            <p:nvPr/>
          </p:nvSpPr>
          <p:spPr>
            <a:xfrm>
              <a:off x="5584107" y="3138914"/>
              <a:ext cx="1805233" cy="1223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Bent Up Arrow 16">
            <a:extLst>
              <a:ext uri="{FF2B5EF4-FFF2-40B4-BE49-F238E27FC236}">
                <a16:creationId xmlns:a16="http://schemas.microsoft.com/office/drawing/2014/main" id="{A3E726F3-3B15-BA43-A1FD-9D28F1DE386B}"/>
              </a:ext>
            </a:extLst>
          </p:cNvPr>
          <p:cNvSpPr/>
          <p:nvPr/>
        </p:nvSpPr>
        <p:spPr>
          <a:xfrm rot="5400000">
            <a:off x="2844885" y="3225095"/>
            <a:ext cx="1151042" cy="1277167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Bent Up Arrow 17">
            <a:extLst>
              <a:ext uri="{FF2B5EF4-FFF2-40B4-BE49-F238E27FC236}">
                <a16:creationId xmlns:a16="http://schemas.microsoft.com/office/drawing/2014/main" id="{E7A144F9-6042-004B-9E1A-14BD934580E1}"/>
              </a:ext>
            </a:extLst>
          </p:cNvPr>
          <p:cNvSpPr/>
          <p:nvPr/>
        </p:nvSpPr>
        <p:spPr>
          <a:xfrm rot="5400000">
            <a:off x="5284347" y="4672512"/>
            <a:ext cx="1151042" cy="1310420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8E4AAD-9C3E-4D44-9BC8-A217E415C2CB}"/>
              </a:ext>
            </a:extLst>
          </p:cNvPr>
          <p:cNvSpPr txBox="1"/>
          <p:nvPr/>
        </p:nvSpPr>
        <p:spPr>
          <a:xfrm>
            <a:off x="2253758" y="1998069"/>
            <a:ext cx="1594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 you know about Sheila and Mrs B?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18D2F2-90BB-40B0-AFAC-170D02F2DC71}"/>
              </a:ext>
            </a:extLst>
          </p:cNvPr>
          <p:cNvSpPr txBox="1"/>
          <p:nvPr/>
        </p:nvSpPr>
        <p:spPr>
          <a:xfrm>
            <a:off x="4419600" y="3395888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 their attitudes to events reflect their generation?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F86376-A05E-4156-88E1-006E03B0ECCE}"/>
              </a:ext>
            </a:extLst>
          </p:cNvPr>
          <p:cNvSpPr txBox="1"/>
          <p:nvPr/>
        </p:nvSpPr>
        <p:spPr>
          <a:xfrm>
            <a:off x="6614411" y="4943475"/>
            <a:ext cx="1653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does Priestley present them in this way?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C78742-BD1D-CF41-941C-D7552C48FD95}"/>
              </a:ext>
            </a:extLst>
          </p:cNvPr>
          <p:cNvSpPr txBox="1"/>
          <p:nvPr/>
        </p:nvSpPr>
        <p:spPr>
          <a:xfrm>
            <a:off x="2511469" y="-4175"/>
            <a:ext cx="716906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Week focus: Thematic </a:t>
            </a:r>
          </a:p>
        </p:txBody>
      </p:sp>
    </p:spTree>
    <p:extLst>
      <p:ext uri="{BB962C8B-B14F-4D97-AF65-F5344CB8AC3E}">
        <p14:creationId xmlns:p14="http://schemas.microsoft.com/office/powerpoint/2010/main" val="265295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2529" cy="932334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GB" b="1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371" y="2141536"/>
            <a:ext cx="11059429" cy="4351338"/>
          </a:xfrm>
        </p:spPr>
        <p:txBody>
          <a:bodyPr/>
          <a:lstStyle/>
          <a:p>
            <a:r>
              <a:rPr lang="en-GB" dirty="0"/>
              <a:t>Let’s read from page 70 – 72.</a:t>
            </a:r>
          </a:p>
          <a:p>
            <a:r>
              <a:rPr lang="en-GB" dirty="0"/>
              <a:t>Whilst reading, consider the following question: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2349082" y="3265559"/>
            <a:ext cx="5940174" cy="3475180"/>
          </a:xfrm>
          <a:prstGeom prst="cloudCallout">
            <a:avLst>
              <a:gd name="adj1" fmla="val -24248"/>
              <a:gd name="adj2" fmla="val 565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 you learn about the attitudes of Sheila and Mrs Birling towards what has happened to Eva?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69FB4D-E866-A344-9245-27C672DA6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0729" y="25834"/>
            <a:ext cx="1866900" cy="19969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D370AB-1D73-4149-B103-F3EDC91DE7F8}"/>
              </a:ext>
            </a:extLst>
          </p:cNvPr>
          <p:cNvSpPr txBox="1"/>
          <p:nvPr/>
        </p:nvSpPr>
        <p:spPr>
          <a:xfrm>
            <a:off x="2511469" y="-4175"/>
            <a:ext cx="716906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Week focus: Thematic </a:t>
            </a:r>
          </a:p>
        </p:txBody>
      </p:sp>
    </p:spTree>
    <p:extLst>
      <p:ext uri="{BB962C8B-B14F-4D97-AF65-F5344CB8AC3E}">
        <p14:creationId xmlns:p14="http://schemas.microsoft.com/office/powerpoint/2010/main" val="52610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40" y="162450"/>
            <a:ext cx="11443316" cy="1556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dirty="0">
                <a:latin typeface="Comic Sans MS"/>
                <a:cs typeface="Comic Sans MS"/>
              </a:rPr>
              <a:t/>
            </a:r>
            <a:br>
              <a:rPr lang="en-GB" sz="3600" dirty="0">
                <a:latin typeface="Comic Sans MS"/>
                <a:cs typeface="Comic Sans MS"/>
              </a:rPr>
            </a:br>
            <a:r>
              <a:rPr lang="en-GB" sz="3600" dirty="0">
                <a:latin typeface="Comic Sans MS"/>
                <a:cs typeface="Comic Sans MS"/>
              </a:rPr>
              <a:t>Find quotes to demonstrate Mrs Birling and Sheila’s </a:t>
            </a:r>
            <a:r>
              <a:rPr lang="en-GB" sz="3600" b="1" dirty="0">
                <a:latin typeface="Comic Sans MS"/>
                <a:cs typeface="Comic Sans MS"/>
              </a:rPr>
              <a:t>differing attitudes to </a:t>
            </a:r>
            <a:r>
              <a:rPr lang="en-GB" sz="3600" dirty="0">
                <a:latin typeface="Comic Sans MS"/>
                <a:cs typeface="Comic Sans MS"/>
              </a:rPr>
              <a:t>the events in this part of the play</a:t>
            </a:r>
            <a:r>
              <a:rPr lang="en-GB" dirty="0">
                <a:latin typeface="Comic Sans MS"/>
                <a:cs typeface="Comic Sans MS"/>
              </a:rPr>
              <a:t/>
            </a:r>
            <a:br>
              <a:rPr lang="en-GB" dirty="0">
                <a:latin typeface="Comic Sans MS"/>
                <a:cs typeface="Comic Sans MS"/>
              </a:rPr>
            </a:br>
            <a:endParaRPr lang="en-GB" dirty="0">
              <a:latin typeface="Comic Sans MS"/>
              <a:cs typeface="Comic Sans M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03511" y="2132857"/>
          <a:ext cx="9233778" cy="30362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16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6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902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/>
                          <a:cs typeface="Comic Sans MS"/>
                        </a:rPr>
                        <a:t>Mrs</a:t>
                      </a:r>
                      <a:r>
                        <a:rPr lang="en-GB" baseline="0" dirty="0">
                          <a:latin typeface="Comic Sans MS"/>
                          <a:cs typeface="Comic Sans MS"/>
                        </a:rPr>
                        <a:t> Birling – evidence </a:t>
                      </a:r>
                      <a:endParaRPr lang="en-GB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/>
                          <a:cs typeface="Comic Sans MS"/>
                        </a:rPr>
                        <a:t>Sheila - evidence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459">
                <a:tc>
                  <a:txBody>
                    <a:bodyPr/>
                    <a:lstStyle/>
                    <a:p>
                      <a:endParaRPr lang="en-GB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459">
                <a:tc>
                  <a:txBody>
                    <a:bodyPr/>
                    <a:lstStyle/>
                    <a:p>
                      <a:endParaRPr lang="en-GB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459">
                <a:tc>
                  <a:txBody>
                    <a:bodyPr/>
                    <a:lstStyle/>
                    <a:p>
                      <a:endParaRPr lang="en-GB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1751" y="5815467"/>
            <a:ext cx="10111666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Challenge: why might Sheila’s opinion differ from Mrs Birling’s because of their ages?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ADE626-7629-4E3C-BD1A-8458A24CEA97}"/>
              </a:ext>
            </a:extLst>
          </p:cNvPr>
          <p:cNvSpPr txBox="1"/>
          <p:nvPr/>
        </p:nvSpPr>
        <p:spPr>
          <a:xfrm>
            <a:off x="2592280" y="5169136"/>
            <a:ext cx="6800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Priestley trying to show about age in this part of the scene?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1831E9-7948-B746-ADB7-60E041035B46}"/>
              </a:ext>
            </a:extLst>
          </p:cNvPr>
          <p:cNvSpPr txBox="1"/>
          <p:nvPr/>
        </p:nvSpPr>
        <p:spPr>
          <a:xfrm>
            <a:off x="2511469" y="-4175"/>
            <a:ext cx="716906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Week focus: Thematic </a:t>
            </a:r>
          </a:p>
        </p:txBody>
      </p:sp>
    </p:spTree>
    <p:extLst>
      <p:ext uri="{BB962C8B-B14F-4D97-AF65-F5344CB8AC3E}">
        <p14:creationId xmlns:p14="http://schemas.microsoft.com/office/powerpoint/2010/main" val="162522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6BFAAEE9-E9D3-9445-ADFE-394E46B7E0D1}"/>
              </a:ext>
            </a:extLst>
          </p:cNvPr>
          <p:cNvSpPr txBox="1">
            <a:spLocks/>
          </p:cNvSpPr>
          <p:nvPr/>
        </p:nvSpPr>
        <p:spPr>
          <a:xfrm>
            <a:off x="979715" y="230188"/>
            <a:ext cx="10515600" cy="1325563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Text Dependent Questions: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557E1A-5946-A140-94E3-4F61ADC48CEF}"/>
              </a:ext>
            </a:extLst>
          </p:cNvPr>
          <p:cNvSpPr txBox="1"/>
          <p:nvPr/>
        </p:nvSpPr>
        <p:spPr>
          <a:xfrm>
            <a:off x="4563122" y="1690688"/>
            <a:ext cx="7235301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Sheila’s speaks ‘passionately’. What does that suggest about how the Inspector has changed her point of view?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She uses the abbreviation ‘you’re’ – why? Who is the ‘you’ she is talking to?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Why did Priestley use the present participle verb ‘pretending’ rather than ‘saying’?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What does the adverb ‘just’ tell the audience about Mrs Birling’s attitude to what has happened?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‘Just’ is derived from the Latin ‘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iustus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meaning  lawful, true, proper – how do these synonyms link to Mrs Birling’s behaviour?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Why does Sheila use the euphemism ‘before’.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In your opinion, what is Priestley telling us about the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nattitudes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young people in this quotation?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5482B828-DCFF-2E4F-B34E-23632885B067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8199" y="1696670"/>
            <a:ext cx="3511859" cy="4351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i="1" dirty="0">
                <a:latin typeface="+mn-lt"/>
              </a:rPr>
              <a:t>Sheila (passionately) You’re pretending everything’s just as it was before.</a:t>
            </a:r>
            <a:endParaRPr lang="en-US" sz="2400" i="1" dirty="0">
              <a:latin typeface="+mn-lt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lowchart: Process 4">
            <a:extLst>
              <a:ext uri="{FF2B5EF4-FFF2-40B4-BE49-F238E27FC236}">
                <a16:creationId xmlns:a16="http://schemas.microsoft.com/office/drawing/2014/main" id="{19E56F1A-6ED9-1A4E-994C-E4690D88E27C}"/>
              </a:ext>
            </a:extLst>
          </p:cNvPr>
          <p:cNvSpPr/>
          <p:nvPr/>
        </p:nvSpPr>
        <p:spPr>
          <a:xfrm>
            <a:off x="1702313" y="5763885"/>
            <a:ext cx="8177771" cy="1054360"/>
          </a:xfrm>
          <a:prstGeom prst="flowChartProcess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Challenge: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‘They’re over-tired’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Why does Priestley choose to show Mrs Birling treating Sheila as a child?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Where else has she behaved in this way towards her daughter?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0BEDAF-5097-944C-AE58-0171810C9FF4}"/>
              </a:ext>
            </a:extLst>
          </p:cNvPr>
          <p:cNvSpPr txBox="1"/>
          <p:nvPr/>
        </p:nvSpPr>
        <p:spPr>
          <a:xfrm>
            <a:off x="2511469" y="-4175"/>
            <a:ext cx="716906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Week focus: Thematic </a:t>
            </a:r>
          </a:p>
        </p:txBody>
      </p:sp>
    </p:spTree>
    <p:extLst>
      <p:ext uri="{BB962C8B-B14F-4D97-AF65-F5344CB8AC3E}">
        <p14:creationId xmlns:p14="http://schemas.microsoft.com/office/powerpoint/2010/main" val="237580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833AF8-03FB-4A3C-AADE-7C79F380DB35}"/>
</file>

<file path=customXml/itemProps2.xml><?xml version="1.0" encoding="utf-8"?>
<ds:datastoreItem xmlns:ds="http://schemas.openxmlformats.org/officeDocument/2006/customXml" ds:itemID="{72DDDAF1-A67C-423F-9C7B-6222253602D0}"/>
</file>

<file path=customXml/itemProps3.xml><?xml version="1.0" encoding="utf-8"?>
<ds:datastoreItem xmlns:ds="http://schemas.openxmlformats.org/officeDocument/2006/customXml" ds:itemID="{FA3C5853-15A5-4A6E-91D7-EFBFE78CECD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Segoe UI Light</vt:lpstr>
      <vt:lpstr>Segoe UI Semibold</vt:lpstr>
      <vt:lpstr>Times New Roman</vt:lpstr>
      <vt:lpstr>1_Office Theme</vt:lpstr>
      <vt:lpstr>PowerPoint Presentation</vt:lpstr>
      <vt:lpstr>PowerPoint Presentation</vt:lpstr>
      <vt:lpstr>PowerPoint Presentation</vt:lpstr>
      <vt:lpstr>Learning Journey</vt:lpstr>
      <vt:lpstr>Reading</vt:lpstr>
      <vt:lpstr> Find quotes to demonstrate Mrs Birling and Sheila’s differing attitudes to the events in this part of the play 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KButtery</dc:creator>
  <cp:lastModifiedBy>KButtery</cp:lastModifiedBy>
  <cp:revision>1</cp:revision>
  <dcterms:created xsi:type="dcterms:W3CDTF">2020-09-21T15:33:33Z</dcterms:created>
  <dcterms:modified xsi:type="dcterms:W3CDTF">2020-09-21T15:34:06Z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