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598" r:id="rId5"/>
    <p:sldId id="370" r:id="rId6"/>
    <p:sldId id="599" r:id="rId7"/>
    <p:sldId id="600" r:id="rId8"/>
    <p:sldId id="601" r:id="rId9"/>
    <p:sldId id="605" r:id="rId10"/>
    <p:sldId id="602" r:id="rId11"/>
    <p:sldId id="613" r:id="rId12"/>
    <p:sldId id="603" r:id="rId13"/>
    <p:sldId id="604" r:id="rId14"/>
    <p:sldId id="606" r:id="rId15"/>
    <p:sldId id="607" r:id="rId16"/>
    <p:sldId id="608" r:id="rId17"/>
    <p:sldId id="609" r:id="rId18"/>
    <p:sldId id="610" r:id="rId19"/>
    <p:sldId id="611" r:id="rId20"/>
    <p:sldId id="61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5" autoAdjust="0"/>
    <p:restoredTop sz="94660"/>
  </p:normalViewPr>
  <p:slideViewPr>
    <p:cSldViewPr snapToGrid="0">
      <p:cViewPr varScale="1">
        <p:scale>
          <a:sx n="90" d="100"/>
          <a:sy n="90" d="100"/>
        </p:scale>
        <p:origin x="8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B25DB-7242-46D5-A6ED-612A1E8FEE10}"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357A2-CE9C-4E6F-A172-6C20B1A2DC2D}" type="slidenum">
              <a:rPr lang="en-GB" smtClean="0"/>
              <a:t>‹#›</a:t>
            </a:fld>
            <a:endParaRPr lang="en-GB"/>
          </a:p>
        </p:txBody>
      </p:sp>
    </p:spTree>
    <p:extLst>
      <p:ext uri="{BB962C8B-B14F-4D97-AF65-F5344CB8AC3E}">
        <p14:creationId xmlns:p14="http://schemas.microsoft.com/office/powerpoint/2010/main" val="40269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By </a:t>
            </a:r>
            <a:r>
              <a:rPr lang="en-GB" dirty="0" err="1"/>
              <a:t>f.cecconi</a:t>
            </a:r>
            <a:r>
              <a:rPr lang="en-GB" dirty="0"/>
              <a:t> (Own work) [CC BY-SA 3.0 (https://creativecommons.org/licenses/by-sa/3.0)], via Wikimedia Commons</a:t>
            </a:r>
          </a:p>
        </p:txBody>
      </p:sp>
      <p:sp>
        <p:nvSpPr>
          <p:cNvPr id="4" name="Slide Number Placeholder 3"/>
          <p:cNvSpPr>
            <a:spLocks noGrp="1"/>
          </p:cNvSpPr>
          <p:nvPr>
            <p:ph type="sldNum" sz="quarter" idx="10"/>
          </p:nvPr>
        </p:nvSpPr>
        <p:spPr/>
        <p:txBody>
          <a:bodyPr/>
          <a:lstStyle/>
          <a:p>
            <a:fld id="{9596E441-351F-4348-B160-CDB2BE717D0E}"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D0CE30-248B-49F6-B4D4-D08933A1355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DADC1-EA47-4B6E-A499-101BD069D640}" type="slidenum">
              <a:rPr lang="en-GB" smtClean="0"/>
              <a:t>‹#›</a:t>
            </a:fld>
            <a:endParaRPr lang="en-GB"/>
          </a:p>
        </p:txBody>
      </p:sp>
    </p:spTree>
    <p:extLst>
      <p:ext uri="{BB962C8B-B14F-4D97-AF65-F5344CB8AC3E}">
        <p14:creationId xmlns:p14="http://schemas.microsoft.com/office/powerpoint/2010/main" val="362197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0CE30-248B-49F6-B4D4-D08933A1355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DADC1-EA47-4B6E-A499-101BD069D640}" type="slidenum">
              <a:rPr lang="en-GB" smtClean="0"/>
              <a:t>‹#›</a:t>
            </a:fld>
            <a:endParaRPr lang="en-GB"/>
          </a:p>
        </p:txBody>
      </p:sp>
    </p:spTree>
    <p:extLst>
      <p:ext uri="{BB962C8B-B14F-4D97-AF65-F5344CB8AC3E}">
        <p14:creationId xmlns:p14="http://schemas.microsoft.com/office/powerpoint/2010/main" val="47284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0CE30-248B-49F6-B4D4-D08933A1355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DADC1-EA47-4B6E-A499-101BD069D640}" type="slidenum">
              <a:rPr lang="en-GB" smtClean="0"/>
              <a:t>‹#›</a:t>
            </a:fld>
            <a:endParaRPr lang="en-GB"/>
          </a:p>
        </p:txBody>
      </p:sp>
    </p:spTree>
    <p:extLst>
      <p:ext uri="{BB962C8B-B14F-4D97-AF65-F5344CB8AC3E}">
        <p14:creationId xmlns:p14="http://schemas.microsoft.com/office/powerpoint/2010/main" val="235826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0CE30-248B-49F6-B4D4-D08933A1355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DADC1-EA47-4B6E-A499-101BD069D640}" type="slidenum">
              <a:rPr lang="en-GB" smtClean="0"/>
              <a:t>‹#›</a:t>
            </a:fld>
            <a:endParaRPr lang="en-GB"/>
          </a:p>
        </p:txBody>
      </p:sp>
    </p:spTree>
    <p:extLst>
      <p:ext uri="{BB962C8B-B14F-4D97-AF65-F5344CB8AC3E}">
        <p14:creationId xmlns:p14="http://schemas.microsoft.com/office/powerpoint/2010/main" val="191379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0CE30-248B-49F6-B4D4-D08933A1355B}"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DADC1-EA47-4B6E-A499-101BD069D640}" type="slidenum">
              <a:rPr lang="en-GB" smtClean="0"/>
              <a:t>‹#›</a:t>
            </a:fld>
            <a:endParaRPr lang="en-GB"/>
          </a:p>
        </p:txBody>
      </p:sp>
    </p:spTree>
    <p:extLst>
      <p:ext uri="{BB962C8B-B14F-4D97-AF65-F5344CB8AC3E}">
        <p14:creationId xmlns:p14="http://schemas.microsoft.com/office/powerpoint/2010/main" val="26531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D0CE30-248B-49F6-B4D4-D08933A1355B}"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8DADC1-EA47-4B6E-A499-101BD069D640}" type="slidenum">
              <a:rPr lang="en-GB" smtClean="0"/>
              <a:t>‹#›</a:t>
            </a:fld>
            <a:endParaRPr lang="en-GB"/>
          </a:p>
        </p:txBody>
      </p:sp>
    </p:spTree>
    <p:extLst>
      <p:ext uri="{BB962C8B-B14F-4D97-AF65-F5344CB8AC3E}">
        <p14:creationId xmlns:p14="http://schemas.microsoft.com/office/powerpoint/2010/main" val="411135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D0CE30-248B-49F6-B4D4-D08933A1355B}" type="datetimeFigureOut">
              <a:rPr lang="en-GB" smtClean="0"/>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8DADC1-EA47-4B6E-A499-101BD069D640}" type="slidenum">
              <a:rPr lang="en-GB" smtClean="0"/>
              <a:t>‹#›</a:t>
            </a:fld>
            <a:endParaRPr lang="en-GB"/>
          </a:p>
        </p:txBody>
      </p:sp>
    </p:spTree>
    <p:extLst>
      <p:ext uri="{BB962C8B-B14F-4D97-AF65-F5344CB8AC3E}">
        <p14:creationId xmlns:p14="http://schemas.microsoft.com/office/powerpoint/2010/main" val="271977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D0CE30-248B-49F6-B4D4-D08933A1355B}" type="datetimeFigureOut">
              <a:rPr lang="en-GB" smtClean="0"/>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8DADC1-EA47-4B6E-A499-101BD069D640}" type="slidenum">
              <a:rPr lang="en-GB" smtClean="0"/>
              <a:t>‹#›</a:t>
            </a:fld>
            <a:endParaRPr lang="en-GB"/>
          </a:p>
        </p:txBody>
      </p:sp>
    </p:spTree>
    <p:extLst>
      <p:ext uri="{BB962C8B-B14F-4D97-AF65-F5344CB8AC3E}">
        <p14:creationId xmlns:p14="http://schemas.microsoft.com/office/powerpoint/2010/main" val="28247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0CE30-248B-49F6-B4D4-D08933A1355B}" type="datetimeFigureOut">
              <a:rPr lang="en-GB" smtClean="0"/>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8DADC1-EA47-4B6E-A499-101BD069D640}" type="slidenum">
              <a:rPr lang="en-GB" smtClean="0"/>
              <a:t>‹#›</a:t>
            </a:fld>
            <a:endParaRPr lang="en-GB"/>
          </a:p>
        </p:txBody>
      </p:sp>
    </p:spTree>
    <p:extLst>
      <p:ext uri="{BB962C8B-B14F-4D97-AF65-F5344CB8AC3E}">
        <p14:creationId xmlns:p14="http://schemas.microsoft.com/office/powerpoint/2010/main" val="130044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D0CE30-248B-49F6-B4D4-D08933A1355B}"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8DADC1-EA47-4B6E-A499-101BD069D640}" type="slidenum">
              <a:rPr lang="en-GB" smtClean="0"/>
              <a:t>‹#›</a:t>
            </a:fld>
            <a:endParaRPr lang="en-GB"/>
          </a:p>
        </p:txBody>
      </p:sp>
    </p:spTree>
    <p:extLst>
      <p:ext uri="{BB962C8B-B14F-4D97-AF65-F5344CB8AC3E}">
        <p14:creationId xmlns:p14="http://schemas.microsoft.com/office/powerpoint/2010/main" val="359385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D0CE30-248B-49F6-B4D4-D08933A1355B}"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8DADC1-EA47-4B6E-A499-101BD069D640}" type="slidenum">
              <a:rPr lang="en-GB" smtClean="0"/>
              <a:t>‹#›</a:t>
            </a:fld>
            <a:endParaRPr lang="en-GB"/>
          </a:p>
        </p:txBody>
      </p:sp>
    </p:spTree>
    <p:extLst>
      <p:ext uri="{BB962C8B-B14F-4D97-AF65-F5344CB8AC3E}">
        <p14:creationId xmlns:p14="http://schemas.microsoft.com/office/powerpoint/2010/main" val="229639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0CE30-248B-49F6-B4D4-D08933A1355B}" type="datetimeFigureOut">
              <a:rPr lang="en-GB" smtClean="0"/>
              <a:t>24/09/2020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DADC1-EA47-4B6E-A499-101BD069D640}" type="slidenum">
              <a:rPr lang="en-GB" smtClean="0"/>
              <a:t>‹#›</a:t>
            </a:fld>
            <a:endParaRPr lang="en-GB"/>
          </a:p>
        </p:txBody>
      </p:sp>
    </p:spTree>
    <p:extLst>
      <p:ext uri="{BB962C8B-B14F-4D97-AF65-F5344CB8AC3E}">
        <p14:creationId xmlns:p14="http://schemas.microsoft.com/office/powerpoint/2010/main" val="2967070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6Uv__WJlm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Uf8a7cCVjM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228600"/>
            <a:ext cx="8534400" cy="1371600"/>
          </a:xfrm>
          <a:prstGeom prst="roundRect">
            <a:avLst/>
          </a:prstGeom>
          <a:solidFill>
            <a:srgbClr val="AAF8E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304801"/>
            <a:ext cx="7772400" cy="1219200"/>
          </a:xfrm>
        </p:spPr>
        <p:txBody>
          <a:bodyPr>
            <a:normAutofit/>
          </a:bodyPr>
          <a:lstStyle/>
          <a:p>
            <a:r>
              <a:rPr lang="en-GB" sz="5400" dirty="0">
                <a:latin typeface="Comic Sans MS" pitchFamily="66" charset="0"/>
              </a:rPr>
              <a:t>Growing bacteria</a:t>
            </a:r>
          </a:p>
        </p:txBody>
      </p:sp>
      <p:sp>
        <p:nvSpPr>
          <p:cNvPr id="6" name="TextBox 5"/>
          <p:cNvSpPr txBox="1"/>
          <p:nvPr/>
        </p:nvSpPr>
        <p:spPr>
          <a:xfrm>
            <a:off x="304800" y="1794570"/>
            <a:ext cx="4870315" cy="4647426"/>
          </a:xfrm>
          <a:prstGeom prst="rect">
            <a:avLst/>
          </a:prstGeom>
          <a:noFill/>
        </p:spPr>
        <p:txBody>
          <a:bodyPr wrap="square" rtlCol="0">
            <a:spAutoFit/>
          </a:bodyPr>
          <a:lstStyle/>
          <a:p>
            <a:r>
              <a:rPr lang="en-GB" sz="2800" b="1" dirty="0">
                <a:latin typeface="Comic Sans MS" pitchFamily="66" charset="0"/>
              </a:rPr>
              <a:t>Do now activity:</a:t>
            </a:r>
          </a:p>
          <a:p>
            <a:endParaRPr lang="en-GB" sz="2800" b="1" dirty="0">
              <a:latin typeface="Comic Sans MS" pitchFamily="66" charset="0"/>
            </a:endParaRPr>
          </a:p>
          <a:p>
            <a:pPr marL="457200" indent="-457200">
              <a:buAutoNum type="arabicPeriod"/>
            </a:pPr>
            <a:r>
              <a:rPr lang="en-GB" sz="2400" dirty="0">
                <a:solidFill>
                  <a:srgbClr val="FF0000"/>
                </a:solidFill>
                <a:latin typeface="Comic Sans MS" pitchFamily="66" charset="0"/>
              </a:rPr>
              <a:t>How do bacteria and viruses differ from on another?</a:t>
            </a:r>
          </a:p>
          <a:p>
            <a:pPr marL="457200" indent="-457200">
              <a:buAutoNum type="arabicPeriod"/>
            </a:pPr>
            <a:endParaRPr lang="en-GB" sz="2400" dirty="0">
              <a:solidFill>
                <a:srgbClr val="FF0000"/>
              </a:solidFill>
              <a:latin typeface="Comic Sans MS" pitchFamily="66" charset="0"/>
            </a:endParaRPr>
          </a:p>
          <a:p>
            <a:pPr marL="457200" indent="-457200">
              <a:buFontTx/>
              <a:buAutoNum type="arabicPeriod"/>
            </a:pPr>
            <a:r>
              <a:rPr lang="en-GB" sz="2400" dirty="0">
                <a:solidFill>
                  <a:schemeClr val="accent6">
                    <a:lumMod val="75000"/>
                  </a:schemeClr>
                </a:solidFill>
                <a:latin typeface="Comic Sans MS" pitchFamily="66" charset="0"/>
              </a:rPr>
              <a:t>Identify some precautions you might use when handling bacteria cultures.</a:t>
            </a:r>
          </a:p>
          <a:p>
            <a:pPr marL="457200" indent="-457200">
              <a:buFontTx/>
              <a:buAutoNum type="arabicPeriod"/>
            </a:pPr>
            <a:endParaRPr lang="en-GB" sz="2400" dirty="0">
              <a:solidFill>
                <a:schemeClr val="accent6">
                  <a:lumMod val="75000"/>
                </a:schemeClr>
              </a:solidFill>
              <a:latin typeface="Comic Sans MS" pitchFamily="66" charset="0"/>
            </a:endParaRPr>
          </a:p>
          <a:p>
            <a:pPr marL="457200" indent="-457200">
              <a:buAutoNum type="arabicPeriod"/>
            </a:pPr>
            <a:r>
              <a:rPr lang="en-GB" sz="2400" dirty="0">
                <a:solidFill>
                  <a:srgbClr val="00B050"/>
                </a:solidFill>
                <a:latin typeface="Comic Sans MS" pitchFamily="66" charset="0"/>
              </a:rPr>
              <a:t>Describe how you might control the spread of bacteria</a:t>
            </a:r>
          </a:p>
        </p:txBody>
      </p:sp>
      <p:pic>
        <p:nvPicPr>
          <p:cNvPr id="16386" name="Picture 2" descr="Petri Dish, Schimmelpilz, Culture"/>
          <p:cNvPicPr>
            <a:picLocks noChangeAspect="1" noChangeArrowheads="1"/>
          </p:cNvPicPr>
          <p:nvPr/>
        </p:nvPicPr>
        <p:blipFill>
          <a:blip r:embed="rId2" cstate="print"/>
          <a:srcRect l="14414" r="15315"/>
          <a:stretch>
            <a:fillRect/>
          </a:stretch>
        </p:blipFill>
        <p:spPr bwMode="auto">
          <a:xfrm>
            <a:off x="5187734" y="2458313"/>
            <a:ext cx="3651466" cy="34642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7523"/>
            <a:ext cx="4572000" cy="584775"/>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Self-assess your work</a:t>
            </a:r>
          </a:p>
        </p:txBody>
      </p:sp>
      <p:sp>
        <p:nvSpPr>
          <p:cNvPr id="5" name="TextBox 4"/>
          <p:cNvSpPr txBox="1"/>
          <p:nvPr/>
        </p:nvSpPr>
        <p:spPr>
          <a:xfrm>
            <a:off x="228600" y="685800"/>
            <a:ext cx="8686800" cy="6001643"/>
          </a:xfrm>
          <a:prstGeom prst="rect">
            <a:avLst/>
          </a:prstGeom>
          <a:noFill/>
        </p:spPr>
        <p:txBody>
          <a:bodyPr wrap="square" rtlCol="0">
            <a:spAutoFit/>
          </a:bodyPr>
          <a:lstStyle/>
          <a:p>
            <a:pPr marL="342900" indent="-342900">
              <a:buAutoNum type="arabicPeriod"/>
            </a:pPr>
            <a:r>
              <a:rPr lang="en-GB" sz="2400" dirty="0"/>
              <a:t>a) Any two from:</a:t>
            </a:r>
          </a:p>
          <a:p>
            <a:pPr marL="342900" indent="-342900">
              <a:buAutoNum type="arabicPeriod"/>
            </a:pPr>
            <a:endParaRPr lang="en-GB" sz="2400" dirty="0"/>
          </a:p>
          <a:p>
            <a:pPr marL="342900" indent="-342900">
              <a:buFont typeface="Arial" pitchFamily="34" charset="0"/>
              <a:buChar char="•"/>
            </a:pPr>
            <a:r>
              <a:rPr lang="en-GB" sz="2400" dirty="0"/>
              <a:t>Method of sterilisation (e.g. use of autoclave / boiling water)</a:t>
            </a:r>
          </a:p>
          <a:p>
            <a:pPr marL="342900" indent="-342900">
              <a:buFont typeface="Arial" pitchFamily="34" charset="0"/>
              <a:buChar char="•"/>
            </a:pPr>
            <a:r>
              <a:rPr lang="en-GB" sz="2400" dirty="0"/>
              <a:t>Sterilisation to kill microorganisms </a:t>
            </a:r>
          </a:p>
          <a:p>
            <a:pPr marL="342900" indent="-342900">
              <a:buFont typeface="Arial" pitchFamily="34" charset="0"/>
              <a:buChar char="•"/>
            </a:pPr>
            <a:r>
              <a:rPr lang="en-GB" sz="2400" dirty="0"/>
              <a:t>Pass flask / </a:t>
            </a:r>
            <a:r>
              <a:rPr lang="en-GB" sz="2400" dirty="0" err="1"/>
              <a:t>innoculating</a:t>
            </a:r>
            <a:r>
              <a:rPr lang="en-GB" sz="2400" dirty="0"/>
              <a:t> loop through </a:t>
            </a:r>
            <a:r>
              <a:rPr lang="en-GB" sz="2400" dirty="0" err="1"/>
              <a:t>bunsen</a:t>
            </a:r>
            <a:r>
              <a:rPr lang="en-GB" sz="2400" dirty="0"/>
              <a:t> burner flamer</a:t>
            </a:r>
          </a:p>
          <a:p>
            <a:pPr marL="342900" indent="-342900">
              <a:buFont typeface="Arial" pitchFamily="34" charset="0"/>
              <a:buChar char="•"/>
            </a:pPr>
            <a:r>
              <a:rPr lang="en-GB" sz="2400" dirty="0"/>
              <a:t>Make sure all work is carried out near to a flame</a:t>
            </a:r>
          </a:p>
          <a:p>
            <a:pPr marL="342900" indent="-342900">
              <a:buFont typeface="Arial" pitchFamily="34" charset="0"/>
              <a:buChar char="•"/>
            </a:pPr>
            <a:r>
              <a:rPr lang="en-GB" sz="2400" dirty="0"/>
              <a:t>Minimise the time the bacteria is exposed to air (opening of flask / test-tube / </a:t>
            </a:r>
            <a:r>
              <a:rPr lang="en-GB" sz="2400" dirty="0" err="1"/>
              <a:t>petri</a:t>
            </a:r>
            <a:r>
              <a:rPr lang="en-GB" sz="2400" dirty="0"/>
              <a:t> dish)					</a:t>
            </a:r>
            <a:r>
              <a:rPr lang="en-GB" sz="2400" b="1" i="1" dirty="0"/>
              <a:t>(2)</a:t>
            </a:r>
          </a:p>
          <a:p>
            <a:pPr marL="342900" indent="-342900">
              <a:buFont typeface="Arial" pitchFamily="34" charset="0"/>
              <a:buChar char="•"/>
            </a:pPr>
            <a:endParaRPr lang="en-GB" sz="2400" dirty="0"/>
          </a:p>
          <a:p>
            <a:pPr marL="342900" indent="-342900"/>
            <a:r>
              <a:rPr lang="en-GB" sz="2400" dirty="0"/>
              <a:t>b) Any two from:</a:t>
            </a:r>
          </a:p>
          <a:p>
            <a:pPr marL="342900" indent="-342900"/>
            <a:endParaRPr lang="en-GB" sz="2400" dirty="0"/>
          </a:p>
          <a:p>
            <a:pPr marL="342900" indent="-342900">
              <a:buFont typeface="Arial" pitchFamily="34" charset="0"/>
              <a:buChar char="•"/>
            </a:pPr>
            <a:r>
              <a:rPr lang="en-GB" sz="2400" dirty="0"/>
              <a:t>Temperature </a:t>
            </a:r>
          </a:p>
          <a:p>
            <a:pPr marL="342900" indent="-342900">
              <a:buFont typeface="Arial" pitchFamily="34" charset="0"/>
              <a:buChar char="•"/>
            </a:pPr>
            <a:r>
              <a:rPr lang="en-GB" sz="2400" dirty="0"/>
              <a:t>Type of nutrient</a:t>
            </a:r>
          </a:p>
          <a:p>
            <a:pPr marL="342900" indent="-342900">
              <a:buFont typeface="Arial" pitchFamily="34" charset="0"/>
              <a:buChar char="•"/>
            </a:pPr>
            <a:r>
              <a:rPr lang="en-GB" sz="2400" dirty="0"/>
              <a:t>Volume of solution</a:t>
            </a:r>
          </a:p>
          <a:p>
            <a:pPr marL="342900" indent="-342900">
              <a:buFont typeface="Arial" pitchFamily="34" charset="0"/>
              <a:buChar char="•"/>
            </a:pPr>
            <a:r>
              <a:rPr lang="en-GB" sz="2400" dirty="0"/>
              <a:t>Amount of bacteria added</a:t>
            </a:r>
          </a:p>
          <a:p>
            <a:pPr marL="342900" indent="-342900">
              <a:buFont typeface="Arial" pitchFamily="34" charset="0"/>
              <a:buChar char="•"/>
            </a:pPr>
            <a:r>
              <a:rPr lang="en-GB" sz="2400" dirty="0"/>
              <a:t>Concentration of nutrients					</a:t>
            </a:r>
            <a:r>
              <a:rPr lang="en-GB" sz="2400" b="1" i="1" dirty="0"/>
              <a:t>(2)</a:t>
            </a:r>
          </a:p>
        </p:txBody>
      </p:sp>
      <p:pic>
        <p:nvPicPr>
          <p:cNvPr id="6" name="Picture 5" descr="Mark, Check, Tick, Red, Correct, Symbol, Choice, Yes"/>
          <p:cNvPicPr>
            <a:picLocks noChangeAspect="1" noChangeArrowheads="1"/>
          </p:cNvPicPr>
          <p:nvPr/>
        </p:nvPicPr>
        <p:blipFill>
          <a:blip r:embed="rId2" cstate="print"/>
          <a:srcRect/>
          <a:stretch>
            <a:fillRect/>
          </a:stretch>
        </p:blipFill>
        <p:spPr bwMode="auto">
          <a:xfrm>
            <a:off x="8153400" y="457200"/>
            <a:ext cx="838200" cy="873377"/>
          </a:xfrm>
          <a:prstGeom prst="rect">
            <a:avLst/>
          </a:prstGeom>
          <a:noFill/>
        </p:spPr>
      </p:pic>
    </p:spTree>
    <p:extLst>
      <p:ext uri="{BB962C8B-B14F-4D97-AF65-F5344CB8AC3E}">
        <p14:creationId xmlns:p14="http://schemas.microsoft.com/office/powerpoint/2010/main" val="32616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6019800" cy="584775"/>
          </a:xfrm>
          <a:prstGeom prst="rect">
            <a:avLst/>
          </a:prstGeom>
          <a:noFill/>
        </p:spPr>
        <p:txBody>
          <a:bodyPr wrap="square" rtlCol="0">
            <a:spAutoFit/>
          </a:bodyPr>
          <a:lstStyle/>
          <a:p>
            <a:r>
              <a:rPr lang="en-GB" sz="3200" dirty="0">
                <a:solidFill>
                  <a:srgbClr val="0070C0"/>
                </a:solidFill>
                <a:latin typeface="Comic Sans MS" pitchFamily="66" charset="0"/>
              </a:rPr>
              <a:t>Calculating bacterial growth</a:t>
            </a:r>
          </a:p>
        </p:txBody>
      </p:sp>
      <p:sp>
        <p:nvSpPr>
          <p:cNvPr id="5" name="Rectangle 4"/>
          <p:cNvSpPr/>
          <p:nvPr/>
        </p:nvSpPr>
        <p:spPr>
          <a:xfrm>
            <a:off x="3810000" y="6248400"/>
            <a:ext cx="5181600" cy="369332"/>
          </a:xfrm>
          <a:prstGeom prst="rect">
            <a:avLst/>
          </a:prstGeom>
        </p:spPr>
        <p:txBody>
          <a:bodyPr wrap="square">
            <a:spAutoFit/>
          </a:bodyPr>
          <a:lstStyle/>
          <a:p>
            <a:r>
              <a:rPr lang="en-GB" dirty="0">
                <a:hlinkClick r:id="rId3"/>
              </a:rPr>
              <a:t>https://www.youtube.com/watch?v=R6Uv__WJlmM</a:t>
            </a:r>
            <a:endParaRPr lang="en-GB" dirty="0"/>
          </a:p>
        </p:txBody>
      </p:sp>
      <p:sp>
        <p:nvSpPr>
          <p:cNvPr id="6" name="TextBox 5"/>
          <p:cNvSpPr txBox="1"/>
          <p:nvPr/>
        </p:nvSpPr>
        <p:spPr>
          <a:xfrm>
            <a:off x="304800" y="990600"/>
            <a:ext cx="8534400" cy="1384995"/>
          </a:xfrm>
          <a:prstGeom prst="rect">
            <a:avLst/>
          </a:prstGeom>
          <a:noFill/>
        </p:spPr>
        <p:txBody>
          <a:bodyPr wrap="square" rtlCol="0">
            <a:spAutoFit/>
          </a:bodyPr>
          <a:lstStyle/>
          <a:p>
            <a:pPr algn="ctr"/>
            <a:r>
              <a:rPr lang="en-GB" sz="2800" b="1" dirty="0">
                <a:solidFill>
                  <a:srgbClr val="0070C0"/>
                </a:solidFill>
                <a:latin typeface="Comic Sans MS" pitchFamily="66" charset="0"/>
              </a:rPr>
              <a:t>Task: </a:t>
            </a:r>
            <a:r>
              <a:rPr lang="en-GB" sz="2800" dirty="0">
                <a:latin typeface="Comic Sans MS" pitchFamily="66" charset="0"/>
              </a:rPr>
              <a:t>Watch the video, pausing when instructed, to carry out calculations related to the growth of bacteria on a Petri dish.</a:t>
            </a:r>
          </a:p>
        </p:txBody>
      </p:sp>
      <p:pic>
        <p:nvPicPr>
          <p:cNvPr id="8194" name="Picture 2" descr="Image result for multiplication of bacteria"/>
          <p:cNvPicPr>
            <a:picLocks noChangeAspect="1" noChangeArrowheads="1"/>
          </p:cNvPicPr>
          <p:nvPr/>
        </p:nvPicPr>
        <p:blipFill>
          <a:blip r:embed="rId4" cstate="print"/>
          <a:srcRect/>
          <a:stretch>
            <a:fillRect/>
          </a:stretch>
        </p:blipFill>
        <p:spPr bwMode="auto">
          <a:xfrm>
            <a:off x="1981200" y="2514600"/>
            <a:ext cx="4978400" cy="3733800"/>
          </a:xfrm>
          <a:prstGeom prst="rect">
            <a:avLst/>
          </a:prstGeom>
          <a:noFill/>
        </p:spPr>
      </p:pic>
      <p:sp>
        <p:nvSpPr>
          <p:cNvPr id="7" name="Rectangle 6"/>
          <p:cNvSpPr/>
          <p:nvPr/>
        </p:nvSpPr>
        <p:spPr>
          <a:xfrm>
            <a:off x="5562600" y="3124200"/>
            <a:ext cx="12192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4770537"/>
          </a:xfrm>
          <a:prstGeom prst="rect">
            <a:avLst/>
          </a:prstGeom>
          <a:noFill/>
        </p:spPr>
        <p:txBody>
          <a:bodyPr wrap="square" rtlCol="0">
            <a:spAutoFit/>
          </a:bodyPr>
          <a:lstStyle/>
          <a:p>
            <a:r>
              <a:rPr lang="en-GB" sz="2400" dirty="0">
                <a:solidFill>
                  <a:srgbClr val="0070C0"/>
                </a:solidFill>
                <a:latin typeface="Comic Sans MS" pitchFamily="66" charset="0"/>
              </a:rPr>
              <a:t>Calculating the number of bacteria in a population</a:t>
            </a:r>
          </a:p>
          <a:p>
            <a:endParaRPr lang="en-GB" sz="2400" dirty="0">
              <a:latin typeface="Comic Sans MS" pitchFamily="66" charset="0"/>
            </a:endParaRPr>
          </a:p>
          <a:p>
            <a:r>
              <a:rPr lang="en-GB" sz="2000" b="1" dirty="0">
                <a:latin typeface="Comic Sans MS" pitchFamily="66" charset="0"/>
              </a:rPr>
              <a:t>Worked example</a:t>
            </a:r>
            <a:r>
              <a:rPr lang="en-GB" sz="2000" dirty="0">
                <a:latin typeface="Comic Sans MS" pitchFamily="66" charset="0"/>
              </a:rPr>
              <a:t>: The mean division time of bacteria is 30 minutes. Calculate how many bacteria will result from each individual bacterium after 8 hours.</a:t>
            </a:r>
          </a:p>
          <a:p>
            <a:endParaRPr lang="en-GB" sz="2000" dirty="0">
              <a:latin typeface="Comic Sans MS" pitchFamily="66" charset="0"/>
            </a:endParaRPr>
          </a:p>
          <a:p>
            <a:pPr marL="457200" indent="-457200">
              <a:buAutoNum type="arabicPeriod"/>
            </a:pPr>
            <a:r>
              <a:rPr lang="en-GB" sz="2000" dirty="0">
                <a:latin typeface="Comic Sans MS" pitchFamily="66" charset="0"/>
              </a:rPr>
              <a:t>How many times will the bacteria divide in 8 hours?</a:t>
            </a:r>
          </a:p>
          <a:p>
            <a:pPr marL="457200" indent="-457200">
              <a:buAutoNum type="arabicPeriod"/>
            </a:pPr>
            <a:endParaRPr lang="en-GB" sz="2000" dirty="0">
              <a:latin typeface="Comic Sans MS" pitchFamily="66" charset="0"/>
            </a:endParaRPr>
          </a:p>
          <a:p>
            <a:pPr marL="457200" indent="-457200">
              <a:buAutoNum type="arabicPeriod"/>
            </a:pPr>
            <a:endParaRPr lang="en-GB" sz="2000" dirty="0">
              <a:latin typeface="Comic Sans MS" pitchFamily="66" charset="0"/>
            </a:endParaRPr>
          </a:p>
          <a:p>
            <a:pPr marL="457200" indent="-457200">
              <a:buAutoNum type="arabicPeriod"/>
            </a:pPr>
            <a:endParaRPr lang="en-GB" sz="2000" dirty="0">
              <a:latin typeface="Comic Sans MS" pitchFamily="66" charset="0"/>
            </a:endParaRPr>
          </a:p>
          <a:p>
            <a:pPr marL="457200" indent="-457200">
              <a:buAutoNum type="arabicPeriod"/>
            </a:pPr>
            <a:endParaRPr lang="en-GB" sz="2000" dirty="0">
              <a:latin typeface="Comic Sans MS" pitchFamily="66" charset="0"/>
            </a:endParaRPr>
          </a:p>
          <a:p>
            <a:pPr marL="457200" indent="-457200">
              <a:buAutoNum type="arabicPeriod"/>
            </a:pPr>
            <a:endParaRPr lang="en-GB" sz="2000" dirty="0">
              <a:latin typeface="Comic Sans MS" pitchFamily="66" charset="0"/>
            </a:endParaRPr>
          </a:p>
          <a:p>
            <a:pPr marL="457200" indent="-457200">
              <a:buAutoNum type="arabicPeriod"/>
            </a:pPr>
            <a:r>
              <a:rPr lang="en-GB" sz="2000" dirty="0">
                <a:latin typeface="Comic Sans MS" pitchFamily="66" charset="0"/>
              </a:rPr>
              <a:t>Calculate the number of bacteria in the population</a:t>
            </a:r>
          </a:p>
          <a:p>
            <a:endParaRPr lang="en-GB" dirty="0"/>
          </a:p>
          <a:p>
            <a:endParaRPr lang="en-GB" dirty="0"/>
          </a:p>
        </p:txBody>
      </p:sp>
      <p:sp>
        <p:nvSpPr>
          <p:cNvPr id="5" name="TextBox 4"/>
          <p:cNvSpPr txBox="1"/>
          <p:nvPr/>
        </p:nvSpPr>
        <p:spPr>
          <a:xfrm>
            <a:off x="228600" y="2667000"/>
            <a:ext cx="8686800" cy="1200329"/>
          </a:xfrm>
          <a:prstGeom prst="rect">
            <a:avLst/>
          </a:prstGeom>
          <a:noFill/>
        </p:spPr>
        <p:txBody>
          <a:bodyPr wrap="square" rtlCol="0">
            <a:spAutoFit/>
          </a:bodyPr>
          <a:lstStyle/>
          <a:p>
            <a:r>
              <a:rPr lang="en-GB" dirty="0">
                <a:solidFill>
                  <a:srgbClr val="FF0000"/>
                </a:solidFill>
                <a:latin typeface="Comic Sans MS" pitchFamily="66" charset="0"/>
              </a:rPr>
              <a:t>If bacteria divide very 20 minutes they will divide 60/30 or twice every hour.</a:t>
            </a:r>
          </a:p>
          <a:p>
            <a:endParaRPr lang="en-GB" dirty="0">
              <a:solidFill>
                <a:srgbClr val="FF0000"/>
              </a:solidFill>
              <a:latin typeface="Comic Sans MS" pitchFamily="66" charset="0"/>
            </a:endParaRPr>
          </a:p>
          <a:p>
            <a:r>
              <a:rPr lang="en-GB" dirty="0">
                <a:solidFill>
                  <a:srgbClr val="FF0000"/>
                </a:solidFill>
                <a:latin typeface="Comic Sans MS" pitchFamily="66" charset="0"/>
              </a:rPr>
              <a:t>If the colony grows for 9 hours, each of the initial bacteria will divide 8 x 2 or 16 times</a:t>
            </a:r>
          </a:p>
        </p:txBody>
      </p:sp>
      <p:sp>
        <p:nvSpPr>
          <p:cNvPr id="6" name="TextBox 5"/>
          <p:cNvSpPr txBox="1"/>
          <p:nvPr/>
        </p:nvSpPr>
        <p:spPr>
          <a:xfrm>
            <a:off x="228600" y="4419600"/>
            <a:ext cx="8686800" cy="707886"/>
          </a:xfrm>
          <a:prstGeom prst="rect">
            <a:avLst/>
          </a:prstGeom>
          <a:noFill/>
        </p:spPr>
        <p:txBody>
          <a:bodyPr wrap="square" rtlCol="0">
            <a:spAutoFit/>
          </a:bodyPr>
          <a:lstStyle/>
          <a:p>
            <a:r>
              <a:rPr lang="en-GB" sz="2000" dirty="0">
                <a:latin typeface="Comic Sans MS" pitchFamily="66" charset="0"/>
              </a:rPr>
              <a:t>Every time the bacteria divides, the population doubles, so we can find the number of bacteria using the following equation</a:t>
            </a:r>
            <a:r>
              <a:rPr lang="en-GB" dirty="0">
                <a:latin typeface="Comic Sans MS" pitchFamily="66" charset="0"/>
              </a:rPr>
              <a:t>:</a:t>
            </a:r>
          </a:p>
        </p:txBody>
      </p:sp>
      <p:sp>
        <p:nvSpPr>
          <p:cNvPr id="7" name="TextBox 6"/>
          <p:cNvSpPr txBox="1"/>
          <p:nvPr/>
        </p:nvSpPr>
        <p:spPr>
          <a:xfrm>
            <a:off x="381000" y="5257800"/>
            <a:ext cx="2514600" cy="707886"/>
          </a:xfrm>
          <a:prstGeom prst="rect">
            <a:avLst/>
          </a:prstGeom>
          <a:noFill/>
        </p:spPr>
        <p:txBody>
          <a:bodyPr wrap="square" rtlCol="0">
            <a:spAutoFit/>
          </a:bodyPr>
          <a:lstStyle/>
          <a:p>
            <a:pPr algn="ctr"/>
            <a:r>
              <a:rPr lang="en-GB" sz="2000" dirty="0">
                <a:solidFill>
                  <a:srgbClr val="FF0000"/>
                </a:solidFill>
              </a:rPr>
              <a:t>Bacteria at the end of the growth period</a:t>
            </a:r>
          </a:p>
        </p:txBody>
      </p:sp>
      <p:sp>
        <p:nvSpPr>
          <p:cNvPr id="8" name="TextBox 7"/>
          <p:cNvSpPr txBox="1"/>
          <p:nvPr/>
        </p:nvSpPr>
        <p:spPr>
          <a:xfrm>
            <a:off x="3429000" y="5257800"/>
            <a:ext cx="2895600" cy="707886"/>
          </a:xfrm>
          <a:prstGeom prst="rect">
            <a:avLst/>
          </a:prstGeom>
          <a:noFill/>
        </p:spPr>
        <p:txBody>
          <a:bodyPr wrap="square" rtlCol="0">
            <a:spAutoFit/>
          </a:bodyPr>
          <a:lstStyle/>
          <a:p>
            <a:pPr algn="ctr"/>
            <a:r>
              <a:rPr lang="en-GB" sz="2000" dirty="0">
                <a:solidFill>
                  <a:srgbClr val="FF0000"/>
                </a:solidFill>
              </a:rPr>
              <a:t>Bacteria at the beginning of the growth period</a:t>
            </a:r>
          </a:p>
        </p:txBody>
      </p:sp>
      <p:sp>
        <p:nvSpPr>
          <p:cNvPr id="9" name="TextBox 8"/>
          <p:cNvSpPr txBox="1"/>
          <p:nvPr/>
        </p:nvSpPr>
        <p:spPr>
          <a:xfrm>
            <a:off x="6248400" y="5257800"/>
            <a:ext cx="2895600" cy="400110"/>
          </a:xfrm>
          <a:prstGeom prst="rect">
            <a:avLst/>
          </a:prstGeom>
          <a:noFill/>
        </p:spPr>
        <p:txBody>
          <a:bodyPr wrap="square" rtlCol="0">
            <a:spAutoFit/>
          </a:bodyPr>
          <a:lstStyle/>
          <a:p>
            <a:pPr algn="ctr"/>
            <a:r>
              <a:rPr lang="en-GB" sz="2000" dirty="0">
                <a:solidFill>
                  <a:srgbClr val="FF0000"/>
                </a:solidFill>
              </a:rPr>
              <a:t>2</a:t>
            </a:r>
            <a:r>
              <a:rPr lang="en-GB" sz="2000" baseline="30000" dirty="0">
                <a:solidFill>
                  <a:srgbClr val="FF0000"/>
                </a:solidFill>
              </a:rPr>
              <a:t>number of divisions</a:t>
            </a:r>
          </a:p>
        </p:txBody>
      </p:sp>
      <p:sp>
        <p:nvSpPr>
          <p:cNvPr id="10" name="TextBox 9"/>
          <p:cNvSpPr txBox="1"/>
          <p:nvPr/>
        </p:nvSpPr>
        <p:spPr>
          <a:xfrm>
            <a:off x="2971800" y="5257800"/>
            <a:ext cx="533400" cy="461665"/>
          </a:xfrm>
          <a:prstGeom prst="rect">
            <a:avLst/>
          </a:prstGeom>
          <a:noFill/>
        </p:spPr>
        <p:txBody>
          <a:bodyPr wrap="square" rtlCol="0">
            <a:spAutoFit/>
          </a:bodyPr>
          <a:lstStyle/>
          <a:p>
            <a:pPr algn="ctr"/>
            <a:r>
              <a:rPr lang="en-GB" sz="2400" dirty="0">
                <a:solidFill>
                  <a:srgbClr val="FF0000"/>
                </a:solidFill>
              </a:rPr>
              <a:t>=</a:t>
            </a:r>
          </a:p>
        </p:txBody>
      </p:sp>
      <p:sp>
        <p:nvSpPr>
          <p:cNvPr id="11" name="TextBox 10"/>
          <p:cNvSpPr txBox="1"/>
          <p:nvPr/>
        </p:nvSpPr>
        <p:spPr>
          <a:xfrm>
            <a:off x="6324600" y="5257800"/>
            <a:ext cx="533400" cy="461665"/>
          </a:xfrm>
          <a:prstGeom prst="rect">
            <a:avLst/>
          </a:prstGeom>
          <a:noFill/>
        </p:spPr>
        <p:txBody>
          <a:bodyPr wrap="square" rtlCol="0">
            <a:spAutoFit/>
          </a:bodyPr>
          <a:lstStyle/>
          <a:p>
            <a:pPr algn="ctr"/>
            <a:r>
              <a:rPr lang="en-GB" sz="2400" dirty="0">
                <a:solidFill>
                  <a:srgbClr val="FF0000"/>
                </a:solidFill>
              </a:rPr>
              <a:t>x</a:t>
            </a:r>
          </a:p>
        </p:txBody>
      </p:sp>
      <p:sp>
        <p:nvSpPr>
          <p:cNvPr id="12" name="TextBox 11"/>
          <p:cNvSpPr txBox="1"/>
          <p:nvPr/>
        </p:nvSpPr>
        <p:spPr>
          <a:xfrm>
            <a:off x="304800" y="6096000"/>
            <a:ext cx="8686800" cy="523220"/>
          </a:xfrm>
          <a:prstGeom prst="rect">
            <a:avLst/>
          </a:prstGeom>
          <a:noFill/>
        </p:spPr>
        <p:txBody>
          <a:bodyPr wrap="square" rtlCol="0">
            <a:spAutoFit/>
          </a:bodyPr>
          <a:lstStyle/>
          <a:p>
            <a:r>
              <a:rPr lang="en-GB" sz="2800" dirty="0">
                <a:latin typeface="Comic Sans MS" pitchFamily="66" charset="0"/>
              </a:rPr>
              <a:t>Therefore, 1 x 2</a:t>
            </a:r>
            <a:r>
              <a:rPr lang="en-GB" sz="2800" baseline="30000" dirty="0">
                <a:latin typeface="Comic Sans MS" pitchFamily="66" charset="0"/>
              </a:rPr>
              <a:t>16</a:t>
            </a:r>
            <a:r>
              <a:rPr lang="en-GB" sz="2800" dirty="0">
                <a:latin typeface="Comic Sans MS" pitchFamily="66" charset="0"/>
              </a:rPr>
              <a:t> = 1 x 65536 = </a:t>
            </a:r>
            <a:r>
              <a:rPr lang="en-GB" sz="2800" dirty="0">
                <a:solidFill>
                  <a:srgbClr val="0070C0"/>
                </a:solidFill>
                <a:latin typeface="Comic Sans MS" pitchFamily="66" charset="0"/>
              </a:rPr>
              <a:t>65 536 bacteria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500"/>
                                        <p:tgtEl>
                                          <p:spTgt spid="10">
                                            <p:txEl>
                                              <p:pRg st="0" end="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down)">
                                      <p:cBhvr>
                                        <p:cTn id="29" dur="500"/>
                                        <p:tgtEl>
                                          <p:spTgt spid="11">
                                            <p:txEl>
                                              <p:pRg st="0" end="0"/>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down)">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down)">
                                      <p:cBhvr>
                                        <p:cTn id="3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allAtOnce"/>
      <p:bldP spid="7" grpId="0" build="allAtOnce"/>
      <p:bldP spid="8" grpId="0" build="allAtOnce"/>
      <p:bldP spid="9" grpId="0" build="allAtOnce"/>
      <p:bldP spid="10" grpId="0" build="allAtOnce"/>
      <p:bldP spid="11" grpId="0" build="allAtOnce"/>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610600" cy="461665"/>
          </a:xfrm>
          <a:prstGeom prst="rect">
            <a:avLst/>
          </a:prstGeom>
        </p:spPr>
        <p:txBody>
          <a:bodyPr wrap="square">
            <a:spAutoFit/>
          </a:bodyPr>
          <a:lstStyle/>
          <a:p>
            <a:pPr>
              <a:buNone/>
            </a:pPr>
            <a:r>
              <a:rPr lang="en-GB" sz="2400" dirty="0">
                <a:latin typeface="Comic Sans MS" pitchFamily="66" charset="0"/>
              </a:rPr>
              <a:t>Measuring the impact of chemicals on bacteria growth</a:t>
            </a:r>
          </a:p>
        </p:txBody>
      </p:sp>
      <p:graphicFrame>
        <p:nvGraphicFramePr>
          <p:cNvPr id="6" name="Table 5"/>
          <p:cNvGraphicFramePr>
            <a:graphicFrameLocks noGrp="1"/>
          </p:cNvGraphicFramePr>
          <p:nvPr>
            <p:extLst>
              <p:ext uri="{D42A27DB-BD31-4B8C-83A1-F6EECF244321}">
                <p14:modId xmlns:p14="http://schemas.microsoft.com/office/powerpoint/2010/main" val="3135479596"/>
              </p:ext>
            </p:extLst>
          </p:nvPr>
        </p:nvGraphicFramePr>
        <p:xfrm>
          <a:off x="304800" y="2895602"/>
          <a:ext cx="8610599" cy="3815542"/>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514599">
                  <a:extLst>
                    <a:ext uri="{9D8B030D-6E8A-4147-A177-3AD203B41FA5}">
                      <a16:colId xmlns:a16="http://schemas.microsoft.com/office/drawing/2014/main" val="20003"/>
                    </a:ext>
                  </a:extLst>
                </a:gridCol>
              </a:tblGrid>
              <a:tr h="1500909">
                <a:tc>
                  <a:txBody>
                    <a:bodyPr/>
                    <a:lstStyle/>
                    <a:p>
                      <a:pPr algn="ctr"/>
                      <a:r>
                        <a:rPr lang="en-GB" sz="2400" dirty="0"/>
                        <a:t>Chemical</a:t>
                      </a:r>
                    </a:p>
                  </a:txBody>
                  <a:tcPr/>
                </a:tc>
                <a:tc>
                  <a:txBody>
                    <a:bodyPr/>
                    <a:lstStyle/>
                    <a:p>
                      <a:pPr algn="ctr"/>
                      <a:r>
                        <a:rPr lang="en-GB" sz="2400" dirty="0"/>
                        <a:t>Measured diameter (</a:t>
                      </a:r>
                      <a:r>
                        <a:rPr lang="en-GB" sz="2400" i="1" dirty="0"/>
                        <a:t>D</a:t>
                      </a:r>
                      <a:r>
                        <a:rPr lang="en-GB" sz="2400" dirty="0"/>
                        <a:t>) of clear circle (mm)</a:t>
                      </a:r>
                    </a:p>
                  </a:txBody>
                  <a:tcPr/>
                </a:tc>
                <a:tc>
                  <a:txBody>
                    <a:bodyPr/>
                    <a:lstStyle/>
                    <a:p>
                      <a:pPr algn="ctr"/>
                      <a:r>
                        <a:rPr lang="en-GB" sz="2400" dirty="0"/>
                        <a:t>Calculated radius of cleared circle (mm)</a:t>
                      </a:r>
                    </a:p>
                  </a:txBody>
                  <a:tcPr/>
                </a:tc>
                <a:tc>
                  <a:txBody>
                    <a:bodyPr/>
                    <a:lstStyle/>
                    <a:p>
                      <a:pPr algn="ctr"/>
                      <a:r>
                        <a:rPr lang="en-GB" sz="2400" dirty="0"/>
                        <a:t>Calculated surface</a:t>
                      </a:r>
                      <a:r>
                        <a:rPr lang="en-GB" sz="2400" baseline="0" dirty="0"/>
                        <a:t> area of clear circle (mm</a:t>
                      </a:r>
                      <a:r>
                        <a:rPr lang="en-GB" sz="2400" baseline="30000" dirty="0"/>
                        <a:t>2</a:t>
                      </a:r>
                      <a:r>
                        <a:rPr lang="en-GB" sz="2400" baseline="0" dirty="0"/>
                        <a:t>)</a:t>
                      </a:r>
                      <a:endParaRPr lang="en-GB" sz="2400" dirty="0"/>
                    </a:p>
                  </a:txBody>
                  <a:tcPr/>
                </a:tc>
                <a:extLst>
                  <a:ext uri="{0D108BD9-81ED-4DB2-BD59-A6C34878D82A}">
                    <a16:rowId xmlns:a16="http://schemas.microsoft.com/office/drawing/2014/main" val="10000"/>
                  </a:ext>
                </a:extLst>
              </a:tr>
              <a:tr h="577273">
                <a:tc>
                  <a:txBody>
                    <a:bodyPr/>
                    <a:lstStyle/>
                    <a:p>
                      <a:pPr algn="ctr"/>
                      <a:r>
                        <a:rPr lang="en-GB" sz="1600" dirty="0"/>
                        <a:t>None</a:t>
                      </a:r>
                    </a:p>
                  </a:txBody>
                  <a:tcPr/>
                </a:tc>
                <a:tc>
                  <a:txBody>
                    <a:bodyPr/>
                    <a:lstStyle/>
                    <a:p>
                      <a:pPr algn="ctr"/>
                      <a:r>
                        <a:rPr lang="en-GB" sz="2400" dirty="0"/>
                        <a:t>0.0</a:t>
                      </a:r>
                    </a:p>
                  </a:txBody>
                  <a:tcPr/>
                </a:tc>
                <a:tc>
                  <a:txBody>
                    <a:bodyPr/>
                    <a:lstStyle/>
                    <a:p>
                      <a:endParaRPr lang="en-GB" sz="2400"/>
                    </a:p>
                  </a:txBody>
                  <a:tcPr/>
                </a:tc>
                <a:tc>
                  <a:txBody>
                    <a:bodyPr/>
                    <a:lstStyle/>
                    <a:p>
                      <a:endParaRPr lang="en-GB" sz="2400"/>
                    </a:p>
                  </a:txBody>
                  <a:tcPr/>
                </a:tc>
                <a:extLst>
                  <a:ext uri="{0D108BD9-81ED-4DB2-BD59-A6C34878D82A}">
                    <a16:rowId xmlns:a16="http://schemas.microsoft.com/office/drawing/2014/main" val="10001"/>
                  </a:ext>
                </a:extLst>
              </a:tr>
              <a:tr h="577273">
                <a:tc>
                  <a:txBody>
                    <a:bodyPr/>
                    <a:lstStyle/>
                    <a:p>
                      <a:pPr algn="ctr"/>
                      <a:r>
                        <a:rPr lang="en-GB" sz="1600" dirty="0"/>
                        <a:t>Disinfectant</a:t>
                      </a:r>
                      <a:r>
                        <a:rPr lang="en-GB" sz="1600" baseline="0" dirty="0"/>
                        <a:t> </a:t>
                      </a:r>
                    </a:p>
                    <a:p>
                      <a:pPr algn="ctr"/>
                      <a:r>
                        <a:rPr lang="en-GB" sz="1600" baseline="0" dirty="0"/>
                        <a:t>1</a:t>
                      </a:r>
                      <a:endParaRPr lang="en-GB" sz="1600" dirty="0"/>
                    </a:p>
                  </a:txBody>
                  <a:tcPr/>
                </a:tc>
                <a:tc>
                  <a:txBody>
                    <a:bodyPr/>
                    <a:lstStyle/>
                    <a:p>
                      <a:pPr algn="ctr"/>
                      <a:r>
                        <a:rPr lang="en-GB" sz="2400" dirty="0"/>
                        <a:t>7.0</a:t>
                      </a:r>
                    </a:p>
                  </a:txBody>
                  <a:tcPr/>
                </a:tc>
                <a:tc>
                  <a:txBody>
                    <a:bodyPr/>
                    <a:lstStyle/>
                    <a:p>
                      <a:endParaRPr lang="en-GB" sz="2400" dirty="0"/>
                    </a:p>
                  </a:txBody>
                  <a:tcPr/>
                </a:tc>
                <a:tc>
                  <a:txBody>
                    <a:bodyPr/>
                    <a:lstStyle/>
                    <a:p>
                      <a:endParaRPr lang="en-GB" sz="2400"/>
                    </a:p>
                  </a:txBody>
                  <a:tcPr/>
                </a:tc>
                <a:extLst>
                  <a:ext uri="{0D108BD9-81ED-4DB2-BD59-A6C34878D82A}">
                    <a16:rowId xmlns:a16="http://schemas.microsoft.com/office/drawing/2014/main" val="10002"/>
                  </a:ext>
                </a:extLst>
              </a:tr>
              <a:tr h="577273">
                <a:tc>
                  <a:txBody>
                    <a:bodyPr/>
                    <a:lstStyle/>
                    <a:p>
                      <a:pPr algn="ctr"/>
                      <a:r>
                        <a:rPr lang="en-GB" sz="1600" dirty="0"/>
                        <a:t>Disinfectant </a:t>
                      </a:r>
                    </a:p>
                    <a:p>
                      <a:pPr algn="ctr"/>
                      <a:r>
                        <a:rPr lang="en-GB" sz="1600" dirty="0"/>
                        <a:t>2</a:t>
                      </a:r>
                    </a:p>
                  </a:txBody>
                  <a:tcPr/>
                </a:tc>
                <a:tc>
                  <a:txBody>
                    <a:bodyPr/>
                    <a:lstStyle/>
                    <a:p>
                      <a:pPr algn="ctr"/>
                      <a:r>
                        <a:rPr lang="en-GB" sz="2400" dirty="0"/>
                        <a:t>4.0</a:t>
                      </a:r>
                    </a:p>
                  </a:txBody>
                  <a:tcPr/>
                </a:tc>
                <a:tc>
                  <a:txBody>
                    <a:bodyPr/>
                    <a:lstStyle/>
                    <a:p>
                      <a:endParaRPr lang="en-GB" sz="2400" dirty="0"/>
                    </a:p>
                  </a:txBody>
                  <a:tcPr/>
                </a:tc>
                <a:tc>
                  <a:txBody>
                    <a:bodyPr/>
                    <a:lstStyle/>
                    <a:p>
                      <a:endParaRPr lang="en-GB" sz="2400"/>
                    </a:p>
                  </a:txBody>
                  <a:tcPr/>
                </a:tc>
                <a:extLst>
                  <a:ext uri="{0D108BD9-81ED-4DB2-BD59-A6C34878D82A}">
                    <a16:rowId xmlns:a16="http://schemas.microsoft.com/office/drawing/2014/main" val="10003"/>
                  </a:ext>
                </a:extLst>
              </a:tr>
              <a:tr h="577273">
                <a:tc>
                  <a:txBody>
                    <a:bodyPr/>
                    <a:lstStyle/>
                    <a:p>
                      <a:pPr algn="ctr"/>
                      <a:r>
                        <a:rPr lang="en-GB" sz="1600" dirty="0"/>
                        <a:t>Disinfectant </a:t>
                      </a:r>
                    </a:p>
                    <a:p>
                      <a:pPr algn="ctr"/>
                      <a:r>
                        <a:rPr lang="en-GB" sz="1600" dirty="0"/>
                        <a:t>3</a:t>
                      </a:r>
                    </a:p>
                  </a:txBody>
                  <a:tcPr/>
                </a:tc>
                <a:tc>
                  <a:txBody>
                    <a:bodyPr/>
                    <a:lstStyle/>
                    <a:p>
                      <a:pPr algn="ctr"/>
                      <a:r>
                        <a:rPr lang="en-GB" sz="2400" dirty="0"/>
                        <a:t>12.0</a:t>
                      </a:r>
                    </a:p>
                  </a:txBody>
                  <a:tcPr/>
                </a:tc>
                <a:tc>
                  <a:txBody>
                    <a:bodyPr/>
                    <a:lstStyle/>
                    <a:p>
                      <a:endParaRPr lang="en-GB" sz="2400"/>
                    </a:p>
                  </a:txBody>
                  <a:tcPr/>
                </a:tc>
                <a:tc>
                  <a:txBody>
                    <a:bodyPr/>
                    <a:lstStyle/>
                    <a:p>
                      <a:endParaRPr lang="en-GB" sz="2400" dirty="0"/>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228600" y="838200"/>
            <a:ext cx="8534400" cy="830997"/>
          </a:xfrm>
          <a:prstGeom prst="rect">
            <a:avLst/>
          </a:prstGeom>
          <a:noFill/>
        </p:spPr>
        <p:txBody>
          <a:bodyPr wrap="square" rtlCol="0">
            <a:spAutoFit/>
          </a:bodyPr>
          <a:lstStyle/>
          <a:p>
            <a:r>
              <a:rPr lang="en-GB" sz="2400" b="1" dirty="0">
                <a:solidFill>
                  <a:srgbClr val="0070C0"/>
                </a:solidFill>
                <a:latin typeface="Comic Sans MS" pitchFamily="66" charset="0"/>
              </a:rPr>
              <a:t>Task: </a:t>
            </a:r>
            <a:r>
              <a:rPr lang="en-GB" sz="2400" dirty="0">
                <a:latin typeface="Comic Sans MS" pitchFamily="66" charset="0"/>
              </a:rPr>
              <a:t>Using the calculation below, copy and complete this table to show the area of the clear zones.</a:t>
            </a:r>
          </a:p>
        </p:txBody>
      </p:sp>
      <p:pic>
        <p:nvPicPr>
          <p:cNvPr id="26626" name="Picture 2" descr="Related image"/>
          <p:cNvPicPr>
            <a:picLocks noChangeAspect="1" noChangeArrowheads="1"/>
          </p:cNvPicPr>
          <p:nvPr/>
        </p:nvPicPr>
        <p:blipFill>
          <a:blip r:embed="rId2" cstate="print"/>
          <a:srcRect/>
          <a:stretch>
            <a:fillRect/>
          </a:stretch>
        </p:blipFill>
        <p:spPr bwMode="auto">
          <a:xfrm>
            <a:off x="6400800" y="1905000"/>
            <a:ext cx="990600" cy="990601"/>
          </a:xfrm>
          <a:prstGeom prst="rect">
            <a:avLst/>
          </a:prstGeom>
          <a:noFill/>
        </p:spPr>
      </p:pic>
      <p:sp>
        <p:nvSpPr>
          <p:cNvPr id="9" name="TextBox 8"/>
          <p:cNvSpPr txBox="1"/>
          <p:nvPr/>
        </p:nvSpPr>
        <p:spPr>
          <a:xfrm>
            <a:off x="4191000" y="2057400"/>
            <a:ext cx="2514600" cy="461665"/>
          </a:xfrm>
          <a:prstGeom prst="rect">
            <a:avLst/>
          </a:prstGeom>
          <a:noFill/>
        </p:spPr>
        <p:txBody>
          <a:bodyPr wrap="square" rtlCol="0">
            <a:spAutoFit/>
          </a:bodyPr>
          <a:lstStyle/>
          <a:p>
            <a:r>
              <a:rPr lang="en-GB" sz="2400" dirty="0"/>
              <a:t>Area of a circle = </a:t>
            </a:r>
          </a:p>
        </p:txBody>
      </p:sp>
      <p:sp>
        <p:nvSpPr>
          <p:cNvPr id="10" name="TextBox 9"/>
          <p:cNvSpPr txBox="1"/>
          <p:nvPr/>
        </p:nvSpPr>
        <p:spPr>
          <a:xfrm>
            <a:off x="533400" y="1905000"/>
            <a:ext cx="2209800" cy="646331"/>
          </a:xfrm>
          <a:prstGeom prst="rect">
            <a:avLst/>
          </a:prstGeom>
          <a:noFill/>
        </p:spPr>
        <p:txBody>
          <a:bodyPr wrap="square" rtlCol="0">
            <a:spAutoFit/>
          </a:bodyPr>
          <a:lstStyle/>
          <a:p>
            <a:r>
              <a:rPr lang="en-GB" sz="2400" dirty="0"/>
              <a:t>Radius</a:t>
            </a:r>
            <a:r>
              <a:rPr lang="en-GB" sz="3200" dirty="0"/>
              <a:t> </a:t>
            </a:r>
            <a:r>
              <a:rPr lang="en-GB" sz="2800" dirty="0"/>
              <a:t>= </a:t>
            </a:r>
            <a:r>
              <a:rPr lang="en-GB" sz="3600" i="1" dirty="0"/>
              <a:t>D</a:t>
            </a:r>
            <a:r>
              <a:rPr lang="en-GB" sz="3600" dirty="0"/>
              <a:t>/2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3581400" cy="584775"/>
          </a:xfrm>
          <a:prstGeom prst="rect">
            <a:avLst/>
          </a:prstGeom>
          <a:noFill/>
        </p:spPr>
        <p:txBody>
          <a:bodyPr wrap="square" rtlCol="0">
            <a:spAutoFit/>
          </a:bodyPr>
          <a:lstStyle/>
          <a:p>
            <a:r>
              <a:rPr lang="en-GB" sz="3200" dirty="0">
                <a:solidFill>
                  <a:srgbClr val="FF0000"/>
                </a:solidFill>
                <a:latin typeface="Comic Sans MS" pitchFamily="66" charset="0"/>
              </a:rPr>
              <a:t>Self-assessment:</a:t>
            </a:r>
          </a:p>
        </p:txBody>
      </p:sp>
      <p:graphicFrame>
        <p:nvGraphicFramePr>
          <p:cNvPr id="5" name="Table 4"/>
          <p:cNvGraphicFramePr>
            <a:graphicFrameLocks noGrp="1"/>
          </p:cNvGraphicFramePr>
          <p:nvPr>
            <p:extLst>
              <p:ext uri="{D42A27DB-BD31-4B8C-83A1-F6EECF244321}">
                <p14:modId xmlns:p14="http://schemas.microsoft.com/office/powerpoint/2010/main" val="516220267"/>
              </p:ext>
            </p:extLst>
          </p:nvPr>
        </p:nvGraphicFramePr>
        <p:xfrm>
          <a:off x="228600" y="1371600"/>
          <a:ext cx="8610599" cy="4782294"/>
        </p:xfrm>
        <a:graphic>
          <a:graphicData uri="http://schemas.openxmlformats.org/drawingml/2006/table">
            <a:tbl>
              <a:tblPr firstRow="1" bandRow="1">
                <a:tableStyleId>{5C22544A-7EE6-4342-B048-85BDC9FD1C3A}</a:tableStyleId>
              </a:tblPr>
              <a:tblGrid>
                <a:gridCol w="1658566">
                  <a:extLst>
                    <a:ext uri="{9D8B030D-6E8A-4147-A177-3AD203B41FA5}">
                      <a16:colId xmlns:a16="http://schemas.microsoft.com/office/drawing/2014/main" val="20000"/>
                    </a:ext>
                  </a:extLst>
                </a:gridCol>
                <a:gridCol w="2075234">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514599">
                  <a:extLst>
                    <a:ext uri="{9D8B030D-6E8A-4147-A177-3AD203B41FA5}">
                      <a16:colId xmlns:a16="http://schemas.microsoft.com/office/drawing/2014/main" val="20003"/>
                    </a:ext>
                  </a:extLst>
                </a:gridCol>
              </a:tblGrid>
              <a:tr h="1670799">
                <a:tc>
                  <a:txBody>
                    <a:bodyPr/>
                    <a:lstStyle/>
                    <a:p>
                      <a:pPr algn="ctr"/>
                      <a:r>
                        <a:rPr lang="en-GB" sz="2400" dirty="0"/>
                        <a:t>Chemical</a:t>
                      </a:r>
                    </a:p>
                  </a:txBody>
                  <a:tcPr/>
                </a:tc>
                <a:tc>
                  <a:txBody>
                    <a:bodyPr/>
                    <a:lstStyle/>
                    <a:p>
                      <a:pPr algn="ctr"/>
                      <a:r>
                        <a:rPr lang="en-GB" sz="2400" dirty="0"/>
                        <a:t>Measured diameter (</a:t>
                      </a:r>
                      <a:r>
                        <a:rPr lang="en-GB" sz="2400" i="1" dirty="0"/>
                        <a:t>D</a:t>
                      </a:r>
                      <a:r>
                        <a:rPr lang="en-GB" sz="2400" dirty="0"/>
                        <a:t>) of clear circle (mm)</a:t>
                      </a:r>
                    </a:p>
                  </a:txBody>
                  <a:tcPr/>
                </a:tc>
                <a:tc>
                  <a:txBody>
                    <a:bodyPr/>
                    <a:lstStyle/>
                    <a:p>
                      <a:pPr algn="ctr"/>
                      <a:r>
                        <a:rPr lang="en-GB" sz="2400" dirty="0"/>
                        <a:t>Calculated radius of cleared circle (mm)</a:t>
                      </a:r>
                    </a:p>
                  </a:txBody>
                  <a:tcPr/>
                </a:tc>
                <a:tc>
                  <a:txBody>
                    <a:bodyPr/>
                    <a:lstStyle/>
                    <a:p>
                      <a:pPr algn="ctr"/>
                      <a:r>
                        <a:rPr lang="en-GB" sz="2400" dirty="0"/>
                        <a:t>Calculated surface</a:t>
                      </a:r>
                      <a:r>
                        <a:rPr lang="en-GB" sz="2400" baseline="0" dirty="0"/>
                        <a:t> area of clear circle (mm</a:t>
                      </a:r>
                      <a:r>
                        <a:rPr lang="en-GB" sz="2400" baseline="30000" dirty="0"/>
                        <a:t>2</a:t>
                      </a:r>
                      <a:r>
                        <a:rPr lang="en-GB" sz="2400" baseline="0" dirty="0"/>
                        <a:t>)</a:t>
                      </a:r>
                      <a:endParaRPr lang="en-GB" sz="2400" dirty="0"/>
                    </a:p>
                  </a:txBody>
                  <a:tcPr/>
                </a:tc>
                <a:extLst>
                  <a:ext uri="{0D108BD9-81ED-4DB2-BD59-A6C34878D82A}">
                    <a16:rowId xmlns:a16="http://schemas.microsoft.com/office/drawing/2014/main" val="10000"/>
                  </a:ext>
                </a:extLst>
              </a:tr>
              <a:tr h="642615">
                <a:tc>
                  <a:txBody>
                    <a:bodyPr/>
                    <a:lstStyle/>
                    <a:p>
                      <a:pPr algn="ctr"/>
                      <a:r>
                        <a:rPr lang="en-GB" sz="2400" dirty="0"/>
                        <a:t>None</a:t>
                      </a:r>
                    </a:p>
                  </a:txBody>
                  <a:tcPr/>
                </a:tc>
                <a:tc>
                  <a:txBody>
                    <a:bodyPr/>
                    <a:lstStyle/>
                    <a:p>
                      <a:pPr algn="ctr"/>
                      <a:r>
                        <a:rPr lang="en-GB" sz="3600" dirty="0"/>
                        <a:t>0.0</a:t>
                      </a:r>
                    </a:p>
                  </a:txBody>
                  <a:tcPr/>
                </a:tc>
                <a:tc>
                  <a:txBody>
                    <a:bodyPr/>
                    <a:lstStyle/>
                    <a:p>
                      <a:pPr algn="ctr"/>
                      <a:r>
                        <a:rPr lang="en-GB" sz="3600" dirty="0">
                          <a:solidFill>
                            <a:srgbClr val="FF0000"/>
                          </a:solidFill>
                        </a:rPr>
                        <a:t>0.0</a:t>
                      </a:r>
                    </a:p>
                  </a:txBody>
                  <a:tcPr/>
                </a:tc>
                <a:tc>
                  <a:txBody>
                    <a:bodyPr/>
                    <a:lstStyle/>
                    <a:p>
                      <a:pPr algn="ctr"/>
                      <a:r>
                        <a:rPr lang="en-GB" sz="3600" dirty="0">
                          <a:solidFill>
                            <a:srgbClr val="FF0000"/>
                          </a:solidFill>
                        </a:rPr>
                        <a:t>0.0</a:t>
                      </a:r>
                    </a:p>
                  </a:txBody>
                  <a:tcPr/>
                </a:tc>
                <a:extLst>
                  <a:ext uri="{0D108BD9-81ED-4DB2-BD59-A6C34878D82A}">
                    <a16:rowId xmlns:a16="http://schemas.microsoft.com/office/drawing/2014/main" val="10001"/>
                  </a:ext>
                </a:extLst>
              </a:tr>
              <a:tr h="642615">
                <a:tc>
                  <a:txBody>
                    <a:bodyPr/>
                    <a:lstStyle/>
                    <a:p>
                      <a:pPr algn="ctr"/>
                      <a:r>
                        <a:rPr lang="en-GB" sz="2400" dirty="0"/>
                        <a:t>Disinfectant</a:t>
                      </a:r>
                      <a:r>
                        <a:rPr lang="en-GB" sz="2400" baseline="0" dirty="0"/>
                        <a:t> 1</a:t>
                      </a:r>
                      <a:endParaRPr lang="en-GB" sz="2400" dirty="0"/>
                    </a:p>
                  </a:txBody>
                  <a:tcPr/>
                </a:tc>
                <a:tc>
                  <a:txBody>
                    <a:bodyPr/>
                    <a:lstStyle/>
                    <a:p>
                      <a:pPr algn="ctr"/>
                      <a:r>
                        <a:rPr lang="en-GB" sz="3600" dirty="0"/>
                        <a:t>7.0</a:t>
                      </a:r>
                    </a:p>
                  </a:txBody>
                  <a:tcPr/>
                </a:tc>
                <a:tc>
                  <a:txBody>
                    <a:bodyPr/>
                    <a:lstStyle/>
                    <a:p>
                      <a:pPr algn="ctr"/>
                      <a:r>
                        <a:rPr lang="en-GB" sz="3600" dirty="0">
                          <a:solidFill>
                            <a:srgbClr val="FF0000"/>
                          </a:solidFill>
                        </a:rPr>
                        <a:t>3.5</a:t>
                      </a:r>
                    </a:p>
                  </a:txBody>
                  <a:tcPr/>
                </a:tc>
                <a:tc>
                  <a:txBody>
                    <a:bodyPr/>
                    <a:lstStyle/>
                    <a:p>
                      <a:pPr algn="ctr"/>
                      <a:r>
                        <a:rPr lang="en-GB" sz="3600" dirty="0">
                          <a:solidFill>
                            <a:srgbClr val="FF0000"/>
                          </a:solidFill>
                        </a:rPr>
                        <a:t>38.5</a:t>
                      </a:r>
                    </a:p>
                  </a:txBody>
                  <a:tcPr/>
                </a:tc>
                <a:extLst>
                  <a:ext uri="{0D108BD9-81ED-4DB2-BD59-A6C34878D82A}">
                    <a16:rowId xmlns:a16="http://schemas.microsoft.com/office/drawing/2014/main" val="10002"/>
                  </a:ext>
                </a:extLst>
              </a:tr>
              <a:tr h="642615">
                <a:tc>
                  <a:txBody>
                    <a:bodyPr/>
                    <a:lstStyle/>
                    <a:p>
                      <a:pPr algn="ctr"/>
                      <a:r>
                        <a:rPr lang="en-GB" sz="2400" dirty="0"/>
                        <a:t>Disinfectant 2</a:t>
                      </a:r>
                    </a:p>
                  </a:txBody>
                  <a:tcPr/>
                </a:tc>
                <a:tc>
                  <a:txBody>
                    <a:bodyPr/>
                    <a:lstStyle/>
                    <a:p>
                      <a:pPr algn="ctr"/>
                      <a:r>
                        <a:rPr lang="en-GB" sz="3600" dirty="0"/>
                        <a:t>4.0</a:t>
                      </a:r>
                    </a:p>
                  </a:txBody>
                  <a:tcPr/>
                </a:tc>
                <a:tc>
                  <a:txBody>
                    <a:bodyPr/>
                    <a:lstStyle/>
                    <a:p>
                      <a:pPr algn="ctr"/>
                      <a:r>
                        <a:rPr lang="en-GB" sz="3600" dirty="0">
                          <a:solidFill>
                            <a:srgbClr val="FF0000"/>
                          </a:solidFill>
                        </a:rPr>
                        <a:t>2.0</a:t>
                      </a:r>
                    </a:p>
                  </a:txBody>
                  <a:tcPr/>
                </a:tc>
                <a:tc>
                  <a:txBody>
                    <a:bodyPr/>
                    <a:lstStyle/>
                    <a:p>
                      <a:pPr algn="ctr"/>
                      <a:r>
                        <a:rPr lang="en-GB" sz="3600" dirty="0">
                          <a:solidFill>
                            <a:srgbClr val="FF0000"/>
                          </a:solidFill>
                        </a:rPr>
                        <a:t>12.6</a:t>
                      </a:r>
                    </a:p>
                  </a:txBody>
                  <a:tcPr/>
                </a:tc>
                <a:extLst>
                  <a:ext uri="{0D108BD9-81ED-4DB2-BD59-A6C34878D82A}">
                    <a16:rowId xmlns:a16="http://schemas.microsoft.com/office/drawing/2014/main" val="10003"/>
                  </a:ext>
                </a:extLst>
              </a:tr>
              <a:tr h="642615">
                <a:tc>
                  <a:txBody>
                    <a:bodyPr/>
                    <a:lstStyle/>
                    <a:p>
                      <a:pPr algn="ctr"/>
                      <a:r>
                        <a:rPr lang="en-GB" sz="2400" dirty="0"/>
                        <a:t>Disinfectant 3</a:t>
                      </a:r>
                    </a:p>
                  </a:txBody>
                  <a:tcPr/>
                </a:tc>
                <a:tc>
                  <a:txBody>
                    <a:bodyPr/>
                    <a:lstStyle/>
                    <a:p>
                      <a:pPr algn="ctr"/>
                      <a:r>
                        <a:rPr lang="en-GB" sz="3600" dirty="0"/>
                        <a:t>12.0</a:t>
                      </a:r>
                    </a:p>
                  </a:txBody>
                  <a:tcPr/>
                </a:tc>
                <a:tc>
                  <a:txBody>
                    <a:bodyPr/>
                    <a:lstStyle/>
                    <a:p>
                      <a:pPr algn="ctr"/>
                      <a:r>
                        <a:rPr lang="en-GB" sz="3600" dirty="0">
                          <a:solidFill>
                            <a:srgbClr val="FF0000"/>
                          </a:solidFill>
                        </a:rPr>
                        <a:t>6.0</a:t>
                      </a:r>
                    </a:p>
                  </a:txBody>
                  <a:tcPr/>
                </a:tc>
                <a:tc>
                  <a:txBody>
                    <a:bodyPr/>
                    <a:lstStyle/>
                    <a:p>
                      <a:pPr algn="ctr"/>
                      <a:r>
                        <a:rPr lang="en-GB" sz="3600" dirty="0">
                          <a:solidFill>
                            <a:srgbClr val="FF0000"/>
                          </a:solidFill>
                        </a:rPr>
                        <a:t>113.1</a:t>
                      </a:r>
                    </a:p>
                  </a:txBody>
                  <a:tcPr/>
                </a:tc>
                <a:extLst>
                  <a:ext uri="{0D108BD9-81ED-4DB2-BD59-A6C34878D82A}">
                    <a16:rowId xmlns:a16="http://schemas.microsoft.com/office/drawing/2014/main" val="10004"/>
                  </a:ext>
                </a:extLst>
              </a:tr>
            </a:tbl>
          </a:graphicData>
        </a:graphic>
      </p:graphicFrame>
      <p:pic>
        <p:nvPicPr>
          <p:cNvPr id="6" name="Picture 5" descr="Mark, Check, Tick, Red, Correct, Symbol, Choice, Yes"/>
          <p:cNvPicPr>
            <a:picLocks noChangeAspect="1" noChangeArrowheads="1"/>
          </p:cNvPicPr>
          <p:nvPr/>
        </p:nvPicPr>
        <p:blipFill>
          <a:blip r:embed="rId2" cstate="print"/>
          <a:srcRect/>
          <a:stretch>
            <a:fillRect/>
          </a:stretch>
        </p:blipFill>
        <p:spPr bwMode="auto">
          <a:xfrm>
            <a:off x="7906196" y="5573949"/>
            <a:ext cx="1092327" cy="113817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4525963"/>
          </a:xfrm>
        </p:spPr>
        <p:txBody>
          <a:bodyPr/>
          <a:lstStyle/>
          <a:p>
            <a:pPr>
              <a:buNone/>
            </a:pPr>
            <a:r>
              <a:rPr lang="en-GB" sz="4000" b="1" dirty="0">
                <a:solidFill>
                  <a:srgbClr val="0070C0"/>
                </a:solidFill>
                <a:latin typeface="Comic Sans MS" pitchFamily="66" charset="0"/>
              </a:rPr>
              <a:t>Plenary:</a:t>
            </a:r>
          </a:p>
          <a:p>
            <a:pPr algn="ctr">
              <a:buNone/>
            </a:pPr>
            <a:endParaRPr lang="en-GB" sz="2000" dirty="0">
              <a:latin typeface="Comic Sans MS" pitchFamily="66" charset="0"/>
            </a:endParaRPr>
          </a:p>
          <a:p>
            <a:pPr algn="ctr">
              <a:buNone/>
            </a:pPr>
            <a:r>
              <a:rPr lang="en-GB" sz="3600" dirty="0">
                <a:latin typeface="Comic Sans MS" pitchFamily="66" charset="0"/>
              </a:rPr>
              <a:t>What have you learnt this lesson?</a:t>
            </a:r>
          </a:p>
          <a:p>
            <a:pPr algn="ctr">
              <a:buNone/>
            </a:pPr>
            <a:endParaRPr lang="en-GB" sz="2400" dirty="0">
              <a:latin typeface="Comic Sans MS" pitchFamily="66" charset="0"/>
            </a:endParaRPr>
          </a:p>
          <a:p>
            <a:pPr algn="ctr">
              <a:buNone/>
            </a:pPr>
            <a:r>
              <a:rPr lang="en-GB" sz="3600" dirty="0">
                <a:latin typeface="Comic Sans MS" pitchFamily="66" charset="0"/>
              </a:rPr>
              <a:t>Summarise what you have learnt in 3 sentences!</a:t>
            </a:r>
          </a:p>
        </p:txBody>
      </p:sp>
      <p:pic>
        <p:nvPicPr>
          <p:cNvPr id="5" name="Picture 2" descr="Petri Dish, Schimmelpilz, Culture"/>
          <p:cNvPicPr>
            <a:picLocks noChangeAspect="1" noChangeArrowheads="1"/>
          </p:cNvPicPr>
          <p:nvPr/>
        </p:nvPicPr>
        <p:blipFill>
          <a:blip r:embed="rId2" cstate="print"/>
          <a:srcRect l="14414" r="15315"/>
          <a:stretch>
            <a:fillRect/>
          </a:stretch>
        </p:blipFill>
        <p:spPr bwMode="auto">
          <a:xfrm>
            <a:off x="457200" y="3581400"/>
            <a:ext cx="2971800" cy="2819400"/>
          </a:xfrm>
          <a:prstGeom prst="rect">
            <a:avLst/>
          </a:prstGeom>
          <a:solidFill>
            <a:schemeClr val="bg1"/>
          </a:solidFill>
        </p:spPr>
      </p:pic>
      <p:pic>
        <p:nvPicPr>
          <p:cNvPr id="3073" name="Picture 1" descr="C:\Users\JodieMay\AppData\Local\Microsoft\Windows\INetCache\IE\SF6VMHUR\bacteria[1].jpeg"/>
          <p:cNvPicPr>
            <a:picLocks noChangeAspect="1" noChangeArrowheads="1"/>
          </p:cNvPicPr>
          <p:nvPr/>
        </p:nvPicPr>
        <p:blipFill>
          <a:blip r:embed="rId3" cstate="print"/>
          <a:srcRect/>
          <a:stretch>
            <a:fillRect/>
          </a:stretch>
        </p:blipFill>
        <p:spPr bwMode="auto">
          <a:xfrm>
            <a:off x="5562600" y="4114800"/>
            <a:ext cx="3149600" cy="2362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rot="16200000">
            <a:off x="-955488" y="1260289"/>
            <a:ext cx="6635380" cy="4419602"/>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rot="16200000">
            <a:off x="3692709" y="1254309"/>
            <a:ext cx="6482980" cy="441960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a:stretch>
            <a:fillRect/>
          </a:stretch>
        </p:blipFill>
        <p:spPr bwMode="auto">
          <a:xfrm rot="16200000">
            <a:off x="-659028" y="1116230"/>
            <a:ext cx="5702430" cy="4384373"/>
          </a:xfrm>
          <a:prstGeom prst="rect">
            <a:avLst/>
          </a:prstGeom>
          <a:noFill/>
          <a:ln w="9525">
            <a:noFill/>
            <a:miter lim="800000"/>
            <a:headEnd/>
            <a:tailEnd/>
          </a:ln>
          <a:effectLst/>
        </p:spPr>
      </p:pic>
      <p:pic>
        <p:nvPicPr>
          <p:cNvPr id="6" name="Picture 1"/>
          <p:cNvPicPr>
            <a:picLocks noChangeAspect="1" noChangeArrowheads="1"/>
          </p:cNvPicPr>
          <p:nvPr/>
        </p:nvPicPr>
        <p:blipFill>
          <a:blip r:embed="rId2" cstate="print"/>
          <a:srcRect/>
          <a:stretch>
            <a:fillRect/>
          </a:stretch>
        </p:blipFill>
        <p:spPr bwMode="auto">
          <a:xfrm rot="16200000">
            <a:off x="4007099" y="1022731"/>
            <a:ext cx="5702432" cy="457137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vert="horz" lIns="91440" tIns="45720" rIns="91440" bIns="45720" rtlCol="0" anchor="t">
            <a:normAutofit/>
          </a:bodyPr>
          <a:lstStyle/>
          <a:p>
            <a:pPr marL="0" indent="0">
              <a:buNone/>
            </a:pPr>
            <a:r>
              <a:rPr lang="en-GB" dirty="0"/>
              <a:t>GOOD PROGRESS:</a:t>
            </a:r>
          </a:p>
          <a:p>
            <a:pPr marL="0" indent="0">
              <a:buNone/>
            </a:pPr>
            <a:r>
              <a:rPr lang="en-GB" dirty="0">
                <a:ea typeface="+mn-lt"/>
                <a:cs typeface="+mn-lt"/>
              </a:rPr>
              <a:t>Understand why cultures of bacteria are kept at lower temperatures in schools compared to industry</a:t>
            </a:r>
            <a:endParaRPr lang="en-GB" dirty="0"/>
          </a:p>
          <a:p>
            <a:pPr marL="0" indent="0">
              <a:buNone/>
            </a:pPr>
            <a:r>
              <a:rPr lang="en-GB" dirty="0">
                <a:ea typeface="+mn-lt"/>
                <a:cs typeface="+mn-lt"/>
              </a:rPr>
              <a:t>Describe how to grow an uncontaminated culture of bacteria in the lab</a:t>
            </a:r>
          </a:p>
          <a:p>
            <a:pPr marL="0" indent="0">
              <a:buNone/>
            </a:pPr>
            <a:endParaRPr lang="en-GB" dirty="0"/>
          </a:p>
          <a:p>
            <a:pPr marL="0" indent="0">
              <a:buNone/>
            </a:pPr>
            <a:r>
              <a:rPr lang="en-GB" dirty="0"/>
              <a:t>OUTSTANDING PROGRESS:</a:t>
            </a:r>
          </a:p>
          <a:p>
            <a:pPr marL="0" indent="0">
              <a:buNone/>
            </a:pPr>
            <a:r>
              <a:rPr lang="en-GB" dirty="0">
                <a:ea typeface="+mn-lt"/>
                <a:cs typeface="+mn-lt"/>
              </a:rPr>
              <a:t>Calculate the number of bacteria in a population</a:t>
            </a: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534400" cy="2677656"/>
          </a:xfrm>
          <a:prstGeom prst="rect">
            <a:avLst/>
          </a:prstGeom>
          <a:noFill/>
        </p:spPr>
        <p:txBody>
          <a:bodyPr wrap="square" rtlCol="0">
            <a:spAutoFit/>
          </a:bodyPr>
          <a:lstStyle/>
          <a:p>
            <a:pPr algn="ctr"/>
            <a:r>
              <a:rPr lang="en-GB" sz="2800" dirty="0">
                <a:latin typeface="Comic Sans MS" pitchFamily="66" charset="0"/>
              </a:rPr>
              <a:t>In order to find out more about microorganisms, scientists need to culture them.</a:t>
            </a:r>
          </a:p>
          <a:p>
            <a:pPr algn="ctr"/>
            <a:endParaRPr lang="en-GB" sz="2800" dirty="0">
              <a:latin typeface="Comic Sans MS" pitchFamily="66" charset="0"/>
            </a:endParaRPr>
          </a:p>
          <a:p>
            <a:pPr algn="ctr"/>
            <a:r>
              <a:rPr lang="en-GB" sz="2800" dirty="0">
                <a:latin typeface="Comic Sans MS" pitchFamily="66" charset="0"/>
              </a:rPr>
              <a:t>This means they are grown in very large numbers so that scientists can see all of the bacteria (the colony) as a whole. </a:t>
            </a:r>
          </a:p>
        </p:txBody>
      </p:sp>
      <p:sp>
        <p:nvSpPr>
          <p:cNvPr id="14" name="TextBox 13"/>
          <p:cNvSpPr txBox="1"/>
          <p:nvPr/>
        </p:nvSpPr>
        <p:spPr>
          <a:xfrm>
            <a:off x="6172200" y="3733800"/>
            <a:ext cx="2362200" cy="1569660"/>
          </a:xfrm>
          <a:prstGeom prst="rect">
            <a:avLst/>
          </a:prstGeom>
          <a:noFill/>
        </p:spPr>
        <p:txBody>
          <a:bodyPr wrap="square" rtlCol="0">
            <a:spAutoFit/>
          </a:bodyPr>
          <a:lstStyle/>
          <a:p>
            <a:pPr algn="ctr"/>
            <a:r>
              <a:rPr lang="en-GB" sz="3200" dirty="0">
                <a:latin typeface="Comic Sans MS" pitchFamily="66" charset="0"/>
              </a:rPr>
              <a:t>Separate colonies of bacteria</a:t>
            </a:r>
          </a:p>
        </p:txBody>
      </p:sp>
      <p:pic>
        <p:nvPicPr>
          <p:cNvPr id="8" name="Picture 2" descr="Petri Dish, Schimmelpilz, Culture"/>
          <p:cNvPicPr>
            <a:picLocks noChangeAspect="1" noChangeArrowheads="1"/>
          </p:cNvPicPr>
          <p:nvPr/>
        </p:nvPicPr>
        <p:blipFill>
          <a:blip r:embed="rId2" cstate="print"/>
          <a:srcRect l="14414" r="15315"/>
          <a:stretch>
            <a:fillRect/>
          </a:stretch>
        </p:blipFill>
        <p:spPr bwMode="auto">
          <a:xfrm>
            <a:off x="1066800" y="3026507"/>
            <a:ext cx="4038600" cy="3831493"/>
          </a:xfrm>
          <a:prstGeom prst="rect">
            <a:avLst/>
          </a:prstGeom>
          <a:solidFill>
            <a:schemeClr val="bg1"/>
          </a:solidFill>
        </p:spPr>
      </p:pic>
      <p:cxnSp>
        <p:nvCxnSpPr>
          <p:cNvPr id="7" name="Straight Arrow Connector 6"/>
          <p:cNvCxnSpPr/>
          <p:nvPr/>
        </p:nvCxnSpPr>
        <p:spPr>
          <a:xfrm flipH="1">
            <a:off x="4267200" y="4267200"/>
            <a:ext cx="1981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962400" y="4648200"/>
            <a:ext cx="22860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839200" cy="5909310"/>
          </a:xfrm>
          <a:prstGeom prst="rect">
            <a:avLst/>
          </a:prstGeom>
          <a:noFill/>
        </p:spPr>
        <p:txBody>
          <a:bodyPr wrap="square" rtlCol="0">
            <a:spAutoFit/>
          </a:bodyPr>
          <a:lstStyle/>
          <a:p>
            <a:pPr>
              <a:buNone/>
            </a:pPr>
            <a:r>
              <a:rPr lang="en-GB" sz="2400" b="1" dirty="0">
                <a:solidFill>
                  <a:srgbClr val="0070C0"/>
                </a:solidFill>
                <a:latin typeface="Comic Sans MS" pitchFamily="66" charset="0"/>
              </a:rPr>
              <a:t>Task: </a:t>
            </a:r>
            <a:r>
              <a:rPr lang="en-GB" sz="2400" dirty="0">
                <a:latin typeface="Comic Sans MS" pitchFamily="66" charset="0"/>
              </a:rPr>
              <a:t>Watch the video and answer the following questions:</a:t>
            </a:r>
          </a:p>
          <a:p>
            <a:pPr>
              <a:buNone/>
            </a:pPr>
            <a:endParaRPr lang="en-GB" sz="2400" dirty="0">
              <a:latin typeface="Comic Sans MS" pitchFamily="66" charset="0"/>
            </a:endParaRPr>
          </a:p>
          <a:p>
            <a:pPr marL="457200" indent="-457200">
              <a:buAutoNum type="arabicPeriod"/>
            </a:pPr>
            <a:r>
              <a:rPr lang="en-GB" sz="2400" dirty="0">
                <a:latin typeface="Comic Sans MS" pitchFamily="66" charset="0"/>
              </a:rPr>
              <a:t>If bacteria are kept in a suitable medium, at what rate can they multiply?</a:t>
            </a:r>
          </a:p>
          <a:p>
            <a:pPr marL="457200" indent="-457200">
              <a:buAutoNum type="arabicPeriod"/>
            </a:pPr>
            <a:r>
              <a:rPr lang="en-GB" sz="2400" dirty="0">
                <a:latin typeface="Comic Sans MS" pitchFamily="66" charset="0"/>
              </a:rPr>
              <a:t>What is this simple process of division called?</a:t>
            </a:r>
          </a:p>
          <a:p>
            <a:pPr marL="457200" indent="-457200">
              <a:buAutoNum type="arabicPeriod"/>
            </a:pPr>
            <a:r>
              <a:rPr lang="en-GB" sz="2400" dirty="0">
                <a:latin typeface="Comic Sans MS" pitchFamily="66" charset="0"/>
              </a:rPr>
              <a:t>For what purposes might scientists want to produce cultures of bacteria?</a:t>
            </a:r>
          </a:p>
          <a:p>
            <a:pPr marL="457200" indent="-457200">
              <a:buAutoNum type="arabicPeriod"/>
            </a:pPr>
            <a:r>
              <a:rPr lang="en-GB" sz="2400" dirty="0">
                <a:latin typeface="Comic Sans MS" pitchFamily="66" charset="0"/>
              </a:rPr>
              <a:t>What useful substances are found in the agar jelly? These substances help bacteria to grow.</a:t>
            </a:r>
          </a:p>
          <a:p>
            <a:pPr marL="457200" indent="-457200">
              <a:buAutoNum type="arabicPeriod"/>
            </a:pPr>
            <a:r>
              <a:rPr lang="en-GB" sz="2400" dirty="0">
                <a:latin typeface="Comic Sans MS" pitchFamily="66" charset="0"/>
              </a:rPr>
              <a:t>What do you need to do before using the inoculating loop to spread the bacteria onto the agar plate? Why is this process important?</a:t>
            </a:r>
          </a:p>
          <a:p>
            <a:pPr marL="457200" indent="-457200">
              <a:buAutoNum type="arabicPeriod"/>
            </a:pPr>
            <a:r>
              <a:rPr lang="en-GB" sz="2400" dirty="0">
                <a:latin typeface="Comic Sans MS" pitchFamily="66" charset="0"/>
              </a:rPr>
              <a:t>Why is the Petri dish loosely taped shut?</a:t>
            </a:r>
          </a:p>
          <a:p>
            <a:pPr marL="457200" indent="-457200">
              <a:buAutoNum type="arabicPeriod"/>
            </a:pPr>
            <a:r>
              <a:rPr lang="en-GB" sz="2400" dirty="0">
                <a:latin typeface="Comic Sans MS" pitchFamily="66" charset="0"/>
              </a:rPr>
              <a:t>What is the temperature at which bacteria cultures are kept in a school lab? Why is this?</a:t>
            </a:r>
          </a:p>
          <a:p>
            <a:endParaRPr lang="en-GB" dirty="0"/>
          </a:p>
        </p:txBody>
      </p:sp>
      <p:sp>
        <p:nvSpPr>
          <p:cNvPr id="5" name="Rectangle 4"/>
          <p:cNvSpPr/>
          <p:nvPr/>
        </p:nvSpPr>
        <p:spPr>
          <a:xfrm>
            <a:off x="3657600" y="6096000"/>
            <a:ext cx="5334000" cy="646331"/>
          </a:xfrm>
          <a:prstGeom prst="rect">
            <a:avLst/>
          </a:prstGeom>
        </p:spPr>
        <p:txBody>
          <a:bodyPr wrap="square">
            <a:spAutoFit/>
          </a:bodyPr>
          <a:lstStyle/>
          <a:p>
            <a:r>
              <a:rPr lang="en-GB" dirty="0">
                <a:hlinkClick r:id="rId2"/>
              </a:rPr>
              <a:t>https://www.youtube.com/watch?v=Uf8a7cCVjM4</a:t>
            </a:r>
            <a:endParaRPr lang="en-GB" dirty="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38200"/>
            <a:ext cx="8839200" cy="5847755"/>
          </a:xfrm>
          <a:prstGeom prst="rect">
            <a:avLst/>
          </a:prstGeom>
        </p:spPr>
        <p:txBody>
          <a:bodyPr wrap="square">
            <a:spAutoFit/>
          </a:bodyPr>
          <a:lstStyle/>
          <a:p>
            <a:pPr marL="457200" indent="-457200">
              <a:buAutoNum type="arabicPeriod"/>
            </a:pPr>
            <a:r>
              <a:rPr lang="en-GB" sz="2200" dirty="0">
                <a:latin typeface="Comic Sans MS" pitchFamily="66" charset="0"/>
              </a:rPr>
              <a:t>Every 20 minutes</a:t>
            </a:r>
          </a:p>
          <a:p>
            <a:pPr marL="457200" indent="-457200">
              <a:buAutoNum type="arabicPeriod"/>
            </a:pPr>
            <a:r>
              <a:rPr lang="en-GB" sz="2200" dirty="0">
                <a:latin typeface="Comic Sans MS" pitchFamily="66" charset="0"/>
              </a:rPr>
              <a:t>Binary fission</a:t>
            </a:r>
          </a:p>
          <a:p>
            <a:pPr marL="457200" indent="-457200">
              <a:buAutoNum type="arabicPeriod"/>
            </a:pPr>
            <a:r>
              <a:rPr lang="en-GB" sz="2200" dirty="0">
                <a:latin typeface="Comic Sans MS" pitchFamily="66" charset="0"/>
              </a:rPr>
              <a:t>To test the effects of disinfectants or antibiotics on the growth/survival of bacteria</a:t>
            </a:r>
          </a:p>
          <a:p>
            <a:pPr marL="457200" indent="-457200">
              <a:buAutoNum type="arabicPeriod"/>
            </a:pPr>
            <a:r>
              <a:rPr lang="en-GB" sz="2200" dirty="0">
                <a:latin typeface="Comic Sans MS" pitchFamily="66" charset="0"/>
              </a:rPr>
              <a:t>Carbohydrates, proteins, vitamins an minerals are all found in agar jelly. The bacteria need these substances in order to thrive, grow and reproduce.</a:t>
            </a:r>
          </a:p>
          <a:p>
            <a:pPr marL="457200" indent="-457200">
              <a:buAutoNum type="arabicPeriod"/>
            </a:pPr>
            <a:r>
              <a:rPr lang="en-GB" sz="2200" dirty="0">
                <a:latin typeface="Comic Sans MS" pitchFamily="66" charset="0"/>
              </a:rPr>
              <a:t>Firstly the inoculating loop is sterilised using a Bunsen burner flame. This stops any unwanted bacteria from contaminating the culture.</a:t>
            </a:r>
          </a:p>
          <a:p>
            <a:pPr marL="457200" indent="-457200">
              <a:buAutoNum type="arabicPeriod"/>
            </a:pPr>
            <a:r>
              <a:rPr lang="en-GB" sz="2200" dirty="0">
                <a:latin typeface="Comic Sans MS" pitchFamily="66" charset="0"/>
              </a:rPr>
              <a:t>The Petri dish is taped shut in order to prevent the bacteria culture from being contaminated</a:t>
            </a:r>
          </a:p>
          <a:p>
            <a:pPr marL="457200" indent="-457200">
              <a:buAutoNum type="arabicPeriod"/>
            </a:pPr>
            <a:r>
              <a:rPr lang="en-GB" sz="2200" dirty="0">
                <a:latin typeface="Comic Sans MS" pitchFamily="66" charset="0"/>
              </a:rPr>
              <a:t>School labs keep bacteria cultures at 25</a:t>
            </a:r>
            <a:r>
              <a:rPr lang="en-GB" sz="2200" dirty="0">
                <a:latin typeface="Comic Sans MS" pitchFamily="66" charset="0"/>
                <a:cs typeface="Calibri"/>
              </a:rPr>
              <a:t>⁰C, compared to industries which keep cultures at 37 ⁰C, as it is safer at a lower temperature. This means that the bacteria will not grow uncontrollably and develop into harmful pathogens which are bad for our health.</a:t>
            </a:r>
            <a:endParaRPr lang="en-GB" sz="2200" dirty="0">
              <a:latin typeface="Comic Sans MS" pitchFamily="66" charset="0"/>
            </a:endParaRPr>
          </a:p>
        </p:txBody>
      </p:sp>
      <p:sp>
        <p:nvSpPr>
          <p:cNvPr id="5" name="TextBox 4"/>
          <p:cNvSpPr txBox="1"/>
          <p:nvPr/>
        </p:nvSpPr>
        <p:spPr>
          <a:xfrm>
            <a:off x="152400" y="228600"/>
            <a:ext cx="4191000" cy="584775"/>
          </a:xfrm>
          <a:prstGeom prst="rect">
            <a:avLst/>
          </a:prstGeom>
          <a:noFill/>
        </p:spPr>
        <p:txBody>
          <a:bodyPr wrap="square" rtlCol="0">
            <a:spAutoFit/>
          </a:bodyPr>
          <a:lstStyle/>
          <a:p>
            <a:r>
              <a:rPr lang="en-GB" sz="3200" dirty="0">
                <a:solidFill>
                  <a:srgbClr val="FF0000"/>
                </a:solidFill>
                <a:latin typeface="Comic Sans MS" pitchFamily="66" charset="0"/>
              </a:rPr>
              <a:t>Self-assessment:</a:t>
            </a:r>
          </a:p>
        </p:txBody>
      </p:sp>
      <p:pic>
        <p:nvPicPr>
          <p:cNvPr id="6" name="Picture 5" descr="Mark, Check, Tick, Red, Correct, Symbol, Choice, Yes"/>
          <p:cNvPicPr>
            <a:picLocks noChangeAspect="1" noChangeArrowheads="1"/>
          </p:cNvPicPr>
          <p:nvPr/>
        </p:nvPicPr>
        <p:blipFill>
          <a:blip r:embed="rId2" cstate="print"/>
          <a:srcRect/>
          <a:stretch>
            <a:fillRect/>
          </a:stretch>
        </p:blipFill>
        <p:spPr bwMode="auto">
          <a:xfrm>
            <a:off x="7620000" y="228600"/>
            <a:ext cx="1023832" cy="1066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1164"/>
            <a:ext cx="8686800" cy="533400"/>
          </a:xfrm>
        </p:spPr>
        <p:txBody>
          <a:bodyPr>
            <a:normAutofit/>
          </a:bodyPr>
          <a:lstStyle/>
          <a:p>
            <a:pPr>
              <a:buNone/>
            </a:pPr>
            <a:r>
              <a:rPr lang="en-GB" sz="3200" dirty="0">
                <a:solidFill>
                  <a:srgbClr val="0070C0"/>
                </a:solidFill>
                <a:latin typeface="Comic Sans MS" pitchFamily="66" charset="0"/>
              </a:rPr>
              <a:t>Growing useful microorganisms</a:t>
            </a:r>
          </a:p>
        </p:txBody>
      </p:sp>
      <p:sp>
        <p:nvSpPr>
          <p:cNvPr id="4" name="TextBox 3"/>
          <p:cNvSpPr txBox="1"/>
          <p:nvPr/>
        </p:nvSpPr>
        <p:spPr>
          <a:xfrm>
            <a:off x="228600" y="914400"/>
            <a:ext cx="6934200" cy="5632311"/>
          </a:xfrm>
          <a:prstGeom prst="rect">
            <a:avLst/>
          </a:prstGeom>
          <a:noFill/>
        </p:spPr>
        <p:txBody>
          <a:bodyPr wrap="square" rtlCol="0">
            <a:spAutoFit/>
          </a:bodyPr>
          <a:lstStyle/>
          <a:p>
            <a:r>
              <a:rPr lang="en-GB" sz="2000" b="1" dirty="0"/>
              <a:t>Step 1</a:t>
            </a:r>
            <a:r>
              <a:rPr lang="en-GB" sz="2000" dirty="0"/>
              <a:t>: Sterilise the inoculating loop by passing it through a Bunsen burner flame until it is red hot. Let it cool, do not put the loop down or blow on it to cool it</a:t>
            </a:r>
          </a:p>
          <a:p>
            <a:endParaRPr lang="en-GB" sz="2000" dirty="0"/>
          </a:p>
          <a:p>
            <a:r>
              <a:rPr lang="en-GB" sz="2000" b="1" dirty="0"/>
              <a:t>Step 2</a:t>
            </a:r>
            <a:r>
              <a:rPr lang="en-GB" sz="2000" dirty="0"/>
              <a:t>: Dip the sterilised loop into the suspension of bacteria you would like to grow, use the loop to make zigzag streaks across the surface of the agar. Replace the lid on the dish as quickly as possible to avoid contamination.</a:t>
            </a:r>
          </a:p>
          <a:p>
            <a:endParaRPr lang="en-GB" sz="2000" dirty="0"/>
          </a:p>
          <a:p>
            <a:r>
              <a:rPr lang="en-GB" sz="2000" b="1" dirty="0"/>
              <a:t>Step 3: </a:t>
            </a:r>
            <a:r>
              <a:rPr lang="en-GB" sz="2000" dirty="0"/>
              <a:t>Fix the lid of the Petri dish with tape to prevent microorganisms from the air contaminating the culture – or microbes from the culture escaping. Do not seal all the way around the edge as oxygen will still need to enter so that bacteria can respire and grow.</a:t>
            </a:r>
          </a:p>
          <a:p>
            <a:endParaRPr lang="en-GB" sz="2000" b="1" dirty="0"/>
          </a:p>
          <a:p>
            <a:r>
              <a:rPr lang="en-GB" sz="2000" b="1" dirty="0"/>
              <a:t>Step 4: </a:t>
            </a:r>
            <a:r>
              <a:rPr lang="en-GB" sz="2000" dirty="0"/>
              <a:t>The Petri dish should be labelled and stored upside down to stop condensation falling on the agar surface. The dish should be kept in an incubator set at 25</a:t>
            </a:r>
            <a:r>
              <a:rPr lang="en-GB" sz="2000" dirty="0">
                <a:latin typeface="Calibri"/>
                <a:cs typeface="Calibri"/>
              </a:rPr>
              <a:t>⁰C.</a:t>
            </a:r>
            <a:endParaRPr lang="en-GB" sz="2000" dirty="0"/>
          </a:p>
        </p:txBody>
      </p:sp>
      <p:pic>
        <p:nvPicPr>
          <p:cNvPr id="24578" name="Picture 2"/>
          <p:cNvPicPr>
            <a:picLocks noChangeAspect="1" noChangeArrowheads="1"/>
          </p:cNvPicPr>
          <p:nvPr/>
        </p:nvPicPr>
        <p:blipFill>
          <a:blip r:embed="rId2" cstate="print"/>
          <a:srcRect/>
          <a:stretch>
            <a:fillRect/>
          </a:stretch>
        </p:blipFill>
        <p:spPr bwMode="auto">
          <a:xfrm>
            <a:off x="7742193" y="152401"/>
            <a:ext cx="822922" cy="1319781"/>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7351251" y="3106735"/>
            <a:ext cx="1177101" cy="1052257"/>
          </a:xfrm>
          <a:prstGeom prst="rect">
            <a:avLst/>
          </a:prstGeom>
          <a:noFill/>
          <a:ln w="9525">
            <a:noFill/>
            <a:miter lim="800000"/>
            <a:headEnd/>
            <a:tailEnd/>
          </a:ln>
        </p:spPr>
      </p:pic>
      <p:pic>
        <p:nvPicPr>
          <p:cNvPr id="24580" name="Picture 4"/>
          <p:cNvPicPr>
            <a:picLocks noChangeAspect="1" noChangeArrowheads="1"/>
          </p:cNvPicPr>
          <p:nvPr/>
        </p:nvPicPr>
        <p:blipFill>
          <a:blip r:embed="rId4" cstate="print"/>
          <a:srcRect/>
          <a:stretch>
            <a:fillRect/>
          </a:stretch>
        </p:blipFill>
        <p:spPr bwMode="auto">
          <a:xfrm>
            <a:off x="7344362" y="4609439"/>
            <a:ext cx="1261791" cy="714808"/>
          </a:xfrm>
          <a:prstGeom prst="rect">
            <a:avLst/>
          </a:prstGeom>
          <a:noFill/>
          <a:ln w="9525">
            <a:noFill/>
            <a:miter lim="800000"/>
            <a:headEnd/>
            <a:tailEnd/>
          </a:ln>
        </p:spPr>
      </p:pic>
      <p:pic>
        <p:nvPicPr>
          <p:cNvPr id="2" name="Picture 1">
            <a:extLst>
              <a:ext uri="{FF2B5EF4-FFF2-40B4-BE49-F238E27FC236}">
                <a16:creationId xmlns:a16="http://schemas.microsoft.com/office/drawing/2014/main" id="{3812A2F1-0FF8-4B81-B71C-B2C472966A71}"/>
              </a:ext>
            </a:extLst>
          </p:cNvPr>
          <p:cNvPicPr>
            <a:picLocks noChangeAspect="1"/>
          </p:cNvPicPr>
          <p:nvPr/>
        </p:nvPicPr>
        <p:blipFill rotWithShape="1">
          <a:blip r:embed="rId5"/>
          <a:srcRect l="2338" t="37327" r="81773" b="30078"/>
          <a:stretch/>
        </p:blipFill>
        <p:spPr>
          <a:xfrm>
            <a:off x="7579592" y="1727572"/>
            <a:ext cx="720418" cy="1185564"/>
          </a:xfrm>
          <a:prstGeom prst="rect">
            <a:avLst/>
          </a:prstGeom>
        </p:spPr>
      </p:pic>
      <p:pic>
        <p:nvPicPr>
          <p:cNvPr id="5" name="Picture 4">
            <a:extLst>
              <a:ext uri="{FF2B5EF4-FFF2-40B4-BE49-F238E27FC236}">
                <a16:creationId xmlns:a16="http://schemas.microsoft.com/office/drawing/2014/main" id="{073842F8-A53E-4D59-8748-EF966CF20416}"/>
              </a:ext>
            </a:extLst>
          </p:cNvPr>
          <p:cNvPicPr>
            <a:picLocks noChangeAspect="1"/>
          </p:cNvPicPr>
          <p:nvPr/>
        </p:nvPicPr>
        <p:blipFill>
          <a:blip r:embed="rId6"/>
          <a:stretch>
            <a:fillRect/>
          </a:stretch>
        </p:blipFill>
        <p:spPr>
          <a:xfrm rot="10800000">
            <a:off x="7344362" y="5924223"/>
            <a:ext cx="1261981" cy="713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36" r="4099" b="42084"/>
          <a:stretch/>
        </p:blipFill>
        <p:spPr bwMode="auto">
          <a:xfrm>
            <a:off x="3461657" y="1402404"/>
            <a:ext cx="5551714" cy="531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09005" y="143692"/>
            <a:ext cx="8804366" cy="1384995"/>
          </a:xfrm>
          <a:prstGeom prst="rect">
            <a:avLst/>
          </a:prstGeom>
          <a:noFill/>
        </p:spPr>
        <p:txBody>
          <a:bodyPr wrap="square" rtlCol="0">
            <a:spAutoFit/>
          </a:bodyPr>
          <a:lstStyle/>
          <a:p>
            <a:pPr algn="ctr"/>
            <a:r>
              <a:rPr lang="en-GB" sz="2800" b="1" dirty="0">
                <a:solidFill>
                  <a:srgbClr val="0070C0"/>
                </a:solidFill>
                <a:latin typeface="Comic Sans MS" panose="030F0702030302020204" pitchFamily="66" charset="0"/>
              </a:rPr>
              <a:t>Task</a:t>
            </a:r>
            <a:r>
              <a:rPr lang="en-GB" sz="2800" dirty="0">
                <a:solidFill>
                  <a:srgbClr val="0070C0"/>
                </a:solidFill>
                <a:latin typeface="Comic Sans MS" panose="030F0702030302020204" pitchFamily="66" charset="0"/>
              </a:rPr>
              <a:t>: </a:t>
            </a:r>
            <a:r>
              <a:rPr lang="en-GB" sz="2800" dirty="0">
                <a:latin typeface="Comic Sans MS" panose="030F0702030302020204" pitchFamily="66" charset="0"/>
              </a:rPr>
              <a:t>Using the key words below, complete the boxes to show the stages by which microorganisms are grown on agar plates  </a:t>
            </a:r>
          </a:p>
        </p:txBody>
      </p:sp>
      <p:sp>
        <p:nvSpPr>
          <p:cNvPr id="7" name="TextBox 6"/>
          <p:cNvSpPr txBox="1"/>
          <p:nvPr/>
        </p:nvSpPr>
        <p:spPr>
          <a:xfrm>
            <a:off x="209005" y="1893280"/>
            <a:ext cx="3219995" cy="4401205"/>
          </a:xfrm>
          <a:prstGeom prst="rect">
            <a:avLst/>
          </a:prstGeom>
          <a:solidFill>
            <a:srgbClr val="FFFF99"/>
          </a:solidFill>
        </p:spPr>
        <p:txBody>
          <a:bodyPr wrap="square" rtlCol="0">
            <a:spAutoFit/>
          </a:bodyPr>
          <a:lstStyle/>
          <a:p>
            <a:pPr algn="ctr"/>
            <a:r>
              <a:rPr lang="en-GB" sz="2800" b="1" dirty="0">
                <a:latin typeface="Comic Sans MS" panose="030F0702030302020204" pitchFamily="66" charset="0"/>
              </a:rPr>
              <a:t>Key word bank</a:t>
            </a:r>
          </a:p>
          <a:p>
            <a:endParaRPr lang="en-GB" sz="2800" dirty="0">
              <a:latin typeface="Comic Sans MS" panose="030F0702030302020204" pitchFamily="66" charset="0"/>
            </a:endParaRPr>
          </a:p>
          <a:p>
            <a:pPr marL="342900" indent="-342900">
              <a:buFont typeface="Arial" panose="020B0604020202020204" pitchFamily="34" charset="0"/>
              <a:buChar char="•"/>
            </a:pPr>
            <a:r>
              <a:rPr lang="en-GB" sz="2800" dirty="0">
                <a:latin typeface="Comic Sans MS" panose="030F0702030302020204" pitchFamily="66" charset="0"/>
              </a:rPr>
              <a:t>Sterilisation</a:t>
            </a:r>
          </a:p>
          <a:p>
            <a:pPr marL="342900" indent="-342900">
              <a:buFont typeface="Arial" panose="020B0604020202020204" pitchFamily="34" charset="0"/>
              <a:buChar char="•"/>
            </a:pPr>
            <a:r>
              <a:rPr lang="en-GB" sz="2800" dirty="0">
                <a:latin typeface="Comic Sans MS" panose="030F0702030302020204" pitchFamily="66" charset="0"/>
              </a:rPr>
              <a:t>Inoculating loop</a:t>
            </a:r>
          </a:p>
          <a:p>
            <a:pPr marL="342900" indent="-342900">
              <a:buFont typeface="Arial" panose="020B0604020202020204" pitchFamily="34" charset="0"/>
              <a:buChar char="•"/>
            </a:pPr>
            <a:r>
              <a:rPr lang="en-GB" sz="2800" dirty="0">
                <a:latin typeface="Comic Sans MS" panose="030F0702030302020204" pitchFamily="66" charset="0"/>
              </a:rPr>
              <a:t>Bunsen burner</a:t>
            </a:r>
          </a:p>
          <a:p>
            <a:pPr marL="342900" indent="-342900">
              <a:buFont typeface="Arial" panose="020B0604020202020204" pitchFamily="34" charset="0"/>
              <a:buChar char="•"/>
            </a:pPr>
            <a:r>
              <a:rPr lang="en-GB" sz="2800" dirty="0">
                <a:latin typeface="Comic Sans MS" panose="030F0702030302020204" pitchFamily="66" charset="0"/>
              </a:rPr>
              <a:t>Beaker</a:t>
            </a:r>
          </a:p>
          <a:p>
            <a:pPr marL="342900" indent="-342900">
              <a:buFont typeface="Arial" panose="020B0604020202020204" pitchFamily="34" charset="0"/>
              <a:buChar char="•"/>
            </a:pPr>
            <a:r>
              <a:rPr lang="en-GB" sz="2800" dirty="0">
                <a:latin typeface="Comic Sans MS" panose="030F0702030302020204" pitchFamily="66" charset="0"/>
              </a:rPr>
              <a:t>Nutrient broth (contains bacteria)</a:t>
            </a:r>
          </a:p>
          <a:p>
            <a:pPr marL="342900" indent="-342900">
              <a:buFont typeface="Arial" panose="020B0604020202020204" pitchFamily="34" charset="0"/>
              <a:buChar char="•"/>
            </a:pPr>
            <a:r>
              <a:rPr lang="en-GB" sz="2800" dirty="0">
                <a:latin typeface="Comic Sans MS" panose="030F0702030302020204" pitchFamily="66" charset="0"/>
              </a:rPr>
              <a:t>Agar plate</a:t>
            </a:r>
          </a:p>
        </p:txBody>
      </p:sp>
    </p:spTree>
    <p:extLst>
      <p:ext uri="{BB962C8B-B14F-4D97-AF65-F5344CB8AC3E}">
        <p14:creationId xmlns:p14="http://schemas.microsoft.com/office/powerpoint/2010/main" val="312590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21" t="8584" r="5249" b="43978"/>
          <a:stretch/>
        </p:blipFill>
        <p:spPr bwMode="auto">
          <a:xfrm>
            <a:off x="68094" y="705086"/>
            <a:ext cx="9007812" cy="600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79216887-4EFB-492E-8EF2-87CFA7A6B999}"/>
              </a:ext>
            </a:extLst>
          </p:cNvPr>
          <p:cNvSpPr txBox="1"/>
          <p:nvPr/>
        </p:nvSpPr>
        <p:spPr>
          <a:xfrm>
            <a:off x="68094" y="120311"/>
            <a:ext cx="4191000" cy="584775"/>
          </a:xfrm>
          <a:prstGeom prst="rect">
            <a:avLst/>
          </a:prstGeom>
          <a:noFill/>
        </p:spPr>
        <p:txBody>
          <a:bodyPr wrap="square" rtlCol="0">
            <a:spAutoFit/>
          </a:bodyPr>
          <a:lstStyle/>
          <a:p>
            <a:r>
              <a:rPr lang="en-GB" sz="3200" dirty="0">
                <a:solidFill>
                  <a:srgbClr val="FF0000"/>
                </a:solidFill>
                <a:latin typeface="Comic Sans MS" pitchFamily="66" charset="0"/>
              </a:rPr>
              <a:t>Self-assessment:</a:t>
            </a:r>
          </a:p>
        </p:txBody>
      </p:sp>
      <p:sp>
        <p:nvSpPr>
          <p:cNvPr id="2" name="Rectangle 1">
            <a:extLst>
              <a:ext uri="{FF2B5EF4-FFF2-40B4-BE49-F238E27FC236}">
                <a16:creationId xmlns:a16="http://schemas.microsoft.com/office/drawing/2014/main" id="{78C5144B-F3CD-4FF3-9BC7-DAC387ED5FD6}"/>
              </a:ext>
            </a:extLst>
          </p:cNvPr>
          <p:cNvSpPr/>
          <p:nvPr/>
        </p:nvSpPr>
        <p:spPr>
          <a:xfrm>
            <a:off x="2436775" y="1213619"/>
            <a:ext cx="6493215" cy="1446550"/>
          </a:xfrm>
          <a:prstGeom prst="rect">
            <a:avLst/>
          </a:prstGeom>
        </p:spPr>
        <p:txBody>
          <a:bodyPr wrap="square">
            <a:spAutoFit/>
          </a:bodyPr>
          <a:lstStyle/>
          <a:p>
            <a:r>
              <a:rPr lang="en-US" sz="2200" dirty="0" err="1">
                <a:solidFill>
                  <a:srgbClr val="FF0000"/>
                </a:solidFill>
              </a:rPr>
              <a:t>Sterilise</a:t>
            </a:r>
            <a:r>
              <a:rPr lang="en-US" sz="2200" dirty="0">
                <a:solidFill>
                  <a:srgbClr val="FF0000"/>
                </a:solidFill>
              </a:rPr>
              <a:t> the inoculating loop by passing it through a Bunsen burner flame until it is red hot. Let it cool, do not put the loop down or blow on it to cool it as this will </a:t>
            </a:r>
            <a:r>
              <a:rPr lang="en-US" sz="2200" dirty="0" err="1">
                <a:solidFill>
                  <a:srgbClr val="FF0000"/>
                </a:solidFill>
              </a:rPr>
              <a:t>recontaminate</a:t>
            </a:r>
            <a:r>
              <a:rPr lang="en-US" sz="2200" dirty="0">
                <a:solidFill>
                  <a:srgbClr val="FF0000"/>
                </a:solidFill>
              </a:rPr>
              <a:t> it</a:t>
            </a:r>
          </a:p>
        </p:txBody>
      </p:sp>
      <p:sp>
        <p:nvSpPr>
          <p:cNvPr id="3" name="Rectangle 2">
            <a:extLst>
              <a:ext uri="{FF2B5EF4-FFF2-40B4-BE49-F238E27FC236}">
                <a16:creationId xmlns:a16="http://schemas.microsoft.com/office/drawing/2014/main" id="{5B9EE3C0-B3CF-430D-B56C-46E08DF410E0}"/>
              </a:ext>
            </a:extLst>
          </p:cNvPr>
          <p:cNvSpPr/>
          <p:nvPr/>
        </p:nvSpPr>
        <p:spPr>
          <a:xfrm>
            <a:off x="2436775" y="3324499"/>
            <a:ext cx="6493215" cy="1107996"/>
          </a:xfrm>
          <a:prstGeom prst="rect">
            <a:avLst/>
          </a:prstGeom>
        </p:spPr>
        <p:txBody>
          <a:bodyPr wrap="square">
            <a:spAutoFit/>
          </a:bodyPr>
          <a:lstStyle/>
          <a:p>
            <a:r>
              <a:rPr lang="en-US" sz="2200" dirty="0">
                <a:solidFill>
                  <a:srgbClr val="FF0000"/>
                </a:solidFill>
              </a:rPr>
              <a:t>Dip the </a:t>
            </a:r>
            <a:r>
              <a:rPr lang="en-US" sz="2200" dirty="0" err="1">
                <a:solidFill>
                  <a:srgbClr val="FF0000"/>
                </a:solidFill>
              </a:rPr>
              <a:t>sterilised</a:t>
            </a:r>
            <a:r>
              <a:rPr lang="en-US" sz="2200" dirty="0">
                <a:solidFill>
                  <a:srgbClr val="FF0000"/>
                </a:solidFill>
              </a:rPr>
              <a:t> inoculating loop into the beaker of nutrient broth containing the bacteria you would like to grow</a:t>
            </a:r>
            <a:endParaRPr lang="en-GB" sz="2200" dirty="0">
              <a:solidFill>
                <a:srgbClr val="FF0000"/>
              </a:solidFill>
            </a:endParaRPr>
          </a:p>
        </p:txBody>
      </p:sp>
      <p:sp>
        <p:nvSpPr>
          <p:cNvPr id="4" name="Rectangle 3">
            <a:extLst>
              <a:ext uri="{FF2B5EF4-FFF2-40B4-BE49-F238E27FC236}">
                <a16:creationId xmlns:a16="http://schemas.microsoft.com/office/drawing/2014/main" id="{F35DC4AD-F1F3-436F-A5E8-2F636268989B}"/>
              </a:ext>
            </a:extLst>
          </p:cNvPr>
          <p:cNvSpPr/>
          <p:nvPr/>
        </p:nvSpPr>
        <p:spPr>
          <a:xfrm>
            <a:off x="2436775" y="5096826"/>
            <a:ext cx="6639129" cy="1446550"/>
          </a:xfrm>
          <a:prstGeom prst="rect">
            <a:avLst/>
          </a:prstGeom>
        </p:spPr>
        <p:txBody>
          <a:bodyPr wrap="square">
            <a:spAutoFit/>
          </a:bodyPr>
          <a:lstStyle/>
          <a:p>
            <a:r>
              <a:rPr lang="en-US" sz="2200" dirty="0">
                <a:solidFill>
                  <a:srgbClr val="FF0000"/>
                </a:solidFill>
              </a:rPr>
              <a:t>Use the inoculating loop to make zigzag streaks across the surface of the agar. Replace the lid on the dish as quickly as possible and fix with tape (but do not seal all the way around) so that bacteria can respire and grow.</a:t>
            </a:r>
          </a:p>
        </p:txBody>
      </p:sp>
    </p:spTree>
    <p:extLst>
      <p:ext uri="{BB962C8B-B14F-4D97-AF65-F5344CB8AC3E}">
        <p14:creationId xmlns:p14="http://schemas.microsoft.com/office/powerpoint/2010/main" val="231503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460" y="183318"/>
            <a:ext cx="8698231" cy="565712"/>
          </a:xfrm>
        </p:spPr>
        <p:txBody>
          <a:bodyPr>
            <a:normAutofit/>
          </a:bodyPr>
          <a:lstStyle/>
          <a:p>
            <a:pPr marL="0" indent="0">
              <a:buNone/>
            </a:pPr>
            <a:r>
              <a:rPr lang="en-GB" sz="3200" dirty="0">
                <a:solidFill>
                  <a:srgbClr val="0070C0"/>
                </a:solidFill>
                <a:latin typeface="Comic Sans MS" panose="030F0702030302020204" pitchFamily="66" charset="0"/>
              </a:rPr>
              <a:t>Task: </a:t>
            </a:r>
            <a:r>
              <a:rPr lang="en-GB" dirty="0">
                <a:latin typeface="Comic Sans MS" panose="030F0702030302020204" pitchFamily="66" charset="0"/>
              </a:rPr>
              <a:t>Complete the exam-style question</a:t>
            </a:r>
            <a:endParaRPr lang="en-GB" sz="3200" dirty="0">
              <a:latin typeface="Comic Sans MS" panose="030F0702030302020204"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126460" y="749030"/>
            <a:ext cx="9017540" cy="6108970"/>
          </a:xfrm>
          <a:prstGeom prst="rect">
            <a:avLst/>
          </a:prstGeom>
          <a:noFill/>
          <a:ln w="9525">
            <a:noFill/>
            <a:miter lim="800000"/>
            <a:headEnd/>
            <a:tailEnd/>
          </a:ln>
          <a:effectLst/>
        </p:spPr>
      </p:pic>
    </p:spTree>
    <p:extLst>
      <p:ext uri="{BB962C8B-B14F-4D97-AF65-F5344CB8AC3E}">
        <p14:creationId xmlns:p14="http://schemas.microsoft.com/office/powerpoint/2010/main" val="32317108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11" ma:contentTypeDescription="Create a new document." ma:contentTypeScope="" ma:versionID="2f7f06e0048ca94346dbef784c647201">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21c465b36c7150a89b3ab222f12bea40"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148B4-FD33-4DCA-8D3A-B96323030274}">
  <ds:schemaRefs>
    <ds:schemaRef ds:uri="http://schemas.microsoft.com/sharepoint/v3/contenttype/forms"/>
  </ds:schemaRefs>
</ds:datastoreItem>
</file>

<file path=customXml/itemProps2.xml><?xml version="1.0" encoding="utf-8"?>
<ds:datastoreItem xmlns:ds="http://schemas.openxmlformats.org/officeDocument/2006/customXml" ds:itemID="{22C1850E-CC83-4F05-8597-2A59EEFA4CB0}">
  <ds:schemaRefs>
    <ds:schemaRef ds:uri="049f97e1-32ae-4d3d-9c64-63be60dba368"/>
    <ds:schemaRef ds:uri="http://purl.org/dc/dcmitype/"/>
    <ds:schemaRef ds:uri="3eb4558b-8982-4134-8cf8-0edee52307a7"/>
    <ds:schemaRef ds:uri="http://purl.org/dc/term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AE26FB22-7211-441F-82BA-87D8E4C0B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1201</Words>
  <Application>Microsoft Office PowerPoint</Application>
  <PresentationFormat>On-screen Show (4:3)</PresentationFormat>
  <Paragraphs>146</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Comic Sans MS</vt:lpstr>
      <vt:lpstr>Office Theme</vt:lpstr>
      <vt:lpstr>Growing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Dawn Sutton</cp:lastModifiedBy>
  <cp:revision>10</cp:revision>
  <dcterms:created xsi:type="dcterms:W3CDTF">2020-05-02T15:49:47Z</dcterms:created>
  <dcterms:modified xsi:type="dcterms:W3CDTF">2020-09-24T07:37:03Z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