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sldIdLst>
    <p:sldId id="480" r:id="rId5"/>
    <p:sldId id="370" r:id="rId6"/>
    <p:sldId id="481" r:id="rId7"/>
    <p:sldId id="482" r:id="rId8"/>
    <p:sldId id="483" r:id="rId9"/>
    <p:sldId id="487" r:id="rId10"/>
    <p:sldId id="484" r:id="rId11"/>
    <p:sldId id="488" r:id="rId12"/>
    <p:sldId id="485" r:id="rId13"/>
    <p:sldId id="486"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3" autoAdjust="0"/>
    <p:restoredTop sz="94660"/>
  </p:normalViewPr>
  <p:slideViewPr>
    <p:cSldViewPr snapToGrid="0">
      <p:cViewPr varScale="1">
        <p:scale>
          <a:sx n="90" d="100"/>
          <a:sy n="90" d="100"/>
        </p:scale>
        <p:origin x="81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5C4342-1EEE-4DC2-95ED-7BAF7BB42FF2}" type="datetimeFigureOut">
              <a:rPr lang="en-GB" smtClean="0"/>
              <a:t>24/09/2020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A12326-C312-4FCC-BBBB-2E22F0544E1B}" type="slidenum">
              <a:rPr lang="en-GB" smtClean="0"/>
              <a:t>‹#›</a:t>
            </a:fld>
            <a:endParaRPr lang="en-GB"/>
          </a:p>
        </p:txBody>
      </p:sp>
    </p:spTree>
    <p:extLst>
      <p:ext uri="{BB962C8B-B14F-4D97-AF65-F5344CB8AC3E}">
        <p14:creationId xmlns:p14="http://schemas.microsoft.com/office/powerpoint/2010/main" val="1108216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Joseph Lister: See page for author [CC BY 4.0 (http://creativecommons.org/licenses/by/4.0)], via Wikimedia Commons</a:t>
            </a:r>
          </a:p>
          <a:p>
            <a:r>
              <a:rPr lang="en-GB" dirty="0" err="1"/>
              <a:t>Semmelweis</a:t>
            </a:r>
            <a:r>
              <a:rPr lang="en-GB" dirty="0"/>
              <a:t>: By </a:t>
            </a:r>
            <a:r>
              <a:rPr lang="en-GB" dirty="0" err="1"/>
              <a:t>Eugen</a:t>
            </a:r>
            <a:r>
              <a:rPr lang="en-GB" dirty="0"/>
              <a:t> </a:t>
            </a:r>
            <a:r>
              <a:rPr lang="en-GB" dirty="0" err="1"/>
              <a:t>Doby</a:t>
            </a:r>
            <a:r>
              <a:rPr lang="en-GB" dirty="0"/>
              <a:t> (1834-1907[1]) [Public domain], via Wikimedia Commons</a:t>
            </a:r>
          </a:p>
          <a:p>
            <a:r>
              <a:rPr lang="en-GB" dirty="0"/>
              <a:t>Pasteur:</a:t>
            </a:r>
            <a:r>
              <a:rPr lang="en-GB" baseline="0" dirty="0"/>
              <a:t> By unattributed (</a:t>
            </a:r>
            <a:r>
              <a:rPr lang="en-GB" baseline="0" dirty="0" err="1"/>
              <a:t>Hulton</a:t>
            </a:r>
            <a:r>
              <a:rPr lang="en-GB" baseline="0" dirty="0"/>
              <a:t> Archive) [Public domain], via Wikimedia Commons</a:t>
            </a:r>
            <a:endParaRPr lang="en-GB" dirty="0"/>
          </a:p>
        </p:txBody>
      </p:sp>
      <p:sp>
        <p:nvSpPr>
          <p:cNvPr id="4" name="Slide Number Placeholder 3"/>
          <p:cNvSpPr>
            <a:spLocks noGrp="1"/>
          </p:cNvSpPr>
          <p:nvPr>
            <p:ph type="sldNum" sz="quarter" idx="10"/>
          </p:nvPr>
        </p:nvSpPr>
        <p:spPr/>
        <p:txBody>
          <a:bodyPr/>
          <a:lstStyle/>
          <a:p>
            <a:fld id="{619CEAEF-FA3D-4D5A-AC47-48AEA0D5ED83}" type="slidenum">
              <a:rPr lang="en-GB" smtClean="0"/>
              <a:pPr/>
              <a:t>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187F097-5F06-4683-B565-91AB479933A3}"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99079-05AC-4879-9A18-CF875A3A8B74}" type="slidenum">
              <a:rPr lang="en-GB" smtClean="0"/>
              <a:t>‹#›</a:t>
            </a:fld>
            <a:endParaRPr lang="en-GB"/>
          </a:p>
        </p:txBody>
      </p:sp>
    </p:spTree>
    <p:extLst>
      <p:ext uri="{BB962C8B-B14F-4D97-AF65-F5344CB8AC3E}">
        <p14:creationId xmlns:p14="http://schemas.microsoft.com/office/powerpoint/2010/main" val="1898876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87F097-5F06-4683-B565-91AB479933A3}"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99079-05AC-4879-9A18-CF875A3A8B74}" type="slidenum">
              <a:rPr lang="en-GB" smtClean="0"/>
              <a:t>‹#›</a:t>
            </a:fld>
            <a:endParaRPr lang="en-GB"/>
          </a:p>
        </p:txBody>
      </p:sp>
    </p:spTree>
    <p:extLst>
      <p:ext uri="{BB962C8B-B14F-4D97-AF65-F5344CB8AC3E}">
        <p14:creationId xmlns:p14="http://schemas.microsoft.com/office/powerpoint/2010/main" val="1635757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87F097-5F06-4683-B565-91AB479933A3}"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99079-05AC-4879-9A18-CF875A3A8B74}" type="slidenum">
              <a:rPr lang="en-GB" smtClean="0"/>
              <a:t>‹#›</a:t>
            </a:fld>
            <a:endParaRPr lang="en-GB"/>
          </a:p>
        </p:txBody>
      </p:sp>
    </p:spTree>
    <p:extLst>
      <p:ext uri="{BB962C8B-B14F-4D97-AF65-F5344CB8AC3E}">
        <p14:creationId xmlns:p14="http://schemas.microsoft.com/office/powerpoint/2010/main" val="2941184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87F097-5F06-4683-B565-91AB479933A3}"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99079-05AC-4879-9A18-CF875A3A8B74}" type="slidenum">
              <a:rPr lang="en-GB" smtClean="0"/>
              <a:t>‹#›</a:t>
            </a:fld>
            <a:endParaRPr lang="en-GB"/>
          </a:p>
        </p:txBody>
      </p:sp>
    </p:spTree>
    <p:extLst>
      <p:ext uri="{BB962C8B-B14F-4D97-AF65-F5344CB8AC3E}">
        <p14:creationId xmlns:p14="http://schemas.microsoft.com/office/powerpoint/2010/main" val="346176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87F097-5F06-4683-B565-91AB479933A3}"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299079-05AC-4879-9A18-CF875A3A8B74}" type="slidenum">
              <a:rPr lang="en-GB" smtClean="0"/>
              <a:t>‹#›</a:t>
            </a:fld>
            <a:endParaRPr lang="en-GB"/>
          </a:p>
        </p:txBody>
      </p:sp>
    </p:spTree>
    <p:extLst>
      <p:ext uri="{BB962C8B-B14F-4D97-AF65-F5344CB8AC3E}">
        <p14:creationId xmlns:p14="http://schemas.microsoft.com/office/powerpoint/2010/main" val="1310040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87F097-5F06-4683-B565-91AB479933A3}" type="datetimeFigureOut">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299079-05AC-4879-9A18-CF875A3A8B74}" type="slidenum">
              <a:rPr lang="en-GB" smtClean="0"/>
              <a:t>‹#›</a:t>
            </a:fld>
            <a:endParaRPr lang="en-GB"/>
          </a:p>
        </p:txBody>
      </p:sp>
    </p:spTree>
    <p:extLst>
      <p:ext uri="{BB962C8B-B14F-4D97-AF65-F5344CB8AC3E}">
        <p14:creationId xmlns:p14="http://schemas.microsoft.com/office/powerpoint/2010/main" val="938295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87F097-5F06-4683-B565-91AB479933A3}" type="datetimeFigureOut">
              <a:rPr lang="en-GB" smtClean="0"/>
              <a:t>24/09/2020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D299079-05AC-4879-9A18-CF875A3A8B74}" type="slidenum">
              <a:rPr lang="en-GB" smtClean="0"/>
              <a:t>‹#›</a:t>
            </a:fld>
            <a:endParaRPr lang="en-GB"/>
          </a:p>
        </p:txBody>
      </p:sp>
    </p:spTree>
    <p:extLst>
      <p:ext uri="{BB962C8B-B14F-4D97-AF65-F5344CB8AC3E}">
        <p14:creationId xmlns:p14="http://schemas.microsoft.com/office/powerpoint/2010/main" val="298692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187F097-5F06-4683-B565-91AB479933A3}" type="datetimeFigureOut">
              <a:rPr lang="en-GB" smtClean="0"/>
              <a:t>24/09/2020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D299079-05AC-4879-9A18-CF875A3A8B74}" type="slidenum">
              <a:rPr lang="en-GB" smtClean="0"/>
              <a:t>‹#›</a:t>
            </a:fld>
            <a:endParaRPr lang="en-GB"/>
          </a:p>
        </p:txBody>
      </p:sp>
    </p:spTree>
    <p:extLst>
      <p:ext uri="{BB962C8B-B14F-4D97-AF65-F5344CB8AC3E}">
        <p14:creationId xmlns:p14="http://schemas.microsoft.com/office/powerpoint/2010/main" val="3032955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87F097-5F06-4683-B565-91AB479933A3}" type="datetimeFigureOut">
              <a:rPr lang="en-GB" smtClean="0"/>
              <a:t>24/09/2020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D299079-05AC-4879-9A18-CF875A3A8B74}" type="slidenum">
              <a:rPr lang="en-GB" smtClean="0"/>
              <a:t>‹#›</a:t>
            </a:fld>
            <a:endParaRPr lang="en-GB"/>
          </a:p>
        </p:txBody>
      </p:sp>
    </p:spTree>
    <p:extLst>
      <p:ext uri="{BB962C8B-B14F-4D97-AF65-F5344CB8AC3E}">
        <p14:creationId xmlns:p14="http://schemas.microsoft.com/office/powerpoint/2010/main" val="2500359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87F097-5F06-4683-B565-91AB479933A3}" type="datetimeFigureOut">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299079-05AC-4879-9A18-CF875A3A8B74}" type="slidenum">
              <a:rPr lang="en-GB" smtClean="0"/>
              <a:t>‹#›</a:t>
            </a:fld>
            <a:endParaRPr lang="en-GB"/>
          </a:p>
        </p:txBody>
      </p:sp>
    </p:spTree>
    <p:extLst>
      <p:ext uri="{BB962C8B-B14F-4D97-AF65-F5344CB8AC3E}">
        <p14:creationId xmlns:p14="http://schemas.microsoft.com/office/powerpoint/2010/main" val="1159640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87F097-5F06-4683-B565-91AB479933A3}" type="datetimeFigureOut">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299079-05AC-4879-9A18-CF875A3A8B74}" type="slidenum">
              <a:rPr lang="en-GB" smtClean="0"/>
              <a:t>‹#›</a:t>
            </a:fld>
            <a:endParaRPr lang="en-GB"/>
          </a:p>
        </p:txBody>
      </p:sp>
    </p:spTree>
    <p:extLst>
      <p:ext uri="{BB962C8B-B14F-4D97-AF65-F5344CB8AC3E}">
        <p14:creationId xmlns:p14="http://schemas.microsoft.com/office/powerpoint/2010/main" val="153611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87F097-5F06-4683-B565-91AB479933A3}" type="datetimeFigureOut">
              <a:rPr lang="en-GB" smtClean="0"/>
              <a:t>24/09/2020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299079-05AC-4879-9A18-CF875A3A8B74}" type="slidenum">
              <a:rPr lang="en-GB" smtClean="0"/>
              <a:t>‹#›</a:t>
            </a:fld>
            <a:endParaRPr lang="en-GB"/>
          </a:p>
        </p:txBody>
      </p:sp>
    </p:spTree>
    <p:extLst>
      <p:ext uri="{BB962C8B-B14F-4D97-AF65-F5344CB8AC3E}">
        <p14:creationId xmlns:p14="http://schemas.microsoft.com/office/powerpoint/2010/main" val="37716887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OU8MsykzAK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198438"/>
            <a:ext cx="8620125" cy="1220787"/>
          </a:xfrm>
          <a:prstGeom prst="roundRec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228600" y="198438"/>
            <a:ext cx="8620125" cy="1087438"/>
          </a:xfrm>
        </p:spPr>
        <p:txBody>
          <a:bodyPr>
            <a:normAutofit/>
          </a:bodyPr>
          <a:lstStyle/>
          <a:p>
            <a:r>
              <a:rPr lang="en-GB" dirty="0">
                <a:solidFill>
                  <a:srgbClr val="002060"/>
                </a:solidFill>
                <a:latin typeface="Comic Sans MS" panose="030F0702030302020204" pitchFamily="66" charset="0"/>
              </a:rPr>
              <a:t>Preventing Infections</a:t>
            </a:r>
          </a:p>
        </p:txBody>
      </p:sp>
      <p:sp>
        <p:nvSpPr>
          <p:cNvPr id="9" name="Rectangle 8"/>
          <p:cNvSpPr/>
          <p:nvPr/>
        </p:nvSpPr>
        <p:spPr>
          <a:xfrm>
            <a:off x="5724940" y="4472608"/>
            <a:ext cx="3123786" cy="2240161"/>
          </a:xfrm>
          <a:prstGeom prst="rect">
            <a:avLst/>
          </a:prstGeom>
          <a:solidFill>
            <a:schemeClr val="accent4">
              <a:lumMod val="40000"/>
              <a:lumOff val="60000"/>
            </a:schemeClr>
          </a:solidFill>
          <a:ln>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u="sng" dirty="0">
              <a:solidFill>
                <a:schemeClr val="accent6">
                  <a:lumMod val="50000"/>
                </a:schemeClr>
              </a:solidFill>
              <a:latin typeface="Comic Sans MS"/>
              <a:cs typeface="Comic Sans MS"/>
            </a:endParaRPr>
          </a:p>
          <a:p>
            <a:pPr algn="ctr"/>
            <a:endParaRPr lang="en-US" sz="2000" u="sng" dirty="0">
              <a:solidFill>
                <a:schemeClr val="accent6">
                  <a:lumMod val="50000"/>
                </a:schemeClr>
              </a:solidFill>
              <a:latin typeface="Comic Sans MS"/>
              <a:cs typeface="Comic Sans MS"/>
            </a:endParaRPr>
          </a:p>
          <a:p>
            <a:pPr algn="ctr"/>
            <a:r>
              <a:rPr lang="en-US" sz="2000" u="sng" dirty="0">
                <a:solidFill>
                  <a:srgbClr val="0070C0"/>
                </a:solidFill>
                <a:latin typeface="Comic Sans MS"/>
                <a:cs typeface="Comic Sans MS"/>
              </a:rPr>
              <a:t>Keywords</a:t>
            </a:r>
          </a:p>
          <a:p>
            <a:pPr algn="ctr"/>
            <a:endParaRPr lang="en-US" sz="2000" dirty="0">
              <a:solidFill>
                <a:srgbClr val="0070C0"/>
              </a:solidFill>
              <a:latin typeface="Comic Sans MS"/>
              <a:cs typeface="Comic Sans MS"/>
            </a:endParaRPr>
          </a:p>
          <a:p>
            <a:pPr algn="ctr"/>
            <a:r>
              <a:rPr lang="en-US" sz="2000" dirty="0">
                <a:solidFill>
                  <a:srgbClr val="0070C0"/>
                </a:solidFill>
                <a:latin typeface="Comic Sans MS"/>
                <a:cs typeface="Comic Sans MS"/>
              </a:rPr>
              <a:t>Pathogen</a:t>
            </a:r>
          </a:p>
          <a:p>
            <a:pPr algn="ctr"/>
            <a:r>
              <a:rPr lang="en-US" sz="2000" dirty="0">
                <a:solidFill>
                  <a:srgbClr val="0070C0"/>
                </a:solidFill>
                <a:latin typeface="Comic Sans MS"/>
                <a:cs typeface="Comic Sans MS"/>
              </a:rPr>
              <a:t>Bacteria</a:t>
            </a:r>
          </a:p>
          <a:p>
            <a:pPr algn="ctr"/>
            <a:r>
              <a:rPr lang="en-US" sz="2000" dirty="0">
                <a:solidFill>
                  <a:srgbClr val="0070C0"/>
                </a:solidFill>
                <a:latin typeface="Comic Sans MS"/>
                <a:cs typeface="Comic Sans MS"/>
              </a:rPr>
              <a:t>Virus </a:t>
            </a:r>
          </a:p>
          <a:p>
            <a:pPr algn="ctr"/>
            <a:r>
              <a:rPr lang="en-US" sz="2000" dirty="0">
                <a:solidFill>
                  <a:srgbClr val="0070C0"/>
                </a:solidFill>
                <a:latin typeface="Comic Sans MS"/>
                <a:cs typeface="Comic Sans MS"/>
              </a:rPr>
              <a:t>Fungi</a:t>
            </a:r>
          </a:p>
          <a:p>
            <a:pPr algn="ctr"/>
            <a:r>
              <a:rPr lang="en-US" sz="2000" dirty="0">
                <a:solidFill>
                  <a:srgbClr val="0070C0"/>
                </a:solidFill>
                <a:latin typeface="Comic Sans MS"/>
                <a:cs typeface="Comic Sans MS"/>
              </a:rPr>
              <a:t>Communicable</a:t>
            </a:r>
            <a:endParaRPr lang="en-US" sz="2400" dirty="0">
              <a:solidFill>
                <a:srgbClr val="0070C0"/>
              </a:solidFill>
              <a:latin typeface="Comic Sans MS"/>
              <a:cs typeface="Comic Sans MS"/>
            </a:endParaRPr>
          </a:p>
          <a:p>
            <a:pPr algn="ctr"/>
            <a:endParaRPr lang="en-US" sz="2400" dirty="0">
              <a:solidFill>
                <a:schemeClr val="accent6">
                  <a:lumMod val="50000"/>
                </a:schemeClr>
              </a:solidFill>
              <a:latin typeface="Comic Sans MS"/>
              <a:cs typeface="Comic Sans MS"/>
            </a:endParaRPr>
          </a:p>
          <a:p>
            <a:pPr algn="ctr"/>
            <a:endParaRPr lang="en-US" sz="2400" dirty="0">
              <a:solidFill>
                <a:schemeClr val="accent6">
                  <a:lumMod val="50000"/>
                </a:schemeClr>
              </a:solidFill>
              <a:latin typeface="Comic Sans MS"/>
              <a:cs typeface="Comic Sans MS"/>
            </a:endParaRPr>
          </a:p>
        </p:txBody>
      </p:sp>
      <p:sp>
        <p:nvSpPr>
          <p:cNvPr id="3" name="Rectangle 2"/>
          <p:cNvSpPr/>
          <p:nvPr/>
        </p:nvSpPr>
        <p:spPr>
          <a:xfrm>
            <a:off x="228599" y="2258357"/>
            <a:ext cx="5724940" cy="4401205"/>
          </a:xfrm>
          <a:prstGeom prst="rect">
            <a:avLst/>
          </a:prstGeom>
        </p:spPr>
        <p:txBody>
          <a:bodyPr wrap="square">
            <a:spAutoFit/>
          </a:bodyPr>
          <a:lstStyle/>
          <a:p>
            <a:pPr marL="457200" indent="-457200">
              <a:buFont typeface="+mj-lt"/>
              <a:buAutoNum type="arabicPeriod"/>
            </a:pPr>
            <a:r>
              <a:rPr lang="en-US" sz="2800" dirty="0">
                <a:solidFill>
                  <a:srgbClr val="FF0000"/>
                </a:solidFill>
                <a:latin typeface="Comic Sans MS"/>
                <a:cs typeface="Comic Sans MS"/>
              </a:rPr>
              <a:t>How can communicable diseases </a:t>
            </a:r>
            <a:r>
              <a:rPr lang="en-US" sz="2800" b="1" dirty="0">
                <a:solidFill>
                  <a:srgbClr val="FF0000"/>
                </a:solidFill>
                <a:latin typeface="Comic Sans MS"/>
                <a:cs typeface="Comic Sans MS"/>
              </a:rPr>
              <a:t>spread</a:t>
            </a:r>
            <a:r>
              <a:rPr lang="en-US" sz="2800" dirty="0">
                <a:solidFill>
                  <a:srgbClr val="FF0000"/>
                </a:solidFill>
                <a:latin typeface="Comic Sans MS"/>
                <a:cs typeface="Comic Sans MS"/>
              </a:rPr>
              <a:t> from person to person?</a:t>
            </a:r>
          </a:p>
          <a:p>
            <a:pPr marL="457200" indent="-457200">
              <a:buFont typeface="+mj-lt"/>
              <a:buAutoNum type="arabicPeriod"/>
            </a:pPr>
            <a:endParaRPr lang="en-US" sz="2800" dirty="0">
              <a:solidFill>
                <a:srgbClr val="FF0000"/>
              </a:solidFill>
              <a:latin typeface="Comic Sans MS"/>
              <a:cs typeface="Comic Sans MS"/>
            </a:endParaRPr>
          </a:p>
          <a:p>
            <a:pPr marL="457200" indent="-457200">
              <a:buFont typeface="+mj-lt"/>
              <a:buAutoNum type="arabicPeriod"/>
            </a:pPr>
            <a:r>
              <a:rPr lang="en-US" sz="2800" dirty="0">
                <a:solidFill>
                  <a:schemeClr val="accent2">
                    <a:lumMod val="75000"/>
                  </a:schemeClr>
                </a:solidFill>
                <a:latin typeface="Comic Sans MS"/>
                <a:cs typeface="Comic Sans MS"/>
              </a:rPr>
              <a:t>Compare the </a:t>
            </a:r>
            <a:r>
              <a:rPr lang="en-US" sz="2800" b="1" dirty="0">
                <a:solidFill>
                  <a:schemeClr val="accent2">
                    <a:lumMod val="75000"/>
                  </a:schemeClr>
                </a:solidFill>
                <a:latin typeface="Comic Sans MS"/>
                <a:cs typeface="Comic Sans MS"/>
              </a:rPr>
              <a:t>structure</a:t>
            </a:r>
            <a:r>
              <a:rPr lang="en-US" sz="2800" dirty="0">
                <a:solidFill>
                  <a:schemeClr val="accent2">
                    <a:lumMod val="75000"/>
                  </a:schemeClr>
                </a:solidFill>
                <a:latin typeface="Comic Sans MS"/>
                <a:cs typeface="Comic Sans MS"/>
              </a:rPr>
              <a:t> of bacteria and viruses</a:t>
            </a:r>
          </a:p>
          <a:p>
            <a:pPr marL="457200" indent="-457200">
              <a:buFont typeface="+mj-lt"/>
              <a:buAutoNum type="arabicPeriod"/>
            </a:pPr>
            <a:endParaRPr lang="en-US" sz="2800" u="sng" dirty="0">
              <a:solidFill>
                <a:schemeClr val="accent2">
                  <a:lumMod val="75000"/>
                </a:schemeClr>
              </a:solidFill>
              <a:latin typeface="Comic Sans MS"/>
              <a:cs typeface="Comic Sans MS"/>
            </a:endParaRPr>
          </a:p>
          <a:p>
            <a:pPr marL="457200" indent="-457200">
              <a:buFont typeface="+mj-lt"/>
              <a:buAutoNum type="arabicPeriod"/>
            </a:pPr>
            <a:r>
              <a:rPr lang="en-US" sz="2800" dirty="0">
                <a:solidFill>
                  <a:srgbClr val="00B050"/>
                </a:solidFill>
                <a:latin typeface="Comic Sans MS"/>
                <a:cs typeface="Comic Sans MS"/>
              </a:rPr>
              <a:t>Compare the </a:t>
            </a:r>
            <a:r>
              <a:rPr lang="en-US" sz="2800" b="1" dirty="0">
                <a:solidFill>
                  <a:srgbClr val="00B050"/>
                </a:solidFill>
                <a:latin typeface="Comic Sans MS"/>
                <a:cs typeface="Comic Sans MS"/>
              </a:rPr>
              <a:t>mechanisms</a:t>
            </a:r>
            <a:r>
              <a:rPr lang="en-US" sz="2800" dirty="0">
                <a:solidFill>
                  <a:srgbClr val="00B050"/>
                </a:solidFill>
                <a:latin typeface="Comic Sans MS"/>
                <a:cs typeface="Comic Sans MS"/>
              </a:rPr>
              <a:t> by which bacteria and viruses spread disease</a:t>
            </a:r>
          </a:p>
        </p:txBody>
      </p:sp>
      <p:sp>
        <p:nvSpPr>
          <p:cNvPr id="10" name="TextBox 9"/>
          <p:cNvSpPr txBox="1"/>
          <p:nvPr/>
        </p:nvSpPr>
        <p:spPr>
          <a:xfrm>
            <a:off x="228599" y="1546403"/>
            <a:ext cx="3468757" cy="584775"/>
          </a:xfrm>
          <a:prstGeom prst="rect">
            <a:avLst/>
          </a:prstGeom>
          <a:noFill/>
        </p:spPr>
        <p:txBody>
          <a:bodyPr wrap="square" rtlCol="0">
            <a:spAutoFit/>
          </a:bodyPr>
          <a:lstStyle/>
          <a:p>
            <a:r>
              <a:rPr lang="en-GB" sz="3200" b="1" dirty="0"/>
              <a:t>Do now activity:</a:t>
            </a:r>
          </a:p>
        </p:txBody>
      </p:sp>
      <p:pic>
        <p:nvPicPr>
          <p:cNvPr id="8" name="Picture 4" descr="File:Ignaz Semmelweis.jpg">
            <a:extLst>
              <a:ext uri="{FF2B5EF4-FFF2-40B4-BE49-F238E27FC236}">
                <a16:creationId xmlns:a16="http://schemas.microsoft.com/office/drawing/2014/main" id="{2102CE8A-0125-4F2B-AFC1-45A7E392FC7C}"/>
              </a:ext>
            </a:extLst>
          </p:cNvPr>
          <p:cNvPicPr>
            <a:picLocks noChangeAspect="1" noChangeArrowheads="1"/>
          </p:cNvPicPr>
          <p:nvPr/>
        </p:nvPicPr>
        <p:blipFill>
          <a:blip r:embed="rId2" cstate="print"/>
          <a:srcRect/>
          <a:stretch>
            <a:fillRect/>
          </a:stretch>
        </p:blipFill>
        <p:spPr bwMode="auto">
          <a:xfrm>
            <a:off x="5724939" y="1611351"/>
            <a:ext cx="3123786" cy="2669130"/>
          </a:xfrm>
          <a:prstGeom prst="rect">
            <a:avLst/>
          </a:prstGeom>
          <a:noFill/>
        </p:spPr>
      </p:pic>
    </p:spTree>
    <p:extLst>
      <p:ext uri="{BB962C8B-B14F-4D97-AF65-F5344CB8AC3E}">
        <p14:creationId xmlns:p14="http://schemas.microsoft.com/office/powerpoint/2010/main" val="3493993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9390" y="0"/>
            <a:ext cx="9044609" cy="6701883"/>
          </a:xfrm>
          <a:prstGeom prst="rect">
            <a:avLst/>
          </a:prstGeom>
          <a:noFill/>
        </p:spPr>
        <p:txBody>
          <a:bodyPr wrap="square" rtlCol="0">
            <a:spAutoFit/>
          </a:bodyPr>
          <a:lstStyle/>
          <a:p>
            <a:r>
              <a:rPr lang="en-GB" sz="1600" b="1" u="sng" dirty="0"/>
              <a:t>Hygiene</a:t>
            </a:r>
          </a:p>
          <a:p>
            <a:endParaRPr lang="en-GB" sz="1600" dirty="0"/>
          </a:p>
          <a:p>
            <a:r>
              <a:rPr lang="en-GB" sz="1600" dirty="0"/>
              <a:t>Simple hygiene measures as one of the most effective ways to stop the spread of pathogens.  By implementing the following methods:</a:t>
            </a:r>
          </a:p>
          <a:p>
            <a:endParaRPr lang="en-GB" sz="1600" dirty="0"/>
          </a:p>
          <a:p>
            <a:pPr>
              <a:buFont typeface="Arial" pitchFamily="34" charset="0"/>
              <a:buChar char="•"/>
            </a:pPr>
            <a:r>
              <a:rPr lang="en-GB" sz="1600" dirty="0"/>
              <a:t>  Washing hands, especially if you have been in contact with somebody with an infection, with food or with animals</a:t>
            </a:r>
          </a:p>
          <a:p>
            <a:pPr>
              <a:buFont typeface="Arial" pitchFamily="34" charset="0"/>
              <a:buChar char="•"/>
            </a:pPr>
            <a:r>
              <a:rPr lang="en-GB" sz="1600" dirty="0"/>
              <a:t> Ensure you cover your mouth with a tissue or handkerchief if you cough/sneeze</a:t>
            </a:r>
          </a:p>
          <a:p>
            <a:pPr>
              <a:buFont typeface="Arial" pitchFamily="34" charset="0"/>
              <a:buChar char="•"/>
            </a:pPr>
            <a:r>
              <a:rPr lang="en-GB" sz="1600" dirty="0"/>
              <a:t> Use disinfectant to wipe surfaces, killing pathogens</a:t>
            </a:r>
          </a:p>
          <a:p>
            <a:pPr>
              <a:buFont typeface="Arial" pitchFamily="34" charset="0"/>
              <a:buChar char="•"/>
            </a:pPr>
            <a:r>
              <a:rPr lang="en-GB" sz="1600" dirty="0"/>
              <a:t>  Maintain the hygiene of people and agricultural machinery to stop the spread of plant pathogens</a:t>
            </a:r>
          </a:p>
          <a:p>
            <a:pPr>
              <a:buFont typeface="Arial" pitchFamily="34" charset="0"/>
              <a:buChar char="•"/>
            </a:pPr>
            <a:endParaRPr lang="en-GB" sz="1600" dirty="0"/>
          </a:p>
          <a:p>
            <a:r>
              <a:rPr lang="en-GB" sz="1600" b="1" dirty="0"/>
              <a:t>Isolating infected individuals</a:t>
            </a:r>
          </a:p>
          <a:p>
            <a:endParaRPr lang="en-GB" sz="1600" dirty="0"/>
          </a:p>
          <a:p>
            <a:r>
              <a:rPr lang="en-GB" sz="1600" dirty="0"/>
              <a:t>If somebody with Ebola has an infected disease, especially a serious disease, they need to be kept isolation. This will make it less likely that the pathogen will be passed on.  </a:t>
            </a:r>
          </a:p>
          <a:p>
            <a:endParaRPr lang="en-GB" sz="1600" dirty="0"/>
          </a:p>
          <a:p>
            <a:r>
              <a:rPr lang="en-GB" sz="1600" b="1" dirty="0"/>
              <a:t>Destroying/controlling vectors</a:t>
            </a:r>
          </a:p>
          <a:p>
            <a:endParaRPr lang="en-GB" sz="1600" dirty="0"/>
          </a:p>
          <a:p>
            <a:r>
              <a:rPr lang="en-GB" sz="1600" dirty="0"/>
              <a:t>Some infectious diseases can be passed on by vectors, e.g. mosquitoes carry a range of diseases such as malaria &amp; dengue fever. Houseflies can carry over 100 human diseases. By controlling the numbers of spread of vectors, the spread of infections can also be controlled.</a:t>
            </a:r>
          </a:p>
          <a:p>
            <a:endParaRPr lang="en-GB" sz="1600" dirty="0"/>
          </a:p>
          <a:p>
            <a:r>
              <a:rPr lang="en-GB" sz="1600" b="1" dirty="0"/>
              <a:t>Vaccination</a:t>
            </a:r>
          </a:p>
          <a:p>
            <a:endParaRPr lang="en-GB" sz="1600" dirty="0"/>
          </a:p>
          <a:p>
            <a:r>
              <a:rPr lang="en-GB" sz="1600" dirty="0"/>
              <a:t>During vaccination doctors introduce a small amount of a harmless form of a specific pathogen or antigens into your body.  This triggers your immune system to producing antibodies to destroy this pathogen so if you come up against it again you will be prepared.</a:t>
            </a:r>
          </a:p>
        </p:txBody>
      </p:sp>
    </p:spTree>
    <p:extLst>
      <p:ext uri="{BB962C8B-B14F-4D97-AF65-F5344CB8AC3E}">
        <p14:creationId xmlns:p14="http://schemas.microsoft.com/office/powerpoint/2010/main" val="3961235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B5F063-9CF6-4B2A-9745-F7452438C116}"/>
              </a:ext>
            </a:extLst>
          </p:cNvPr>
          <p:cNvSpPr>
            <a:spLocks noGrp="1"/>
          </p:cNvSpPr>
          <p:nvPr>
            <p:ph idx="1"/>
          </p:nvPr>
        </p:nvSpPr>
        <p:spPr>
          <a:xfrm>
            <a:off x="304800" y="1828800"/>
            <a:ext cx="8610600" cy="4800600"/>
          </a:xfrm>
        </p:spPr>
        <p:txBody>
          <a:bodyPr/>
          <a:lstStyle/>
          <a:p>
            <a:pPr marL="0" indent="0">
              <a:buNone/>
            </a:pPr>
            <a:r>
              <a:rPr lang="en-GB" dirty="0"/>
              <a:t>GOOD PROGRESS:</a:t>
            </a:r>
          </a:p>
          <a:p>
            <a:pPr marL="0" indent="0">
              <a:buNone/>
            </a:pPr>
            <a:r>
              <a:rPr lang="en-GB" dirty="0">
                <a:solidFill>
                  <a:schemeClr val="dk1"/>
                </a:solidFill>
              </a:rPr>
              <a:t>Outline the work of Ignaz Semmelweis and other scientists in the development of methods to reduce the spread of infections</a:t>
            </a:r>
            <a:endParaRPr lang="en-GB" dirty="0"/>
          </a:p>
          <a:p>
            <a:pPr marL="0" indent="0">
              <a:buNone/>
            </a:pPr>
            <a:endParaRPr lang="en-GB" dirty="0"/>
          </a:p>
          <a:p>
            <a:pPr marL="0" indent="0">
              <a:buNone/>
            </a:pPr>
            <a:r>
              <a:rPr lang="en-GB" dirty="0"/>
              <a:t>OUTSTANDING PROGRESS:</a:t>
            </a:r>
          </a:p>
          <a:p>
            <a:pPr marL="0" indent="0">
              <a:buNone/>
            </a:pPr>
            <a:r>
              <a:rPr lang="en-GB" dirty="0"/>
              <a:t>Describe the methods by which we can prevent the spread of communicable diseases</a:t>
            </a:r>
          </a:p>
          <a:p>
            <a:pPr marL="0" indent="0">
              <a:buNone/>
            </a:pPr>
            <a:endParaRPr lang="en-GB" dirty="0"/>
          </a:p>
        </p:txBody>
      </p:sp>
      <p:sp>
        <p:nvSpPr>
          <p:cNvPr id="7" name="Rectangle: Rounded Corners 6">
            <a:extLst>
              <a:ext uri="{FF2B5EF4-FFF2-40B4-BE49-F238E27FC236}">
                <a16:creationId xmlns:a16="http://schemas.microsoft.com/office/drawing/2014/main" id="{0BF158EA-583B-4FB4-AE40-293B10DE0766}"/>
              </a:ext>
            </a:extLst>
          </p:cNvPr>
          <p:cNvSpPr/>
          <p:nvPr/>
        </p:nvSpPr>
        <p:spPr>
          <a:xfrm>
            <a:off x="228600" y="228600"/>
            <a:ext cx="8686800" cy="13716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1">
            <a:extLst>
              <a:ext uri="{FF2B5EF4-FFF2-40B4-BE49-F238E27FC236}">
                <a16:creationId xmlns:a16="http://schemas.microsoft.com/office/drawing/2014/main" id="{6D86800F-00C6-4FAB-B275-C286A18884B2}"/>
              </a:ext>
            </a:extLst>
          </p:cNvPr>
          <p:cNvSpPr txBox="1">
            <a:spLocks/>
          </p:cNvSpPr>
          <p:nvPr/>
        </p:nvSpPr>
        <p:spPr>
          <a:xfrm>
            <a:off x="228600" y="228601"/>
            <a:ext cx="86868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5400" dirty="0">
                <a:latin typeface="Comic Sans MS" pitchFamily="66" charset="0"/>
              </a:rPr>
              <a:t>Progress indicators</a:t>
            </a:r>
          </a:p>
        </p:txBody>
      </p:sp>
    </p:spTree>
    <p:extLst>
      <p:ext uri="{BB962C8B-B14F-4D97-AF65-F5344CB8AC3E}">
        <p14:creationId xmlns:p14="http://schemas.microsoft.com/office/powerpoint/2010/main" val="1949585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50" y="263525"/>
            <a:ext cx="8839200" cy="1774825"/>
          </a:xfrm>
        </p:spPr>
        <p:txBody>
          <a:bodyPr>
            <a:normAutofit/>
          </a:bodyPr>
          <a:lstStyle/>
          <a:p>
            <a:pPr marL="0" indent="0" algn="ctr">
              <a:buNone/>
            </a:pPr>
            <a:r>
              <a:rPr lang="en-GB" sz="4000" dirty="0">
                <a:latin typeface="Comic Sans MS" panose="030F0702030302020204" pitchFamily="66" charset="0"/>
              </a:rPr>
              <a:t>The work of pioneering doctors and scientists has helped the modern understanding of pathogens </a:t>
            </a:r>
          </a:p>
        </p:txBody>
      </p:sp>
      <p:sp>
        <p:nvSpPr>
          <p:cNvPr id="5" name="Rectangle 4"/>
          <p:cNvSpPr/>
          <p:nvPr/>
        </p:nvSpPr>
        <p:spPr>
          <a:xfrm>
            <a:off x="58117" y="2749091"/>
            <a:ext cx="3247620" cy="584775"/>
          </a:xfrm>
          <a:prstGeom prst="rect">
            <a:avLst/>
          </a:prstGeom>
        </p:spPr>
        <p:txBody>
          <a:bodyPr wrap="none">
            <a:spAutoFit/>
          </a:bodyPr>
          <a:lstStyle/>
          <a:p>
            <a:r>
              <a:rPr lang="en-GB" sz="3200" dirty="0"/>
              <a:t>Ignaz </a:t>
            </a:r>
            <a:r>
              <a:rPr lang="en-GB" sz="3200" dirty="0" err="1"/>
              <a:t>Semmelweis</a:t>
            </a:r>
            <a:endParaRPr lang="en-GB" sz="3200" dirty="0"/>
          </a:p>
        </p:txBody>
      </p:sp>
      <p:sp>
        <p:nvSpPr>
          <p:cNvPr id="6" name="Rectangle 5"/>
          <p:cNvSpPr/>
          <p:nvPr/>
        </p:nvSpPr>
        <p:spPr>
          <a:xfrm>
            <a:off x="6204772" y="2768083"/>
            <a:ext cx="2483116" cy="584775"/>
          </a:xfrm>
          <a:prstGeom prst="rect">
            <a:avLst/>
          </a:prstGeom>
        </p:spPr>
        <p:txBody>
          <a:bodyPr wrap="none">
            <a:spAutoFit/>
          </a:bodyPr>
          <a:lstStyle/>
          <a:p>
            <a:r>
              <a:rPr lang="en-GB" sz="3200" dirty="0"/>
              <a:t>Louis Pasteur </a:t>
            </a:r>
          </a:p>
        </p:txBody>
      </p:sp>
      <p:sp>
        <p:nvSpPr>
          <p:cNvPr id="7" name="Rectangle 6"/>
          <p:cNvSpPr/>
          <p:nvPr/>
        </p:nvSpPr>
        <p:spPr>
          <a:xfrm>
            <a:off x="3305737" y="5854243"/>
            <a:ext cx="2418226" cy="584775"/>
          </a:xfrm>
          <a:prstGeom prst="rect">
            <a:avLst/>
          </a:prstGeom>
        </p:spPr>
        <p:txBody>
          <a:bodyPr wrap="none">
            <a:spAutoFit/>
          </a:bodyPr>
          <a:lstStyle/>
          <a:p>
            <a:r>
              <a:rPr lang="en-GB" sz="3200" dirty="0"/>
              <a:t>Joseph Lister </a:t>
            </a:r>
          </a:p>
        </p:txBody>
      </p:sp>
      <p:pic>
        <p:nvPicPr>
          <p:cNvPr id="6146" name="Picture 2" descr="File:Joseph Lister, 1st Baron Lister (1827 – 1912) surgeon Wellcome M0005214.jpg"/>
          <p:cNvPicPr>
            <a:picLocks noChangeAspect="1" noChangeArrowheads="1"/>
          </p:cNvPicPr>
          <p:nvPr/>
        </p:nvPicPr>
        <p:blipFill>
          <a:blip r:embed="rId3" cstate="print"/>
          <a:srcRect/>
          <a:stretch>
            <a:fillRect/>
          </a:stretch>
        </p:blipFill>
        <p:spPr bwMode="auto">
          <a:xfrm>
            <a:off x="3466334" y="2819973"/>
            <a:ext cx="2303845" cy="2979110"/>
          </a:xfrm>
          <a:prstGeom prst="rect">
            <a:avLst/>
          </a:prstGeom>
          <a:noFill/>
        </p:spPr>
      </p:pic>
      <p:pic>
        <p:nvPicPr>
          <p:cNvPr id="6148" name="Picture 4" descr="File:Ignaz Semmelweis.jpg"/>
          <p:cNvPicPr>
            <a:picLocks noChangeAspect="1" noChangeArrowheads="1"/>
          </p:cNvPicPr>
          <p:nvPr/>
        </p:nvPicPr>
        <p:blipFill>
          <a:blip r:embed="rId4" cstate="print"/>
          <a:srcRect/>
          <a:stretch>
            <a:fillRect/>
          </a:stretch>
        </p:blipFill>
        <p:spPr bwMode="auto">
          <a:xfrm>
            <a:off x="672259" y="3523785"/>
            <a:ext cx="2227988" cy="2669130"/>
          </a:xfrm>
          <a:prstGeom prst="rect">
            <a:avLst/>
          </a:prstGeom>
          <a:noFill/>
        </p:spPr>
      </p:pic>
      <p:pic>
        <p:nvPicPr>
          <p:cNvPr id="6150" name="Picture 6" descr="File:Louis Pasteur portrait photo.jpg"/>
          <p:cNvPicPr>
            <a:picLocks noChangeAspect="1" noChangeArrowheads="1"/>
          </p:cNvPicPr>
          <p:nvPr/>
        </p:nvPicPr>
        <p:blipFill>
          <a:blip r:embed="rId5" cstate="print"/>
          <a:srcRect/>
          <a:stretch>
            <a:fillRect/>
          </a:stretch>
        </p:blipFill>
        <p:spPr bwMode="auto">
          <a:xfrm>
            <a:off x="6438022" y="3423425"/>
            <a:ext cx="1917415" cy="2765502"/>
          </a:xfrm>
          <a:prstGeom prst="rect">
            <a:avLst/>
          </a:prstGeom>
          <a:noFill/>
        </p:spPr>
      </p:pic>
    </p:spTree>
    <p:extLst>
      <p:ext uri="{BB962C8B-B14F-4D97-AF65-F5344CB8AC3E}">
        <p14:creationId xmlns:p14="http://schemas.microsoft.com/office/powerpoint/2010/main" val="4217676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75" y="177800"/>
            <a:ext cx="8839200" cy="603250"/>
          </a:xfrm>
        </p:spPr>
        <p:txBody>
          <a:bodyPr>
            <a:normAutofit/>
          </a:bodyPr>
          <a:lstStyle/>
          <a:p>
            <a:pPr marL="0" indent="0">
              <a:buNone/>
            </a:pPr>
            <a:r>
              <a:rPr lang="en-GB" sz="3200" dirty="0">
                <a:solidFill>
                  <a:srgbClr val="0070C0"/>
                </a:solidFill>
                <a:latin typeface="Comic Sans MS" panose="030F0702030302020204" pitchFamily="66" charset="0"/>
              </a:rPr>
              <a:t>Task: </a:t>
            </a:r>
            <a:r>
              <a:rPr lang="en-GB" sz="3200" dirty="0">
                <a:latin typeface="Comic Sans MS" panose="030F0702030302020204" pitchFamily="66" charset="0"/>
              </a:rPr>
              <a:t>Watch the video on Ignaz Semmelwies</a:t>
            </a:r>
          </a:p>
        </p:txBody>
      </p:sp>
      <p:sp>
        <p:nvSpPr>
          <p:cNvPr id="4" name="Rectangle 3"/>
          <p:cNvSpPr/>
          <p:nvPr/>
        </p:nvSpPr>
        <p:spPr>
          <a:xfrm>
            <a:off x="161925" y="781050"/>
            <a:ext cx="4505326" cy="338554"/>
          </a:xfrm>
          <a:prstGeom prst="rect">
            <a:avLst/>
          </a:prstGeom>
        </p:spPr>
        <p:txBody>
          <a:bodyPr wrap="square">
            <a:spAutoFit/>
          </a:bodyPr>
          <a:lstStyle/>
          <a:p>
            <a:r>
              <a:rPr lang="en-GB" sz="1600" dirty="0">
                <a:hlinkClick r:id="rId2"/>
              </a:rPr>
              <a:t>https://www.youtube.com/watch?v=OU8MsykzAKQ</a:t>
            </a:r>
            <a:endParaRPr lang="en-GB" sz="1600" dirty="0"/>
          </a:p>
        </p:txBody>
      </p:sp>
      <p:sp>
        <p:nvSpPr>
          <p:cNvPr id="2" name="TextBox 1"/>
          <p:cNvSpPr txBox="1"/>
          <p:nvPr/>
        </p:nvSpPr>
        <p:spPr>
          <a:xfrm>
            <a:off x="258417" y="1327426"/>
            <a:ext cx="8438322" cy="5016758"/>
          </a:xfrm>
          <a:prstGeom prst="rect">
            <a:avLst/>
          </a:prstGeom>
          <a:noFill/>
        </p:spPr>
        <p:txBody>
          <a:bodyPr wrap="square" rtlCol="0">
            <a:spAutoFit/>
          </a:bodyPr>
          <a:lstStyle/>
          <a:p>
            <a:r>
              <a:rPr lang="en-GB" sz="3200" dirty="0">
                <a:latin typeface="Comic Sans MS" panose="030F0702030302020204" pitchFamily="66" charset="0"/>
              </a:rPr>
              <a:t>Copy these sentence starters and complete the sentence whilst watching the video:</a:t>
            </a:r>
          </a:p>
          <a:p>
            <a:endParaRPr lang="en-GB" sz="3200" dirty="0">
              <a:latin typeface="Comic Sans MS" panose="030F0702030302020204" pitchFamily="66" charset="0"/>
            </a:endParaRPr>
          </a:p>
          <a:p>
            <a:pPr marL="342900" indent="-342900">
              <a:buFont typeface="Arial" panose="020B0604020202020204" pitchFamily="34" charset="0"/>
              <a:buChar char="•"/>
            </a:pPr>
            <a:r>
              <a:rPr lang="en-GB" sz="3200" dirty="0">
                <a:latin typeface="Comic Sans MS" panose="030F0702030302020204" pitchFamily="66" charset="0"/>
              </a:rPr>
              <a:t>Semmelwies noticed that women …</a:t>
            </a:r>
          </a:p>
          <a:p>
            <a:pPr marL="342900" indent="-342900">
              <a:buFont typeface="Arial" panose="020B0604020202020204" pitchFamily="34" charset="0"/>
              <a:buChar char="•"/>
            </a:pPr>
            <a:endParaRPr lang="en-GB" sz="3200" dirty="0">
              <a:latin typeface="Comic Sans MS" panose="030F0702030302020204" pitchFamily="66" charset="0"/>
            </a:endParaRPr>
          </a:p>
          <a:p>
            <a:pPr marL="342900" indent="-342900">
              <a:buFont typeface="Arial" panose="020B0604020202020204" pitchFamily="34" charset="0"/>
              <a:buChar char="•"/>
            </a:pPr>
            <a:r>
              <a:rPr lang="en-GB" sz="3200" dirty="0">
                <a:latin typeface="Comic Sans MS" panose="030F0702030302020204" pitchFamily="66" charset="0"/>
              </a:rPr>
              <a:t>Semmelwies identified a link…</a:t>
            </a:r>
          </a:p>
          <a:p>
            <a:pPr marL="342900" indent="-342900">
              <a:buFont typeface="Arial" panose="020B0604020202020204" pitchFamily="34" charset="0"/>
              <a:buChar char="•"/>
            </a:pPr>
            <a:endParaRPr lang="en-GB" sz="3200" dirty="0">
              <a:latin typeface="Comic Sans MS" panose="030F0702030302020204" pitchFamily="66" charset="0"/>
            </a:endParaRPr>
          </a:p>
          <a:p>
            <a:pPr marL="342900" indent="-342900">
              <a:buFont typeface="Arial" panose="020B0604020202020204" pitchFamily="34" charset="0"/>
              <a:buChar char="•"/>
            </a:pPr>
            <a:r>
              <a:rPr lang="en-GB" sz="3200" dirty="0">
                <a:latin typeface="Comic Sans MS" panose="030F0702030302020204" pitchFamily="66" charset="0"/>
              </a:rPr>
              <a:t>However, some Scientists disagreed…</a:t>
            </a:r>
          </a:p>
          <a:p>
            <a:pPr marL="342900" indent="-342900">
              <a:buFont typeface="Arial" panose="020B0604020202020204" pitchFamily="34" charset="0"/>
              <a:buChar char="•"/>
            </a:pPr>
            <a:endParaRPr lang="en-GB" sz="3200" dirty="0">
              <a:latin typeface="Comic Sans MS" panose="030F0702030302020204" pitchFamily="66" charset="0"/>
            </a:endParaRPr>
          </a:p>
          <a:p>
            <a:pPr marL="342900" indent="-342900">
              <a:buFont typeface="Arial" panose="020B0604020202020204" pitchFamily="34" charset="0"/>
              <a:buChar char="•"/>
            </a:pPr>
            <a:r>
              <a:rPr lang="en-GB" sz="3200" dirty="0">
                <a:latin typeface="Comic Sans MS" panose="030F0702030302020204" pitchFamily="66" charset="0"/>
              </a:rPr>
              <a:t>In hospitals now …</a:t>
            </a:r>
          </a:p>
        </p:txBody>
      </p:sp>
    </p:spTree>
    <p:extLst>
      <p:ext uri="{BB962C8B-B14F-4D97-AF65-F5344CB8AC3E}">
        <p14:creationId xmlns:p14="http://schemas.microsoft.com/office/powerpoint/2010/main" val="188825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955" y="218305"/>
            <a:ext cx="8810626" cy="596704"/>
          </a:xfrm>
        </p:spPr>
        <p:txBody>
          <a:bodyPr>
            <a:normAutofit/>
          </a:bodyPr>
          <a:lstStyle/>
          <a:p>
            <a:pPr marL="0" indent="0">
              <a:buNone/>
            </a:pPr>
            <a:r>
              <a:rPr lang="en-GB" sz="3000" b="1" dirty="0">
                <a:solidFill>
                  <a:srgbClr val="0070C0"/>
                </a:solidFill>
                <a:latin typeface="Comic Sans MS" panose="030F0702030302020204" pitchFamily="66" charset="0"/>
              </a:rPr>
              <a:t>Task: </a:t>
            </a:r>
            <a:r>
              <a:rPr lang="en-GB" sz="3000" dirty="0">
                <a:latin typeface="Comic Sans MS" panose="030F0702030302020204" pitchFamily="66" charset="0"/>
              </a:rPr>
              <a:t>Share information to complete the table</a:t>
            </a:r>
          </a:p>
        </p:txBody>
      </p:sp>
      <p:graphicFrame>
        <p:nvGraphicFramePr>
          <p:cNvPr id="4" name="Table 3"/>
          <p:cNvGraphicFramePr>
            <a:graphicFrameLocks noGrp="1"/>
          </p:cNvGraphicFramePr>
          <p:nvPr>
            <p:extLst>
              <p:ext uri="{D42A27DB-BD31-4B8C-83A1-F6EECF244321}">
                <p14:modId xmlns:p14="http://schemas.microsoft.com/office/powerpoint/2010/main" val="2003228775"/>
              </p:ext>
            </p:extLst>
          </p:nvPr>
        </p:nvGraphicFramePr>
        <p:xfrm>
          <a:off x="178420" y="745435"/>
          <a:ext cx="8810626" cy="5902658"/>
        </p:xfrm>
        <a:graphic>
          <a:graphicData uri="http://schemas.openxmlformats.org/drawingml/2006/table">
            <a:tbl>
              <a:tblPr firstRow="1" bandRow="1">
                <a:tableStyleId>{5C22544A-7EE6-4342-B048-85BDC9FD1C3A}</a:tableStyleId>
              </a:tblPr>
              <a:tblGrid>
                <a:gridCol w="2316302">
                  <a:extLst>
                    <a:ext uri="{9D8B030D-6E8A-4147-A177-3AD203B41FA5}">
                      <a16:colId xmlns:a16="http://schemas.microsoft.com/office/drawing/2014/main" val="630284304"/>
                    </a:ext>
                  </a:extLst>
                </a:gridCol>
                <a:gridCol w="6494324">
                  <a:extLst>
                    <a:ext uri="{9D8B030D-6E8A-4147-A177-3AD203B41FA5}">
                      <a16:colId xmlns:a16="http://schemas.microsoft.com/office/drawing/2014/main" val="3238792222"/>
                    </a:ext>
                  </a:extLst>
                </a:gridCol>
              </a:tblGrid>
              <a:tr h="1150171">
                <a:tc>
                  <a:txBody>
                    <a:bodyPr/>
                    <a:lstStyle/>
                    <a:p>
                      <a:pPr algn="ctr"/>
                      <a:r>
                        <a:rPr lang="en-GB" sz="2800" dirty="0"/>
                        <a:t>Prevention</a:t>
                      </a:r>
                      <a:r>
                        <a:rPr lang="en-GB" sz="2800" baseline="0" dirty="0"/>
                        <a:t> Method</a:t>
                      </a:r>
                      <a:endParaRPr lang="en-GB" sz="2800" dirty="0"/>
                    </a:p>
                  </a:txBody>
                  <a:tcPr/>
                </a:tc>
                <a:tc>
                  <a:txBody>
                    <a:bodyPr/>
                    <a:lstStyle/>
                    <a:p>
                      <a:pPr algn="ctr"/>
                      <a:r>
                        <a:rPr lang="en-GB" sz="2800" dirty="0"/>
                        <a:t>How</a:t>
                      </a:r>
                      <a:r>
                        <a:rPr lang="en-GB" sz="2800" baseline="0" dirty="0"/>
                        <a:t> does this method reduce or prevent the spread of infection?</a:t>
                      </a:r>
                      <a:endParaRPr lang="en-GB" sz="2800" dirty="0"/>
                    </a:p>
                  </a:txBody>
                  <a:tcPr/>
                </a:tc>
                <a:extLst>
                  <a:ext uri="{0D108BD9-81ED-4DB2-BD59-A6C34878D82A}">
                    <a16:rowId xmlns:a16="http://schemas.microsoft.com/office/drawing/2014/main" val="30500059"/>
                  </a:ext>
                </a:extLst>
              </a:tr>
              <a:tr h="1101833">
                <a:tc>
                  <a:txBody>
                    <a:bodyPr/>
                    <a:lstStyle/>
                    <a:p>
                      <a:r>
                        <a:rPr lang="en-GB" sz="2400" dirty="0"/>
                        <a:t>Hygiene</a:t>
                      </a:r>
                    </a:p>
                  </a:txBody>
                  <a:tcPr/>
                </a:tc>
                <a:tc>
                  <a:txBody>
                    <a:bodyPr/>
                    <a:lstStyle/>
                    <a:p>
                      <a:endParaRPr lang="en-GB" sz="2400" dirty="0"/>
                    </a:p>
                  </a:txBody>
                  <a:tcPr/>
                </a:tc>
                <a:extLst>
                  <a:ext uri="{0D108BD9-81ED-4DB2-BD59-A6C34878D82A}">
                    <a16:rowId xmlns:a16="http://schemas.microsoft.com/office/drawing/2014/main" val="1796880094"/>
                  </a:ext>
                </a:extLst>
              </a:tr>
              <a:tr h="1101833">
                <a:tc>
                  <a:txBody>
                    <a:bodyPr/>
                    <a:lstStyle/>
                    <a:p>
                      <a:r>
                        <a:rPr lang="en-GB" sz="2400" dirty="0"/>
                        <a:t>Isolating infected individuals</a:t>
                      </a:r>
                    </a:p>
                  </a:txBody>
                  <a:tcPr/>
                </a:tc>
                <a:tc>
                  <a:txBody>
                    <a:bodyPr/>
                    <a:lstStyle/>
                    <a:p>
                      <a:endParaRPr lang="en-GB" sz="2400" dirty="0"/>
                    </a:p>
                  </a:txBody>
                  <a:tcPr/>
                </a:tc>
                <a:extLst>
                  <a:ext uri="{0D108BD9-81ED-4DB2-BD59-A6C34878D82A}">
                    <a16:rowId xmlns:a16="http://schemas.microsoft.com/office/drawing/2014/main" val="4185301363"/>
                  </a:ext>
                </a:extLst>
              </a:tr>
              <a:tr h="1446988">
                <a:tc>
                  <a:txBody>
                    <a:bodyPr/>
                    <a:lstStyle/>
                    <a:p>
                      <a:r>
                        <a:rPr lang="en-GB" sz="2400" dirty="0"/>
                        <a:t>Destroying/</a:t>
                      </a:r>
                    </a:p>
                    <a:p>
                      <a:r>
                        <a:rPr lang="en-GB" sz="2400" dirty="0"/>
                        <a:t>controlling vectors</a:t>
                      </a:r>
                    </a:p>
                  </a:txBody>
                  <a:tcPr/>
                </a:tc>
                <a:tc>
                  <a:txBody>
                    <a:bodyPr/>
                    <a:lstStyle/>
                    <a:p>
                      <a:endParaRPr lang="en-GB" sz="2400" dirty="0"/>
                    </a:p>
                  </a:txBody>
                  <a:tcPr/>
                </a:tc>
                <a:extLst>
                  <a:ext uri="{0D108BD9-81ED-4DB2-BD59-A6C34878D82A}">
                    <a16:rowId xmlns:a16="http://schemas.microsoft.com/office/drawing/2014/main" val="706203572"/>
                  </a:ext>
                </a:extLst>
              </a:tr>
              <a:tr h="1101833">
                <a:tc>
                  <a:txBody>
                    <a:bodyPr/>
                    <a:lstStyle/>
                    <a:p>
                      <a:r>
                        <a:rPr lang="en-GB" sz="2400" dirty="0"/>
                        <a:t>Vaccination</a:t>
                      </a:r>
                    </a:p>
                  </a:txBody>
                  <a:tcPr/>
                </a:tc>
                <a:tc>
                  <a:txBody>
                    <a:bodyPr/>
                    <a:lstStyle/>
                    <a:p>
                      <a:endParaRPr lang="en-GB" sz="2400" dirty="0"/>
                    </a:p>
                  </a:txBody>
                  <a:tcPr/>
                </a:tc>
                <a:extLst>
                  <a:ext uri="{0D108BD9-81ED-4DB2-BD59-A6C34878D82A}">
                    <a16:rowId xmlns:a16="http://schemas.microsoft.com/office/drawing/2014/main" val="724027602"/>
                  </a:ext>
                </a:extLst>
              </a:tr>
            </a:tbl>
          </a:graphicData>
        </a:graphic>
      </p:graphicFrame>
    </p:spTree>
    <p:extLst>
      <p:ext uri="{BB962C8B-B14F-4D97-AF65-F5344CB8AC3E}">
        <p14:creationId xmlns:p14="http://schemas.microsoft.com/office/powerpoint/2010/main" val="3974362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955" y="218305"/>
            <a:ext cx="8810626" cy="596704"/>
          </a:xfrm>
        </p:spPr>
        <p:txBody>
          <a:bodyPr>
            <a:normAutofit/>
          </a:bodyPr>
          <a:lstStyle/>
          <a:p>
            <a:pPr marL="0" indent="0">
              <a:buNone/>
            </a:pPr>
            <a:r>
              <a:rPr lang="en-GB" sz="3000" b="1" dirty="0">
                <a:solidFill>
                  <a:srgbClr val="FF0000"/>
                </a:solidFill>
                <a:latin typeface="Comic Sans MS" panose="030F0702030302020204" pitchFamily="66" charset="0"/>
              </a:rPr>
              <a:t>Self assessment</a:t>
            </a:r>
            <a:endParaRPr lang="en-GB" sz="3000" dirty="0">
              <a:solidFill>
                <a:srgbClr val="FF0000"/>
              </a:solidFill>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855556994"/>
              </p:ext>
            </p:extLst>
          </p:nvPr>
        </p:nvGraphicFramePr>
        <p:xfrm>
          <a:off x="178419" y="815009"/>
          <a:ext cx="8810626" cy="5821680"/>
        </p:xfrm>
        <a:graphic>
          <a:graphicData uri="http://schemas.openxmlformats.org/drawingml/2006/table">
            <a:tbl>
              <a:tblPr firstRow="1" bandRow="1">
                <a:tableStyleId>{5940675A-B579-460E-94D1-54222C63F5DA}</a:tableStyleId>
              </a:tblPr>
              <a:tblGrid>
                <a:gridCol w="2525024">
                  <a:extLst>
                    <a:ext uri="{9D8B030D-6E8A-4147-A177-3AD203B41FA5}">
                      <a16:colId xmlns:a16="http://schemas.microsoft.com/office/drawing/2014/main" val="630284304"/>
                    </a:ext>
                  </a:extLst>
                </a:gridCol>
                <a:gridCol w="6285602">
                  <a:extLst>
                    <a:ext uri="{9D8B030D-6E8A-4147-A177-3AD203B41FA5}">
                      <a16:colId xmlns:a16="http://schemas.microsoft.com/office/drawing/2014/main" val="3238792222"/>
                    </a:ext>
                  </a:extLst>
                </a:gridCol>
              </a:tblGrid>
              <a:tr h="751738">
                <a:tc>
                  <a:txBody>
                    <a:bodyPr/>
                    <a:lstStyle/>
                    <a:p>
                      <a:pPr algn="ctr"/>
                      <a:r>
                        <a:rPr lang="en-GB" sz="2800" b="1" dirty="0"/>
                        <a:t>Prevention</a:t>
                      </a:r>
                      <a:r>
                        <a:rPr lang="en-GB" sz="2800" b="1" baseline="0" dirty="0"/>
                        <a:t> Method</a:t>
                      </a:r>
                      <a:endParaRPr lang="en-GB" sz="2800" b="1" dirty="0"/>
                    </a:p>
                  </a:txBody>
                  <a:tcPr/>
                </a:tc>
                <a:tc>
                  <a:txBody>
                    <a:bodyPr/>
                    <a:lstStyle/>
                    <a:p>
                      <a:pPr algn="ctr"/>
                      <a:r>
                        <a:rPr lang="en-GB" sz="2800" b="1" u="sng" dirty="0"/>
                        <a:t>How</a:t>
                      </a:r>
                      <a:r>
                        <a:rPr lang="en-GB" sz="2800" b="1" baseline="0" dirty="0"/>
                        <a:t> does this method reduce or prevent the spread of infection?</a:t>
                      </a:r>
                      <a:endParaRPr lang="en-GB" sz="2800" b="1" dirty="0"/>
                    </a:p>
                  </a:txBody>
                  <a:tcPr/>
                </a:tc>
                <a:extLst>
                  <a:ext uri="{0D108BD9-81ED-4DB2-BD59-A6C34878D82A}">
                    <a16:rowId xmlns:a16="http://schemas.microsoft.com/office/drawing/2014/main" val="30500059"/>
                  </a:ext>
                </a:extLst>
              </a:tr>
              <a:tr h="2012719">
                <a:tc>
                  <a:txBody>
                    <a:bodyPr/>
                    <a:lstStyle/>
                    <a:p>
                      <a:r>
                        <a:rPr lang="en-GB" sz="2400" b="1" dirty="0"/>
                        <a:t>Hygiene</a:t>
                      </a:r>
                    </a:p>
                  </a:txBody>
                  <a:tcPr/>
                </a:tc>
                <a:tc>
                  <a:txBody>
                    <a:bodyPr/>
                    <a:lstStyle/>
                    <a:p>
                      <a:r>
                        <a:rPr lang="en-US" sz="2000" dirty="0">
                          <a:solidFill>
                            <a:srgbClr val="FF0000"/>
                          </a:solidFill>
                        </a:rPr>
                        <a:t>Washing hands = prevents pathogen from spreading to surfaces </a:t>
                      </a:r>
                    </a:p>
                    <a:p>
                      <a:r>
                        <a:rPr lang="en-US" sz="2000" dirty="0">
                          <a:solidFill>
                            <a:srgbClr val="FF0000"/>
                          </a:solidFill>
                        </a:rPr>
                        <a:t>Covering your mouth if you cough/sneeze = prevents pathogen from becoming airborne and others breathing it in</a:t>
                      </a:r>
                    </a:p>
                    <a:p>
                      <a:r>
                        <a:rPr lang="en-US" sz="2000" dirty="0">
                          <a:solidFill>
                            <a:srgbClr val="FF0000"/>
                          </a:solidFill>
                        </a:rPr>
                        <a:t>Antiseptic disinfectants = kill pathogens on surfaces</a:t>
                      </a:r>
                    </a:p>
                    <a:p>
                      <a:r>
                        <a:rPr lang="en-US" sz="2000" dirty="0">
                          <a:solidFill>
                            <a:srgbClr val="FF0000"/>
                          </a:solidFill>
                        </a:rPr>
                        <a:t>Cleaning agricultural machinery = stops the spread of plant pathogens</a:t>
                      </a:r>
                    </a:p>
                  </a:txBody>
                  <a:tcPr/>
                </a:tc>
                <a:extLst>
                  <a:ext uri="{0D108BD9-81ED-4DB2-BD59-A6C34878D82A}">
                    <a16:rowId xmlns:a16="http://schemas.microsoft.com/office/drawing/2014/main" val="1796880094"/>
                  </a:ext>
                </a:extLst>
              </a:tr>
              <a:tr h="654740">
                <a:tc>
                  <a:txBody>
                    <a:bodyPr/>
                    <a:lstStyle/>
                    <a:p>
                      <a:r>
                        <a:rPr lang="en-GB" sz="2400" b="1" dirty="0"/>
                        <a:t>Isolating infected individuals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solidFill>
                            <a:srgbClr val="FF0000"/>
                          </a:solidFill>
                        </a:rPr>
                        <a:t>Isolation makes it less likely that pathogens will be passed on from one person to another  </a:t>
                      </a:r>
                    </a:p>
                  </a:txBody>
                  <a:tcPr/>
                </a:tc>
                <a:extLst>
                  <a:ext uri="{0D108BD9-81ED-4DB2-BD59-A6C34878D82A}">
                    <a16:rowId xmlns:a16="http://schemas.microsoft.com/office/drawing/2014/main" val="4185301363"/>
                  </a:ext>
                </a:extLst>
              </a:tr>
              <a:tr h="654740">
                <a:tc>
                  <a:txBody>
                    <a:bodyPr/>
                    <a:lstStyle/>
                    <a:p>
                      <a:r>
                        <a:rPr lang="en-GB" sz="2400" b="1" dirty="0"/>
                        <a:t>Destroying/</a:t>
                      </a:r>
                    </a:p>
                    <a:p>
                      <a:r>
                        <a:rPr lang="en-GB" sz="2400" b="1" dirty="0"/>
                        <a:t>controlling vectors</a:t>
                      </a:r>
                    </a:p>
                  </a:txBody>
                  <a:tcPr/>
                </a:tc>
                <a:tc>
                  <a:txBody>
                    <a:bodyPr/>
                    <a:lstStyle/>
                    <a:p>
                      <a:r>
                        <a:rPr lang="en-US" sz="2000" dirty="0">
                          <a:solidFill>
                            <a:srgbClr val="FF0000"/>
                          </a:solidFill>
                        </a:rPr>
                        <a:t>Reducing the number of vectors means that pathogens cannot spread as quickly</a:t>
                      </a:r>
                    </a:p>
                  </a:txBody>
                  <a:tcPr/>
                </a:tc>
                <a:extLst>
                  <a:ext uri="{0D108BD9-81ED-4DB2-BD59-A6C34878D82A}">
                    <a16:rowId xmlns:a16="http://schemas.microsoft.com/office/drawing/2014/main" val="706203572"/>
                  </a:ext>
                </a:extLst>
              </a:tr>
              <a:tr h="657089">
                <a:tc>
                  <a:txBody>
                    <a:bodyPr/>
                    <a:lstStyle/>
                    <a:p>
                      <a:r>
                        <a:rPr lang="en-GB" sz="2400" b="1" dirty="0"/>
                        <a:t>Vaccination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solidFill>
                            <a:srgbClr val="FF0000"/>
                          </a:solidFill>
                        </a:rPr>
                        <a:t>Triggers your immune system to produce antibodies to destroy this pathogen so you will not get the disease</a:t>
                      </a:r>
                    </a:p>
                  </a:txBody>
                  <a:tcPr/>
                </a:tc>
                <a:extLst>
                  <a:ext uri="{0D108BD9-81ED-4DB2-BD59-A6C34878D82A}">
                    <a16:rowId xmlns:a16="http://schemas.microsoft.com/office/drawing/2014/main" val="724027602"/>
                  </a:ext>
                </a:extLst>
              </a:tr>
            </a:tbl>
          </a:graphicData>
        </a:graphic>
      </p:graphicFrame>
    </p:spTree>
    <p:extLst>
      <p:ext uri="{BB962C8B-B14F-4D97-AF65-F5344CB8AC3E}">
        <p14:creationId xmlns:p14="http://schemas.microsoft.com/office/powerpoint/2010/main" val="2016939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2278" y="258285"/>
            <a:ext cx="8229600" cy="1143000"/>
          </a:xfrm>
        </p:spPr>
        <p:txBody>
          <a:bodyPr>
            <a:normAutofit fontScale="90000"/>
          </a:bodyPr>
          <a:lstStyle/>
          <a:p>
            <a:pPr algn="l"/>
            <a:r>
              <a:rPr lang="en-US" sz="4900" b="1" dirty="0">
                <a:solidFill>
                  <a:srgbClr val="0070C0"/>
                </a:solidFill>
              </a:rPr>
              <a:t>Plenary: </a:t>
            </a:r>
            <a:r>
              <a:rPr lang="en-US" sz="4800" b="1" dirty="0"/>
              <a:t>Pandemics and Epidemics</a:t>
            </a:r>
            <a:br>
              <a:rPr lang="en-US" sz="4800" b="1" dirty="0"/>
            </a:br>
            <a:endParaRPr lang="en-US" sz="4800" b="1" dirty="0"/>
          </a:p>
        </p:txBody>
      </p:sp>
      <p:sp>
        <p:nvSpPr>
          <p:cNvPr id="3" name="Content Placeholder 2"/>
          <p:cNvSpPr>
            <a:spLocks noGrp="1"/>
          </p:cNvSpPr>
          <p:nvPr>
            <p:ph idx="1"/>
          </p:nvPr>
        </p:nvSpPr>
        <p:spPr>
          <a:xfrm>
            <a:off x="236807" y="1143000"/>
            <a:ext cx="8718823" cy="5335644"/>
          </a:xfrm>
        </p:spPr>
        <p:txBody>
          <a:bodyPr>
            <a:normAutofit/>
          </a:bodyPr>
          <a:lstStyle/>
          <a:p>
            <a:pPr marL="0" indent="0" algn="ctr">
              <a:buNone/>
            </a:pPr>
            <a:endParaRPr lang="en-US" sz="4000" b="1" dirty="0"/>
          </a:p>
          <a:p>
            <a:pPr marL="0" indent="0" algn="ctr">
              <a:buNone/>
            </a:pPr>
            <a:endParaRPr lang="en-US" sz="4000" b="1" dirty="0"/>
          </a:p>
        </p:txBody>
      </p:sp>
      <p:pic>
        <p:nvPicPr>
          <p:cNvPr id="4" name="Picture 3"/>
          <p:cNvPicPr>
            <a:picLocks noChangeAspect="1"/>
          </p:cNvPicPr>
          <p:nvPr/>
        </p:nvPicPr>
        <p:blipFill>
          <a:blip r:embed="rId2" cstate="print"/>
          <a:stretch>
            <a:fillRect/>
          </a:stretch>
        </p:blipFill>
        <p:spPr>
          <a:xfrm>
            <a:off x="3832919" y="949286"/>
            <a:ext cx="5122711" cy="569190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Oval 4"/>
          <p:cNvSpPr/>
          <p:nvPr/>
        </p:nvSpPr>
        <p:spPr>
          <a:xfrm>
            <a:off x="7750064" y="5058078"/>
            <a:ext cx="365975" cy="344379"/>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6" name="Down Arrow Callout 5"/>
          <p:cNvSpPr/>
          <p:nvPr/>
        </p:nvSpPr>
        <p:spPr>
          <a:xfrm>
            <a:off x="6932004" y="4111032"/>
            <a:ext cx="2023626" cy="1011616"/>
          </a:xfrm>
          <a:prstGeom prst="downArrowCallout">
            <a:avLst>
              <a:gd name="adj1" fmla="val 29793"/>
              <a:gd name="adj2" fmla="val 25000"/>
              <a:gd name="adj3" fmla="val 25000"/>
              <a:gd name="adj4" fmla="val 6497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000000"/>
                </a:solidFill>
              </a:rPr>
              <a:t>Epidemic of Swine Flu in London</a:t>
            </a:r>
          </a:p>
        </p:txBody>
      </p:sp>
      <p:sp>
        <p:nvSpPr>
          <p:cNvPr id="7" name="Oval 6"/>
          <p:cNvSpPr/>
          <p:nvPr/>
        </p:nvSpPr>
        <p:spPr>
          <a:xfrm>
            <a:off x="5039246" y="4046460"/>
            <a:ext cx="365975" cy="344379"/>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8" name="Oval 7"/>
          <p:cNvSpPr/>
          <p:nvPr/>
        </p:nvSpPr>
        <p:spPr>
          <a:xfrm>
            <a:off x="6352451" y="4713699"/>
            <a:ext cx="365975" cy="344379"/>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 name="Oval 8"/>
          <p:cNvSpPr/>
          <p:nvPr/>
        </p:nvSpPr>
        <p:spPr>
          <a:xfrm>
            <a:off x="6395506" y="2089536"/>
            <a:ext cx="365975" cy="344379"/>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 name="Oval 9"/>
          <p:cNvSpPr/>
          <p:nvPr/>
        </p:nvSpPr>
        <p:spPr>
          <a:xfrm>
            <a:off x="5728140" y="3187247"/>
            <a:ext cx="365975" cy="344379"/>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 name="Rounded Rectangle 10"/>
          <p:cNvSpPr/>
          <p:nvPr/>
        </p:nvSpPr>
        <p:spPr>
          <a:xfrm>
            <a:off x="532278" y="1143000"/>
            <a:ext cx="2955251" cy="57889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b="1" dirty="0">
                <a:solidFill>
                  <a:srgbClr val="000000"/>
                </a:solidFill>
              </a:rPr>
              <a:t>Pandemic Swine Flu</a:t>
            </a:r>
          </a:p>
        </p:txBody>
      </p:sp>
      <p:cxnSp>
        <p:nvCxnSpPr>
          <p:cNvPr id="13" name="Straight Connector 12"/>
          <p:cNvCxnSpPr>
            <a:stCxn id="11" idx="3"/>
            <a:endCxn id="9" idx="2"/>
          </p:cNvCxnSpPr>
          <p:nvPr/>
        </p:nvCxnSpPr>
        <p:spPr>
          <a:xfrm>
            <a:off x="3487529" y="1432450"/>
            <a:ext cx="2907977" cy="829276"/>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a:endCxn id="10" idx="1"/>
          </p:cNvCxnSpPr>
          <p:nvPr/>
        </p:nvCxnSpPr>
        <p:spPr>
          <a:xfrm>
            <a:off x="3487529" y="1401285"/>
            <a:ext cx="2294207" cy="1836395"/>
          </a:xfrm>
          <a:prstGeom prst="line">
            <a:avLst/>
          </a:prstGeom>
          <a:ln>
            <a:solidFill>
              <a:srgbClr val="C0504D"/>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a:stCxn id="11" idx="3"/>
            <a:endCxn id="7" idx="0"/>
          </p:cNvCxnSpPr>
          <p:nvPr/>
        </p:nvCxnSpPr>
        <p:spPr>
          <a:xfrm>
            <a:off x="3487529" y="1432450"/>
            <a:ext cx="1734705" cy="2614010"/>
          </a:xfrm>
          <a:prstGeom prst="line">
            <a:avLst/>
          </a:prstGeom>
          <a:ln>
            <a:solidFill>
              <a:srgbClr val="C0504D"/>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a:stCxn id="11" idx="3"/>
            <a:endCxn id="8" idx="1"/>
          </p:cNvCxnSpPr>
          <p:nvPr/>
        </p:nvCxnSpPr>
        <p:spPr>
          <a:xfrm>
            <a:off x="3487529" y="1432450"/>
            <a:ext cx="2918518" cy="3331682"/>
          </a:xfrm>
          <a:prstGeom prst="line">
            <a:avLst/>
          </a:prstGeom>
          <a:ln>
            <a:solidFill>
              <a:srgbClr val="C0504D"/>
            </a:solidFill>
          </a:ln>
        </p:spPr>
        <p:style>
          <a:lnRef idx="2">
            <a:schemeClr val="accent1"/>
          </a:lnRef>
          <a:fillRef idx="0">
            <a:schemeClr val="accent1"/>
          </a:fillRef>
          <a:effectRef idx="1">
            <a:schemeClr val="accent1"/>
          </a:effectRef>
          <a:fontRef idx="minor">
            <a:schemeClr val="tx1"/>
          </a:fontRef>
        </p:style>
      </p:cxnSp>
      <p:sp>
        <p:nvSpPr>
          <p:cNvPr id="22" name="Rectangle 21"/>
          <p:cNvSpPr/>
          <p:nvPr/>
        </p:nvSpPr>
        <p:spPr>
          <a:xfrm>
            <a:off x="345688" y="2127911"/>
            <a:ext cx="3119539" cy="4379461"/>
          </a:xfrm>
          <a:prstGeom prst="rect">
            <a:avLst/>
          </a:prstGeom>
          <a:solidFill>
            <a:srgbClr val="FFFFFF"/>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a:solidFill>
                  <a:srgbClr val="0070C0"/>
                </a:solidFill>
                <a:latin typeface="Comic Sans MS" pitchFamily="66" charset="0"/>
              </a:rPr>
              <a:t>Task: </a:t>
            </a:r>
            <a:r>
              <a:rPr lang="en-US" sz="3200" dirty="0">
                <a:solidFill>
                  <a:srgbClr val="000000"/>
                </a:solidFill>
                <a:latin typeface="Comic Sans MS" pitchFamily="66" charset="0"/>
              </a:rPr>
              <a:t>Using the diagram and the information given, explain the difference between a Pandemic and an Epidemic.</a:t>
            </a:r>
          </a:p>
        </p:txBody>
      </p:sp>
      <p:sp>
        <p:nvSpPr>
          <p:cNvPr id="12" name="Rectangle 11">
            <a:extLst>
              <a:ext uri="{FF2B5EF4-FFF2-40B4-BE49-F238E27FC236}">
                <a16:creationId xmlns:a16="http://schemas.microsoft.com/office/drawing/2014/main" id="{766EA153-B010-4FA9-A8C1-F926DFFF8B06}"/>
              </a:ext>
            </a:extLst>
          </p:cNvPr>
          <p:cNvSpPr/>
          <p:nvPr/>
        </p:nvSpPr>
        <p:spPr>
          <a:xfrm>
            <a:off x="345688" y="1928192"/>
            <a:ext cx="3119539" cy="46317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u="sng" dirty="0"/>
              <a:t>Epidemic</a:t>
            </a:r>
            <a:r>
              <a:rPr lang="en-US" sz="2800" dirty="0"/>
              <a:t> = outbreak of a disease within a community</a:t>
            </a:r>
          </a:p>
          <a:p>
            <a:pPr algn="ctr"/>
            <a:endParaRPr lang="en-US" sz="2800" dirty="0"/>
          </a:p>
          <a:p>
            <a:pPr algn="ctr"/>
            <a:r>
              <a:rPr lang="en-US" sz="2800" u="sng" dirty="0"/>
              <a:t>Pandemic</a:t>
            </a:r>
            <a:r>
              <a:rPr lang="en-US" sz="2800" dirty="0"/>
              <a:t> = outbreak of a disease over a whole country or the world</a:t>
            </a:r>
            <a:endParaRPr lang="en-GB" sz="2800" dirty="0"/>
          </a:p>
        </p:txBody>
      </p:sp>
    </p:spTree>
    <p:extLst>
      <p:ext uri="{BB962C8B-B14F-4D97-AF65-F5344CB8AC3E}">
        <p14:creationId xmlns:p14="http://schemas.microsoft.com/office/powerpoint/2010/main" val="875930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01760-ACC7-4A76-A273-74970F7EB9C9}"/>
              </a:ext>
            </a:extLst>
          </p:cNvPr>
          <p:cNvSpPr>
            <a:spLocks noGrp="1"/>
          </p:cNvSpPr>
          <p:nvPr>
            <p:ph type="title"/>
          </p:nvPr>
        </p:nvSpPr>
        <p:spPr>
          <a:xfrm>
            <a:off x="628650" y="1985205"/>
            <a:ext cx="7886700" cy="1325563"/>
          </a:xfrm>
        </p:spPr>
        <p:txBody>
          <a:bodyPr/>
          <a:lstStyle/>
          <a:p>
            <a:pPr algn="ctr"/>
            <a:r>
              <a:rPr lang="en-GB" dirty="0"/>
              <a:t>RESOURCES</a:t>
            </a:r>
          </a:p>
        </p:txBody>
      </p:sp>
    </p:spTree>
    <p:extLst>
      <p:ext uri="{BB962C8B-B14F-4D97-AF65-F5344CB8AC3E}">
        <p14:creationId xmlns:p14="http://schemas.microsoft.com/office/powerpoint/2010/main" val="1305220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1" y="338330"/>
            <a:ext cx="4591050" cy="6100570"/>
          </a:xfrm>
          <a:prstGeom prst="rect">
            <a:avLst/>
          </a:prstGeom>
        </p:spPr>
      </p:pic>
      <p:pic>
        <p:nvPicPr>
          <p:cNvPr id="6" name="Picture 5"/>
          <p:cNvPicPr>
            <a:picLocks noChangeAspect="1"/>
          </p:cNvPicPr>
          <p:nvPr/>
        </p:nvPicPr>
        <p:blipFill>
          <a:blip r:embed="rId2" cstate="print"/>
          <a:stretch>
            <a:fillRect/>
          </a:stretch>
        </p:blipFill>
        <p:spPr>
          <a:xfrm>
            <a:off x="4591050" y="338330"/>
            <a:ext cx="4552949" cy="6100570"/>
          </a:xfrm>
          <a:prstGeom prst="rect">
            <a:avLst/>
          </a:prstGeom>
        </p:spPr>
      </p:pic>
    </p:spTree>
    <p:extLst>
      <p:ext uri="{BB962C8B-B14F-4D97-AF65-F5344CB8AC3E}">
        <p14:creationId xmlns:p14="http://schemas.microsoft.com/office/powerpoint/2010/main" val="19777867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71D201D27314143BE863E8D07D284B8" ma:contentTypeVersion="7" ma:contentTypeDescription="Create a new document." ma:contentTypeScope="" ma:versionID="a04bb269a71ec15fb8834c62c42de320">
  <xsd:schema xmlns:xsd="http://www.w3.org/2001/XMLSchema" xmlns:xs="http://www.w3.org/2001/XMLSchema" xmlns:p="http://schemas.microsoft.com/office/2006/metadata/properties" xmlns:ns2="3eb4558b-8982-4134-8cf8-0edee52307a7" xmlns:ns3="049f97e1-32ae-4d3d-9c64-63be60dba368" targetNamespace="http://schemas.microsoft.com/office/2006/metadata/properties" ma:root="true" ma:fieldsID="858dc09fc12d3d2ae6884f6eb9195164" ns2:_="" ns3:_="">
    <xsd:import namespace="3eb4558b-8982-4134-8cf8-0edee52307a7"/>
    <xsd:import namespace="049f97e1-32ae-4d3d-9c64-63be60dba3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b4558b-8982-4134-8cf8-0edee52307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9f97e1-32ae-4d3d-9c64-63be60dba368"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4214B0-4D1E-423A-8150-A6B21FEECD50}">
  <ds:schemaRefs>
    <ds:schemaRef ds:uri="3eb4558b-8982-4134-8cf8-0edee52307a7"/>
    <ds:schemaRef ds:uri="049f97e1-32ae-4d3d-9c64-63be60dba368"/>
    <ds:schemaRef ds:uri="http://schemas.microsoft.com/office/2006/documentManagement/types"/>
    <ds:schemaRef ds:uri="http://purl.org/dc/dcmitype/"/>
    <ds:schemaRef ds:uri="http://schemas.microsoft.com/office/2006/metadata/properties"/>
    <ds:schemaRef ds:uri="http://purl.org/dc/elements/1.1/"/>
    <ds:schemaRef ds:uri="http://www.w3.org/XML/1998/namespace"/>
    <ds:schemaRef ds:uri="http://schemas.microsoft.com/office/infopath/2007/PartnerControls"/>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5A0E2D4C-6EB2-4C39-826F-A46548E77A53}">
  <ds:schemaRefs>
    <ds:schemaRef ds:uri="http://schemas.microsoft.com/sharepoint/v3/contenttype/forms"/>
  </ds:schemaRefs>
</ds:datastoreItem>
</file>

<file path=customXml/itemProps3.xml><?xml version="1.0" encoding="utf-8"?>
<ds:datastoreItem xmlns:ds="http://schemas.openxmlformats.org/officeDocument/2006/customXml" ds:itemID="{2B39AAD8-4BCA-4031-8EE5-70551F71A2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b4558b-8982-4134-8cf8-0edee52307a7"/>
    <ds:schemaRef ds:uri="049f97e1-32ae-4d3d-9c64-63be60dba3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646</Words>
  <Application>Microsoft Office PowerPoint</Application>
  <PresentationFormat>On-screen Show (4:3)</PresentationFormat>
  <Paragraphs>92</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Comic Sans MS</vt:lpstr>
      <vt:lpstr>Office Theme</vt:lpstr>
      <vt:lpstr>Preventing Infections</vt:lpstr>
      <vt:lpstr>PowerPoint Presentation</vt:lpstr>
      <vt:lpstr>PowerPoint Presentation</vt:lpstr>
      <vt:lpstr>PowerPoint Presentation</vt:lpstr>
      <vt:lpstr>PowerPoint Presentation</vt:lpstr>
      <vt:lpstr>PowerPoint Presentation</vt:lpstr>
      <vt:lpstr>Plenary: Pandemics and Epidemics </vt:lpstr>
      <vt:lpstr>RESOURCES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80/20 – THINK! What do you NEED to cover with your set</dc:title>
  <dc:creator>Matt Holden</dc:creator>
  <cp:lastModifiedBy>Dawn</cp:lastModifiedBy>
  <cp:revision>4</cp:revision>
  <dcterms:created xsi:type="dcterms:W3CDTF">2020-04-28T12:41:24Z</dcterms:created>
  <dcterms:modified xsi:type="dcterms:W3CDTF">2020-09-24T07:39:22Z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0x010100571D201D27314143BE863E8D07D284B8</vt:lpwstr>
  </property>
</Properties>
</file>