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310" r:id="rId3"/>
    <p:sldId id="324" r:id="rId4"/>
    <p:sldId id="325" r:id="rId5"/>
    <p:sldId id="318" r:id="rId6"/>
    <p:sldId id="317" r:id="rId7"/>
    <p:sldId id="294" r:id="rId8"/>
    <p:sldId id="330" r:id="rId9"/>
    <p:sldId id="328" r:id="rId10"/>
    <p:sldId id="331" r:id="rId11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2" autoAdjust="0"/>
    <p:restoredTop sz="94660"/>
  </p:normalViewPr>
  <p:slideViewPr>
    <p:cSldViewPr snapToGrid="0">
      <p:cViewPr varScale="1">
        <p:scale>
          <a:sx n="89" d="100"/>
          <a:sy n="89" d="100"/>
        </p:scale>
        <p:origin x="66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37DF5-0976-AA45-9A62-AED13EB4BB3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453E9-C7D5-344C-8B44-500593241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464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3B283-1484-4A6B-841E-4AB83F73FE3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6229-D231-484F-855F-5C310C502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66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3B283-1484-4A6B-841E-4AB83F73FE3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6229-D231-484F-855F-5C310C502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552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3B283-1484-4A6B-841E-4AB83F73FE3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6229-D231-484F-855F-5C310C502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20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61C1-1589-4144-A67C-11F86416F7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620F-315D-6545-A511-C3963F9235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5013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61C1-1589-4144-A67C-11F86416F7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620F-315D-6545-A511-C3963F9235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9666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61C1-1589-4144-A67C-11F86416F7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620F-315D-6545-A511-C3963F9235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490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61C1-1589-4144-A67C-11F86416F7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620F-315D-6545-A511-C3963F9235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206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61C1-1589-4144-A67C-11F86416F7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620F-315D-6545-A511-C3963F9235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4356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61C1-1589-4144-A67C-11F86416F7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620F-315D-6545-A511-C3963F9235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674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61C1-1589-4144-A67C-11F86416F7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620F-315D-6545-A511-C3963F9235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7660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61C1-1589-4144-A67C-11F86416F7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620F-315D-6545-A511-C3963F9235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85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3B283-1484-4A6B-841E-4AB83F73FE3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6229-D231-484F-855F-5C310C502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4307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61C1-1589-4144-A67C-11F86416F7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620F-315D-6545-A511-C3963F9235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1735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61C1-1589-4144-A67C-11F86416F7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620F-315D-6545-A511-C3963F9235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229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61C1-1589-4144-A67C-11F86416F7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620F-315D-6545-A511-C3963F9235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6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3B283-1484-4A6B-841E-4AB83F73FE3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6229-D231-484F-855F-5C310C502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516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3B283-1484-4A6B-841E-4AB83F73FE3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6229-D231-484F-855F-5C310C502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699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3B283-1484-4A6B-841E-4AB83F73FE3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6229-D231-484F-855F-5C310C502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331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3B283-1484-4A6B-841E-4AB83F73FE3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6229-D231-484F-855F-5C310C502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997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3B283-1484-4A6B-841E-4AB83F73FE3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6229-D231-484F-855F-5C310C502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76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3B283-1484-4A6B-841E-4AB83F73FE3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6229-D231-484F-855F-5C310C502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661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3B283-1484-4A6B-841E-4AB83F73FE3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6229-D231-484F-855F-5C310C502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922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3B283-1484-4A6B-841E-4AB83F73FE3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96229-D231-484F-855F-5C310C502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792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9C7661C1-1589-4144-A67C-11F86416F7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3/12/2020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4B7620F-315D-6545-A511-C3963F9235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Title</a:t>
            </a:r>
            <a:r>
              <a:rPr lang="en-GB" dirty="0" smtClean="0"/>
              <a:t>: </a:t>
            </a:r>
            <a:r>
              <a:rPr lang="en-GB" sz="8800" u="sng" dirty="0" smtClean="0">
                <a:solidFill>
                  <a:srgbClr val="00B0F0"/>
                </a:solidFill>
              </a:rPr>
              <a:t>Aerobic vs Anaerobic</a:t>
            </a:r>
            <a:endParaRPr lang="en-GB" u="sng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6683" y="1596435"/>
            <a:ext cx="10515600" cy="516935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>LO: To recap the different role of Respiratory system in the body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657736"/>
              </p:ext>
            </p:extLst>
          </p:nvPr>
        </p:nvGraphicFramePr>
        <p:xfrm>
          <a:off x="478969" y="2602866"/>
          <a:ext cx="4746172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3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30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Progress Indicators </a:t>
                      </a:r>
                      <a:endParaRPr lang="en-GB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Good Progress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Outstanding Progress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Be able to explain the</a:t>
                      </a:r>
                      <a:r>
                        <a:rPr lang="en-GB" baseline="0" dirty="0" smtClean="0"/>
                        <a:t> systems and how the </a:t>
                      </a:r>
                      <a:r>
                        <a:rPr lang="en-GB" baseline="0" dirty="0" err="1" smtClean="0"/>
                        <a:t>differe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Link the content in terms of gaseous exchange to energy systems in an exam question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258085" y="6488668"/>
            <a:ext cx="4933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https://www.youtube.com/watch?v=eX3U4fcLb8Q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92878" y="2438971"/>
            <a:ext cx="5669405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u="sng" dirty="0" smtClean="0">
                <a:solidFill>
                  <a:srgbClr val="00B050"/>
                </a:solidFill>
              </a:rPr>
              <a:t>DNA</a:t>
            </a:r>
            <a:endParaRPr lang="en-GB" sz="4400" b="1" u="sng" dirty="0" smtClean="0">
              <a:solidFill>
                <a:srgbClr val="00B050"/>
              </a:solidFill>
            </a:endParaRPr>
          </a:p>
          <a:p>
            <a:pPr algn="ctr"/>
            <a:r>
              <a:rPr lang="en-GB" sz="4400" dirty="0" smtClean="0">
                <a:solidFill>
                  <a:srgbClr val="00B050"/>
                </a:solidFill>
              </a:rPr>
              <a:t>Watch the video, decide whether the movement is aerobic or anaerobic movements</a:t>
            </a:r>
            <a:endParaRPr lang="en-GB" sz="4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36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902857" y="0"/>
            <a:ext cx="10972800" cy="840759"/>
          </a:xfrm>
        </p:spPr>
        <p:txBody>
          <a:bodyPr/>
          <a:lstStyle/>
          <a:p>
            <a:r>
              <a:rPr lang="en-US" b="1" u="sng" dirty="0" smtClean="0">
                <a:solidFill>
                  <a:srgbClr val="00B0F0"/>
                </a:solidFill>
              </a:rPr>
              <a:t>Aerobic exercise</a:t>
            </a:r>
            <a:endParaRPr lang="en-US" b="1" u="sng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323" y="848886"/>
            <a:ext cx="4268689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Aerobic exercise need a sufficient supply of </a:t>
            </a:r>
            <a:r>
              <a:rPr lang="en-US" u="sng" dirty="0" smtClean="0">
                <a:solidFill>
                  <a:srgbClr val="00B0F0"/>
                </a:solidFill>
              </a:rPr>
              <a:t>oxygen</a:t>
            </a:r>
            <a:r>
              <a:rPr lang="en-US" dirty="0" smtClean="0">
                <a:solidFill>
                  <a:srgbClr val="00B0F0"/>
                </a:solidFill>
              </a:rPr>
              <a:t> to the tissues.</a:t>
            </a:r>
          </a:p>
          <a:p>
            <a:endParaRPr lang="en-US" dirty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Work for a long time</a:t>
            </a:r>
          </a:p>
          <a:p>
            <a:endParaRPr lang="en-US" dirty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Moderate – hard work </a:t>
            </a:r>
          </a:p>
          <a:p>
            <a:endParaRPr lang="en-US" dirty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Periods of more then 60s</a:t>
            </a:r>
          </a:p>
          <a:p>
            <a:endParaRPr lang="en-US" dirty="0">
              <a:solidFill>
                <a:srgbClr val="00B0F0"/>
              </a:solidFill>
            </a:endParaRPr>
          </a:p>
          <a:p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2666" y="5143008"/>
            <a:ext cx="5107963" cy="105459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2666" y="5206412"/>
            <a:ext cx="1189986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defTabSz="457200"/>
            <a:r>
              <a:rPr lang="en-GB" sz="28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Glucose + Oxygen</a:t>
            </a:r>
            <a:endParaRPr lang="en-GB" sz="2800" b="1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EEECE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48343" y="5707614"/>
            <a:ext cx="1436913" cy="35477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1370" y="5668770"/>
            <a:ext cx="34460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CO2 + water + Energy </a:t>
            </a:r>
            <a:endParaRPr lang="en-GB" sz="2800" dirty="0"/>
          </a:p>
        </p:txBody>
      </p:sp>
      <p:sp>
        <p:nvSpPr>
          <p:cNvPr id="8" name="Rectangle 7"/>
          <p:cNvSpPr/>
          <p:nvPr/>
        </p:nvSpPr>
        <p:spPr>
          <a:xfrm>
            <a:off x="6710546" y="5094905"/>
            <a:ext cx="5291990" cy="114773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052600" y="69314"/>
            <a:ext cx="6444732" cy="8407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>
                <a:solidFill>
                  <a:srgbClr val="FF0000"/>
                </a:solidFill>
              </a:rPr>
              <a:t>Anaerobic exercise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710545" y="700481"/>
            <a:ext cx="4724453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 smtClean="0">
                <a:solidFill>
                  <a:srgbClr val="FF0000"/>
                </a:solidFill>
              </a:rPr>
              <a:t>No oxygen </a:t>
            </a:r>
            <a:r>
              <a:rPr lang="en-US" dirty="0" smtClean="0">
                <a:solidFill>
                  <a:srgbClr val="FF0000"/>
                </a:solidFill>
              </a:rPr>
              <a:t>is used in its initial release, energy is produced from the supplies already in the body. 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Maximum</a:t>
            </a:r>
            <a:r>
              <a:rPr lang="en-US" dirty="0" smtClean="0">
                <a:solidFill>
                  <a:srgbClr val="FF0000"/>
                </a:solidFill>
              </a:rPr>
              <a:t> bursts of energy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Time it takes to do is very short 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80838" y="5147084"/>
            <a:ext cx="698923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defTabSz="457200"/>
            <a:r>
              <a:rPr lang="en-GB" sz="28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Glucose 									</a:t>
            </a:r>
            <a:endParaRPr lang="en-GB" sz="2800" b="1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EEECE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796849" y="5592429"/>
            <a:ext cx="31572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GB" sz="28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Energy + Lactic acid 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7055009" y="5664972"/>
            <a:ext cx="1595506" cy="37813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5689600" y="69314"/>
            <a:ext cx="72571" cy="65637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172" name="Picture 4" descr="Image result for 100m sprin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9265" y="746572"/>
            <a:ext cx="5993270" cy="4184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Image result for marathon runner]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314"/>
          <a:stretch/>
        </p:blipFill>
        <p:spPr bwMode="auto">
          <a:xfrm>
            <a:off x="102666" y="700481"/>
            <a:ext cx="5347378" cy="4143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496442" y="1002639"/>
            <a:ext cx="2311967" cy="3539430"/>
          </a:xfrm>
          <a:prstGeom prst="rect">
            <a:avLst/>
          </a:prstGeom>
          <a:solidFill>
            <a:srgbClr val="FFC000"/>
          </a:solidFill>
          <a:ln w="571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i="1" u="sng" dirty="0" smtClean="0">
                <a:solidFill>
                  <a:schemeClr val="accent6">
                    <a:lumMod val="50000"/>
                  </a:schemeClr>
                </a:solidFill>
              </a:rPr>
              <a:t>Extension task </a:t>
            </a:r>
            <a:r>
              <a:rPr lang="en-GB" sz="2800" i="1" dirty="0" smtClean="0">
                <a:solidFill>
                  <a:schemeClr val="accent6">
                    <a:lumMod val="50000"/>
                  </a:schemeClr>
                </a:solidFill>
              </a:rPr>
              <a:t>Explain how a games player would use both aerobic and anaerobic systems </a:t>
            </a:r>
          </a:p>
          <a:p>
            <a:pPr algn="ctr"/>
            <a:r>
              <a:rPr lang="en-GB" sz="2800" i="1" dirty="0" smtClean="0">
                <a:solidFill>
                  <a:schemeClr val="accent6">
                    <a:lumMod val="50000"/>
                  </a:schemeClr>
                </a:solidFill>
              </a:rPr>
              <a:t>(4 marks)</a:t>
            </a:r>
            <a:endParaRPr lang="en-GB" sz="2800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39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7" grpId="0"/>
      <p:bldP spid="10" grpId="0" build="p"/>
      <p:bldP spid="11" grpId="0"/>
      <p:bldP spid="12" grpId="0"/>
      <p:bldP spid="13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902857" y="0"/>
            <a:ext cx="10972800" cy="840759"/>
          </a:xfrm>
        </p:spPr>
        <p:txBody>
          <a:bodyPr/>
          <a:lstStyle/>
          <a:p>
            <a:r>
              <a:rPr lang="en-US" b="1" u="sng" dirty="0" smtClean="0">
                <a:solidFill>
                  <a:srgbClr val="00B0F0"/>
                </a:solidFill>
              </a:rPr>
              <a:t>Aerobic exercise</a:t>
            </a:r>
            <a:endParaRPr lang="en-US" b="1" u="sng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323" y="848886"/>
            <a:ext cx="4268689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Aerobic exercise need a sufficient supply of </a:t>
            </a:r>
            <a:r>
              <a:rPr lang="en-US" u="sng" dirty="0" smtClean="0">
                <a:solidFill>
                  <a:srgbClr val="00B0F0"/>
                </a:solidFill>
              </a:rPr>
              <a:t>oxygen</a:t>
            </a:r>
            <a:r>
              <a:rPr lang="en-US" dirty="0" smtClean="0">
                <a:solidFill>
                  <a:srgbClr val="00B0F0"/>
                </a:solidFill>
              </a:rPr>
              <a:t> to the tissues.</a:t>
            </a:r>
          </a:p>
          <a:p>
            <a:endParaRPr lang="en-US" dirty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Work for a long time</a:t>
            </a:r>
          </a:p>
          <a:p>
            <a:endParaRPr lang="en-US" dirty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Moderate – hard work </a:t>
            </a:r>
          </a:p>
          <a:p>
            <a:endParaRPr lang="en-US" dirty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Periods of more then 60s</a:t>
            </a:r>
          </a:p>
          <a:p>
            <a:endParaRPr lang="en-US" dirty="0">
              <a:solidFill>
                <a:srgbClr val="00B0F0"/>
              </a:solidFill>
            </a:endParaRPr>
          </a:p>
          <a:p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2666" y="5143008"/>
            <a:ext cx="5107963" cy="105459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2666" y="5206412"/>
            <a:ext cx="1189986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defTabSz="457200"/>
            <a:r>
              <a:rPr lang="en-GB" sz="28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Glucose + Oxygen</a:t>
            </a:r>
            <a:endParaRPr lang="en-GB" sz="2800" b="1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EEECE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48343" y="5707614"/>
            <a:ext cx="1436913" cy="35477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1370" y="5668770"/>
            <a:ext cx="34460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CO2 + water + Energy </a:t>
            </a:r>
            <a:endParaRPr lang="en-GB" sz="2800" dirty="0"/>
          </a:p>
        </p:txBody>
      </p:sp>
      <p:sp>
        <p:nvSpPr>
          <p:cNvPr id="8" name="Rectangle 7"/>
          <p:cNvSpPr/>
          <p:nvPr/>
        </p:nvSpPr>
        <p:spPr>
          <a:xfrm>
            <a:off x="6710546" y="5094905"/>
            <a:ext cx="5291990" cy="114773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052600" y="69314"/>
            <a:ext cx="6444732" cy="8407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>
                <a:solidFill>
                  <a:srgbClr val="FF0000"/>
                </a:solidFill>
              </a:rPr>
              <a:t>Anaerobic exercise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710545" y="700481"/>
            <a:ext cx="4724453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 smtClean="0">
                <a:solidFill>
                  <a:srgbClr val="FF0000"/>
                </a:solidFill>
              </a:rPr>
              <a:t>No oxygen </a:t>
            </a:r>
            <a:r>
              <a:rPr lang="en-US" dirty="0" smtClean="0">
                <a:solidFill>
                  <a:srgbClr val="FF0000"/>
                </a:solidFill>
              </a:rPr>
              <a:t>is used in its initial release, energy is produced from the supplies already in the body. 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Maximum</a:t>
            </a:r>
            <a:r>
              <a:rPr lang="en-US" dirty="0" smtClean="0">
                <a:solidFill>
                  <a:srgbClr val="FF0000"/>
                </a:solidFill>
              </a:rPr>
              <a:t> bursts of energy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Time it takes to do is very short 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80838" y="5147084"/>
            <a:ext cx="698923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defTabSz="457200"/>
            <a:r>
              <a:rPr lang="en-GB" sz="28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Glucose 									</a:t>
            </a:r>
            <a:endParaRPr lang="en-GB" sz="2800" b="1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EEECE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796849" y="5592429"/>
            <a:ext cx="31572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GB" sz="28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Energy + Lactic acid 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7055009" y="5664972"/>
            <a:ext cx="1595506" cy="37813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5689600" y="69314"/>
            <a:ext cx="72571" cy="65637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96442" y="1002639"/>
            <a:ext cx="2311967" cy="3539430"/>
          </a:xfrm>
          <a:prstGeom prst="rect">
            <a:avLst/>
          </a:prstGeom>
          <a:solidFill>
            <a:srgbClr val="FFC000"/>
          </a:solidFill>
          <a:ln w="571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i="1" u="sng" dirty="0" smtClean="0">
                <a:solidFill>
                  <a:schemeClr val="accent6">
                    <a:lumMod val="75000"/>
                  </a:schemeClr>
                </a:solidFill>
              </a:rPr>
              <a:t>Extension task </a:t>
            </a:r>
            <a:r>
              <a:rPr lang="en-GB" sz="2800" i="1" dirty="0" smtClean="0">
                <a:solidFill>
                  <a:schemeClr val="accent6">
                    <a:lumMod val="75000"/>
                  </a:schemeClr>
                </a:solidFill>
              </a:rPr>
              <a:t>Explain how a games player would use both aerobic and anaerobic systems </a:t>
            </a:r>
          </a:p>
          <a:p>
            <a:pPr algn="ctr"/>
            <a:r>
              <a:rPr lang="en-GB" sz="2800" i="1" dirty="0" smtClean="0">
                <a:solidFill>
                  <a:schemeClr val="accent6">
                    <a:lumMod val="75000"/>
                  </a:schemeClr>
                </a:solidFill>
              </a:rPr>
              <a:t>(4 marks)</a:t>
            </a:r>
            <a:endParaRPr lang="en-GB" sz="28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80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82880" y="2704257"/>
            <a:ext cx="11292840" cy="1331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182880" y="1488892"/>
            <a:ext cx="11292840" cy="10679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60120" y="0"/>
            <a:ext cx="10515600" cy="890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b="1" u="sng" dirty="0" smtClean="0"/>
              <a:t>Energy</a:t>
            </a:r>
            <a:r>
              <a:rPr lang="en-GB" sz="4000" dirty="0" smtClean="0"/>
              <a:t> </a:t>
            </a:r>
            <a:endParaRPr lang="en-GB" sz="4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02280" y="2083118"/>
            <a:ext cx="7010400" cy="490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Glucose + oxygen -----Energy + CO2 + water 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02280" y="3392250"/>
            <a:ext cx="7010400" cy="490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Glucose -----Energy + lactic acid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02920" y="1609645"/>
            <a:ext cx="7010400" cy="490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 dirty="0" smtClean="0">
                <a:solidFill>
                  <a:schemeClr val="bg1"/>
                </a:solidFill>
              </a:rPr>
              <a:t>Aerobic Respiration -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02920" y="890748"/>
            <a:ext cx="11430000" cy="490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The muscles and liver store glucose (main source of energy from food) </a:t>
            </a:r>
            <a:endParaRPr lang="en-GB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65760" y="3051652"/>
            <a:ext cx="7010400" cy="490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 dirty="0" smtClean="0">
                <a:solidFill>
                  <a:schemeClr val="accent4"/>
                </a:solidFill>
              </a:rPr>
              <a:t>Anaerobic Respiration -</a:t>
            </a:r>
            <a:endParaRPr lang="en-GB" b="1" dirty="0">
              <a:solidFill>
                <a:schemeClr val="accent4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6614160" y="3047442"/>
            <a:ext cx="1432560" cy="3295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/>
          <p:cNvSpPr txBox="1">
            <a:spLocks/>
          </p:cNvSpPr>
          <p:nvPr/>
        </p:nvSpPr>
        <p:spPr>
          <a:xfrm>
            <a:off x="8046720" y="2759626"/>
            <a:ext cx="3429000" cy="92067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Is toxic!, </a:t>
            </a:r>
            <a:r>
              <a:rPr lang="en-GB" dirty="0" smtClean="0"/>
              <a:t>causes muscle ache, cramps eventually stopping them from working! 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598901" y="5108478"/>
            <a:ext cx="480676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u="sng" dirty="0" smtClean="0">
                <a:solidFill>
                  <a:srgbClr val="7030A0"/>
                </a:solidFill>
              </a:rPr>
              <a:t>Fats</a:t>
            </a:r>
            <a:r>
              <a:rPr lang="en-GB" sz="2800" dirty="0" smtClean="0">
                <a:solidFill>
                  <a:srgbClr val="7030A0"/>
                </a:solidFill>
              </a:rPr>
              <a:t>:</a:t>
            </a:r>
          </a:p>
          <a:p>
            <a:pPr algn="ctr"/>
            <a:r>
              <a:rPr lang="en-GB" sz="2800" dirty="0" smtClean="0">
                <a:solidFill>
                  <a:srgbClr val="7030A0"/>
                </a:solidFill>
              </a:rPr>
              <a:t>Fuel source for aerobic activity  </a:t>
            </a:r>
            <a:endParaRPr lang="en-GB" sz="2800" dirty="0">
              <a:solidFill>
                <a:srgbClr val="7030A0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609600" y="4318592"/>
            <a:ext cx="11430000" cy="490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The muscles and liver store glucose (main source of energy from food) 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7056120" y="5232293"/>
            <a:ext cx="4876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u="sng" dirty="0" smtClean="0">
                <a:solidFill>
                  <a:srgbClr val="7030A0"/>
                </a:solidFill>
              </a:rPr>
              <a:t>Carbohydrates</a:t>
            </a:r>
            <a:r>
              <a:rPr lang="en-GB" sz="2800" dirty="0" smtClean="0">
                <a:solidFill>
                  <a:srgbClr val="7030A0"/>
                </a:solidFill>
              </a:rPr>
              <a:t>:</a:t>
            </a:r>
          </a:p>
          <a:p>
            <a:pPr algn="ctr"/>
            <a:r>
              <a:rPr lang="en-GB" sz="2800" dirty="0">
                <a:solidFill>
                  <a:srgbClr val="7030A0"/>
                </a:solidFill>
              </a:rPr>
              <a:t>Fuel source for </a:t>
            </a:r>
            <a:r>
              <a:rPr lang="en-GB" sz="2800" dirty="0" smtClean="0">
                <a:solidFill>
                  <a:srgbClr val="7030A0"/>
                </a:solidFill>
              </a:rPr>
              <a:t>anaerobic and aerobic activity  </a:t>
            </a:r>
            <a:endParaRPr lang="en-GB" sz="2800" dirty="0">
              <a:solidFill>
                <a:srgbClr val="7030A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4809447"/>
            <a:ext cx="12192000" cy="1939696"/>
          </a:xfrm>
          <a:prstGeom prst="rect">
            <a:avLst/>
          </a:prstGeom>
          <a:noFill/>
          <a:ln w="857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731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5" grpId="0"/>
      <p:bldP spid="19" grpId="0"/>
      <p:bldP spid="20" grpId="0"/>
      <p:bldP spid="21" grpId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38200" y="2"/>
            <a:ext cx="10515600" cy="868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u="sng" smtClean="0"/>
              <a:t>Oxygen debt </a:t>
            </a:r>
            <a:endParaRPr lang="en-GB" b="1" u="sng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1960" y="744223"/>
            <a:ext cx="10637520" cy="490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Oxygen debt is….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73380" y="1433198"/>
            <a:ext cx="11445240" cy="161226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>
                <a:solidFill>
                  <a:schemeClr val="accent6"/>
                </a:solidFill>
              </a:rPr>
              <a:t>Oxygen debt is…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>
                <a:solidFill>
                  <a:schemeClr val="accent6"/>
                </a:solidFill>
              </a:rPr>
              <a:t>The amount of oxygen needed at the end of a physical activity to break down lactic acid. Often after a 400m race lactic acid builds up as the oxygen stores have run out. Oxygen is repaid through deep gasping breaths at the end of exercise.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380" y="3794761"/>
            <a:ext cx="11292840" cy="1627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055621" y="4704932"/>
            <a:ext cx="7551420" cy="626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Glucose -----Energy + </a:t>
            </a:r>
            <a:r>
              <a:rPr lang="en-GB" sz="3900" b="1" dirty="0" smtClean="0"/>
              <a:t>lactic acid</a:t>
            </a:r>
            <a:endParaRPr lang="en-GB" b="1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255520" y="3955632"/>
            <a:ext cx="7010400" cy="4908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5400" b="1" dirty="0" smtClean="0">
                <a:solidFill>
                  <a:schemeClr val="accent4"/>
                </a:solidFill>
              </a:rPr>
              <a:t>Anaerobic Respiration -</a:t>
            </a:r>
            <a:endParaRPr lang="en-GB" sz="54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26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animBg="1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703" y="13344"/>
            <a:ext cx="12192000" cy="849312"/>
          </a:xfrm>
        </p:spPr>
        <p:txBody>
          <a:bodyPr>
            <a:normAutofit/>
          </a:bodyPr>
          <a:lstStyle/>
          <a:p>
            <a:pPr algn="ctr"/>
            <a:r>
              <a:rPr lang="en-US" sz="2800" b="1" u="sng" dirty="0" smtClean="0"/>
              <a:t>Explain how the Cardiovascular system and the respiratory system work together (6)?</a:t>
            </a:r>
            <a:endParaRPr lang="en-GB" sz="2800" b="1" u="sng" dirty="0"/>
          </a:p>
        </p:txBody>
      </p:sp>
      <p:grpSp>
        <p:nvGrpSpPr>
          <p:cNvPr id="4" name="Group 3"/>
          <p:cNvGrpSpPr/>
          <p:nvPr/>
        </p:nvGrpSpPr>
        <p:grpSpPr>
          <a:xfrm>
            <a:off x="7960844" y="1591471"/>
            <a:ext cx="4227746" cy="5123841"/>
            <a:chOff x="7960840" y="1591470"/>
            <a:chExt cx="4227745" cy="5123841"/>
          </a:xfrm>
        </p:grpSpPr>
        <p:cxnSp>
          <p:nvCxnSpPr>
            <p:cNvPr id="5" name="Straight Connector 4"/>
            <p:cNvCxnSpPr>
              <a:stCxn id="9" idx="0"/>
            </p:cNvCxnSpPr>
            <p:nvPr/>
          </p:nvCxnSpPr>
          <p:spPr>
            <a:xfrm flipH="1" flipV="1">
              <a:off x="9389713" y="1940573"/>
              <a:ext cx="619816" cy="21577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5"/>
            <p:cNvGrpSpPr/>
            <p:nvPr/>
          </p:nvGrpSpPr>
          <p:grpSpPr>
            <a:xfrm>
              <a:off x="7960840" y="1591470"/>
              <a:ext cx="4227745" cy="5123841"/>
              <a:chOff x="7960840" y="1591470"/>
              <a:chExt cx="4227745" cy="5123841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8019143" y="3991428"/>
                <a:ext cx="3630160" cy="369332"/>
              </a:xfrm>
              <a:prstGeom prst="rect">
                <a:avLst/>
              </a:prstGeom>
              <a:noFill/>
              <a:ln>
                <a:solidFill>
                  <a:schemeClr val="accent2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accent2"/>
                    </a:solidFill>
                  </a:rPr>
                  <a:t>Apply</a:t>
                </a:r>
                <a:r>
                  <a:rPr lang="en-US" dirty="0" smtClean="0">
                    <a:solidFill>
                      <a:schemeClr val="accent2"/>
                    </a:solidFill>
                  </a:rPr>
                  <a:t> knowledge and understanding</a:t>
                </a:r>
                <a:endParaRPr lang="en-US" dirty="0">
                  <a:solidFill>
                    <a:schemeClr val="accent2"/>
                  </a:solidFill>
                </a:endParaRPr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7960840" y="1591470"/>
                <a:ext cx="4227745" cy="5123841"/>
                <a:chOff x="7960840" y="1591470"/>
                <a:chExt cx="4227745" cy="5123841"/>
              </a:xfrm>
            </p:grpSpPr>
            <p:sp>
              <p:nvSpPr>
                <p:cNvPr id="9" name="TextBox 8"/>
                <p:cNvSpPr txBox="1"/>
                <p:nvPr/>
              </p:nvSpPr>
              <p:spPr>
                <a:xfrm>
                  <a:off x="7960840" y="2156351"/>
                  <a:ext cx="4097377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just"/>
                  <a:r>
                    <a:rPr lang="en-US" b="1" dirty="0" smtClean="0">
                      <a:solidFill>
                        <a:schemeClr val="accent1"/>
                      </a:solidFill>
                    </a:rPr>
                    <a:t>knowledge and understanding </a:t>
                  </a:r>
                  <a:r>
                    <a:rPr lang="en-US" dirty="0" smtClean="0">
                      <a:solidFill>
                        <a:schemeClr val="accent1"/>
                      </a:solidFill>
                    </a:rPr>
                    <a:t>of a topic</a:t>
                  </a:r>
                  <a:endParaRPr lang="en-US" dirty="0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8853715" y="5853815"/>
                  <a:ext cx="2222019" cy="369332"/>
                </a:xfrm>
                <a:prstGeom prst="rect">
                  <a:avLst/>
                </a:prstGeom>
                <a:noFill/>
                <a:ln>
                  <a:solidFill>
                    <a:srgbClr val="70AD47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err="1" smtClean="0">
                      <a:solidFill>
                        <a:schemeClr val="accent6"/>
                      </a:solidFill>
                    </a:rPr>
                    <a:t>Analyse</a:t>
                  </a:r>
                  <a:r>
                    <a:rPr lang="en-US" dirty="0" smtClean="0">
                      <a:solidFill>
                        <a:schemeClr val="accent6"/>
                      </a:solidFill>
                    </a:rPr>
                    <a:t> and evaluate </a:t>
                  </a:r>
                  <a:endParaRPr lang="en-US" dirty="0">
                    <a:solidFill>
                      <a:schemeClr val="accent6"/>
                    </a:solidFill>
                  </a:endParaRPr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8853715" y="1596571"/>
                  <a:ext cx="66293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accent1"/>
                      </a:solidFill>
                    </a:rPr>
                    <a:t>State</a:t>
                  </a:r>
                  <a:endParaRPr lang="en-US" dirty="0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10536327" y="1591470"/>
                  <a:ext cx="78053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accent1"/>
                      </a:solidFill>
                    </a:rPr>
                    <a:t>define</a:t>
                  </a:r>
                  <a:endParaRPr lang="en-US" dirty="0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8590119" y="2709613"/>
                  <a:ext cx="9797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accent1"/>
                      </a:solidFill>
                    </a:rPr>
                    <a:t>describe</a:t>
                  </a:r>
                  <a:endParaRPr lang="en-US" dirty="0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10541803" y="2812143"/>
                  <a:ext cx="9579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accent1"/>
                      </a:solidFill>
                    </a:rPr>
                    <a:t>Identify </a:t>
                  </a:r>
                  <a:endParaRPr lang="en-US" dirty="0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8164287" y="3556000"/>
                  <a:ext cx="13170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ED7D31"/>
                      </a:solidFill>
                    </a:rPr>
                    <a:t>Explain how</a:t>
                  </a:r>
                  <a:endParaRPr lang="en-US" dirty="0">
                    <a:solidFill>
                      <a:srgbClr val="ED7D31"/>
                    </a:solidFill>
                  </a:endParaRPr>
                </a:p>
              </p:txBody>
            </p:sp>
            <p:sp>
              <p:nvSpPr>
                <p:cNvPr id="16" name="TextBox 15"/>
                <p:cNvSpPr txBox="1"/>
                <p:nvPr/>
              </p:nvSpPr>
              <p:spPr>
                <a:xfrm>
                  <a:off x="10305143" y="3628572"/>
                  <a:ext cx="12960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ED7D31"/>
                      </a:solidFill>
                    </a:rPr>
                    <a:t>Explain why</a:t>
                  </a:r>
                  <a:endParaRPr lang="en-US" dirty="0">
                    <a:solidFill>
                      <a:srgbClr val="ED7D31"/>
                    </a:solidFill>
                  </a:endParaRPr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8129011" y="4514924"/>
                  <a:ext cx="35933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ED7D31"/>
                      </a:solidFill>
                    </a:rPr>
                    <a:t>Give examples to back up your point</a:t>
                  </a:r>
                  <a:endParaRPr lang="en-US" dirty="0">
                    <a:solidFill>
                      <a:srgbClr val="ED7D31"/>
                    </a:solidFill>
                  </a:endParaRP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8194257" y="5370479"/>
                  <a:ext cx="76976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accent6"/>
                      </a:solidFill>
                    </a:rPr>
                    <a:t>assess</a:t>
                  </a:r>
                  <a:endParaRPr lang="en-US" dirty="0">
                    <a:solidFill>
                      <a:schemeClr val="accent6"/>
                    </a:solidFill>
                  </a:endParaRPr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9633857" y="5370286"/>
                  <a:ext cx="84830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accent6"/>
                      </a:solidFill>
                    </a:rPr>
                    <a:t>discuss</a:t>
                  </a:r>
                  <a:endParaRPr lang="en-US" dirty="0">
                    <a:solidFill>
                      <a:schemeClr val="accent6"/>
                    </a:solidFill>
                  </a:endParaRPr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10975689" y="5370286"/>
                  <a:ext cx="12128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accent6"/>
                      </a:solidFill>
                    </a:rPr>
                    <a:t>Justify why</a:t>
                  </a:r>
                  <a:endParaRPr lang="en-US" dirty="0">
                    <a:solidFill>
                      <a:schemeClr val="accent6"/>
                    </a:solidFill>
                  </a:endParaRPr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8322688" y="6345979"/>
                  <a:ext cx="9834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accent6"/>
                      </a:solidFill>
                    </a:rPr>
                    <a:t>evaluate</a:t>
                  </a:r>
                  <a:endParaRPr lang="en-US" dirty="0">
                    <a:solidFill>
                      <a:schemeClr val="accent6"/>
                    </a:solidFill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10323286" y="6310477"/>
                  <a:ext cx="88787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err="1" smtClean="0">
                      <a:solidFill>
                        <a:schemeClr val="accent6"/>
                      </a:solidFill>
                    </a:rPr>
                    <a:t>analyse</a:t>
                  </a:r>
                  <a:endParaRPr lang="en-US" dirty="0">
                    <a:solidFill>
                      <a:schemeClr val="accent6"/>
                    </a:solidFill>
                  </a:endParaRPr>
                </a:p>
              </p:txBody>
            </p:sp>
            <p:cxnSp>
              <p:nvCxnSpPr>
                <p:cNvPr id="23" name="Straight Connector 22"/>
                <p:cNvCxnSpPr>
                  <a:endCxn id="18" idx="2"/>
                </p:cNvCxnSpPr>
                <p:nvPr/>
              </p:nvCxnSpPr>
              <p:spPr>
                <a:xfrm flipH="1" flipV="1">
                  <a:off x="8579139" y="5739811"/>
                  <a:ext cx="254042" cy="110446"/>
                </a:xfrm>
                <a:prstGeom prst="line">
                  <a:avLst/>
                </a:prstGeom>
                <a:ln>
                  <a:solidFill>
                    <a:schemeClr val="accent6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013027" y="5693300"/>
                  <a:ext cx="4570" cy="180937"/>
                </a:xfrm>
                <a:prstGeom prst="line">
                  <a:avLst/>
                </a:prstGeom>
                <a:ln>
                  <a:solidFill>
                    <a:schemeClr val="accent6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1016502" y="5721837"/>
                  <a:ext cx="85621" cy="99883"/>
                </a:xfrm>
                <a:prstGeom prst="line">
                  <a:avLst/>
                </a:prstGeom>
                <a:ln>
                  <a:solidFill>
                    <a:schemeClr val="accent6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 flipH="1">
                  <a:off x="8647669" y="6292594"/>
                  <a:ext cx="185511" cy="156958"/>
                </a:xfrm>
                <a:prstGeom prst="line">
                  <a:avLst/>
                </a:prstGeom>
                <a:ln>
                  <a:solidFill>
                    <a:schemeClr val="accent6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>
                  <a:endCxn id="22" idx="1"/>
                </p:cNvCxnSpPr>
                <p:nvPr/>
              </p:nvCxnSpPr>
              <p:spPr>
                <a:xfrm>
                  <a:off x="10060407" y="6249787"/>
                  <a:ext cx="262880" cy="245356"/>
                </a:xfrm>
                <a:prstGeom prst="line">
                  <a:avLst/>
                </a:prstGeom>
                <a:ln>
                  <a:solidFill>
                    <a:schemeClr val="accent6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>
                  <a:stCxn id="7" idx="2"/>
                  <a:endCxn id="17" idx="0"/>
                </p:cNvCxnSpPr>
                <p:nvPr/>
              </p:nvCxnSpPr>
              <p:spPr>
                <a:xfrm>
                  <a:off x="9834224" y="4360760"/>
                  <a:ext cx="91465" cy="154164"/>
                </a:xfrm>
                <a:prstGeom prst="line">
                  <a:avLst/>
                </a:prstGeom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H="1" flipV="1">
                  <a:off x="9304092" y="3866878"/>
                  <a:ext cx="228322" cy="99882"/>
                </a:xfrm>
                <a:prstGeom prst="line">
                  <a:avLst/>
                </a:prstGeom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>
                  <a:endCxn id="16" idx="1"/>
                </p:cNvCxnSpPr>
                <p:nvPr/>
              </p:nvCxnSpPr>
              <p:spPr>
                <a:xfrm flipV="1">
                  <a:off x="10088947" y="3813238"/>
                  <a:ext cx="216196" cy="182060"/>
                </a:xfrm>
                <a:prstGeom prst="line">
                  <a:avLst/>
                </a:prstGeom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>
                  <a:stCxn id="9" idx="0"/>
                  <a:endCxn id="12" idx="1"/>
                </p:cNvCxnSpPr>
                <p:nvPr/>
              </p:nvCxnSpPr>
              <p:spPr>
                <a:xfrm flipV="1">
                  <a:off x="10009529" y="1776136"/>
                  <a:ext cx="526799" cy="380215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>
                  <a:stCxn id="9" idx="2"/>
                  <a:endCxn id="13" idx="3"/>
                </p:cNvCxnSpPr>
                <p:nvPr/>
              </p:nvCxnSpPr>
              <p:spPr>
                <a:xfrm flipH="1">
                  <a:off x="9569874" y="2525683"/>
                  <a:ext cx="439655" cy="368596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9" idx="2"/>
                  <a:endCxn id="14" idx="1"/>
                </p:cNvCxnSpPr>
                <p:nvPr/>
              </p:nvCxnSpPr>
              <p:spPr>
                <a:xfrm>
                  <a:off x="10009529" y="2525683"/>
                  <a:ext cx="532275" cy="471126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2287357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2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2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2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4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72303" y="1623890"/>
            <a:ext cx="34052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u="sng" dirty="0" smtClean="0">
                <a:solidFill>
                  <a:srgbClr val="0070C0"/>
                </a:solidFill>
              </a:rPr>
              <a:t>Respiratory</a:t>
            </a:r>
            <a:endParaRPr lang="en-GB" sz="4400" b="1" u="sng" dirty="0">
              <a:solidFill>
                <a:srgbClr val="0070C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1547196" y="950968"/>
            <a:ext cx="575494" cy="790162"/>
          </a:xfrm>
          <a:prstGeom prst="straightConnector1">
            <a:avLst/>
          </a:prstGeom>
          <a:ln w="984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-122687" y="59760"/>
            <a:ext cx="21045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Increased breathing rate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32791" y="11306"/>
            <a:ext cx="26876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Oxygen debt</a:t>
            </a:r>
          </a:p>
          <a:p>
            <a:pPr algn="ctr"/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(take on enough oxygen until it is paid 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off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273597" y="783917"/>
            <a:ext cx="522358" cy="1008307"/>
          </a:xfrm>
          <a:prstGeom prst="straightConnector1">
            <a:avLst/>
          </a:prstGeom>
          <a:ln w="984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69697" y="3390032"/>
            <a:ext cx="21045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Increased tidal volume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1462786" y="2376191"/>
            <a:ext cx="1278077" cy="877941"/>
          </a:xfrm>
          <a:prstGeom prst="straightConnector1">
            <a:avLst/>
          </a:prstGeom>
          <a:ln w="984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718737" y="2586673"/>
            <a:ext cx="25980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u="sng" dirty="0" smtClean="0">
                <a:solidFill>
                  <a:srgbClr val="7030A0"/>
                </a:solidFill>
              </a:rPr>
              <a:t>Muscular</a:t>
            </a:r>
            <a:endParaRPr lang="en-GB" sz="4400" b="1" u="sng" dirty="0">
              <a:solidFill>
                <a:srgbClr val="7030A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8580601" y="896385"/>
            <a:ext cx="1749891" cy="1806069"/>
          </a:xfrm>
          <a:prstGeom prst="straightConnector1">
            <a:avLst/>
          </a:prstGeom>
          <a:ln w="9842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363045" y="76053"/>
            <a:ext cx="25472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7030A0"/>
                </a:solidFill>
              </a:rPr>
              <a:t>Lactic acid build up (during anaerobic exercise) – </a:t>
            </a:r>
          </a:p>
          <a:p>
            <a:pPr algn="ctr"/>
            <a:r>
              <a:rPr lang="en-GB" sz="1600" dirty="0" smtClean="0">
                <a:solidFill>
                  <a:srgbClr val="7030A0"/>
                </a:solidFill>
              </a:rPr>
              <a:t>known as </a:t>
            </a:r>
            <a:r>
              <a:rPr lang="en-GB" sz="2000" b="1" u="sng" dirty="0" smtClean="0">
                <a:solidFill>
                  <a:srgbClr val="7030A0"/>
                </a:solidFill>
              </a:rPr>
              <a:t>lactate accumulation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120127" y="29277"/>
            <a:ext cx="21015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7030A0"/>
                </a:solidFill>
              </a:rPr>
              <a:t>Muscle fatigue (because of the build up of lactic acid)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10796125" y="1084756"/>
            <a:ext cx="53822" cy="1574519"/>
          </a:xfrm>
          <a:prstGeom prst="straightConnector1">
            <a:avLst/>
          </a:prstGeom>
          <a:ln w="9842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797662" y="3760630"/>
            <a:ext cx="21045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Oxygen debt as a result of anaerobic exercise</a:t>
            </a:r>
          </a:p>
        </p:txBody>
      </p:sp>
      <p:cxnSp>
        <p:nvCxnSpPr>
          <p:cNvPr id="25" name="Straight Arrow Connector 24"/>
          <p:cNvCxnSpPr>
            <a:stCxn id="19" idx="2"/>
          </p:cNvCxnSpPr>
          <p:nvPr/>
        </p:nvCxnSpPr>
        <p:spPr>
          <a:xfrm flipH="1">
            <a:off x="11017765" y="3356114"/>
            <a:ext cx="1" cy="404516"/>
          </a:xfrm>
          <a:prstGeom prst="straightConnector1">
            <a:avLst/>
          </a:prstGeom>
          <a:ln w="9842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364526" y="3108864"/>
            <a:ext cx="37305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u="sng" dirty="0" smtClean="0">
                <a:solidFill>
                  <a:srgbClr val="FF0000"/>
                </a:solidFill>
              </a:rPr>
              <a:t>Cardiovascular</a:t>
            </a:r>
            <a:endParaRPr lang="en-GB" sz="4400" b="1" u="sng" dirty="0">
              <a:solidFill>
                <a:srgbClr val="FF0000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4692219" y="3868964"/>
            <a:ext cx="511976" cy="695909"/>
          </a:xfrm>
          <a:prstGeom prst="straightConnector1">
            <a:avLst/>
          </a:prstGeom>
          <a:ln w="984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376988" y="4132221"/>
            <a:ext cx="1455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Increase heart rate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409097" y="4807939"/>
            <a:ext cx="21045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Increase in stroke volume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367252" y="1821619"/>
            <a:ext cx="21045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Increase cardiac output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491433" y="4300107"/>
            <a:ext cx="21045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Increase in blood pressure (diastolic &amp; systolic)</a:t>
            </a:r>
          </a:p>
        </p:txBody>
      </p:sp>
      <p:cxnSp>
        <p:nvCxnSpPr>
          <p:cNvPr id="46" name="Straight Arrow Connector 45"/>
          <p:cNvCxnSpPr>
            <a:endCxn id="36" idx="0"/>
          </p:cNvCxnSpPr>
          <p:nvPr/>
        </p:nvCxnSpPr>
        <p:spPr>
          <a:xfrm flipH="1">
            <a:off x="6461383" y="3805530"/>
            <a:ext cx="29831" cy="1002409"/>
          </a:xfrm>
          <a:prstGeom prst="straightConnector1">
            <a:avLst/>
          </a:prstGeom>
          <a:ln w="984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38" idx="0"/>
          </p:cNvCxnSpPr>
          <p:nvPr/>
        </p:nvCxnSpPr>
        <p:spPr>
          <a:xfrm>
            <a:off x="7756404" y="3805530"/>
            <a:ext cx="787315" cy="494577"/>
          </a:xfrm>
          <a:prstGeom prst="straightConnector1">
            <a:avLst/>
          </a:prstGeom>
          <a:ln w="984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 flipV="1">
            <a:off x="6229800" y="2586675"/>
            <a:ext cx="231583" cy="667457"/>
          </a:xfrm>
          <a:prstGeom prst="straightConnector1">
            <a:avLst/>
          </a:prstGeom>
          <a:ln w="984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1" name="Picture 4" descr="Image by FlamingText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0093">
            <a:off x="45657" y="5386242"/>
            <a:ext cx="11817682" cy="176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Cloud Clip 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994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14" grpId="0"/>
      <p:bldP spid="19" grpId="0"/>
      <p:bldP spid="21" grpId="0"/>
      <p:bldP spid="22" grpId="0"/>
      <p:bldP spid="24" grpId="0"/>
      <p:bldP spid="32" grpId="0"/>
      <p:bldP spid="35" grpId="0"/>
      <p:bldP spid="36" grpId="0"/>
      <p:bldP spid="37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823" y="1"/>
            <a:ext cx="10972800" cy="846667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 smtClean="0"/>
              <a:t>Long term effects </a:t>
            </a:r>
            <a:endParaRPr lang="en-US" sz="5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175" y="2103988"/>
            <a:ext cx="3380940" cy="387231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Increased lung capacity / volume</a:t>
            </a:r>
          </a:p>
          <a:p>
            <a:r>
              <a:rPr lang="en-US" dirty="0" smtClean="0"/>
              <a:t>Increased vital capacity </a:t>
            </a:r>
          </a:p>
          <a:p>
            <a:r>
              <a:rPr lang="en-US" dirty="0" smtClean="0"/>
              <a:t>Diaphragm and intercostal muscles get stronger</a:t>
            </a:r>
          </a:p>
          <a:p>
            <a:r>
              <a:rPr lang="en-US" dirty="0" smtClean="0"/>
              <a:t>Number of alveoli increases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06737" y="2078432"/>
            <a:ext cx="3760265" cy="39754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2800" dirty="0" smtClean="0"/>
              <a:t>Increase strength </a:t>
            </a:r>
          </a:p>
          <a:p>
            <a:pPr>
              <a:lnSpc>
                <a:spcPct val="110000"/>
              </a:lnSpc>
            </a:pPr>
            <a:r>
              <a:rPr lang="en-US" sz="2800" dirty="0" smtClean="0"/>
              <a:t>Increase size (hypertrophy)</a:t>
            </a:r>
          </a:p>
          <a:p>
            <a:pPr>
              <a:lnSpc>
                <a:spcPct val="110000"/>
              </a:lnSpc>
            </a:pPr>
            <a:r>
              <a:rPr lang="en-US" sz="2800" dirty="0"/>
              <a:t>Increase bone density </a:t>
            </a:r>
          </a:p>
          <a:p>
            <a:pPr>
              <a:lnSpc>
                <a:spcPct val="110000"/>
              </a:lnSpc>
            </a:pPr>
            <a:r>
              <a:rPr lang="en-US" sz="2800" dirty="0"/>
              <a:t>Increased strength of ligaments </a:t>
            </a:r>
          </a:p>
          <a:p>
            <a:pPr>
              <a:lnSpc>
                <a:spcPct val="110000"/>
              </a:lnSpc>
            </a:pPr>
            <a:r>
              <a:rPr lang="en-US" sz="2800" dirty="0"/>
              <a:t>Increase strength of </a:t>
            </a:r>
            <a:r>
              <a:rPr lang="en-US" sz="2800" dirty="0" smtClean="0"/>
              <a:t>tendons</a:t>
            </a:r>
          </a:p>
          <a:p>
            <a:pPr>
              <a:lnSpc>
                <a:spcPct val="110000"/>
              </a:lnSpc>
            </a:pPr>
            <a:r>
              <a:rPr lang="en-US" sz="2800" dirty="0" smtClean="0"/>
              <a:t>More capillaries in the muscles</a:t>
            </a:r>
            <a:endParaRPr lang="en-US" sz="28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480340" y="2045440"/>
            <a:ext cx="3711660" cy="450326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800" dirty="0" smtClean="0"/>
              <a:t>Increased cardiac output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Increased Stroke volume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Decreased resting HR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Faster recovery 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Healthy Veins and arteries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Lower blood pressure 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More red blood cells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586400" y="2078432"/>
            <a:ext cx="2605600" cy="3693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3892194" y="910310"/>
            <a:ext cx="4123116" cy="76944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4000" b="1" u="sng" dirty="0" smtClean="0"/>
              <a:t>Muscular</a:t>
            </a:r>
            <a:r>
              <a:rPr lang="en-US" sz="4400" b="1" u="sng" dirty="0" smtClean="0"/>
              <a:t>-</a:t>
            </a:r>
            <a:r>
              <a:rPr lang="en-US" sz="4000" b="1" u="sng" dirty="0" smtClean="0"/>
              <a:t>Skeletal</a:t>
            </a:r>
            <a:r>
              <a:rPr lang="en-US" sz="4400" b="1" u="sng" dirty="0" smtClean="0"/>
              <a:t> </a:t>
            </a:r>
            <a:endParaRPr lang="en-US" sz="4400" dirty="0"/>
          </a:p>
        </p:txBody>
      </p:sp>
      <p:sp>
        <p:nvSpPr>
          <p:cNvPr id="9" name="Rectangle 8"/>
          <p:cNvSpPr/>
          <p:nvPr/>
        </p:nvSpPr>
        <p:spPr>
          <a:xfrm>
            <a:off x="396641" y="884596"/>
            <a:ext cx="2868029" cy="7694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4400" b="1" u="sng" dirty="0"/>
              <a:t>Respiratory</a:t>
            </a:r>
            <a:endParaRPr lang="en-US" sz="4400" dirty="0"/>
          </a:p>
        </p:txBody>
      </p:sp>
      <p:sp>
        <p:nvSpPr>
          <p:cNvPr id="10" name="Rectangle 9"/>
          <p:cNvSpPr/>
          <p:nvPr/>
        </p:nvSpPr>
        <p:spPr>
          <a:xfrm>
            <a:off x="8349111" y="897790"/>
            <a:ext cx="3615926" cy="76944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4400" b="1" u="sng" dirty="0"/>
              <a:t>Cardiovascular</a:t>
            </a:r>
            <a:endParaRPr lang="en-US" sz="44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1929971"/>
            <a:ext cx="1190750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661311" y="923749"/>
            <a:ext cx="0" cy="516308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167703" y="861707"/>
            <a:ext cx="29015" cy="520863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100570" y="6091773"/>
            <a:ext cx="6493271" cy="58477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</a:rPr>
              <a:t>All means you have a </a:t>
            </a:r>
            <a:r>
              <a:rPr lang="en-US" sz="3200" i="1" dirty="0" smtClean="0">
                <a:solidFill>
                  <a:srgbClr val="7030A0"/>
                </a:solidFill>
              </a:rPr>
              <a:t>quicker recovery rate</a:t>
            </a:r>
            <a:endParaRPr lang="en-US" sz="3200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231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842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sz="11500" b="1" u="sng" dirty="0" smtClean="0">
                <a:solidFill>
                  <a:srgbClr val="7030A0"/>
                </a:solidFill>
              </a:rPr>
              <a:t>Task </a:t>
            </a:r>
            <a:endParaRPr lang="en-GB" sz="7200" b="1" u="sng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150" y="2003425"/>
            <a:ext cx="11823700" cy="4143376"/>
          </a:xfrm>
        </p:spPr>
        <p:txBody>
          <a:bodyPr>
            <a:noAutofit/>
          </a:bodyPr>
          <a:lstStyle/>
          <a:p>
            <a:r>
              <a:rPr lang="en-GB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Functions of the cardiovascular system</a:t>
            </a:r>
          </a:p>
          <a:p>
            <a:endParaRPr lang="en-GB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r>
              <a:rPr lang="en-GB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Muscle fibres</a:t>
            </a:r>
          </a:p>
          <a:p>
            <a:endParaRPr lang="en-GB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r>
              <a:rPr lang="en-GB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Structures of arteries, capillaries and veins</a:t>
            </a:r>
          </a:p>
          <a:p>
            <a:endParaRPr lang="en-GB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r>
              <a:rPr lang="en-GB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Give a sporting example of the anaerobic system &amp; aerobic system working together (explain how)</a:t>
            </a:r>
            <a:endParaRPr lang="en-GB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66000" y="2362200"/>
            <a:ext cx="3860800" cy="1569660"/>
          </a:xfrm>
          <a:prstGeom prst="rect">
            <a:avLst/>
          </a:prstGeom>
          <a:noFill/>
          <a:ln w="539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7030A0"/>
                </a:solidFill>
              </a:rPr>
              <a:t>Make any form of revision tool in your homework book on the content on the left (all 4 bullet points)</a:t>
            </a:r>
            <a:endParaRPr lang="en-GB" sz="2400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49900" y="6488668"/>
            <a:ext cx="9639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“If you do what you’ve always done…you get what you’ve always got!”</a:t>
            </a:r>
            <a:endParaRPr lang="en-GB" i="1" dirty="0"/>
          </a:p>
        </p:txBody>
      </p:sp>
      <p:pic>
        <p:nvPicPr>
          <p:cNvPr id="3074" name="Picture 2" descr="Man Gentleman Public Face Expression People Teamw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3116" y="5953125"/>
            <a:ext cx="626784" cy="86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2100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668</Words>
  <Application>Microsoft Office PowerPoint</Application>
  <PresentationFormat>Widescreen</PresentationFormat>
  <Paragraphs>127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Adobe Gothic Std B</vt:lpstr>
      <vt:lpstr>Arial</vt:lpstr>
      <vt:lpstr>Calibri</vt:lpstr>
      <vt:lpstr>Calibri Light</vt:lpstr>
      <vt:lpstr>Office Theme</vt:lpstr>
      <vt:lpstr>1_Office Theme</vt:lpstr>
      <vt:lpstr>Title: Aerobic vs Anaerobic</vt:lpstr>
      <vt:lpstr>Aerobic exercise</vt:lpstr>
      <vt:lpstr>Aerobic exercise</vt:lpstr>
      <vt:lpstr>PowerPoint Presentation</vt:lpstr>
      <vt:lpstr>PowerPoint Presentation</vt:lpstr>
      <vt:lpstr>Explain how the Cardiovascular system and the respiratory system work together (6)?</vt:lpstr>
      <vt:lpstr>PowerPoint Presentation</vt:lpstr>
      <vt:lpstr>Long term effects </vt:lpstr>
      <vt:lpstr>Task 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Sweet</dc:creator>
  <cp:lastModifiedBy>Richard Moody</cp:lastModifiedBy>
  <cp:revision>115</cp:revision>
  <cp:lastPrinted>2019-01-21T10:39:07Z</cp:lastPrinted>
  <dcterms:created xsi:type="dcterms:W3CDTF">2017-10-02T11:39:47Z</dcterms:created>
  <dcterms:modified xsi:type="dcterms:W3CDTF">2020-03-12T13:06:17Z</dcterms:modified>
</cp:coreProperties>
</file>