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434" r:id="rId2"/>
    <p:sldId id="435" r:id="rId3"/>
    <p:sldId id="436" r:id="rId4"/>
    <p:sldId id="437" r:id="rId5"/>
    <p:sldId id="438" r:id="rId6"/>
    <p:sldId id="439" r:id="rId7"/>
    <p:sldId id="440" r:id="rId8"/>
    <p:sldId id="441" r:id="rId9"/>
    <p:sldId id="442" r:id="rId10"/>
    <p:sldId id="443" r:id="rId11"/>
    <p:sldId id="444" r:id="rId12"/>
    <p:sldId id="445" r:id="rId13"/>
    <p:sldId id="446" r:id="rId14"/>
    <p:sldId id="447" r:id="rId15"/>
    <p:sldId id="448" r:id="rId16"/>
    <p:sldId id="44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0" d="100"/>
          <a:sy n="60" d="100"/>
        </p:scale>
        <p:origin x="53"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9DA43-7969-4D9E-8D25-1961CE3CFBD9}" type="datetimeFigureOut">
              <a:rPr lang="en-GB" smtClean="0"/>
              <a:t>22/10/2020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DB58B-E688-437A-AFE7-0EF88B60889B}" type="slidenum">
              <a:rPr lang="en-GB" smtClean="0"/>
              <a:t>‹#›</a:t>
            </a:fld>
            <a:endParaRPr lang="en-GB"/>
          </a:p>
        </p:txBody>
      </p:sp>
    </p:spTree>
    <p:extLst>
      <p:ext uri="{BB962C8B-B14F-4D97-AF65-F5344CB8AC3E}">
        <p14:creationId xmlns:p14="http://schemas.microsoft.com/office/powerpoint/2010/main" val="20190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 by NIAID [Public domain], via Wikimedia Commons</a:t>
            </a:r>
          </a:p>
        </p:txBody>
      </p:sp>
      <p:sp>
        <p:nvSpPr>
          <p:cNvPr id="4" name="Slide Number Placeholder 3"/>
          <p:cNvSpPr>
            <a:spLocks noGrp="1"/>
          </p:cNvSpPr>
          <p:nvPr>
            <p:ph type="sldNum" sz="quarter" idx="10"/>
          </p:nvPr>
        </p:nvSpPr>
        <p:spPr/>
        <p:txBody>
          <a:bodyPr/>
          <a:lstStyle/>
          <a:p>
            <a:fld id="{453E8680-12EF-4C97-ADA4-5DBC7F530599}" type="slidenum">
              <a:rPr lang="en-GB" smtClean="0"/>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F7F890-8E4C-469C-B867-95D0AEC14C7E}"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ABFF3-97A5-46EC-90D9-52152F3FAE8D}" type="slidenum">
              <a:rPr lang="en-GB" smtClean="0"/>
              <a:t>‹#›</a:t>
            </a:fld>
            <a:endParaRPr lang="en-GB"/>
          </a:p>
        </p:txBody>
      </p:sp>
    </p:spTree>
    <p:extLst>
      <p:ext uri="{BB962C8B-B14F-4D97-AF65-F5344CB8AC3E}">
        <p14:creationId xmlns:p14="http://schemas.microsoft.com/office/powerpoint/2010/main" val="2018719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7F890-8E4C-469C-B867-95D0AEC14C7E}"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ABFF3-97A5-46EC-90D9-52152F3FAE8D}" type="slidenum">
              <a:rPr lang="en-GB" smtClean="0"/>
              <a:t>‹#›</a:t>
            </a:fld>
            <a:endParaRPr lang="en-GB"/>
          </a:p>
        </p:txBody>
      </p:sp>
    </p:spTree>
    <p:extLst>
      <p:ext uri="{BB962C8B-B14F-4D97-AF65-F5344CB8AC3E}">
        <p14:creationId xmlns:p14="http://schemas.microsoft.com/office/powerpoint/2010/main" val="336971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7F890-8E4C-469C-B867-95D0AEC14C7E}"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ABFF3-97A5-46EC-90D9-52152F3FAE8D}" type="slidenum">
              <a:rPr lang="en-GB" smtClean="0"/>
              <a:t>‹#›</a:t>
            </a:fld>
            <a:endParaRPr lang="en-GB"/>
          </a:p>
        </p:txBody>
      </p:sp>
    </p:spTree>
    <p:extLst>
      <p:ext uri="{BB962C8B-B14F-4D97-AF65-F5344CB8AC3E}">
        <p14:creationId xmlns:p14="http://schemas.microsoft.com/office/powerpoint/2010/main" val="206112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7F890-8E4C-469C-B867-95D0AEC14C7E}"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ABFF3-97A5-46EC-90D9-52152F3FAE8D}" type="slidenum">
              <a:rPr lang="en-GB" smtClean="0"/>
              <a:t>‹#›</a:t>
            </a:fld>
            <a:endParaRPr lang="en-GB"/>
          </a:p>
        </p:txBody>
      </p:sp>
    </p:spTree>
    <p:extLst>
      <p:ext uri="{BB962C8B-B14F-4D97-AF65-F5344CB8AC3E}">
        <p14:creationId xmlns:p14="http://schemas.microsoft.com/office/powerpoint/2010/main" val="126185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F7F890-8E4C-469C-B867-95D0AEC14C7E}"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ABFF3-97A5-46EC-90D9-52152F3FAE8D}" type="slidenum">
              <a:rPr lang="en-GB" smtClean="0"/>
              <a:t>‹#›</a:t>
            </a:fld>
            <a:endParaRPr lang="en-GB"/>
          </a:p>
        </p:txBody>
      </p:sp>
    </p:spTree>
    <p:extLst>
      <p:ext uri="{BB962C8B-B14F-4D97-AF65-F5344CB8AC3E}">
        <p14:creationId xmlns:p14="http://schemas.microsoft.com/office/powerpoint/2010/main" val="158914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F7F890-8E4C-469C-B867-95D0AEC14C7E}"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9ABFF3-97A5-46EC-90D9-52152F3FAE8D}" type="slidenum">
              <a:rPr lang="en-GB" smtClean="0"/>
              <a:t>‹#›</a:t>
            </a:fld>
            <a:endParaRPr lang="en-GB"/>
          </a:p>
        </p:txBody>
      </p:sp>
    </p:spTree>
    <p:extLst>
      <p:ext uri="{BB962C8B-B14F-4D97-AF65-F5344CB8AC3E}">
        <p14:creationId xmlns:p14="http://schemas.microsoft.com/office/powerpoint/2010/main" val="277000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F7F890-8E4C-469C-B867-95D0AEC14C7E}" type="datetimeFigureOut">
              <a:rPr lang="en-GB" smtClean="0"/>
              <a:t>22/10/2020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9ABFF3-97A5-46EC-90D9-52152F3FAE8D}" type="slidenum">
              <a:rPr lang="en-GB" smtClean="0"/>
              <a:t>‹#›</a:t>
            </a:fld>
            <a:endParaRPr lang="en-GB"/>
          </a:p>
        </p:txBody>
      </p:sp>
    </p:spTree>
    <p:extLst>
      <p:ext uri="{BB962C8B-B14F-4D97-AF65-F5344CB8AC3E}">
        <p14:creationId xmlns:p14="http://schemas.microsoft.com/office/powerpoint/2010/main" val="390306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F7F890-8E4C-469C-B867-95D0AEC14C7E}" type="datetimeFigureOut">
              <a:rPr lang="en-GB" smtClean="0"/>
              <a:t>22/10/2020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9ABFF3-97A5-46EC-90D9-52152F3FAE8D}" type="slidenum">
              <a:rPr lang="en-GB" smtClean="0"/>
              <a:t>‹#›</a:t>
            </a:fld>
            <a:endParaRPr lang="en-GB"/>
          </a:p>
        </p:txBody>
      </p:sp>
    </p:spTree>
    <p:extLst>
      <p:ext uri="{BB962C8B-B14F-4D97-AF65-F5344CB8AC3E}">
        <p14:creationId xmlns:p14="http://schemas.microsoft.com/office/powerpoint/2010/main" val="356218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7F890-8E4C-469C-B867-95D0AEC14C7E}" type="datetimeFigureOut">
              <a:rPr lang="en-GB" smtClean="0"/>
              <a:t>22/10/2020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9ABFF3-97A5-46EC-90D9-52152F3FAE8D}" type="slidenum">
              <a:rPr lang="en-GB" smtClean="0"/>
              <a:t>‹#›</a:t>
            </a:fld>
            <a:endParaRPr lang="en-GB"/>
          </a:p>
        </p:txBody>
      </p:sp>
    </p:spTree>
    <p:extLst>
      <p:ext uri="{BB962C8B-B14F-4D97-AF65-F5344CB8AC3E}">
        <p14:creationId xmlns:p14="http://schemas.microsoft.com/office/powerpoint/2010/main" val="1876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F7F890-8E4C-469C-B867-95D0AEC14C7E}"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9ABFF3-97A5-46EC-90D9-52152F3FAE8D}" type="slidenum">
              <a:rPr lang="en-GB" smtClean="0"/>
              <a:t>‹#›</a:t>
            </a:fld>
            <a:endParaRPr lang="en-GB"/>
          </a:p>
        </p:txBody>
      </p:sp>
    </p:spTree>
    <p:extLst>
      <p:ext uri="{BB962C8B-B14F-4D97-AF65-F5344CB8AC3E}">
        <p14:creationId xmlns:p14="http://schemas.microsoft.com/office/powerpoint/2010/main" val="14941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F7F890-8E4C-469C-B867-95D0AEC14C7E}"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9ABFF3-97A5-46EC-90D9-52152F3FAE8D}" type="slidenum">
              <a:rPr lang="en-GB" smtClean="0"/>
              <a:t>‹#›</a:t>
            </a:fld>
            <a:endParaRPr lang="en-GB"/>
          </a:p>
        </p:txBody>
      </p:sp>
    </p:spTree>
    <p:extLst>
      <p:ext uri="{BB962C8B-B14F-4D97-AF65-F5344CB8AC3E}">
        <p14:creationId xmlns:p14="http://schemas.microsoft.com/office/powerpoint/2010/main" val="82473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7F890-8E4C-469C-B867-95D0AEC14C7E}" type="datetimeFigureOut">
              <a:rPr lang="en-GB" smtClean="0"/>
              <a:t>22/10/2020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ABFF3-97A5-46EC-90D9-52152F3FAE8D}" type="slidenum">
              <a:rPr lang="en-GB" smtClean="0"/>
              <a:t>‹#›</a:t>
            </a:fld>
            <a:endParaRPr lang="en-GB"/>
          </a:p>
        </p:txBody>
      </p:sp>
    </p:spTree>
    <p:extLst>
      <p:ext uri="{BB962C8B-B14F-4D97-AF65-F5344CB8AC3E}">
        <p14:creationId xmlns:p14="http://schemas.microsoft.com/office/powerpoint/2010/main" val="4271160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hyperlink" Target="http://www.bbc.co.uk/news/health-18062877"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foxnews.com/health/2016/09/13/ultimate-battle-against-mrsa.html"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www.dailymail.co.uk/news/article-391634/MRSA-control-getting-stronger.html"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znnp-Ivj2e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152400"/>
            <a:ext cx="8839200" cy="1295400"/>
          </a:xfrm>
          <a:prstGeom prst="roundRect">
            <a:avLst/>
          </a:prstGeom>
          <a:solidFill>
            <a:srgbClr val="B4F6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400" y="304800"/>
            <a:ext cx="8839200" cy="914400"/>
          </a:xfrm>
        </p:spPr>
        <p:txBody>
          <a:bodyPr>
            <a:noAutofit/>
          </a:bodyPr>
          <a:lstStyle/>
          <a:p>
            <a:r>
              <a:rPr lang="en-GB" sz="4800" dirty="0">
                <a:latin typeface="Comic Sans MS" pitchFamily="66" charset="0"/>
              </a:rPr>
              <a:t>Antibiotic resistant bacteria</a:t>
            </a:r>
          </a:p>
        </p:txBody>
      </p:sp>
      <p:graphicFrame>
        <p:nvGraphicFramePr>
          <p:cNvPr id="5" name="Table 4"/>
          <p:cNvGraphicFramePr>
            <a:graphicFrameLocks noGrp="1"/>
          </p:cNvGraphicFramePr>
          <p:nvPr>
            <p:extLst>
              <p:ext uri="{D42A27DB-BD31-4B8C-83A1-F6EECF244321}">
                <p14:modId xmlns:p14="http://schemas.microsoft.com/office/powerpoint/2010/main" val="2590264715"/>
              </p:ext>
            </p:extLst>
          </p:nvPr>
        </p:nvGraphicFramePr>
        <p:xfrm>
          <a:off x="152400" y="1600200"/>
          <a:ext cx="8839200" cy="1671387"/>
        </p:xfrm>
        <a:graphic>
          <a:graphicData uri="http://schemas.openxmlformats.org/drawingml/2006/table">
            <a:tbl>
              <a:tblPr firstRow="1" bandRow="1">
                <a:tableStyleId>{5C22544A-7EE6-4342-B048-85BDC9FD1C3A}</a:tableStyleId>
              </a:tblPr>
              <a:tblGrid>
                <a:gridCol w="8839200">
                  <a:extLst>
                    <a:ext uri="{9D8B030D-6E8A-4147-A177-3AD203B41FA5}">
                      <a16:colId xmlns:a16="http://schemas.microsoft.com/office/drawing/2014/main" val="20002"/>
                    </a:ext>
                  </a:extLst>
                </a:gridCol>
              </a:tblGrid>
              <a:tr h="325029">
                <a:tc>
                  <a:txBody>
                    <a:bodyPr/>
                    <a:lstStyle/>
                    <a:p>
                      <a:r>
                        <a:rPr lang="en-GB" sz="2000" b="1" dirty="0">
                          <a:solidFill>
                            <a:schemeClr val="tx1"/>
                          </a:solidFill>
                          <a:latin typeface="+mn-lt"/>
                        </a:rPr>
                        <a:t>Progress indicators</a:t>
                      </a:r>
                      <a:endParaRPr lang="en-GB" sz="1600" b="1" dirty="0">
                        <a:solidFill>
                          <a:schemeClr val="tx1"/>
                        </a:solidFill>
                        <a:latin typeface="+mn-lt"/>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42918">
                <a:tc>
                  <a:txBody>
                    <a:bodyPr/>
                    <a:lstStyle/>
                    <a:p>
                      <a:r>
                        <a:rPr lang="en-GB" sz="1600" dirty="0"/>
                        <a:t>Good progress:</a:t>
                      </a:r>
                    </a:p>
                    <a:p>
                      <a:pPr marL="285750" indent="-285750">
                        <a:buFont typeface="Arial" panose="020B0604020202020204" pitchFamily="34" charset="0"/>
                        <a:buChar char="•"/>
                      </a:pPr>
                      <a:r>
                        <a:rPr lang="en-GB" sz="1600" dirty="0"/>
                        <a:t>Identify</a:t>
                      </a:r>
                      <a:r>
                        <a:rPr lang="en-GB" sz="1600" baseline="0" dirty="0"/>
                        <a:t> the part played by mutations in the development of antibiotic resistance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Describe the impact of antibiotic resistance.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322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Outstanding progress: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Explain what we should do to slow down the rate of development of resistant strains of bacteria. </a:t>
                      </a:r>
                      <a:endParaRPr lang="en-GB" sz="16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152400" y="3581400"/>
            <a:ext cx="6858000" cy="3108543"/>
          </a:xfrm>
          <a:prstGeom prst="rect">
            <a:avLst/>
          </a:prstGeom>
          <a:noFill/>
        </p:spPr>
        <p:txBody>
          <a:bodyPr wrap="square" rtlCol="0">
            <a:spAutoFit/>
          </a:bodyPr>
          <a:lstStyle/>
          <a:p>
            <a:r>
              <a:rPr lang="en-GB" sz="2800" b="1" dirty="0"/>
              <a:t>Do now activity:</a:t>
            </a:r>
          </a:p>
          <a:p>
            <a:pPr marL="342900" indent="-342900">
              <a:buAutoNum type="arabicPeriod"/>
            </a:pPr>
            <a:r>
              <a:rPr lang="en-GB" sz="2800" dirty="0">
                <a:solidFill>
                  <a:srgbClr val="FF0000"/>
                </a:solidFill>
              </a:rPr>
              <a:t>What is meant by the term ‘mutation’?</a:t>
            </a:r>
          </a:p>
          <a:p>
            <a:pPr marL="342900" indent="-342900">
              <a:buAutoNum type="arabicPeriod"/>
            </a:pPr>
            <a:r>
              <a:rPr lang="en-GB" sz="2800" dirty="0">
                <a:solidFill>
                  <a:schemeClr val="accent6">
                    <a:lumMod val="75000"/>
                  </a:schemeClr>
                </a:solidFill>
              </a:rPr>
              <a:t>Describe the different effects a mutation can have on the health of a population</a:t>
            </a:r>
          </a:p>
          <a:p>
            <a:pPr marL="342900" indent="-342900">
              <a:buAutoNum type="arabicPeriod"/>
            </a:pPr>
            <a:r>
              <a:rPr lang="en-GB" sz="2800" dirty="0">
                <a:solidFill>
                  <a:srgbClr val="00B050"/>
                </a:solidFill>
              </a:rPr>
              <a:t>Why do you think bacteria are able to develop antibiotic resistance so rapidly? What might a solution to this problem be?</a:t>
            </a:r>
            <a:endParaRPr lang="en-GB" sz="2000" dirty="0">
              <a:solidFill>
                <a:srgbClr val="00B050"/>
              </a:solidFill>
            </a:endParaRPr>
          </a:p>
        </p:txBody>
      </p:sp>
      <p:pic>
        <p:nvPicPr>
          <p:cNvPr id="13314" name="Picture 2" descr="medicine pain drug prescription pills addiction treat medical drugs antibiotic medication healthcare cure dose capsules addicted pharmaceutical amoxicillin amoxil pharmaceutical drug"/>
          <p:cNvPicPr>
            <a:picLocks noChangeAspect="1" noChangeArrowheads="1"/>
          </p:cNvPicPr>
          <p:nvPr/>
        </p:nvPicPr>
        <p:blipFill>
          <a:blip r:embed="rId2" cstate="print"/>
          <a:srcRect/>
          <a:stretch>
            <a:fillRect/>
          </a:stretch>
        </p:blipFill>
        <p:spPr bwMode="auto">
          <a:xfrm>
            <a:off x="6781800" y="3733800"/>
            <a:ext cx="2057400" cy="1489217"/>
          </a:xfrm>
          <a:prstGeom prst="rect">
            <a:avLst/>
          </a:prstGeom>
          <a:noFill/>
        </p:spPr>
      </p:pic>
      <p:pic>
        <p:nvPicPr>
          <p:cNvPr id="13316" name="Picture 4" descr="medicine, health, colors, colours, pain, drug"/>
          <p:cNvPicPr>
            <a:picLocks noChangeAspect="1" noChangeArrowheads="1"/>
          </p:cNvPicPr>
          <p:nvPr/>
        </p:nvPicPr>
        <p:blipFill>
          <a:blip r:embed="rId3" cstate="print"/>
          <a:srcRect/>
          <a:stretch>
            <a:fillRect/>
          </a:stretch>
        </p:blipFill>
        <p:spPr bwMode="auto">
          <a:xfrm>
            <a:off x="6781800" y="5257800"/>
            <a:ext cx="2057400" cy="1371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066800"/>
            <a:ext cx="8763000" cy="4401205"/>
          </a:xfrm>
          <a:prstGeom prst="rect">
            <a:avLst/>
          </a:prstGeom>
          <a:noFill/>
        </p:spPr>
        <p:txBody>
          <a:bodyPr wrap="square" rtlCol="0">
            <a:spAutoFit/>
          </a:bodyPr>
          <a:lstStyle/>
          <a:p>
            <a:pPr marL="514350" indent="-514350">
              <a:buAutoNum type="arabicPeriod"/>
            </a:pPr>
            <a:r>
              <a:rPr lang="en-GB" sz="2800" dirty="0"/>
              <a:t>A bacteria/virus/fungus/microorganism which causes disease</a:t>
            </a:r>
          </a:p>
          <a:p>
            <a:pPr marL="514350" indent="-514350">
              <a:buAutoNum type="arabicPeriod"/>
            </a:pPr>
            <a:endParaRPr lang="en-GB" sz="2800" dirty="0"/>
          </a:p>
          <a:p>
            <a:pPr marL="514350" indent="-514350">
              <a:buAutoNum type="arabicPeriod"/>
            </a:pPr>
            <a:r>
              <a:rPr lang="en-GB" sz="2800" dirty="0"/>
              <a:t>Any </a:t>
            </a:r>
            <a:r>
              <a:rPr lang="en-GB" sz="2800" b="1" i="1" u="sng" dirty="0"/>
              <a:t>four</a:t>
            </a:r>
            <a:r>
              <a:rPr lang="en-GB" sz="2800" dirty="0"/>
              <a:t> from: overuse of antibiotics; the bacteria mutate; antibiotic kill of non-resistant strains of bacteria; reduced competition for resistant strains of bacteria; resistant bacteria are able to reproduce</a:t>
            </a:r>
          </a:p>
          <a:p>
            <a:pPr marL="514350" indent="-514350">
              <a:buAutoNum type="arabicPeriod"/>
            </a:pPr>
            <a:endParaRPr lang="en-GB" sz="2800" dirty="0"/>
          </a:p>
          <a:p>
            <a:pPr marL="514350" indent="-514350">
              <a:buAutoNum type="arabicPeriod"/>
            </a:pPr>
            <a:r>
              <a:rPr lang="en-GB" sz="2800" dirty="0"/>
              <a:t>Reduce use of antibiotics for non-serious/mild infection</a:t>
            </a:r>
          </a:p>
          <a:p>
            <a:pPr marL="514350" indent="-514350"/>
            <a:r>
              <a:rPr lang="en-GB" sz="2800" dirty="0"/>
              <a:t>	Ensure a patients finished their course of treatment</a:t>
            </a:r>
          </a:p>
        </p:txBody>
      </p:sp>
      <p:sp>
        <p:nvSpPr>
          <p:cNvPr id="5" name="TextBox 4"/>
          <p:cNvSpPr txBox="1"/>
          <p:nvPr/>
        </p:nvSpPr>
        <p:spPr>
          <a:xfrm>
            <a:off x="304800" y="228600"/>
            <a:ext cx="4724400" cy="769441"/>
          </a:xfrm>
          <a:prstGeom prst="rect">
            <a:avLst/>
          </a:prstGeom>
          <a:noFill/>
        </p:spPr>
        <p:txBody>
          <a:bodyPr wrap="square" rtlCol="0">
            <a:spAutoFit/>
          </a:bodyPr>
          <a:lstStyle/>
          <a:p>
            <a:r>
              <a:rPr lang="en-GB" sz="4400" dirty="0">
                <a:solidFill>
                  <a:srgbClr val="FF0000"/>
                </a:solidFill>
                <a:latin typeface="Comic Sans MS" pitchFamily="66" charset="0"/>
              </a:rPr>
              <a:t>Self-assessment:</a:t>
            </a:r>
          </a:p>
        </p:txBody>
      </p:sp>
      <p:pic>
        <p:nvPicPr>
          <p:cNvPr id="7" name="Picture 2" descr="Check, Check Mark, Red, Mark, Tick, Symbol, Choice"/>
          <p:cNvPicPr>
            <a:picLocks noChangeAspect="1" noChangeArrowheads="1"/>
          </p:cNvPicPr>
          <p:nvPr/>
        </p:nvPicPr>
        <p:blipFill>
          <a:blip r:embed="rId2" cstate="print"/>
          <a:srcRect/>
          <a:stretch>
            <a:fillRect/>
          </a:stretch>
        </p:blipFill>
        <p:spPr bwMode="auto">
          <a:xfrm>
            <a:off x="7924800" y="5638800"/>
            <a:ext cx="950701" cy="990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33400"/>
            <a:ext cx="8686800" cy="1938992"/>
          </a:xfrm>
          <a:prstGeom prst="rect">
            <a:avLst/>
          </a:prstGeom>
          <a:noFill/>
        </p:spPr>
        <p:txBody>
          <a:bodyPr wrap="square" rtlCol="0">
            <a:spAutoFit/>
          </a:bodyPr>
          <a:lstStyle/>
          <a:p>
            <a:pPr algn="ctr"/>
            <a:r>
              <a:rPr lang="en-GB" sz="4000" dirty="0">
                <a:solidFill>
                  <a:srgbClr val="0070C0"/>
                </a:solidFill>
                <a:latin typeface="Comic Sans MS" pitchFamily="66" charset="0"/>
              </a:rPr>
              <a:t>Plenary ~ </a:t>
            </a:r>
            <a:r>
              <a:rPr lang="en-GB" sz="4000" dirty="0">
                <a:latin typeface="Comic Sans MS" pitchFamily="66" charset="0"/>
              </a:rPr>
              <a:t>Come up with </a:t>
            </a:r>
            <a:r>
              <a:rPr lang="en-GB" sz="4000" i="1" u="sng" dirty="0">
                <a:solidFill>
                  <a:srgbClr val="0070C0"/>
                </a:solidFill>
                <a:latin typeface="Comic Sans MS" pitchFamily="66" charset="0"/>
              </a:rPr>
              <a:t>three</a:t>
            </a:r>
            <a:r>
              <a:rPr lang="en-GB" sz="4000" dirty="0">
                <a:latin typeface="Comic Sans MS" pitchFamily="66" charset="0"/>
              </a:rPr>
              <a:t> quiz questions to test your classmates knowledge of the lesson today</a:t>
            </a:r>
          </a:p>
        </p:txBody>
      </p:sp>
      <p:pic>
        <p:nvPicPr>
          <p:cNvPr id="8" name="Picture 2" descr="plant technology leaf flower petal green botany flora science shrub hospital bless you bacteria microscopy medical infection macro photography disease magnification vaccination diseases electron microscope plant stem land plant vaccine infect pathogens electron microscopy escherichia coli immune system koli bacteria escherichia risk of infection"/>
          <p:cNvPicPr>
            <a:picLocks noChangeAspect="1" noChangeArrowheads="1"/>
          </p:cNvPicPr>
          <p:nvPr/>
        </p:nvPicPr>
        <p:blipFill>
          <a:blip r:embed="rId2" cstate="print"/>
          <a:srcRect/>
          <a:stretch>
            <a:fillRect/>
          </a:stretch>
        </p:blipFill>
        <p:spPr bwMode="auto">
          <a:xfrm>
            <a:off x="4953000" y="3352800"/>
            <a:ext cx="3703478" cy="2675763"/>
          </a:xfrm>
          <a:prstGeom prst="rect">
            <a:avLst/>
          </a:prstGeom>
          <a:noFill/>
        </p:spPr>
      </p:pic>
      <p:pic>
        <p:nvPicPr>
          <p:cNvPr id="9" name="Picture 4" descr="medicine, health, colors, colours, pain, drug"/>
          <p:cNvPicPr>
            <a:picLocks noChangeAspect="1" noChangeArrowheads="1"/>
          </p:cNvPicPr>
          <p:nvPr/>
        </p:nvPicPr>
        <p:blipFill>
          <a:blip r:embed="rId3" cstate="print"/>
          <a:srcRect/>
          <a:stretch>
            <a:fillRect/>
          </a:stretch>
        </p:blipFill>
        <p:spPr bwMode="auto">
          <a:xfrm>
            <a:off x="457200" y="3352800"/>
            <a:ext cx="4038600" cy="2692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381000" y="152401"/>
            <a:ext cx="8343900" cy="3200400"/>
          </a:xfrm>
          <a:prstGeom prst="rect">
            <a:avLst/>
          </a:prstGeom>
          <a:noFill/>
          <a:ln w="9525">
            <a:noFill/>
            <a:miter lim="800000"/>
            <a:headEnd/>
            <a:tailEnd/>
          </a:ln>
          <a:effectLst/>
        </p:spPr>
      </p:pic>
      <p:pic>
        <p:nvPicPr>
          <p:cNvPr id="6" name="Picture 1"/>
          <p:cNvPicPr>
            <a:picLocks noChangeAspect="1" noChangeArrowheads="1"/>
          </p:cNvPicPr>
          <p:nvPr/>
        </p:nvPicPr>
        <p:blipFill>
          <a:blip r:embed="rId2" cstate="print"/>
          <a:srcRect/>
          <a:stretch>
            <a:fillRect/>
          </a:stretch>
        </p:blipFill>
        <p:spPr bwMode="auto">
          <a:xfrm>
            <a:off x="381000" y="3505200"/>
            <a:ext cx="8343900" cy="3352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839200" cy="1754326"/>
          </a:xfrm>
          <a:prstGeom prst="rect">
            <a:avLst/>
          </a:prstGeom>
          <a:noFill/>
          <a:ln>
            <a:solidFill>
              <a:schemeClr val="tx1"/>
            </a:solidFill>
          </a:ln>
        </p:spPr>
        <p:txBody>
          <a:bodyPr wrap="square" rtlCol="0">
            <a:spAutoFit/>
          </a:bodyPr>
          <a:lstStyle/>
          <a:p>
            <a:r>
              <a:rPr lang="en-GB" dirty="0"/>
              <a:t>Doctors should not overuse antibiotics, they especially should not be prescribing antibiotics to treat non-serious infections such as mild throat or ear infections.  Antibiotics don’t effect viruses so although you may have the symptoms of a bacterial infections, you may very well have a viral infection which antibiotics will not be able to treat.  Overuse of antibiotics gives bacteria more chance to mutate and form an antibiotic resistant strain, the next time you try to use the antibiotic to treat an infection it won’t work.</a:t>
            </a:r>
          </a:p>
        </p:txBody>
      </p:sp>
      <p:sp>
        <p:nvSpPr>
          <p:cNvPr id="5" name="TextBox 4"/>
          <p:cNvSpPr txBox="1"/>
          <p:nvPr/>
        </p:nvSpPr>
        <p:spPr>
          <a:xfrm>
            <a:off x="152400" y="2209800"/>
            <a:ext cx="8839200" cy="2031325"/>
          </a:xfrm>
          <a:prstGeom prst="rect">
            <a:avLst/>
          </a:prstGeom>
          <a:noFill/>
          <a:ln>
            <a:solidFill>
              <a:schemeClr val="tx1"/>
            </a:solidFill>
          </a:ln>
        </p:spPr>
        <p:txBody>
          <a:bodyPr wrap="square" rtlCol="0">
            <a:spAutoFit/>
          </a:bodyPr>
          <a:lstStyle/>
          <a:p>
            <a:r>
              <a:rPr lang="en-GB" dirty="0"/>
              <a:t>The use of antibiotics in agriculture are often for growth promoters and to treat and prevent infection.  However, antibiotic resistant strains can often arise in animal pathogens which can then be transferred to human pathogens, therefore restrictions need to be in place to prevent this from happening. In the UK we already have many restrictions in place, but in the USA 70% of human antibiotics are used on farm animals.  This could speed up the evolution of resistant strains of human pathogens which would make treating infections in humans much more difficult.</a:t>
            </a:r>
          </a:p>
        </p:txBody>
      </p:sp>
      <p:sp>
        <p:nvSpPr>
          <p:cNvPr id="6" name="TextBox 5"/>
          <p:cNvSpPr txBox="1"/>
          <p:nvPr/>
        </p:nvSpPr>
        <p:spPr>
          <a:xfrm>
            <a:off x="152400" y="4495800"/>
            <a:ext cx="8839200" cy="923330"/>
          </a:xfrm>
          <a:prstGeom prst="rect">
            <a:avLst/>
          </a:prstGeom>
          <a:noFill/>
          <a:ln>
            <a:solidFill>
              <a:schemeClr val="tx1"/>
            </a:solidFill>
          </a:ln>
        </p:spPr>
        <p:txBody>
          <a:bodyPr wrap="square" rtlCol="0">
            <a:spAutoFit/>
          </a:bodyPr>
          <a:lstStyle/>
          <a:p>
            <a:r>
              <a:rPr lang="en-GB" dirty="0"/>
              <a:t>Patients need to ensure that they finish the course of antibiotics every time they are given a prescription.  This is to ensure that all bacteria are killed by the antibiotic, therefore none survive to mutate and form resistant strains.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1" y="0"/>
            <a:ext cx="4205295" cy="44196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b="47362"/>
          <a:stretch>
            <a:fillRect/>
          </a:stretch>
        </p:blipFill>
        <p:spPr bwMode="auto">
          <a:xfrm>
            <a:off x="0" y="4419600"/>
            <a:ext cx="4193904" cy="24384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t="67419"/>
          <a:stretch>
            <a:fillRect/>
          </a:stretch>
        </p:blipFill>
        <p:spPr bwMode="auto">
          <a:xfrm>
            <a:off x="4191000" y="838200"/>
            <a:ext cx="4234828" cy="15240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191000" y="2362200"/>
            <a:ext cx="4118658" cy="4267200"/>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t="52638" b="32581"/>
          <a:stretch>
            <a:fillRect/>
          </a:stretch>
        </p:blipFill>
        <p:spPr bwMode="auto">
          <a:xfrm>
            <a:off x="4190999" y="152400"/>
            <a:ext cx="4200525" cy="685800"/>
          </a:xfrm>
          <a:prstGeom prst="rect">
            <a:avLst/>
          </a:prstGeom>
          <a:noFill/>
          <a:ln w="9525">
            <a:noFill/>
            <a:miter lim="800000"/>
            <a:headEnd/>
            <a:tailEnd/>
          </a:ln>
        </p:spPr>
      </p:pic>
      <p:sp>
        <p:nvSpPr>
          <p:cNvPr id="11" name="Rectangle 10"/>
          <p:cNvSpPr/>
          <p:nvPr/>
        </p:nvSpPr>
        <p:spPr>
          <a:xfrm>
            <a:off x="5334000" y="6477000"/>
            <a:ext cx="3585918" cy="461665"/>
          </a:xfrm>
          <a:prstGeom prst="rect">
            <a:avLst/>
          </a:prstGeom>
        </p:spPr>
        <p:txBody>
          <a:bodyPr wrap="none">
            <a:spAutoFit/>
          </a:bodyPr>
          <a:lstStyle/>
          <a:p>
            <a:r>
              <a:rPr lang="en-GB" sz="1200" dirty="0"/>
              <a:t>Source: </a:t>
            </a:r>
            <a:r>
              <a:rPr lang="en-GB" sz="1200" dirty="0">
                <a:hlinkClick r:id="rId5"/>
              </a:rPr>
              <a:t>http://www.bbc.co.uk/news/health-18062877</a:t>
            </a:r>
            <a:endParaRPr lang="en-GB" sz="1200" dirty="0"/>
          </a:p>
          <a:p>
            <a:endParaRPr lang="en-GB"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5943600" cy="115037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0" y="1143000"/>
            <a:ext cx="4743691" cy="33528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b="59675"/>
          <a:stretch>
            <a:fillRect/>
          </a:stretch>
        </p:blipFill>
        <p:spPr bwMode="auto">
          <a:xfrm>
            <a:off x="0" y="4495800"/>
            <a:ext cx="4648200" cy="23622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t="41626"/>
          <a:stretch>
            <a:fillRect/>
          </a:stretch>
        </p:blipFill>
        <p:spPr bwMode="auto">
          <a:xfrm>
            <a:off x="4724400" y="1143000"/>
            <a:ext cx="4419600" cy="3188869"/>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724400" y="4419600"/>
            <a:ext cx="4419600" cy="1752600"/>
          </a:xfrm>
          <a:prstGeom prst="rect">
            <a:avLst/>
          </a:prstGeom>
          <a:noFill/>
          <a:ln w="9525">
            <a:noFill/>
            <a:miter lim="800000"/>
            <a:headEnd/>
            <a:tailEnd/>
          </a:ln>
        </p:spPr>
      </p:pic>
      <p:sp>
        <p:nvSpPr>
          <p:cNvPr id="9" name="Rectangle 8"/>
          <p:cNvSpPr/>
          <p:nvPr/>
        </p:nvSpPr>
        <p:spPr>
          <a:xfrm>
            <a:off x="4724400" y="6248400"/>
            <a:ext cx="4419600" cy="553998"/>
          </a:xfrm>
          <a:prstGeom prst="rect">
            <a:avLst/>
          </a:prstGeom>
        </p:spPr>
        <p:txBody>
          <a:bodyPr wrap="square">
            <a:spAutoFit/>
          </a:bodyPr>
          <a:lstStyle/>
          <a:p>
            <a:r>
              <a:rPr lang="en-GB" sz="1000" dirty="0"/>
              <a:t>Source: </a:t>
            </a:r>
            <a:r>
              <a:rPr lang="en-GB" sz="1000" dirty="0">
                <a:hlinkClick r:id="rId6"/>
              </a:rPr>
              <a:t>http://www.foxnews.com/health/2016/09/13/ultimate-battle-against-mrsa.html</a:t>
            </a:r>
            <a:endParaRPr lang="en-GB" sz="1000" dirty="0"/>
          </a:p>
          <a:p>
            <a:endParaRPr lang="en-GB"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79201" y="152400"/>
            <a:ext cx="3764799" cy="8382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52400" y="228600"/>
            <a:ext cx="4343400" cy="2822707"/>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b="33627"/>
          <a:stretch>
            <a:fillRect/>
          </a:stretch>
        </p:blipFill>
        <p:spPr bwMode="auto">
          <a:xfrm>
            <a:off x="152400" y="3124200"/>
            <a:ext cx="4585379" cy="33528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t="66373"/>
          <a:stretch>
            <a:fillRect/>
          </a:stretch>
        </p:blipFill>
        <p:spPr bwMode="auto">
          <a:xfrm>
            <a:off x="4572000" y="990600"/>
            <a:ext cx="4356779" cy="1613942"/>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t="17985"/>
          <a:stretch>
            <a:fillRect/>
          </a:stretch>
        </p:blipFill>
        <p:spPr bwMode="auto">
          <a:xfrm>
            <a:off x="4571711" y="2667000"/>
            <a:ext cx="4206825" cy="4191001"/>
          </a:xfrm>
          <a:prstGeom prst="rect">
            <a:avLst/>
          </a:prstGeom>
          <a:noFill/>
          <a:ln w="9525">
            <a:noFill/>
            <a:miter lim="800000"/>
            <a:headEnd/>
            <a:tailEnd/>
          </a:ln>
        </p:spPr>
      </p:pic>
      <p:sp>
        <p:nvSpPr>
          <p:cNvPr id="9" name="Rectangle 8"/>
          <p:cNvSpPr/>
          <p:nvPr/>
        </p:nvSpPr>
        <p:spPr>
          <a:xfrm>
            <a:off x="152400" y="6488668"/>
            <a:ext cx="4267200" cy="507831"/>
          </a:xfrm>
          <a:prstGeom prst="rect">
            <a:avLst/>
          </a:prstGeom>
        </p:spPr>
        <p:txBody>
          <a:bodyPr wrap="square">
            <a:spAutoFit/>
          </a:bodyPr>
          <a:lstStyle/>
          <a:p>
            <a:r>
              <a:rPr lang="en-GB" sz="900" dirty="0"/>
              <a:t>Source: </a:t>
            </a:r>
            <a:r>
              <a:rPr lang="en-GB" sz="900" dirty="0">
                <a:hlinkClick r:id="rId6"/>
              </a:rPr>
              <a:t>http://www.dailymail.co.uk/news/article-391634/MRSA-control-getting-stronger.html</a:t>
            </a:r>
            <a:endParaRPr lang="en-GB" sz="900" dirty="0"/>
          </a:p>
          <a:p>
            <a:endParaRPr lang="en-GB"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7543800" cy="584775"/>
          </a:xfrm>
          <a:prstGeom prst="rect">
            <a:avLst/>
          </a:prstGeom>
          <a:noFill/>
        </p:spPr>
        <p:txBody>
          <a:bodyPr wrap="square" rtlCol="0">
            <a:spAutoFit/>
          </a:bodyPr>
          <a:lstStyle/>
          <a:p>
            <a:r>
              <a:rPr lang="en-GB" sz="3200" dirty="0">
                <a:solidFill>
                  <a:srgbClr val="0070C0"/>
                </a:solidFill>
                <a:latin typeface="Comic Sans MS" pitchFamily="66" charset="0"/>
              </a:rPr>
              <a:t>Antibiotic resistant bacteria</a:t>
            </a:r>
          </a:p>
        </p:txBody>
      </p:sp>
      <p:sp>
        <p:nvSpPr>
          <p:cNvPr id="5" name="TextBox 4"/>
          <p:cNvSpPr txBox="1"/>
          <p:nvPr/>
        </p:nvSpPr>
        <p:spPr>
          <a:xfrm>
            <a:off x="228600" y="914400"/>
            <a:ext cx="8686800" cy="2677656"/>
          </a:xfrm>
          <a:prstGeom prst="rect">
            <a:avLst/>
          </a:prstGeom>
          <a:noFill/>
        </p:spPr>
        <p:txBody>
          <a:bodyPr wrap="square" rtlCol="0">
            <a:spAutoFit/>
          </a:bodyPr>
          <a:lstStyle/>
          <a:p>
            <a:r>
              <a:rPr lang="en-GB" sz="2800" dirty="0">
                <a:latin typeface="Comic Sans MS" pitchFamily="66" charset="0"/>
              </a:rPr>
              <a:t>If you are given an antibiotic and use it properly the bacteria that have made you ill will be killed off. However, some bacteria develop resistance to bacteria due to random mutations and natural selection. Bacteria evolve rapidly as they reproduce at a faster rate.</a:t>
            </a:r>
          </a:p>
        </p:txBody>
      </p:sp>
      <p:pic>
        <p:nvPicPr>
          <p:cNvPr id="12290" name="Picture 2" descr="File:Antimicrobial resistance - mutation.gif"/>
          <p:cNvPicPr>
            <a:picLocks noChangeAspect="1" noChangeArrowheads="1"/>
          </p:cNvPicPr>
          <p:nvPr/>
        </p:nvPicPr>
        <p:blipFill>
          <a:blip r:embed="rId3" cstate="print"/>
          <a:srcRect/>
          <a:stretch>
            <a:fillRect/>
          </a:stretch>
        </p:blipFill>
        <p:spPr bwMode="auto">
          <a:xfrm>
            <a:off x="1219200" y="3733800"/>
            <a:ext cx="7162800" cy="296062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763000" cy="5693866"/>
          </a:xfrm>
          <a:prstGeom prst="rect">
            <a:avLst/>
          </a:prstGeom>
          <a:noFill/>
        </p:spPr>
        <p:txBody>
          <a:bodyPr wrap="square" rtlCol="0">
            <a:spAutoFit/>
          </a:bodyPr>
          <a:lstStyle/>
          <a:p>
            <a:r>
              <a:rPr lang="en-GB" sz="2800" b="1" dirty="0">
                <a:solidFill>
                  <a:srgbClr val="0070C0"/>
                </a:solidFill>
                <a:latin typeface="Comic Sans MS" pitchFamily="66" charset="0"/>
              </a:rPr>
              <a:t>Task: </a:t>
            </a:r>
            <a:r>
              <a:rPr lang="en-GB" sz="2800" dirty="0">
                <a:latin typeface="Comic Sans MS" pitchFamily="66" charset="0"/>
              </a:rPr>
              <a:t>Watch the video and answer the following questions:</a:t>
            </a:r>
          </a:p>
          <a:p>
            <a:endParaRPr lang="en-GB" sz="2800" dirty="0">
              <a:latin typeface="Comic Sans MS" pitchFamily="66" charset="0"/>
            </a:endParaRPr>
          </a:p>
          <a:p>
            <a:pPr marL="514350" indent="-514350">
              <a:buAutoNum type="arabicPeriod"/>
            </a:pPr>
            <a:r>
              <a:rPr lang="en-GB" sz="2800" dirty="0">
                <a:latin typeface="Comic Sans MS" pitchFamily="66" charset="0"/>
              </a:rPr>
              <a:t>Which types of areas do bacteria inhabit?</a:t>
            </a:r>
          </a:p>
          <a:p>
            <a:pPr marL="514350" indent="-514350">
              <a:buAutoNum type="arabicPeriod"/>
            </a:pPr>
            <a:r>
              <a:rPr lang="en-GB" sz="2800" dirty="0">
                <a:latin typeface="Comic Sans MS" pitchFamily="66" charset="0"/>
              </a:rPr>
              <a:t>What effect do antibiotics have on bacteria cells?</a:t>
            </a:r>
          </a:p>
          <a:p>
            <a:pPr marL="514350" indent="-514350">
              <a:buAutoNum type="arabicPeriod"/>
            </a:pPr>
            <a:r>
              <a:rPr lang="en-GB" sz="2800" dirty="0">
                <a:latin typeface="Comic Sans MS" pitchFamily="66" charset="0"/>
              </a:rPr>
              <a:t>Describe how antibiotic resistance can arise in a population of bacteria</a:t>
            </a:r>
          </a:p>
          <a:p>
            <a:pPr marL="514350" indent="-514350">
              <a:buAutoNum type="arabicPeriod"/>
            </a:pPr>
            <a:r>
              <a:rPr lang="en-GB" sz="2800" dirty="0">
                <a:latin typeface="Comic Sans MS" pitchFamily="66" charset="0"/>
              </a:rPr>
              <a:t>How can the resistant genes be passed on within a population?</a:t>
            </a:r>
          </a:p>
          <a:p>
            <a:pPr marL="514350" indent="-514350">
              <a:buAutoNum type="arabicPeriod"/>
            </a:pPr>
            <a:r>
              <a:rPr lang="en-GB" sz="2800" dirty="0">
                <a:latin typeface="Comic Sans MS" pitchFamily="66" charset="0"/>
              </a:rPr>
              <a:t>What is MRSA resistant to?</a:t>
            </a:r>
          </a:p>
          <a:p>
            <a:pPr marL="514350" indent="-514350">
              <a:buAutoNum type="arabicPeriod"/>
            </a:pPr>
            <a:r>
              <a:rPr lang="en-GB" sz="2800" dirty="0">
                <a:latin typeface="Comic Sans MS" pitchFamily="66" charset="0"/>
              </a:rPr>
              <a:t>How are scientists trying to tackle the problem of antibiotic resistance?</a:t>
            </a:r>
          </a:p>
        </p:txBody>
      </p:sp>
      <p:sp>
        <p:nvSpPr>
          <p:cNvPr id="5" name="Rectangle 4"/>
          <p:cNvSpPr/>
          <p:nvPr/>
        </p:nvSpPr>
        <p:spPr>
          <a:xfrm>
            <a:off x="3886200" y="914400"/>
            <a:ext cx="5029200" cy="646331"/>
          </a:xfrm>
          <a:prstGeom prst="rect">
            <a:avLst/>
          </a:prstGeom>
        </p:spPr>
        <p:txBody>
          <a:bodyPr wrap="square">
            <a:spAutoFit/>
          </a:bodyPr>
          <a:lstStyle/>
          <a:p>
            <a:r>
              <a:rPr lang="en-GB" dirty="0">
                <a:hlinkClick r:id="rId2"/>
              </a:rPr>
              <a:t>https://www.youtube.com/watch?v=znnp-Ivj2ek</a:t>
            </a:r>
            <a:endParaRPr lang="en-GB" dirty="0"/>
          </a:p>
          <a:p>
            <a:endParaRPr lang="en-GB" dirty="0"/>
          </a:p>
        </p:txBody>
      </p:sp>
      <p:pic>
        <p:nvPicPr>
          <p:cNvPr id="11266" name="Picture 2" descr="plant technology leaf flower petal green botany flora science shrub hospital bless you bacteria microscopy medical infection macro photography disease magnification vaccination diseases electron microscope plant stem land plant vaccine infect pathogens electron microscopy escherichia coli immune system koli bacteria escherichia risk of infection"/>
          <p:cNvPicPr>
            <a:picLocks noChangeAspect="1" noChangeArrowheads="1"/>
          </p:cNvPicPr>
          <p:nvPr/>
        </p:nvPicPr>
        <p:blipFill>
          <a:blip r:embed="rId3" cstate="print"/>
          <a:srcRect/>
          <a:stretch>
            <a:fillRect/>
          </a:stretch>
        </p:blipFill>
        <p:spPr bwMode="auto">
          <a:xfrm>
            <a:off x="6705600" y="5486400"/>
            <a:ext cx="1600200" cy="115614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90600"/>
            <a:ext cx="8534400" cy="5355312"/>
          </a:xfrm>
          <a:prstGeom prst="rect">
            <a:avLst/>
          </a:prstGeom>
        </p:spPr>
        <p:txBody>
          <a:bodyPr wrap="square">
            <a:spAutoFit/>
          </a:bodyPr>
          <a:lstStyle/>
          <a:p>
            <a:pPr marL="514350" indent="-514350">
              <a:buAutoNum type="arabicPeriod"/>
            </a:pPr>
            <a:r>
              <a:rPr lang="en-GB" dirty="0">
                <a:latin typeface="Comic Sans MS" pitchFamily="66" charset="0"/>
              </a:rPr>
              <a:t>Bacteria can inhabit the ground, work surfaces, in water, your skin, inside your body.</a:t>
            </a:r>
          </a:p>
          <a:p>
            <a:pPr marL="514350" indent="-514350">
              <a:buAutoNum type="arabicPeriod"/>
            </a:pPr>
            <a:r>
              <a:rPr lang="en-GB" dirty="0">
                <a:latin typeface="Comic Sans MS" pitchFamily="66" charset="0"/>
              </a:rPr>
              <a:t>Antibiotics can destroy bacteria cells by preventing the synthesis of a bacteria cell wall and also stopping bacteria from synthesising proteins.</a:t>
            </a:r>
          </a:p>
          <a:p>
            <a:pPr marL="514350" indent="-514350">
              <a:buAutoNum type="arabicPeriod"/>
            </a:pPr>
            <a:r>
              <a:rPr lang="en-GB" dirty="0">
                <a:latin typeface="Comic Sans MS" pitchFamily="66" charset="0"/>
              </a:rPr>
              <a:t>Bacteria undergo mutations like all over cells, every once and a while a bacterial mutation will give that cell resistance against a certain antibiotic.  If someone is treated with this antibiotic, it will kill the majority of the bacteria. However, those with the mutation for resistance will stay alive and breed with each other, passing on the resistant gene to many more bacteria cells.   </a:t>
            </a:r>
          </a:p>
          <a:p>
            <a:pPr marL="514350" indent="-514350">
              <a:buAutoNum type="arabicPeriod"/>
            </a:pPr>
            <a:r>
              <a:rPr lang="en-GB" dirty="0">
                <a:latin typeface="Comic Sans MS" pitchFamily="66" charset="0"/>
              </a:rPr>
              <a:t>Some bacteria can give their DNA up upon death and pass this on to a living bacteria cell, others can use a method called conjugation where bacteria connect their </a:t>
            </a:r>
            <a:r>
              <a:rPr lang="en-GB" dirty="0" err="1">
                <a:latin typeface="Comic Sans MS" pitchFamily="66" charset="0"/>
              </a:rPr>
              <a:t>pili</a:t>
            </a:r>
            <a:r>
              <a:rPr lang="en-GB" dirty="0">
                <a:latin typeface="Comic Sans MS" pitchFamily="66" charset="0"/>
              </a:rPr>
              <a:t> to share genes.</a:t>
            </a:r>
          </a:p>
          <a:p>
            <a:pPr marL="514350" indent="-514350">
              <a:buAutoNum type="arabicPeriod"/>
            </a:pPr>
            <a:r>
              <a:rPr lang="en-GB" dirty="0">
                <a:latin typeface="Comic Sans MS" pitchFamily="66" charset="0"/>
              </a:rPr>
              <a:t>MRSA is resistant to </a:t>
            </a:r>
            <a:r>
              <a:rPr lang="en-GB" dirty="0" err="1">
                <a:latin typeface="Comic Sans MS" pitchFamily="66" charset="0"/>
              </a:rPr>
              <a:t>methicillin</a:t>
            </a:r>
            <a:r>
              <a:rPr lang="en-GB" dirty="0">
                <a:latin typeface="Comic Sans MS" pitchFamily="66" charset="0"/>
              </a:rPr>
              <a:t>, penicillin and </a:t>
            </a:r>
            <a:r>
              <a:rPr lang="en-GB" dirty="0" err="1">
                <a:latin typeface="Comic Sans MS" pitchFamily="66" charset="0"/>
              </a:rPr>
              <a:t>oxycillin</a:t>
            </a:r>
            <a:r>
              <a:rPr lang="en-GB" dirty="0">
                <a:latin typeface="Comic Sans MS" pitchFamily="66" charset="0"/>
              </a:rPr>
              <a:t>.</a:t>
            </a:r>
          </a:p>
          <a:p>
            <a:pPr marL="514350" indent="-514350">
              <a:buAutoNum type="arabicPeriod"/>
            </a:pPr>
            <a:r>
              <a:rPr lang="en-GB" dirty="0">
                <a:latin typeface="Comic Sans MS" pitchFamily="66" charset="0"/>
              </a:rPr>
              <a:t>Scientists are trying to combat the plague of antibiotic resistant bacteria by developing novel treatments. One example is phage therapy or using vaccines to stop infections. An everyday way to combat this problem is stopping the unnecessary use of antibiotics or ensuring a patient finishes their course of treatment.</a:t>
            </a:r>
          </a:p>
        </p:txBody>
      </p:sp>
      <p:sp>
        <p:nvSpPr>
          <p:cNvPr id="5" name="TextBox 4"/>
          <p:cNvSpPr txBox="1"/>
          <p:nvPr/>
        </p:nvSpPr>
        <p:spPr>
          <a:xfrm>
            <a:off x="152400" y="152400"/>
            <a:ext cx="4572000" cy="707886"/>
          </a:xfrm>
          <a:prstGeom prst="rect">
            <a:avLst/>
          </a:prstGeom>
          <a:noFill/>
        </p:spPr>
        <p:txBody>
          <a:bodyPr wrap="square" rtlCol="0">
            <a:spAutoFit/>
          </a:bodyPr>
          <a:lstStyle/>
          <a:p>
            <a:r>
              <a:rPr lang="en-GB" sz="4000" dirty="0">
                <a:solidFill>
                  <a:srgbClr val="FF0000"/>
                </a:solidFill>
                <a:latin typeface="Comic Sans MS" pitchFamily="66" charset="0"/>
              </a:rPr>
              <a:t>Self-assessment:</a:t>
            </a:r>
          </a:p>
        </p:txBody>
      </p:sp>
      <p:pic>
        <p:nvPicPr>
          <p:cNvPr id="10242" name="Picture 2" descr="Check, Check Mark, Red, Mark, Tick, Symbol, Choice"/>
          <p:cNvPicPr>
            <a:picLocks noChangeAspect="1" noChangeArrowheads="1"/>
          </p:cNvPicPr>
          <p:nvPr/>
        </p:nvPicPr>
        <p:blipFill>
          <a:blip r:embed="rId2" cstate="print"/>
          <a:srcRect/>
          <a:stretch>
            <a:fillRect/>
          </a:stretch>
        </p:blipFill>
        <p:spPr bwMode="auto">
          <a:xfrm>
            <a:off x="7924800" y="5638800"/>
            <a:ext cx="950701" cy="990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 descr="medicine, health, colors, colours, pain, drug"/>
          <p:cNvPicPr>
            <a:picLocks noChangeAspect="1" noChangeArrowheads="1"/>
          </p:cNvPicPr>
          <p:nvPr/>
        </p:nvPicPr>
        <p:blipFill>
          <a:blip r:embed="rId2" cstate="print"/>
          <a:srcRect/>
          <a:stretch>
            <a:fillRect/>
          </a:stretch>
        </p:blipFill>
        <p:spPr bwMode="auto">
          <a:xfrm>
            <a:off x="7391400" y="4191000"/>
            <a:ext cx="914400" cy="609600"/>
          </a:xfrm>
          <a:prstGeom prst="rect">
            <a:avLst/>
          </a:prstGeom>
          <a:noFill/>
        </p:spPr>
      </p:pic>
      <p:sp>
        <p:nvSpPr>
          <p:cNvPr id="4" name="TextBox 3"/>
          <p:cNvSpPr txBox="1"/>
          <p:nvPr/>
        </p:nvSpPr>
        <p:spPr>
          <a:xfrm>
            <a:off x="228600" y="228600"/>
            <a:ext cx="8763000" cy="1384995"/>
          </a:xfrm>
          <a:prstGeom prst="rect">
            <a:avLst/>
          </a:prstGeom>
          <a:noFill/>
        </p:spPr>
        <p:txBody>
          <a:bodyPr wrap="square" rtlCol="0">
            <a:spAutoFit/>
          </a:bodyPr>
          <a:lstStyle/>
          <a:p>
            <a:r>
              <a:rPr lang="en-GB" sz="2800" b="1" dirty="0">
                <a:solidFill>
                  <a:srgbClr val="0070C0"/>
                </a:solidFill>
                <a:latin typeface="Comic Sans MS" pitchFamily="66" charset="0"/>
              </a:rPr>
              <a:t>Task: </a:t>
            </a:r>
            <a:r>
              <a:rPr lang="en-GB" sz="2800" dirty="0">
                <a:latin typeface="Comic Sans MS" pitchFamily="66" charset="0"/>
              </a:rPr>
              <a:t>Complete the following cartoon strip to demonstrate how antibiotic resistance can occur in a population of bacteria:</a:t>
            </a:r>
          </a:p>
        </p:txBody>
      </p:sp>
      <p:sp>
        <p:nvSpPr>
          <p:cNvPr id="5" name="Rectangle 4"/>
          <p:cNvSpPr/>
          <p:nvPr/>
        </p:nvSpPr>
        <p:spPr>
          <a:xfrm>
            <a:off x="152400" y="2895600"/>
            <a:ext cx="22098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362200" y="2895600"/>
            <a:ext cx="22098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572000" y="2895600"/>
            <a:ext cx="22098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781800" y="2895600"/>
            <a:ext cx="22098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52400" y="5029200"/>
            <a:ext cx="220980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362200" y="5029200"/>
            <a:ext cx="220980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572000" y="5029200"/>
            <a:ext cx="220980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781800" y="5029200"/>
            <a:ext cx="220980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411" name="Picture 3"/>
          <p:cNvPicPr>
            <a:picLocks noChangeAspect="1" noChangeArrowheads="1"/>
          </p:cNvPicPr>
          <p:nvPr/>
        </p:nvPicPr>
        <p:blipFill>
          <a:blip r:embed="rId3" cstate="print"/>
          <a:srcRect/>
          <a:stretch>
            <a:fillRect/>
          </a:stretch>
        </p:blipFill>
        <p:spPr bwMode="auto">
          <a:xfrm rot="1101437">
            <a:off x="415406" y="3212129"/>
            <a:ext cx="609600" cy="316992"/>
          </a:xfrm>
          <a:prstGeom prst="rect">
            <a:avLst/>
          </a:prstGeom>
          <a:noFill/>
          <a:ln w="9525">
            <a:noFill/>
            <a:miter lim="800000"/>
            <a:headEnd/>
            <a:tailEnd/>
          </a:ln>
          <a:effectLst/>
        </p:spPr>
      </p:pic>
      <p:pic>
        <p:nvPicPr>
          <p:cNvPr id="19" name="Picture 3"/>
          <p:cNvPicPr>
            <a:picLocks noChangeAspect="1" noChangeArrowheads="1"/>
          </p:cNvPicPr>
          <p:nvPr/>
        </p:nvPicPr>
        <p:blipFill>
          <a:blip r:embed="rId3" cstate="print"/>
          <a:srcRect/>
          <a:stretch>
            <a:fillRect/>
          </a:stretch>
        </p:blipFill>
        <p:spPr bwMode="auto">
          <a:xfrm rot="21335325">
            <a:off x="1611488" y="4061574"/>
            <a:ext cx="609600" cy="316992"/>
          </a:xfrm>
          <a:prstGeom prst="rect">
            <a:avLst/>
          </a:prstGeom>
          <a:noFill/>
          <a:ln w="9525">
            <a:noFill/>
            <a:miter lim="800000"/>
            <a:headEnd/>
            <a:tailEnd/>
          </a:ln>
          <a:effectLst/>
        </p:spPr>
      </p:pic>
      <p:pic>
        <p:nvPicPr>
          <p:cNvPr id="17412" name="Picture 4"/>
          <p:cNvPicPr>
            <a:picLocks noChangeAspect="1" noChangeArrowheads="1"/>
          </p:cNvPicPr>
          <p:nvPr/>
        </p:nvPicPr>
        <p:blipFill>
          <a:blip r:embed="rId4" cstate="print"/>
          <a:srcRect/>
          <a:stretch>
            <a:fillRect/>
          </a:stretch>
        </p:blipFill>
        <p:spPr bwMode="auto">
          <a:xfrm rot="20629142">
            <a:off x="1632548" y="3127901"/>
            <a:ext cx="618953" cy="320148"/>
          </a:xfrm>
          <a:prstGeom prst="rect">
            <a:avLst/>
          </a:prstGeom>
          <a:noFill/>
          <a:ln w="9525">
            <a:noFill/>
            <a:miter lim="800000"/>
            <a:headEnd/>
            <a:tailEnd/>
          </a:ln>
          <a:effectLst/>
        </p:spPr>
      </p:pic>
      <p:pic>
        <p:nvPicPr>
          <p:cNvPr id="23" name="Picture 4"/>
          <p:cNvPicPr>
            <a:picLocks noChangeAspect="1" noChangeArrowheads="1"/>
          </p:cNvPicPr>
          <p:nvPr/>
        </p:nvPicPr>
        <p:blipFill>
          <a:blip r:embed="rId4" cstate="print"/>
          <a:srcRect/>
          <a:stretch>
            <a:fillRect/>
          </a:stretch>
        </p:blipFill>
        <p:spPr bwMode="auto">
          <a:xfrm rot="20629142">
            <a:off x="1175350" y="3661301"/>
            <a:ext cx="618953" cy="320148"/>
          </a:xfrm>
          <a:prstGeom prst="rect">
            <a:avLst/>
          </a:prstGeom>
          <a:noFill/>
          <a:ln w="9525">
            <a:noFill/>
            <a:miter lim="800000"/>
            <a:headEnd/>
            <a:tailEnd/>
          </a:ln>
          <a:effectLst/>
        </p:spPr>
      </p:pic>
      <p:pic>
        <p:nvPicPr>
          <p:cNvPr id="24" name="Picture 4"/>
          <p:cNvPicPr>
            <a:picLocks noChangeAspect="1" noChangeArrowheads="1"/>
          </p:cNvPicPr>
          <p:nvPr/>
        </p:nvPicPr>
        <p:blipFill>
          <a:blip r:embed="rId4" cstate="print"/>
          <a:srcRect/>
          <a:stretch>
            <a:fillRect/>
          </a:stretch>
        </p:blipFill>
        <p:spPr bwMode="auto">
          <a:xfrm rot="999656">
            <a:off x="413903" y="3815809"/>
            <a:ext cx="618953" cy="320148"/>
          </a:xfrm>
          <a:prstGeom prst="rect">
            <a:avLst/>
          </a:prstGeom>
          <a:noFill/>
          <a:ln w="9525">
            <a:noFill/>
            <a:miter lim="800000"/>
            <a:headEnd/>
            <a:tailEnd/>
          </a:ln>
          <a:effectLst/>
        </p:spPr>
      </p:pic>
      <p:pic>
        <p:nvPicPr>
          <p:cNvPr id="25" name="Picture 4"/>
          <p:cNvPicPr>
            <a:picLocks noChangeAspect="1" noChangeArrowheads="1"/>
          </p:cNvPicPr>
          <p:nvPr/>
        </p:nvPicPr>
        <p:blipFill>
          <a:blip r:embed="rId4" cstate="print"/>
          <a:srcRect/>
          <a:stretch>
            <a:fillRect/>
          </a:stretch>
        </p:blipFill>
        <p:spPr bwMode="auto">
          <a:xfrm rot="20629142">
            <a:off x="337148" y="4499502"/>
            <a:ext cx="618953" cy="320148"/>
          </a:xfrm>
          <a:prstGeom prst="rect">
            <a:avLst/>
          </a:prstGeom>
          <a:noFill/>
          <a:ln w="9525">
            <a:noFill/>
            <a:miter lim="800000"/>
            <a:headEnd/>
            <a:tailEnd/>
          </a:ln>
          <a:effectLst/>
        </p:spPr>
      </p:pic>
      <p:pic>
        <p:nvPicPr>
          <p:cNvPr id="30" name="Picture 4"/>
          <p:cNvPicPr>
            <a:picLocks noChangeAspect="1" noChangeArrowheads="1"/>
          </p:cNvPicPr>
          <p:nvPr/>
        </p:nvPicPr>
        <p:blipFill>
          <a:blip r:embed="rId4" cstate="print"/>
          <a:srcRect/>
          <a:stretch>
            <a:fillRect/>
          </a:stretch>
        </p:blipFill>
        <p:spPr bwMode="auto">
          <a:xfrm rot="20629142">
            <a:off x="1327748" y="4499502"/>
            <a:ext cx="618953" cy="320148"/>
          </a:xfrm>
          <a:prstGeom prst="rect">
            <a:avLst/>
          </a:prstGeom>
          <a:noFill/>
          <a:ln w="9525">
            <a:noFill/>
            <a:miter lim="800000"/>
            <a:headEnd/>
            <a:tailEnd/>
          </a:ln>
          <a:effectLst/>
        </p:spPr>
      </p:pic>
      <p:pic>
        <p:nvPicPr>
          <p:cNvPr id="39" name="Picture 3"/>
          <p:cNvPicPr>
            <a:picLocks noChangeAspect="1" noChangeArrowheads="1"/>
          </p:cNvPicPr>
          <p:nvPr/>
        </p:nvPicPr>
        <p:blipFill>
          <a:blip r:embed="rId3" cstate="print"/>
          <a:srcRect/>
          <a:stretch>
            <a:fillRect/>
          </a:stretch>
        </p:blipFill>
        <p:spPr bwMode="auto">
          <a:xfrm rot="1101437">
            <a:off x="2625205" y="3212128"/>
            <a:ext cx="609600" cy="316992"/>
          </a:xfrm>
          <a:prstGeom prst="rect">
            <a:avLst/>
          </a:prstGeom>
          <a:noFill/>
          <a:ln w="9525">
            <a:noFill/>
            <a:miter lim="800000"/>
            <a:headEnd/>
            <a:tailEnd/>
          </a:ln>
          <a:effectLst/>
        </p:spPr>
      </p:pic>
      <p:pic>
        <p:nvPicPr>
          <p:cNvPr id="40" name="Picture 3"/>
          <p:cNvPicPr>
            <a:picLocks noChangeAspect="1" noChangeArrowheads="1"/>
          </p:cNvPicPr>
          <p:nvPr/>
        </p:nvPicPr>
        <p:blipFill>
          <a:blip r:embed="rId3" cstate="print"/>
          <a:srcRect/>
          <a:stretch>
            <a:fillRect/>
          </a:stretch>
        </p:blipFill>
        <p:spPr bwMode="auto">
          <a:xfrm rot="21335325">
            <a:off x="3821287" y="4061573"/>
            <a:ext cx="609600" cy="316992"/>
          </a:xfrm>
          <a:prstGeom prst="rect">
            <a:avLst/>
          </a:prstGeom>
          <a:noFill/>
          <a:ln w="9525">
            <a:noFill/>
            <a:miter lim="800000"/>
            <a:headEnd/>
            <a:tailEnd/>
          </a:ln>
          <a:effectLst/>
        </p:spPr>
      </p:pic>
      <p:pic>
        <p:nvPicPr>
          <p:cNvPr id="41" name="Picture 4"/>
          <p:cNvPicPr>
            <a:picLocks noChangeAspect="1" noChangeArrowheads="1"/>
          </p:cNvPicPr>
          <p:nvPr/>
        </p:nvPicPr>
        <p:blipFill>
          <a:blip r:embed="rId4" cstate="print"/>
          <a:srcRect/>
          <a:stretch>
            <a:fillRect/>
          </a:stretch>
        </p:blipFill>
        <p:spPr bwMode="auto">
          <a:xfrm rot="20629142">
            <a:off x="3842347" y="3127900"/>
            <a:ext cx="618953" cy="320148"/>
          </a:xfrm>
          <a:prstGeom prst="rect">
            <a:avLst/>
          </a:prstGeom>
          <a:noFill/>
          <a:ln w="9525">
            <a:noFill/>
            <a:miter lim="800000"/>
            <a:headEnd/>
            <a:tailEnd/>
          </a:ln>
          <a:effectLst/>
        </p:spPr>
      </p:pic>
      <p:pic>
        <p:nvPicPr>
          <p:cNvPr id="42" name="Picture 4"/>
          <p:cNvPicPr>
            <a:picLocks noChangeAspect="1" noChangeArrowheads="1"/>
          </p:cNvPicPr>
          <p:nvPr/>
        </p:nvPicPr>
        <p:blipFill>
          <a:blip r:embed="rId4" cstate="print"/>
          <a:srcRect/>
          <a:stretch>
            <a:fillRect/>
          </a:stretch>
        </p:blipFill>
        <p:spPr bwMode="auto">
          <a:xfrm rot="20629142">
            <a:off x="3385149" y="3661300"/>
            <a:ext cx="618953" cy="320148"/>
          </a:xfrm>
          <a:prstGeom prst="rect">
            <a:avLst/>
          </a:prstGeom>
          <a:noFill/>
          <a:ln w="9525">
            <a:noFill/>
            <a:miter lim="800000"/>
            <a:headEnd/>
            <a:tailEnd/>
          </a:ln>
          <a:effectLst/>
        </p:spPr>
      </p:pic>
      <p:pic>
        <p:nvPicPr>
          <p:cNvPr id="43" name="Picture 4"/>
          <p:cNvPicPr>
            <a:picLocks noChangeAspect="1" noChangeArrowheads="1"/>
          </p:cNvPicPr>
          <p:nvPr/>
        </p:nvPicPr>
        <p:blipFill>
          <a:blip r:embed="rId4" cstate="print"/>
          <a:srcRect/>
          <a:stretch>
            <a:fillRect/>
          </a:stretch>
        </p:blipFill>
        <p:spPr bwMode="auto">
          <a:xfrm rot="999656">
            <a:off x="2623702" y="3815808"/>
            <a:ext cx="618953" cy="320148"/>
          </a:xfrm>
          <a:prstGeom prst="rect">
            <a:avLst/>
          </a:prstGeom>
          <a:noFill/>
          <a:ln w="9525">
            <a:noFill/>
            <a:miter lim="800000"/>
            <a:headEnd/>
            <a:tailEnd/>
          </a:ln>
          <a:effectLst/>
        </p:spPr>
      </p:pic>
      <p:pic>
        <p:nvPicPr>
          <p:cNvPr id="44" name="Picture 4"/>
          <p:cNvPicPr>
            <a:picLocks noChangeAspect="1" noChangeArrowheads="1"/>
          </p:cNvPicPr>
          <p:nvPr/>
        </p:nvPicPr>
        <p:blipFill>
          <a:blip r:embed="rId4" cstate="print"/>
          <a:srcRect/>
          <a:stretch>
            <a:fillRect/>
          </a:stretch>
        </p:blipFill>
        <p:spPr bwMode="auto">
          <a:xfrm rot="20629142">
            <a:off x="2546947" y="4499501"/>
            <a:ext cx="618953" cy="320148"/>
          </a:xfrm>
          <a:prstGeom prst="rect">
            <a:avLst/>
          </a:prstGeom>
          <a:noFill/>
          <a:ln w="9525">
            <a:noFill/>
            <a:miter lim="800000"/>
            <a:headEnd/>
            <a:tailEnd/>
          </a:ln>
          <a:effectLst/>
        </p:spPr>
      </p:pic>
      <p:pic>
        <p:nvPicPr>
          <p:cNvPr id="45" name="Picture 4"/>
          <p:cNvPicPr>
            <a:picLocks noChangeAspect="1" noChangeArrowheads="1"/>
          </p:cNvPicPr>
          <p:nvPr/>
        </p:nvPicPr>
        <p:blipFill>
          <a:blip r:embed="rId4" cstate="print"/>
          <a:srcRect/>
          <a:stretch>
            <a:fillRect/>
          </a:stretch>
        </p:blipFill>
        <p:spPr bwMode="auto">
          <a:xfrm rot="20629142">
            <a:off x="3537547" y="4499501"/>
            <a:ext cx="618953" cy="320148"/>
          </a:xfrm>
          <a:prstGeom prst="rect">
            <a:avLst/>
          </a:prstGeom>
          <a:noFill/>
          <a:ln w="9525">
            <a:noFill/>
            <a:miter lim="800000"/>
            <a:headEnd/>
            <a:tailEnd/>
          </a:ln>
          <a:effectLst/>
        </p:spPr>
      </p:pic>
      <p:cxnSp>
        <p:nvCxnSpPr>
          <p:cNvPr id="47" name="Straight Connector 46"/>
          <p:cNvCxnSpPr/>
          <p:nvPr/>
        </p:nvCxnSpPr>
        <p:spPr>
          <a:xfrm>
            <a:off x="2667000" y="3733800"/>
            <a:ext cx="533400"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667000" y="3733800"/>
            <a:ext cx="457200"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429000" y="3581400"/>
            <a:ext cx="457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429000" y="3581400"/>
            <a:ext cx="457200"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667000" y="4419600"/>
            <a:ext cx="533400"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667000" y="4419600"/>
            <a:ext cx="457200"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581400" y="4419600"/>
            <a:ext cx="533400"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581400" y="4419600"/>
            <a:ext cx="457200"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886200" y="2971800"/>
            <a:ext cx="533400"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886200" y="2971800"/>
            <a:ext cx="457200"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2" name="Picture 3"/>
          <p:cNvPicPr>
            <a:picLocks noChangeAspect="1" noChangeArrowheads="1"/>
          </p:cNvPicPr>
          <p:nvPr/>
        </p:nvPicPr>
        <p:blipFill>
          <a:blip r:embed="rId3" cstate="print"/>
          <a:srcRect/>
          <a:stretch>
            <a:fillRect/>
          </a:stretch>
        </p:blipFill>
        <p:spPr bwMode="auto">
          <a:xfrm rot="1101437">
            <a:off x="4835007" y="3288328"/>
            <a:ext cx="609600" cy="316992"/>
          </a:xfrm>
          <a:prstGeom prst="rect">
            <a:avLst/>
          </a:prstGeom>
          <a:noFill/>
          <a:ln w="9525">
            <a:noFill/>
            <a:miter lim="800000"/>
            <a:headEnd/>
            <a:tailEnd/>
          </a:ln>
          <a:effectLst/>
        </p:spPr>
      </p:pic>
      <p:pic>
        <p:nvPicPr>
          <p:cNvPr id="63" name="Picture 3"/>
          <p:cNvPicPr>
            <a:picLocks noChangeAspect="1" noChangeArrowheads="1"/>
          </p:cNvPicPr>
          <p:nvPr/>
        </p:nvPicPr>
        <p:blipFill>
          <a:blip r:embed="rId3" cstate="print"/>
          <a:srcRect/>
          <a:stretch>
            <a:fillRect/>
          </a:stretch>
        </p:blipFill>
        <p:spPr bwMode="auto">
          <a:xfrm rot="21335325">
            <a:off x="5954887" y="4290174"/>
            <a:ext cx="609600" cy="316992"/>
          </a:xfrm>
          <a:prstGeom prst="rect">
            <a:avLst/>
          </a:prstGeom>
          <a:noFill/>
          <a:ln w="9525">
            <a:noFill/>
            <a:miter lim="800000"/>
            <a:headEnd/>
            <a:tailEnd/>
          </a:ln>
          <a:effectLst/>
        </p:spPr>
      </p:pic>
      <p:pic>
        <p:nvPicPr>
          <p:cNvPr id="64" name="Picture 3"/>
          <p:cNvPicPr>
            <a:picLocks noChangeAspect="1" noChangeArrowheads="1"/>
          </p:cNvPicPr>
          <p:nvPr/>
        </p:nvPicPr>
        <p:blipFill>
          <a:blip r:embed="rId3" cstate="print"/>
          <a:srcRect/>
          <a:stretch>
            <a:fillRect/>
          </a:stretch>
        </p:blipFill>
        <p:spPr bwMode="auto">
          <a:xfrm rot="1101437">
            <a:off x="4911205" y="4507528"/>
            <a:ext cx="609600" cy="316992"/>
          </a:xfrm>
          <a:prstGeom prst="rect">
            <a:avLst/>
          </a:prstGeom>
          <a:noFill/>
          <a:ln w="9525">
            <a:noFill/>
            <a:miter lim="800000"/>
            <a:headEnd/>
            <a:tailEnd/>
          </a:ln>
          <a:effectLst/>
        </p:spPr>
      </p:pic>
      <p:pic>
        <p:nvPicPr>
          <p:cNvPr id="65" name="Picture 3"/>
          <p:cNvPicPr>
            <a:picLocks noChangeAspect="1" noChangeArrowheads="1"/>
          </p:cNvPicPr>
          <p:nvPr/>
        </p:nvPicPr>
        <p:blipFill>
          <a:blip r:embed="rId3" cstate="print"/>
          <a:srcRect/>
          <a:stretch>
            <a:fillRect/>
          </a:stretch>
        </p:blipFill>
        <p:spPr bwMode="auto">
          <a:xfrm rot="1101437">
            <a:off x="5901806" y="3745528"/>
            <a:ext cx="609600" cy="316992"/>
          </a:xfrm>
          <a:prstGeom prst="rect">
            <a:avLst/>
          </a:prstGeom>
          <a:noFill/>
          <a:ln w="9525">
            <a:noFill/>
            <a:miter lim="800000"/>
            <a:headEnd/>
            <a:tailEnd/>
          </a:ln>
          <a:effectLst/>
        </p:spPr>
      </p:pic>
      <p:pic>
        <p:nvPicPr>
          <p:cNvPr id="66" name="Picture 3"/>
          <p:cNvPicPr>
            <a:picLocks noChangeAspect="1" noChangeArrowheads="1"/>
          </p:cNvPicPr>
          <p:nvPr/>
        </p:nvPicPr>
        <p:blipFill>
          <a:blip r:embed="rId3" cstate="print"/>
          <a:srcRect/>
          <a:stretch>
            <a:fillRect/>
          </a:stretch>
        </p:blipFill>
        <p:spPr bwMode="auto">
          <a:xfrm rot="20408271">
            <a:off x="5979319" y="3142129"/>
            <a:ext cx="609600" cy="316992"/>
          </a:xfrm>
          <a:prstGeom prst="rect">
            <a:avLst/>
          </a:prstGeom>
          <a:noFill/>
          <a:ln w="9525">
            <a:noFill/>
            <a:miter lim="800000"/>
            <a:headEnd/>
            <a:tailEnd/>
          </a:ln>
          <a:effectLst/>
        </p:spPr>
      </p:pic>
      <p:pic>
        <p:nvPicPr>
          <p:cNvPr id="67" name="Picture 3"/>
          <p:cNvPicPr>
            <a:picLocks noChangeAspect="1" noChangeArrowheads="1"/>
          </p:cNvPicPr>
          <p:nvPr/>
        </p:nvPicPr>
        <p:blipFill>
          <a:blip r:embed="rId3" cstate="print"/>
          <a:srcRect/>
          <a:stretch>
            <a:fillRect/>
          </a:stretch>
        </p:blipFill>
        <p:spPr bwMode="auto">
          <a:xfrm rot="21288456">
            <a:off x="4889894" y="3836933"/>
            <a:ext cx="609600" cy="316992"/>
          </a:xfrm>
          <a:prstGeom prst="rect">
            <a:avLst/>
          </a:prstGeom>
          <a:noFill/>
          <a:ln w="9525">
            <a:noFill/>
            <a:miter lim="800000"/>
            <a:headEnd/>
            <a:tailEnd/>
          </a:ln>
          <a:effectLst/>
        </p:spPr>
      </p:pic>
      <p:cxnSp>
        <p:nvCxnSpPr>
          <p:cNvPr id="70" name="Straight Connector 69"/>
          <p:cNvCxnSpPr/>
          <p:nvPr/>
        </p:nvCxnSpPr>
        <p:spPr>
          <a:xfrm>
            <a:off x="7391400" y="4038600"/>
            <a:ext cx="838200" cy="838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391400" y="4038600"/>
            <a:ext cx="838200" cy="838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8" name="Picture 3"/>
          <p:cNvPicPr>
            <a:picLocks noChangeAspect="1" noChangeArrowheads="1"/>
          </p:cNvPicPr>
          <p:nvPr/>
        </p:nvPicPr>
        <p:blipFill>
          <a:blip r:embed="rId3" cstate="print"/>
          <a:srcRect/>
          <a:stretch>
            <a:fillRect/>
          </a:stretch>
        </p:blipFill>
        <p:spPr bwMode="auto">
          <a:xfrm rot="5400000">
            <a:off x="7092696" y="3270504"/>
            <a:ext cx="609600" cy="316992"/>
          </a:xfrm>
          <a:prstGeom prst="rect">
            <a:avLst/>
          </a:prstGeom>
          <a:noFill/>
          <a:ln w="9525">
            <a:noFill/>
            <a:miter lim="800000"/>
            <a:headEnd/>
            <a:tailEnd/>
          </a:ln>
          <a:effectLst/>
        </p:spPr>
      </p:pic>
      <p:sp>
        <p:nvSpPr>
          <p:cNvPr id="79" name="Oval 78"/>
          <p:cNvSpPr/>
          <p:nvPr/>
        </p:nvSpPr>
        <p:spPr>
          <a:xfrm>
            <a:off x="8153400" y="3124200"/>
            <a:ext cx="304800" cy="60960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1" name="Straight Arrow Connector 80"/>
          <p:cNvCxnSpPr/>
          <p:nvPr/>
        </p:nvCxnSpPr>
        <p:spPr>
          <a:xfrm>
            <a:off x="7620000" y="3429000"/>
            <a:ext cx="457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Freeform 81"/>
          <p:cNvSpPr/>
          <p:nvPr/>
        </p:nvSpPr>
        <p:spPr>
          <a:xfrm>
            <a:off x="8205730" y="3227942"/>
            <a:ext cx="214829" cy="413132"/>
          </a:xfrm>
          <a:custGeom>
            <a:avLst/>
            <a:gdLst>
              <a:gd name="connsiteX0" fmla="*/ 34887 w 214829"/>
              <a:gd name="connsiteY0" fmla="*/ 0 h 413132"/>
              <a:gd name="connsiteX1" fmla="*/ 145056 w 214829"/>
              <a:gd name="connsiteY1" fmla="*/ 77118 h 413132"/>
              <a:gd name="connsiteX2" fmla="*/ 23870 w 214829"/>
              <a:gd name="connsiteY2" fmla="*/ 121186 h 413132"/>
              <a:gd name="connsiteX3" fmla="*/ 145056 w 214829"/>
              <a:gd name="connsiteY3" fmla="*/ 176270 h 413132"/>
              <a:gd name="connsiteX4" fmla="*/ 12853 w 214829"/>
              <a:gd name="connsiteY4" fmla="*/ 242371 h 413132"/>
              <a:gd name="connsiteX5" fmla="*/ 156072 w 214829"/>
              <a:gd name="connsiteY5" fmla="*/ 253388 h 413132"/>
              <a:gd name="connsiteX6" fmla="*/ 67937 w 214829"/>
              <a:gd name="connsiteY6" fmla="*/ 330506 h 413132"/>
              <a:gd name="connsiteX7" fmla="*/ 156072 w 214829"/>
              <a:gd name="connsiteY7" fmla="*/ 374574 h 413132"/>
              <a:gd name="connsiteX8" fmla="*/ 67937 w 214829"/>
              <a:gd name="connsiteY8" fmla="*/ 396607 h 413132"/>
              <a:gd name="connsiteX9" fmla="*/ 23870 w 214829"/>
              <a:gd name="connsiteY9" fmla="*/ 275422 h 413132"/>
              <a:gd name="connsiteX10" fmla="*/ 211157 w 214829"/>
              <a:gd name="connsiteY10" fmla="*/ 275422 h 413132"/>
              <a:gd name="connsiteX11" fmla="*/ 45904 w 214829"/>
              <a:gd name="connsiteY11" fmla="*/ 143219 h 413132"/>
              <a:gd name="connsiteX12" fmla="*/ 189123 w 214829"/>
              <a:gd name="connsiteY12" fmla="*/ 110169 h 413132"/>
              <a:gd name="connsiteX13" fmla="*/ 34887 w 214829"/>
              <a:gd name="connsiteY13" fmla="*/ 110169 h 413132"/>
              <a:gd name="connsiteX14" fmla="*/ 123022 w 214829"/>
              <a:gd name="connsiteY14" fmla="*/ 33051 h 41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829" h="413132">
                <a:moveTo>
                  <a:pt x="34887" y="0"/>
                </a:moveTo>
                <a:cubicBezTo>
                  <a:pt x="90889" y="28460"/>
                  <a:pt x="146892" y="56920"/>
                  <a:pt x="145056" y="77118"/>
                </a:cubicBezTo>
                <a:cubicBezTo>
                  <a:pt x="143220" y="97316"/>
                  <a:pt x="23870" y="104661"/>
                  <a:pt x="23870" y="121186"/>
                </a:cubicBezTo>
                <a:cubicBezTo>
                  <a:pt x="23870" y="137711"/>
                  <a:pt x="146892" y="156073"/>
                  <a:pt x="145056" y="176270"/>
                </a:cubicBezTo>
                <a:cubicBezTo>
                  <a:pt x="143220" y="196467"/>
                  <a:pt x="11017" y="229518"/>
                  <a:pt x="12853" y="242371"/>
                </a:cubicBezTo>
                <a:cubicBezTo>
                  <a:pt x="14689" y="255224"/>
                  <a:pt x="146891" y="238699"/>
                  <a:pt x="156072" y="253388"/>
                </a:cubicBezTo>
                <a:cubicBezTo>
                  <a:pt x="165253" y="268077"/>
                  <a:pt x="67937" y="310308"/>
                  <a:pt x="67937" y="330506"/>
                </a:cubicBezTo>
                <a:cubicBezTo>
                  <a:pt x="67937" y="350704"/>
                  <a:pt x="156072" y="363557"/>
                  <a:pt x="156072" y="374574"/>
                </a:cubicBezTo>
                <a:cubicBezTo>
                  <a:pt x="156072" y="385591"/>
                  <a:pt x="89971" y="413132"/>
                  <a:pt x="67937" y="396607"/>
                </a:cubicBezTo>
                <a:cubicBezTo>
                  <a:pt x="45903" y="380082"/>
                  <a:pt x="0" y="295619"/>
                  <a:pt x="23870" y="275422"/>
                </a:cubicBezTo>
                <a:cubicBezTo>
                  <a:pt x="47740" y="255225"/>
                  <a:pt x="207485" y="297456"/>
                  <a:pt x="211157" y="275422"/>
                </a:cubicBezTo>
                <a:cubicBezTo>
                  <a:pt x="214829" y="253388"/>
                  <a:pt x="49576" y="170761"/>
                  <a:pt x="45904" y="143219"/>
                </a:cubicBezTo>
                <a:cubicBezTo>
                  <a:pt x="42232" y="115677"/>
                  <a:pt x="190959" y="115677"/>
                  <a:pt x="189123" y="110169"/>
                </a:cubicBezTo>
                <a:cubicBezTo>
                  <a:pt x="187287" y="104661"/>
                  <a:pt x="45904" y="123022"/>
                  <a:pt x="34887" y="110169"/>
                </a:cubicBezTo>
                <a:cubicBezTo>
                  <a:pt x="23870" y="97316"/>
                  <a:pt x="73446" y="65183"/>
                  <a:pt x="123022" y="33051"/>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TextBox 83"/>
          <p:cNvSpPr txBox="1"/>
          <p:nvPr/>
        </p:nvSpPr>
        <p:spPr>
          <a:xfrm>
            <a:off x="0" y="1828800"/>
            <a:ext cx="9144000" cy="830997"/>
          </a:xfrm>
          <a:prstGeom prst="rect">
            <a:avLst/>
          </a:prstGeom>
          <a:solidFill>
            <a:srgbClr val="CCFFFF"/>
          </a:solidFill>
        </p:spPr>
        <p:txBody>
          <a:bodyPr wrap="square" rtlCol="0">
            <a:spAutoFit/>
          </a:bodyPr>
          <a:lstStyle/>
          <a:p>
            <a:pPr algn="ctr"/>
            <a:r>
              <a:rPr lang="en-GB" sz="2400" b="1" i="1" dirty="0">
                <a:solidFill>
                  <a:srgbClr val="0070C0"/>
                </a:solidFill>
                <a:latin typeface="Comic Sans MS" pitchFamily="66" charset="0"/>
              </a:rPr>
              <a:t>Key Words: </a:t>
            </a:r>
            <a:r>
              <a:rPr lang="en-GB" sz="2400" i="1" dirty="0">
                <a:latin typeface="Comic Sans MS" pitchFamily="66" charset="0"/>
              </a:rPr>
              <a:t>antibiotic, mutation, resistance, multiply, pass, DNA, genes, bacteria, population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686800" cy="584775"/>
          </a:xfrm>
          <a:prstGeom prst="rect">
            <a:avLst/>
          </a:prstGeom>
          <a:noFill/>
        </p:spPr>
        <p:txBody>
          <a:bodyPr wrap="square" rtlCol="0">
            <a:spAutoFit/>
          </a:bodyPr>
          <a:lstStyle/>
          <a:p>
            <a:r>
              <a:rPr lang="en-GB" sz="3200" dirty="0">
                <a:solidFill>
                  <a:srgbClr val="0070C0"/>
                </a:solidFill>
                <a:latin typeface="Comic Sans MS" pitchFamily="66" charset="0"/>
              </a:rPr>
              <a:t>Preventing antibiotic resistance</a:t>
            </a:r>
          </a:p>
        </p:txBody>
      </p:sp>
      <p:sp>
        <p:nvSpPr>
          <p:cNvPr id="5" name="TextBox 4"/>
          <p:cNvSpPr txBox="1"/>
          <p:nvPr/>
        </p:nvSpPr>
        <p:spPr>
          <a:xfrm>
            <a:off x="228600" y="1219200"/>
            <a:ext cx="8686800" cy="1877437"/>
          </a:xfrm>
          <a:prstGeom prst="rect">
            <a:avLst/>
          </a:prstGeom>
          <a:noFill/>
        </p:spPr>
        <p:txBody>
          <a:bodyPr wrap="square" rtlCol="0">
            <a:spAutoFit/>
          </a:bodyPr>
          <a:lstStyle/>
          <a:p>
            <a:r>
              <a:rPr lang="en-GB" sz="2800" b="1" dirty="0">
                <a:solidFill>
                  <a:srgbClr val="0070C0"/>
                </a:solidFill>
                <a:latin typeface="Comic Sans MS" pitchFamily="66" charset="0"/>
              </a:rPr>
              <a:t>Task: </a:t>
            </a:r>
            <a:r>
              <a:rPr lang="en-GB" sz="2800" dirty="0">
                <a:latin typeface="Comic Sans MS" pitchFamily="66" charset="0"/>
              </a:rPr>
              <a:t>Read through the cards of information on how to prevent the development of resistant strains of bacteria and complete the following table</a:t>
            </a:r>
            <a:r>
              <a:rPr lang="en-GB" sz="3200" dirty="0"/>
              <a:t>:</a:t>
            </a:r>
          </a:p>
        </p:txBody>
      </p:sp>
      <p:graphicFrame>
        <p:nvGraphicFramePr>
          <p:cNvPr id="6" name="Table 5"/>
          <p:cNvGraphicFramePr>
            <a:graphicFrameLocks noGrp="1"/>
          </p:cNvGraphicFramePr>
          <p:nvPr/>
        </p:nvGraphicFramePr>
        <p:xfrm>
          <a:off x="304800" y="3276600"/>
          <a:ext cx="8610600" cy="3017520"/>
        </p:xfrm>
        <a:graphic>
          <a:graphicData uri="http://schemas.openxmlformats.org/drawingml/2006/table">
            <a:tbl>
              <a:tblPr firstRow="1" bandRow="1">
                <a:tableStyleId>{5C22544A-7EE6-4342-B048-85BDC9FD1C3A}</a:tableStyleId>
              </a:tblPr>
              <a:tblGrid>
                <a:gridCol w="2249616">
                  <a:extLst>
                    <a:ext uri="{9D8B030D-6E8A-4147-A177-3AD203B41FA5}">
                      <a16:colId xmlns:a16="http://schemas.microsoft.com/office/drawing/2014/main" val="20000"/>
                    </a:ext>
                  </a:extLst>
                </a:gridCol>
                <a:gridCol w="6360984">
                  <a:extLst>
                    <a:ext uri="{9D8B030D-6E8A-4147-A177-3AD203B41FA5}">
                      <a16:colId xmlns:a16="http://schemas.microsoft.com/office/drawing/2014/main" val="20001"/>
                    </a:ext>
                  </a:extLst>
                </a:gridCol>
              </a:tblGrid>
              <a:tr h="609600">
                <a:tc>
                  <a:txBody>
                    <a:bodyPr/>
                    <a:lstStyle/>
                    <a:p>
                      <a:r>
                        <a:rPr lang="en-GB" sz="2800" dirty="0">
                          <a:solidFill>
                            <a:srgbClr val="0070C0"/>
                          </a:solidFill>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800" dirty="0">
                          <a:solidFill>
                            <a:srgbClr val="0070C0"/>
                          </a:solidFill>
                        </a:rPr>
                        <a:t>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9600">
                <a:tc>
                  <a:txBody>
                    <a:bodyPr/>
                    <a:lstStyle/>
                    <a:p>
                      <a:r>
                        <a:rPr lang="en-GB" sz="2000" dirty="0">
                          <a:solidFill>
                            <a:schemeClr val="tx1"/>
                          </a:solidFill>
                        </a:rPr>
                        <a:t>Prevent overuse of antibiotics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9600">
                <a:tc>
                  <a:txBody>
                    <a:bodyPr/>
                    <a:lstStyle/>
                    <a:p>
                      <a:r>
                        <a:rPr lang="en-GB" sz="2000" dirty="0">
                          <a:solidFill>
                            <a:schemeClr val="tx1"/>
                          </a:solidFill>
                        </a:rPr>
                        <a:t>Finish the course</a:t>
                      </a:r>
                      <a:r>
                        <a:rPr lang="en-GB" sz="2000" baseline="0" dirty="0">
                          <a:solidFill>
                            <a:schemeClr val="tx1"/>
                          </a:solidFill>
                        </a:rPr>
                        <a:t> of antibiotics</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9600">
                <a:tc>
                  <a:txBody>
                    <a:bodyPr/>
                    <a:lstStyle/>
                    <a:p>
                      <a:r>
                        <a:rPr lang="en-GB" sz="2000" dirty="0">
                          <a:solidFill>
                            <a:schemeClr val="tx1"/>
                          </a:solidFill>
                        </a:rPr>
                        <a:t>Restrict</a:t>
                      </a:r>
                      <a:r>
                        <a:rPr lang="en-GB" sz="2000" baseline="0" dirty="0">
                          <a:solidFill>
                            <a:schemeClr val="tx1"/>
                          </a:solidFill>
                        </a:rPr>
                        <a:t> the use of antibiotics in agriculture</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7" name="Picture 4" descr="medicine, health, colors, colours, pain, drug"/>
          <p:cNvPicPr>
            <a:picLocks noChangeAspect="1" noChangeArrowheads="1"/>
          </p:cNvPicPr>
          <p:nvPr/>
        </p:nvPicPr>
        <p:blipFill>
          <a:blip r:embed="rId2" cstate="print"/>
          <a:srcRect/>
          <a:stretch>
            <a:fillRect/>
          </a:stretch>
        </p:blipFill>
        <p:spPr bwMode="auto">
          <a:xfrm>
            <a:off x="7162800" y="152400"/>
            <a:ext cx="1600200" cy="1066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3124200"/>
            <a:ext cx="8839200" cy="3505200"/>
          </a:xfrm>
          <a:prstGeom prst="roundRect">
            <a:avLst/>
          </a:prstGeom>
          <a:solidFill>
            <a:srgbClr val="B4F6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28600" y="228600"/>
            <a:ext cx="2971800" cy="707886"/>
          </a:xfrm>
          <a:prstGeom prst="rect">
            <a:avLst/>
          </a:prstGeom>
          <a:noFill/>
        </p:spPr>
        <p:txBody>
          <a:bodyPr wrap="square" rtlCol="0">
            <a:spAutoFit/>
          </a:bodyPr>
          <a:lstStyle/>
          <a:p>
            <a:r>
              <a:rPr lang="en-GB" sz="4000" dirty="0">
                <a:solidFill>
                  <a:srgbClr val="0070C0"/>
                </a:solidFill>
                <a:latin typeface="Comic Sans MS" pitchFamily="66" charset="0"/>
              </a:rPr>
              <a:t>MRSA</a:t>
            </a:r>
          </a:p>
        </p:txBody>
      </p:sp>
      <p:sp>
        <p:nvSpPr>
          <p:cNvPr id="5" name="TextBox 4"/>
          <p:cNvSpPr txBox="1"/>
          <p:nvPr/>
        </p:nvSpPr>
        <p:spPr>
          <a:xfrm>
            <a:off x="228600" y="990600"/>
            <a:ext cx="8534400" cy="1938992"/>
          </a:xfrm>
          <a:prstGeom prst="rect">
            <a:avLst/>
          </a:prstGeom>
          <a:noFill/>
        </p:spPr>
        <p:txBody>
          <a:bodyPr wrap="square" rtlCol="0">
            <a:spAutoFit/>
          </a:bodyPr>
          <a:lstStyle/>
          <a:p>
            <a:r>
              <a:rPr lang="en-GB" sz="2400" dirty="0">
                <a:latin typeface="Comic Sans MS" pitchFamily="66" charset="0"/>
              </a:rPr>
              <a:t>Hospitals use a lot of antibiotics to treat infections, as a result some of the bacteria found in hospitals can be resistant to many antibiotics.  This is what happened to MRSA, the bacterium </a:t>
            </a:r>
            <a:r>
              <a:rPr lang="en-GB" sz="2400" dirty="0" err="1">
                <a:latin typeface="Comic Sans MS" pitchFamily="66" charset="0"/>
              </a:rPr>
              <a:t>methicillin</a:t>
            </a:r>
            <a:r>
              <a:rPr lang="en-GB" sz="2400" dirty="0">
                <a:latin typeface="Comic Sans MS" pitchFamily="66" charset="0"/>
              </a:rPr>
              <a:t>-resistant </a:t>
            </a:r>
            <a:r>
              <a:rPr lang="en-GB" sz="2400" i="1" dirty="0">
                <a:latin typeface="Comic Sans MS" pitchFamily="66" charset="0"/>
              </a:rPr>
              <a:t>Staphylococcus </a:t>
            </a:r>
            <a:r>
              <a:rPr lang="en-GB" sz="2400" i="1" dirty="0" err="1">
                <a:latin typeface="Comic Sans MS" pitchFamily="66" charset="0"/>
              </a:rPr>
              <a:t>aureus</a:t>
            </a:r>
            <a:r>
              <a:rPr lang="en-GB" sz="2400" i="1" dirty="0">
                <a:latin typeface="Comic Sans MS" pitchFamily="66" charset="0"/>
              </a:rPr>
              <a:t>.</a:t>
            </a:r>
          </a:p>
        </p:txBody>
      </p:sp>
      <p:sp>
        <p:nvSpPr>
          <p:cNvPr id="6" name="TextBox 5"/>
          <p:cNvSpPr txBox="1"/>
          <p:nvPr/>
        </p:nvSpPr>
        <p:spPr>
          <a:xfrm>
            <a:off x="457200" y="3200400"/>
            <a:ext cx="8229600" cy="3539430"/>
          </a:xfrm>
          <a:prstGeom prst="rect">
            <a:avLst/>
          </a:prstGeom>
          <a:noFill/>
        </p:spPr>
        <p:txBody>
          <a:bodyPr wrap="square" rtlCol="0">
            <a:spAutoFit/>
          </a:bodyPr>
          <a:lstStyle/>
          <a:p>
            <a:r>
              <a:rPr lang="en-GB" sz="2800" b="1" dirty="0">
                <a:solidFill>
                  <a:srgbClr val="0070C0"/>
                </a:solidFill>
                <a:latin typeface="Comic Sans MS" pitchFamily="66" charset="0"/>
              </a:rPr>
              <a:t>Task</a:t>
            </a:r>
            <a:r>
              <a:rPr lang="en-GB" sz="2800" dirty="0">
                <a:latin typeface="Comic Sans MS" pitchFamily="66" charset="0"/>
              </a:rPr>
              <a:t>: Read through the newspaper articles and answer the following questions:</a:t>
            </a:r>
          </a:p>
          <a:p>
            <a:endParaRPr lang="en-GB" sz="2800" dirty="0">
              <a:latin typeface="Comic Sans MS" pitchFamily="66" charset="0"/>
            </a:endParaRPr>
          </a:p>
          <a:p>
            <a:pPr marL="514350" indent="-514350">
              <a:buAutoNum type="arabicPeriod"/>
            </a:pPr>
            <a:r>
              <a:rPr lang="en-GB" sz="2600" dirty="0">
                <a:latin typeface="Comic Sans MS" pitchFamily="66" charset="0"/>
              </a:rPr>
              <a:t>Where is the bacterium </a:t>
            </a:r>
            <a:r>
              <a:rPr lang="en-GB" sz="2600" i="1" dirty="0" err="1">
                <a:latin typeface="Comic Sans MS" pitchFamily="66" charset="0"/>
              </a:rPr>
              <a:t>Staphlococcus</a:t>
            </a:r>
            <a:r>
              <a:rPr lang="en-GB" sz="2600" i="1" dirty="0">
                <a:latin typeface="Comic Sans MS" pitchFamily="66" charset="0"/>
              </a:rPr>
              <a:t> </a:t>
            </a:r>
            <a:r>
              <a:rPr lang="en-GB" sz="2600" i="1" dirty="0" err="1">
                <a:latin typeface="Comic Sans MS" pitchFamily="66" charset="0"/>
              </a:rPr>
              <a:t>aureus</a:t>
            </a:r>
            <a:r>
              <a:rPr lang="en-GB" sz="2600" i="1" dirty="0">
                <a:latin typeface="Comic Sans MS" pitchFamily="66" charset="0"/>
              </a:rPr>
              <a:t> </a:t>
            </a:r>
            <a:r>
              <a:rPr lang="en-GB" sz="2600" dirty="0">
                <a:latin typeface="Comic Sans MS" pitchFamily="66" charset="0"/>
              </a:rPr>
              <a:t>naturally found in the body?</a:t>
            </a:r>
          </a:p>
          <a:p>
            <a:pPr marL="514350" indent="-514350">
              <a:buAutoNum type="arabicPeriod"/>
            </a:pPr>
            <a:r>
              <a:rPr lang="en-GB" sz="2600" dirty="0">
                <a:latin typeface="Comic Sans MS" pitchFamily="66" charset="0"/>
              </a:rPr>
              <a:t>How does MRSA spread from person to person?</a:t>
            </a:r>
          </a:p>
          <a:p>
            <a:pPr marL="514350" indent="-514350">
              <a:buAutoNum type="arabicPeriod"/>
            </a:pPr>
            <a:r>
              <a:rPr lang="en-GB" sz="2600" dirty="0">
                <a:latin typeface="Comic Sans MS" pitchFamily="66" charset="0"/>
              </a:rPr>
              <a:t>Describe the ways in which hospital staff and visitors can prevent the spread of MRSA</a:t>
            </a:r>
            <a:r>
              <a:rPr lang="en-GB" sz="2800" dirty="0">
                <a:latin typeface="Comic Sans MS" pitchFamily="66" charset="0"/>
              </a:rPr>
              <a:t>.</a:t>
            </a:r>
          </a:p>
        </p:txBody>
      </p:sp>
      <p:pic>
        <p:nvPicPr>
          <p:cNvPr id="9" name="Picture 2" descr="plant technology leaf flower petal green botany flora science shrub hospital bless you bacteria microscopy medical infection macro photography disease magnification vaccination diseases electron microscope plant stem land plant vaccine infect pathogens electron microscopy escherichia coli immune system koli bacteria escherichia risk of infection"/>
          <p:cNvPicPr>
            <a:picLocks noChangeAspect="1" noChangeArrowheads="1"/>
          </p:cNvPicPr>
          <p:nvPr/>
        </p:nvPicPr>
        <p:blipFill>
          <a:blip r:embed="rId2" cstate="print"/>
          <a:srcRect/>
          <a:stretch>
            <a:fillRect/>
          </a:stretch>
        </p:blipFill>
        <p:spPr bwMode="auto">
          <a:xfrm>
            <a:off x="7848600" y="152400"/>
            <a:ext cx="1066800" cy="7707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3000"/>
            <a:ext cx="8534400" cy="4524315"/>
          </a:xfrm>
          <a:prstGeom prst="rect">
            <a:avLst/>
          </a:prstGeom>
        </p:spPr>
        <p:txBody>
          <a:bodyPr wrap="square">
            <a:spAutoFit/>
          </a:bodyPr>
          <a:lstStyle/>
          <a:p>
            <a:pPr marL="514350" indent="-514350">
              <a:buAutoNum type="arabicPeriod"/>
            </a:pPr>
            <a:r>
              <a:rPr lang="en-GB" sz="2400" i="1" dirty="0">
                <a:latin typeface="Comic Sans MS" pitchFamily="66" charset="0"/>
              </a:rPr>
              <a:t>Staphylococcus </a:t>
            </a:r>
            <a:r>
              <a:rPr lang="en-GB" sz="2400" i="1" dirty="0" err="1">
                <a:latin typeface="Comic Sans MS" pitchFamily="66" charset="0"/>
              </a:rPr>
              <a:t>aureus</a:t>
            </a:r>
            <a:r>
              <a:rPr lang="en-GB" sz="2400" i="1" dirty="0">
                <a:latin typeface="Comic Sans MS" pitchFamily="66" charset="0"/>
              </a:rPr>
              <a:t> </a:t>
            </a:r>
            <a:r>
              <a:rPr lang="en-GB" sz="2400" dirty="0">
                <a:latin typeface="Comic Sans MS" pitchFamily="66" charset="0"/>
              </a:rPr>
              <a:t>is usually found on the skin or in the nose of a person.</a:t>
            </a:r>
          </a:p>
          <a:p>
            <a:pPr marL="514350" indent="-514350">
              <a:buAutoNum type="arabicPeriod"/>
            </a:pPr>
            <a:r>
              <a:rPr lang="en-GB" sz="2400" dirty="0">
                <a:latin typeface="Comic Sans MS" pitchFamily="66" charset="0"/>
              </a:rPr>
              <a:t>MRSA can spread from person to person by skin-to-skin contact or someone who is infected or is a carrier, by contaminated wound dressings or bed sheets.   </a:t>
            </a:r>
          </a:p>
          <a:p>
            <a:pPr marL="514350" indent="-514350">
              <a:buAutoNum type="arabicPeriod"/>
            </a:pPr>
            <a:r>
              <a:rPr lang="en-GB" sz="2400" dirty="0">
                <a:latin typeface="Comic Sans MS" pitchFamily="66" charset="0"/>
              </a:rPr>
              <a:t>Hospital staff can ensure a reduction in the spread of MRSA by ensuring very strict hygiene and hand-washing protocols amongst hospital staff, visitors and patients.  Patients should be regularly screened for the bacteria and isolated if they are infected. Try and limit transfer of patients between hospitals, especially if infected with MRSA</a:t>
            </a:r>
            <a:r>
              <a:rPr lang="en-GB" sz="2000" dirty="0">
                <a:latin typeface="Comic Sans MS" pitchFamily="66" charset="0"/>
              </a:rPr>
              <a:t>.</a:t>
            </a:r>
          </a:p>
        </p:txBody>
      </p:sp>
      <p:sp>
        <p:nvSpPr>
          <p:cNvPr id="5" name="TextBox 4"/>
          <p:cNvSpPr txBox="1"/>
          <p:nvPr/>
        </p:nvSpPr>
        <p:spPr>
          <a:xfrm>
            <a:off x="304800" y="304800"/>
            <a:ext cx="4953000" cy="707886"/>
          </a:xfrm>
          <a:prstGeom prst="rect">
            <a:avLst/>
          </a:prstGeom>
          <a:noFill/>
        </p:spPr>
        <p:txBody>
          <a:bodyPr wrap="square" rtlCol="0">
            <a:spAutoFit/>
          </a:bodyPr>
          <a:lstStyle/>
          <a:p>
            <a:r>
              <a:rPr lang="en-GB" sz="4000" dirty="0">
                <a:solidFill>
                  <a:srgbClr val="FF0000"/>
                </a:solidFill>
                <a:latin typeface="Comic Sans MS" pitchFamily="66" charset="0"/>
              </a:rPr>
              <a:t>Self-assessment:</a:t>
            </a:r>
          </a:p>
        </p:txBody>
      </p:sp>
      <p:pic>
        <p:nvPicPr>
          <p:cNvPr id="7" name="Picture 2" descr="Check, Check Mark, Red, Mark, Tick, Symbol, Choice"/>
          <p:cNvPicPr>
            <a:picLocks noChangeAspect="1" noChangeArrowheads="1"/>
          </p:cNvPicPr>
          <p:nvPr/>
        </p:nvPicPr>
        <p:blipFill>
          <a:blip r:embed="rId2" cstate="print"/>
          <a:srcRect/>
          <a:stretch>
            <a:fillRect/>
          </a:stretch>
        </p:blipFill>
        <p:spPr bwMode="auto">
          <a:xfrm>
            <a:off x="7924800" y="5638800"/>
            <a:ext cx="950701" cy="990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5486400" cy="707886"/>
          </a:xfrm>
          <a:prstGeom prst="rect">
            <a:avLst/>
          </a:prstGeom>
          <a:noFill/>
        </p:spPr>
        <p:txBody>
          <a:bodyPr wrap="square" rtlCol="0">
            <a:spAutoFit/>
          </a:bodyPr>
          <a:lstStyle/>
          <a:p>
            <a:r>
              <a:rPr lang="en-GB" sz="4000" dirty="0">
                <a:solidFill>
                  <a:srgbClr val="0070C0"/>
                </a:solidFill>
                <a:latin typeface="Comic Sans MS" pitchFamily="66" charset="0"/>
              </a:rPr>
              <a:t>Exam-style question</a:t>
            </a:r>
          </a:p>
        </p:txBody>
      </p:sp>
      <p:sp>
        <p:nvSpPr>
          <p:cNvPr id="5" name="TextBox 4"/>
          <p:cNvSpPr txBox="1"/>
          <p:nvPr/>
        </p:nvSpPr>
        <p:spPr>
          <a:xfrm>
            <a:off x="304800" y="1219200"/>
            <a:ext cx="8686800" cy="4401205"/>
          </a:xfrm>
          <a:prstGeom prst="rect">
            <a:avLst/>
          </a:prstGeom>
          <a:noFill/>
        </p:spPr>
        <p:txBody>
          <a:bodyPr wrap="square" rtlCol="0">
            <a:spAutoFit/>
          </a:bodyPr>
          <a:lstStyle/>
          <a:p>
            <a:pPr marL="342900" indent="-342900">
              <a:buAutoNum type="arabicPeriod"/>
            </a:pPr>
            <a:r>
              <a:rPr lang="en-GB" sz="2800" dirty="0"/>
              <a:t>What is a pathogen					       </a:t>
            </a:r>
            <a:r>
              <a:rPr lang="en-GB" sz="2800" b="1" dirty="0"/>
              <a:t>(1)</a:t>
            </a:r>
          </a:p>
          <a:p>
            <a:pPr marL="342900" indent="-342900">
              <a:buAutoNum type="arabicPeriod"/>
            </a:pPr>
            <a:endParaRPr lang="en-GB" sz="2800" dirty="0"/>
          </a:p>
          <a:p>
            <a:pPr marL="342900" indent="-342900">
              <a:buAutoNum type="arabicPeriod"/>
            </a:pPr>
            <a:r>
              <a:rPr lang="en-GB" sz="2800" dirty="0"/>
              <a:t>Antibiotic-resistant strains of bacteria are causing a problem in many hospitals. 				</a:t>
            </a:r>
          </a:p>
          <a:p>
            <a:pPr marL="342900" indent="-342900">
              <a:buAutoNum type="arabicPeriod"/>
            </a:pPr>
            <a:endParaRPr lang="en-GB" sz="2800" dirty="0"/>
          </a:p>
          <a:p>
            <a:pPr marL="342900" indent="-342900"/>
            <a:r>
              <a:rPr lang="en-GB" sz="2800" dirty="0"/>
              <a:t>	Explain, in detail, why there has been a large increase in the number of antibiotic resistant bacteria.	       </a:t>
            </a:r>
            <a:r>
              <a:rPr lang="en-GB" sz="2800" b="1" dirty="0"/>
              <a:t>(4)</a:t>
            </a:r>
          </a:p>
          <a:p>
            <a:pPr marL="342900" indent="-342900"/>
            <a:endParaRPr lang="en-GB" sz="2800" dirty="0"/>
          </a:p>
          <a:p>
            <a:pPr marL="342900" indent="-342900"/>
            <a:r>
              <a:rPr lang="en-GB" sz="2800" dirty="0"/>
              <a:t>3.	How can doctors reduce the numbers of bacteria which are becoming resistant to antibiotics 		       </a:t>
            </a:r>
            <a:r>
              <a:rPr lang="en-GB" sz="2800" b="1" dirty="0"/>
              <a:t>(2)</a:t>
            </a:r>
          </a:p>
        </p:txBody>
      </p:sp>
      <p:sp>
        <p:nvSpPr>
          <p:cNvPr id="8" name="TextBox 7"/>
          <p:cNvSpPr txBox="1"/>
          <p:nvPr/>
        </p:nvSpPr>
        <p:spPr>
          <a:xfrm>
            <a:off x="1981200" y="5867400"/>
            <a:ext cx="4800600" cy="707886"/>
          </a:xfrm>
          <a:prstGeom prst="rect">
            <a:avLst/>
          </a:prstGeom>
          <a:solidFill>
            <a:srgbClr val="B4F6F0"/>
          </a:solidFill>
          <a:ln>
            <a:solidFill>
              <a:schemeClr val="tx1"/>
            </a:solidFill>
          </a:ln>
        </p:spPr>
        <p:txBody>
          <a:bodyPr wrap="square" rtlCol="0">
            <a:spAutoFit/>
          </a:bodyPr>
          <a:lstStyle/>
          <a:p>
            <a:pPr algn="ctr"/>
            <a:r>
              <a:rPr lang="en-GB" sz="4000" b="1" dirty="0"/>
              <a:t>8 marks = 8 minutes</a:t>
            </a:r>
          </a:p>
        </p:txBody>
      </p:sp>
      <p:pic>
        <p:nvPicPr>
          <p:cNvPr id="5122" name="Picture 2" descr="Silence, Sign, Character, Cartoon, Gesture, Quiet, Hush"/>
          <p:cNvPicPr>
            <a:picLocks noChangeAspect="1" noChangeArrowheads="1"/>
          </p:cNvPicPr>
          <p:nvPr/>
        </p:nvPicPr>
        <p:blipFill>
          <a:blip r:embed="rId2" cstate="print"/>
          <a:srcRect l="24299" r="13605"/>
          <a:stretch>
            <a:fillRect/>
          </a:stretch>
        </p:blipFill>
        <p:spPr bwMode="auto">
          <a:xfrm>
            <a:off x="5867400" y="304800"/>
            <a:ext cx="1752600" cy="150526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1185</Words>
  <Application>Microsoft Office PowerPoint</Application>
  <PresentationFormat>On-screen Show (4:3)</PresentationFormat>
  <Paragraphs>74</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Comic Sans MS</vt:lpstr>
      <vt:lpstr>Office Theme</vt:lpstr>
      <vt:lpstr>Antibiotic resistant bacteria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Antibiotic resistant bacteria</dc:title>
  <dc:creator>Amie Holden</dc:creator>
  <cp:lastModifiedBy>Matt Holden</cp:lastModifiedBy>
  <cp:revision>2</cp:revision>
  <dcterms:created xsi:type="dcterms:W3CDTF">2020-10-22T13:42:01Z</dcterms:created>
  <dcterms:modified xsi:type="dcterms:W3CDTF">2020-10-22T19:15:10Z</dcterms:modified>
</cp:coreProperties>
</file>