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67" r:id="rId3"/>
    <p:sldId id="264" r:id="rId4"/>
    <p:sldId id="278" r:id="rId5"/>
    <p:sldId id="261" r:id="rId6"/>
    <p:sldId id="265" r:id="rId7"/>
    <p:sldId id="271" r:id="rId8"/>
    <p:sldId id="268" r:id="rId9"/>
    <p:sldId id="270" r:id="rId10"/>
    <p:sldId id="272" r:id="rId11"/>
    <p:sldId id="27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0F02C7E-7061-D84D-978F-F485C9B7BFAD}"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232574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0F02C7E-7061-D84D-978F-F485C9B7BFAD}"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49806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0F02C7E-7061-D84D-978F-F485C9B7BFAD}"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84168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0F02C7E-7061-D84D-978F-F485C9B7BFAD}"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53060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0F02C7E-7061-D84D-978F-F485C9B7BFAD}"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329760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0F02C7E-7061-D84D-978F-F485C9B7BFAD}"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2495088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0F02C7E-7061-D84D-978F-F485C9B7BFAD}" type="datetimeFigureOut">
              <a:rPr lang="en-US" smtClean="0"/>
              <a:t>9/27/2020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2672038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0F02C7E-7061-D84D-978F-F485C9B7BFAD}" type="datetimeFigureOut">
              <a:rPr lang="en-US" smtClean="0"/>
              <a:t>9/27/2020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98433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02C7E-7061-D84D-978F-F485C9B7BFAD}" type="datetimeFigureOut">
              <a:rPr lang="en-US" smtClean="0"/>
              <a:t>9/27/2020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84217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0F02C7E-7061-D84D-978F-F485C9B7BFAD}"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4251193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0F02C7E-7061-D84D-978F-F485C9B7BFAD}"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E1014-4BE3-9643-8098-E1D96FA7A484}" type="slidenum">
              <a:rPr lang="en-US" smtClean="0"/>
              <a:t>‹#›</a:t>
            </a:fld>
            <a:endParaRPr lang="en-US"/>
          </a:p>
        </p:txBody>
      </p:sp>
    </p:spTree>
    <p:extLst>
      <p:ext uri="{BB962C8B-B14F-4D97-AF65-F5344CB8AC3E}">
        <p14:creationId xmlns:p14="http://schemas.microsoft.com/office/powerpoint/2010/main" val="2520951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02C7E-7061-D84D-978F-F485C9B7BFAD}" type="datetimeFigureOut">
              <a:rPr lang="en-US" smtClean="0"/>
              <a:t>9/27/2020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E1014-4BE3-9643-8098-E1D96FA7A484}" type="slidenum">
              <a:rPr lang="en-US" smtClean="0"/>
              <a:t>‹#›</a:t>
            </a:fld>
            <a:endParaRPr lang="en-US"/>
          </a:p>
        </p:txBody>
      </p:sp>
    </p:spTree>
    <p:extLst>
      <p:ext uri="{BB962C8B-B14F-4D97-AF65-F5344CB8AC3E}">
        <p14:creationId xmlns:p14="http://schemas.microsoft.com/office/powerpoint/2010/main" val="4208367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8C30-7BD3-4429-A5EF-5B2DC7E16D19}"/>
              </a:ext>
            </a:extLst>
          </p:cNvPr>
          <p:cNvSpPr>
            <a:spLocks noGrp="1"/>
          </p:cNvSpPr>
          <p:nvPr>
            <p:ph type="title"/>
          </p:nvPr>
        </p:nvSpPr>
        <p:spPr>
          <a:solidFill>
            <a:srgbClr val="FFFF00"/>
          </a:solidFill>
          <a:ln>
            <a:solidFill>
              <a:schemeClr val="accent1">
                <a:lumMod val="60000"/>
                <a:lumOff val="40000"/>
              </a:schemeClr>
            </a:solidFill>
          </a:ln>
        </p:spPr>
        <p:txBody>
          <a:bodyPr>
            <a:normAutofit/>
          </a:bodyPr>
          <a:lstStyle/>
          <a:p>
            <a:pPr algn="l"/>
            <a:r>
              <a:rPr lang="en-GB" sz="2800" i="1" u="sng" dirty="0"/>
              <a:t>Do Now: </a:t>
            </a:r>
            <a:r>
              <a:rPr lang="en-GB" sz="2800" dirty="0"/>
              <a:t>complete the table below filling in the solutions to the barriers</a:t>
            </a:r>
          </a:p>
        </p:txBody>
      </p:sp>
      <p:graphicFrame>
        <p:nvGraphicFramePr>
          <p:cNvPr id="4" name="Content Placeholder 3">
            <a:extLst>
              <a:ext uri="{FF2B5EF4-FFF2-40B4-BE49-F238E27FC236}">
                <a16:creationId xmlns:a16="http://schemas.microsoft.com/office/drawing/2014/main" id="{F019B7AE-EA73-4AB7-BDFC-F96ECA7D6667}"/>
              </a:ext>
            </a:extLst>
          </p:cNvPr>
          <p:cNvGraphicFramePr>
            <a:graphicFrameLocks noGrp="1"/>
          </p:cNvGraphicFramePr>
          <p:nvPr>
            <p:ph idx="1"/>
            <p:extLst>
              <p:ext uri="{D42A27DB-BD31-4B8C-83A1-F6EECF244321}">
                <p14:modId xmlns:p14="http://schemas.microsoft.com/office/powerpoint/2010/main" val="3111624974"/>
              </p:ext>
            </p:extLst>
          </p:nvPr>
        </p:nvGraphicFramePr>
        <p:xfrm>
          <a:off x="169333" y="1600200"/>
          <a:ext cx="8517468" cy="5125720"/>
        </p:xfrm>
        <a:graphic>
          <a:graphicData uri="http://schemas.openxmlformats.org/drawingml/2006/table">
            <a:tbl>
              <a:tblPr firstRow="1" bandRow="1">
                <a:tableStyleId>{5C22544A-7EE6-4342-B048-85BDC9FD1C3A}</a:tableStyleId>
              </a:tblPr>
              <a:tblGrid>
                <a:gridCol w="2129367">
                  <a:extLst>
                    <a:ext uri="{9D8B030D-6E8A-4147-A177-3AD203B41FA5}">
                      <a16:colId xmlns:a16="http://schemas.microsoft.com/office/drawing/2014/main" val="722663843"/>
                    </a:ext>
                  </a:extLst>
                </a:gridCol>
                <a:gridCol w="2129367">
                  <a:extLst>
                    <a:ext uri="{9D8B030D-6E8A-4147-A177-3AD203B41FA5}">
                      <a16:colId xmlns:a16="http://schemas.microsoft.com/office/drawing/2014/main" val="4294295802"/>
                    </a:ext>
                  </a:extLst>
                </a:gridCol>
                <a:gridCol w="2129367">
                  <a:extLst>
                    <a:ext uri="{9D8B030D-6E8A-4147-A177-3AD203B41FA5}">
                      <a16:colId xmlns:a16="http://schemas.microsoft.com/office/drawing/2014/main" val="3765458282"/>
                    </a:ext>
                  </a:extLst>
                </a:gridCol>
                <a:gridCol w="2129367">
                  <a:extLst>
                    <a:ext uri="{9D8B030D-6E8A-4147-A177-3AD203B41FA5}">
                      <a16:colId xmlns:a16="http://schemas.microsoft.com/office/drawing/2014/main" val="4189386452"/>
                    </a:ext>
                  </a:extLst>
                </a:gridCol>
              </a:tblGrid>
              <a:tr h="370840">
                <a:tc>
                  <a:txBody>
                    <a:bodyPr/>
                    <a:lstStyle/>
                    <a:p>
                      <a:r>
                        <a:rPr lang="en-GB" dirty="0"/>
                        <a:t>User Group</a:t>
                      </a:r>
                    </a:p>
                  </a:txBody>
                  <a:tcPr/>
                </a:tc>
                <a:tc>
                  <a:txBody>
                    <a:bodyPr/>
                    <a:lstStyle/>
                    <a:p>
                      <a:r>
                        <a:rPr lang="en-GB" dirty="0"/>
                        <a:t>Provision</a:t>
                      </a:r>
                    </a:p>
                  </a:txBody>
                  <a:tcPr/>
                </a:tc>
                <a:tc>
                  <a:txBody>
                    <a:bodyPr/>
                    <a:lstStyle/>
                    <a:p>
                      <a:r>
                        <a:rPr lang="en-GB" dirty="0"/>
                        <a:t>Targeted Promotion </a:t>
                      </a:r>
                    </a:p>
                  </a:txBody>
                  <a:tcPr/>
                </a:tc>
                <a:tc>
                  <a:txBody>
                    <a:bodyPr/>
                    <a:lstStyle/>
                    <a:p>
                      <a:r>
                        <a:rPr lang="en-GB" dirty="0"/>
                        <a:t>Cost </a:t>
                      </a:r>
                    </a:p>
                  </a:txBody>
                  <a:tcPr/>
                </a:tc>
                <a:extLst>
                  <a:ext uri="{0D108BD9-81ED-4DB2-BD59-A6C34878D82A}">
                    <a16:rowId xmlns:a16="http://schemas.microsoft.com/office/drawing/2014/main" val="4107548210"/>
                  </a:ext>
                </a:extLst>
              </a:tr>
              <a:tr h="370840">
                <a:tc>
                  <a:txBody>
                    <a:bodyPr/>
                    <a:lstStyle/>
                    <a:p>
                      <a:r>
                        <a:rPr lang="en-GB" sz="1600" dirty="0"/>
                        <a:t>Retired people/over 50</a:t>
                      </a:r>
                    </a:p>
                  </a:txBody>
                  <a:tcPr/>
                </a:tc>
                <a:tc>
                  <a:txBody>
                    <a:bodyPr/>
                    <a:lstStyle/>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397355465"/>
                  </a:ext>
                </a:extLst>
              </a:tr>
              <a:tr h="370840">
                <a:tc>
                  <a:txBody>
                    <a:bodyPr/>
                    <a:lstStyle/>
                    <a:p>
                      <a:r>
                        <a:rPr lang="en-GB" sz="1600" dirty="0"/>
                        <a:t>Unemployed/economically disadvantaged</a:t>
                      </a:r>
                    </a:p>
                  </a:txBody>
                  <a:tcPr/>
                </a:tc>
                <a:tc>
                  <a:txBody>
                    <a:bodyPr/>
                    <a:lstStyle/>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455865636"/>
                  </a:ext>
                </a:extLst>
              </a:tr>
              <a:tr h="370840">
                <a:tc>
                  <a:txBody>
                    <a:bodyPr/>
                    <a:lstStyle/>
                    <a:p>
                      <a:r>
                        <a:rPr lang="en-GB" sz="1600" dirty="0"/>
                        <a:t>Working singles/couples</a:t>
                      </a:r>
                    </a:p>
                  </a:txBody>
                  <a:tcPr/>
                </a:tc>
                <a:tc>
                  <a:txBody>
                    <a:bodyPr/>
                    <a:lstStyle/>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301943362"/>
                  </a:ext>
                </a:extLst>
              </a:tr>
              <a:tr h="370840">
                <a:tc>
                  <a:txBody>
                    <a:bodyPr/>
                    <a:lstStyle/>
                    <a:p>
                      <a:r>
                        <a:rPr lang="en-GB" sz="1600" dirty="0"/>
                        <a:t>Disabled people </a:t>
                      </a:r>
                    </a:p>
                  </a:txBody>
                  <a:tcPr/>
                </a:tc>
                <a:tc>
                  <a:txBody>
                    <a:bodyPr/>
                    <a:lstStyle/>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784096488"/>
                  </a:ext>
                </a:extLst>
              </a:tr>
            </a:tbl>
          </a:graphicData>
        </a:graphic>
      </p:graphicFrame>
    </p:spTree>
    <p:extLst>
      <p:ext uri="{BB962C8B-B14F-4D97-AF65-F5344CB8AC3E}">
        <p14:creationId xmlns:p14="http://schemas.microsoft.com/office/powerpoint/2010/main" val="4048100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4FD2653-EBDB-47AE-B2E5-1D73CCF35164}"/>
              </a:ext>
            </a:extLst>
          </p:cNvPr>
          <p:cNvPicPr>
            <a:picLocks noGrp="1" noChangeAspect="1"/>
          </p:cNvPicPr>
          <p:nvPr>
            <p:ph idx="1"/>
          </p:nvPr>
        </p:nvPicPr>
        <p:blipFill rotWithShape="1">
          <a:blip r:embed="rId2"/>
          <a:srcRect l="25837" t="25005" r="25370" b="34089"/>
          <a:stretch/>
        </p:blipFill>
        <p:spPr>
          <a:xfrm>
            <a:off x="177042" y="1828799"/>
            <a:ext cx="5806069" cy="3503263"/>
          </a:xfrm>
          <a:prstGeom prst="rect">
            <a:avLst/>
          </a:prstGeom>
        </p:spPr>
      </p:pic>
      <p:sp>
        <p:nvSpPr>
          <p:cNvPr id="5" name="TextBox 4">
            <a:extLst>
              <a:ext uri="{FF2B5EF4-FFF2-40B4-BE49-F238E27FC236}">
                <a16:creationId xmlns:a16="http://schemas.microsoft.com/office/drawing/2014/main" id="{4DC384E9-284D-4856-9649-99BD013ED9A1}"/>
              </a:ext>
            </a:extLst>
          </p:cNvPr>
          <p:cNvSpPr txBox="1"/>
          <p:nvPr/>
        </p:nvSpPr>
        <p:spPr>
          <a:xfrm>
            <a:off x="5779911" y="395111"/>
            <a:ext cx="2720622" cy="923330"/>
          </a:xfrm>
          <a:prstGeom prst="rect">
            <a:avLst/>
          </a:prstGeom>
          <a:solidFill>
            <a:srgbClr val="FFFF00"/>
          </a:solidFill>
          <a:ln>
            <a:solidFill>
              <a:schemeClr val="accent2">
                <a:lumMod val="60000"/>
                <a:lumOff val="40000"/>
              </a:schemeClr>
            </a:solidFill>
          </a:ln>
        </p:spPr>
        <p:txBody>
          <a:bodyPr wrap="square" rtlCol="0">
            <a:spAutoFit/>
          </a:bodyPr>
          <a:lstStyle/>
          <a:p>
            <a:r>
              <a:rPr lang="en-GB" dirty="0"/>
              <a:t>‘Explain’ means that you need to develop your point made with an example</a:t>
            </a:r>
          </a:p>
        </p:txBody>
      </p:sp>
      <p:sp>
        <p:nvSpPr>
          <p:cNvPr id="6" name="TextBox 5">
            <a:extLst>
              <a:ext uri="{FF2B5EF4-FFF2-40B4-BE49-F238E27FC236}">
                <a16:creationId xmlns:a16="http://schemas.microsoft.com/office/drawing/2014/main" id="{D04D8142-6633-4800-84A6-5E416528830D}"/>
              </a:ext>
            </a:extLst>
          </p:cNvPr>
          <p:cNvSpPr txBox="1"/>
          <p:nvPr/>
        </p:nvSpPr>
        <p:spPr>
          <a:xfrm>
            <a:off x="6547555" y="1670756"/>
            <a:ext cx="2156177" cy="1200329"/>
          </a:xfrm>
          <a:prstGeom prst="rect">
            <a:avLst/>
          </a:prstGeom>
          <a:solidFill>
            <a:schemeClr val="accent1">
              <a:lumMod val="20000"/>
              <a:lumOff val="80000"/>
            </a:schemeClr>
          </a:solidFill>
          <a:ln>
            <a:solidFill>
              <a:schemeClr val="accent3">
                <a:lumMod val="50000"/>
              </a:schemeClr>
            </a:solidFill>
          </a:ln>
        </p:spPr>
        <p:txBody>
          <a:bodyPr wrap="square" rtlCol="0">
            <a:spAutoFit/>
          </a:bodyPr>
          <a:lstStyle/>
          <a:p>
            <a:r>
              <a:rPr lang="en-GB" dirty="0"/>
              <a:t>‘Socially unacceptable’ means inappropriate behaviours</a:t>
            </a:r>
          </a:p>
        </p:txBody>
      </p:sp>
      <p:sp>
        <p:nvSpPr>
          <p:cNvPr id="7" name="TextBox 6">
            <a:extLst>
              <a:ext uri="{FF2B5EF4-FFF2-40B4-BE49-F238E27FC236}">
                <a16:creationId xmlns:a16="http://schemas.microsoft.com/office/drawing/2014/main" id="{C3B1FD64-91EB-48A1-AF11-FE20E2880E24}"/>
              </a:ext>
            </a:extLst>
          </p:cNvPr>
          <p:cNvSpPr txBox="1"/>
          <p:nvPr/>
        </p:nvSpPr>
        <p:spPr>
          <a:xfrm>
            <a:off x="5779911" y="3330222"/>
            <a:ext cx="2483556" cy="1200329"/>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r>
              <a:rPr lang="en-GB" dirty="0"/>
              <a:t>Can you think of some sports that may be seen by some people has unacceptable?</a:t>
            </a:r>
          </a:p>
        </p:txBody>
      </p:sp>
      <p:sp>
        <p:nvSpPr>
          <p:cNvPr id="9" name="Oval 8">
            <a:extLst>
              <a:ext uri="{FF2B5EF4-FFF2-40B4-BE49-F238E27FC236}">
                <a16:creationId xmlns:a16="http://schemas.microsoft.com/office/drawing/2014/main" id="{F7C48C70-FA78-49C3-B4A2-276AC37CFC5B}"/>
              </a:ext>
            </a:extLst>
          </p:cNvPr>
          <p:cNvSpPr/>
          <p:nvPr/>
        </p:nvSpPr>
        <p:spPr>
          <a:xfrm>
            <a:off x="496711" y="2065867"/>
            <a:ext cx="993422" cy="338666"/>
          </a:xfrm>
          <a:prstGeom prst="ellipse">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GB"/>
          </a:p>
        </p:txBody>
      </p:sp>
      <p:cxnSp>
        <p:nvCxnSpPr>
          <p:cNvPr id="11" name="Straight Arrow Connector 10">
            <a:extLst>
              <a:ext uri="{FF2B5EF4-FFF2-40B4-BE49-F238E27FC236}">
                <a16:creationId xmlns:a16="http://schemas.microsoft.com/office/drawing/2014/main" id="{5E6342D1-CD26-4025-B738-AB998401E669}"/>
              </a:ext>
            </a:extLst>
          </p:cNvPr>
          <p:cNvCxnSpPr/>
          <p:nvPr/>
        </p:nvCxnSpPr>
        <p:spPr>
          <a:xfrm flipV="1">
            <a:off x="1320800" y="722489"/>
            <a:ext cx="4267200" cy="124177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2" name="Oval 11">
            <a:extLst>
              <a:ext uri="{FF2B5EF4-FFF2-40B4-BE49-F238E27FC236}">
                <a16:creationId xmlns:a16="http://schemas.microsoft.com/office/drawing/2014/main" id="{DA58B5A9-8CAB-4AA8-BDC7-9330B64ECA75}"/>
              </a:ext>
            </a:extLst>
          </p:cNvPr>
          <p:cNvSpPr/>
          <p:nvPr/>
        </p:nvSpPr>
        <p:spPr>
          <a:xfrm>
            <a:off x="925689" y="2302935"/>
            <a:ext cx="2144889" cy="338666"/>
          </a:xfrm>
          <a:prstGeom prst="ellipse">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GB"/>
          </a:p>
        </p:txBody>
      </p:sp>
      <p:cxnSp>
        <p:nvCxnSpPr>
          <p:cNvPr id="14" name="Straight Arrow Connector 13">
            <a:extLst>
              <a:ext uri="{FF2B5EF4-FFF2-40B4-BE49-F238E27FC236}">
                <a16:creationId xmlns:a16="http://schemas.microsoft.com/office/drawing/2014/main" id="{269A1296-D883-4DE6-9520-B21ECF5D9289}"/>
              </a:ext>
            </a:extLst>
          </p:cNvPr>
          <p:cNvCxnSpPr/>
          <p:nvPr/>
        </p:nvCxnSpPr>
        <p:spPr>
          <a:xfrm>
            <a:off x="3070578" y="2641601"/>
            <a:ext cx="3386666"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5" name="Oval 14">
            <a:extLst>
              <a:ext uri="{FF2B5EF4-FFF2-40B4-BE49-F238E27FC236}">
                <a16:creationId xmlns:a16="http://schemas.microsoft.com/office/drawing/2014/main" id="{1E3D04F4-E8AF-43BA-B567-1DF9E6689B1F}"/>
              </a:ext>
            </a:extLst>
          </p:cNvPr>
          <p:cNvSpPr/>
          <p:nvPr/>
        </p:nvSpPr>
        <p:spPr>
          <a:xfrm>
            <a:off x="3815644" y="2065867"/>
            <a:ext cx="553156" cy="338666"/>
          </a:xfrm>
          <a:prstGeom prst="ellipse">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GB"/>
          </a:p>
        </p:txBody>
      </p:sp>
      <p:cxnSp>
        <p:nvCxnSpPr>
          <p:cNvPr id="17" name="Straight Arrow Connector 16">
            <a:extLst>
              <a:ext uri="{FF2B5EF4-FFF2-40B4-BE49-F238E27FC236}">
                <a16:creationId xmlns:a16="http://schemas.microsoft.com/office/drawing/2014/main" id="{093EC3FE-27F9-4AA6-B398-22E3A4939697}"/>
              </a:ext>
            </a:extLst>
          </p:cNvPr>
          <p:cNvCxnSpPr/>
          <p:nvPr/>
        </p:nvCxnSpPr>
        <p:spPr>
          <a:xfrm>
            <a:off x="4210756" y="2404533"/>
            <a:ext cx="1478844" cy="104987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8" name="Rectangle 17">
            <a:extLst>
              <a:ext uri="{FF2B5EF4-FFF2-40B4-BE49-F238E27FC236}">
                <a16:creationId xmlns:a16="http://schemas.microsoft.com/office/drawing/2014/main" id="{BE3A8B85-2BB3-4549-AF16-2E952F246848}"/>
              </a:ext>
            </a:extLst>
          </p:cNvPr>
          <p:cNvSpPr/>
          <p:nvPr/>
        </p:nvSpPr>
        <p:spPr>
          <a:xfrm>
            <a:off x="177042" y="146756"/>
            <a:ext cx="8789916" cy="6558844"/>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GB"/>
          </a:p>
        </p:txBody>
      </p:sp>
    </p:spTree>
    <p:extLst>
      <p:ext uri="{BB962C8B-B14F-4D97-AF65-F5344CB8AC3E}">
        <p14:creationId xmlns:p14="http://schemas.microsoft.com/office/powerpoint/2010/main" val="153400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500" fill="hold"/>
                                        <p:tgtEl>
                                          <p:spTgt spid="7"/>
                                        </p:tgtEl>
                                        <p:attrNameLst>
                                          <p:attrName>ppt_x</p:attrName>
                                        </p:attrNameLst>
                                      </p:cBhvr>
                                      <p:tavLst>
                                        <p:tav tm="0">
                                          <p:val>
                                            <p:strVal val="#ppt_x"/>
                                          </p:val>
                                        </p:tav>
                                        <p:tav tm="100000">
                                          <p:val>
                                            <p:strVal val="#ppt_x"/>
                                          </p:val>
                                        </p:tav>
                                      </p:tavLst>
                                    </p:anim>
                                    <p:anim calcmode="lin" valueType="num">
                                      <p:cBhvr additive="base">
                                        <p:cTn id="5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2"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7639D64-76F3-47BE-9C7F-9019CCAA21EE}"/>
              </a:ext>
            </a:extLst>
          </p:cNvPr>
          <p:cNvPicPr>
            <a:picLocks noGrp="1" noChangeAspect="1"/>
          </p:cNvPicPr>
          <p:nvPr>
            <p:ph idx="1"/>
          </p:nvPr>
        </p:nvPicPr>
        <p:blipFill rotWithShape="1">
          <a:blip r:embed="rId2"/>
          <a:srcRect l="24901" t="12534" r="25525" b="30348"/>
          <a:stretch/>
        </p:blipFill>
        <p:spPr>
          <a:xfrm>
            <a:off x="42753" y="191911"/>
            <a:ext cx="8999648" cy="6163733"/>
          </a:xfrm>
          <a:prstGeom prst="rect">
            <a:avLst/>
          </a:prstGeom>
        </p:spPr>
      </p:pic>
    </p:spTree>
    <p:extLst>
      <p:ext uri="{BB962C8B-B14F-4D97-AF65-F5344CB8AC3E}">
        <p14:creationId xmlns:p14="http://schemas.microsoft.com/office/powerpoint/2010/main" val="85450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8C30-7BD3-4429-A5EF-5B2DC7E16D19}"/>
              </a:ext>
            </a:extLst>
          </p:cNvPr>
          <p:cNvSpPr>
            <a:spLocks noGrp="1"/>
          </p:cNvSpPr>
          <p:nvPr>
            <p:ph type="title"/>
          </p:nvPr>
        </p:nvSpPr>
        <p:spPr>
          <a:solidFill>
            <a:schemeClr val="bg1">
              <a:lumMod val="95000"/>
            </a:schemeClr>
          </a:solidFill>
          <a:ln>
            <a:solidFill>
              <a:schemeClr val="accent1">
                <a:lumMod val="60000"/>
                <a:lumOff val="40000"/>
              </a:schemeClr>
            </a:solidFill>
          </a:ln>
        </p:spPr>
        <p:txBody>
          <a:bodyPr>
            <a:normAutofit/>
          </a:bodyPr>
          <a:lstStyle/>
          <a:p>
            <a:pPr algn="l"/>
            <a:r>
              <a:rPr lang="en-GB" sz="2800" dirty="0"/>
              <a:t>Do Now: complete the table below filling in the solutions to the barriers</a:t>
            </a:r>
          </a:p>
        </p:txBody>
      </p:sp>
      <p:graphicFrame>
        <p:nvGraphicFramePr>
          <p:cNvPr id="4" name="Content Placeholder 3">
            <a:extLst>
              <a:ext uri="{FF2B5EF4-FFF2-40B4-BE49-F238E27FC236}">
                <a16:creationId xmlns:a16="http://schemas.microsoft.com/office/drawing/2014/main" id="{F019B7AE-EA73-4AB7-BDFC-F96ECA7D6667}"/>
              </a:ext>
            </a:extLst>
          </p:cNvPr>
          <p:cNvGraphicFramePr>
            <a:graphicFrameLocks noGrp="1"/>
          </p:cNvGraphicFramePr>
          <p:nvPr>
            <p:ph idx="1"/>
            <p:extLst>
              <p:ext uri="{D42A27DB-BD31-4B8C-83A1-F6EECF244321}">
                <p14:modId xmlns:p14="http://schemas.microsoft.com/office/powerpoint/2010/main" val="3659428540"/>
              </p:ext>
            </p:extLst>
          </p:nvPr>
        </p:nvGraphicFramePr>
        <p:xfrm>
          <a:off x="169332" y="1501423"/>
          <a:ext cx="8827912" cy="5162594"/>
        </p:xfrm>
        <a:graphic>
          <a:graphicData uri="http://schemas.openxmlformats.org/drawingml/2006/table">
            <a:tbl>
              <a:tblPr firstRow="1" bandRow="1">
                <a:tableStyleId>{5C22544A-7EE6-4342-B048-85BDC9FD1C3A}</a:tableStyleId>
              </a:tblPr>
              <a:tblGrid>
                <a:gridCol w="2206978">
                  <a:extLst>
                    <a:ext uri="{9D8B030D-6E8A-4147-A177-3AD203B41FA5}">
                      <a16:colId xmlns:a16="http://schemas.microsoft.com/office/drawing/2014/main" val="722663843"/>
                    </a:ext>
                  </a:extLst>
                </a:gridCol>
                <a:gridCol w="2206978">
                  <a:extLst>
                    <a:ext uri="{9D8B030D-6E8A-4147-A177-3AD203B41FA5}">
                      <a16:colId xmlns:a16="http://schemas.microsoft.com/office/drawing/2014/main" val="4294295802"/>
                    </a:ext>
                  </a:extLst>
                </a:gridCol>
                <a:gridCol w="2206978">
                  <a:extLst>
                    <a:ext uri="{9D8B030D-6E8A-4147-A177-3AD203B41FA5}">
                      <a16:colId xmlns:a16="http://schemas.microsoft.com/office/drawing/2014/main" val="3765458282"/>
                    </a:ext>
                  </a:extLst>
                </a:gridCol>
                <a:gridCol w="2206978">
                  <a:extLst>
                    <a:ext uri="{9D8B030D-6E8A-4147-A177-3AD203B41FA5}">
                      <a16:colId xmlns:a16="http://schemas.microsoft.com/office/drawing/2014/main" val="4189386452"/>
                    </a:ext>
                  </a:extLst>
                </a:gridCol>
              </a:tblGrid>
              <a:tr h="341100">
                <a:tc>
                  <a:txBody>
                    <a:bodyPr/>
                    <a:lstStyle/>
                    <a:p>
                      <a:r>
                        <a:rPr lang="en-GB" dirty="0"/>
                        <a:t>User Group</a:t>
                      </a:r>
                    </a:p>
                  </a:txBody>
                  <a:tcPr/>
                </a:tc>
                <a:tc>
                  <a:txBody>
                    <a:bodyPr/>
                    <a:lstStyle/>
                    <a:p>
                      <a:r>
                        <a:rPr lang="en-GB" dirty="0"/>
                        <a:t>Provision</a:t>
                      </a:r>
                    </a:p>
                  </a:txBody>
                  <a:tcPr/>
                </a:tc>
                <a:tc>
                  <a:txBody>
                    <a:bodyPr/>
                    <a:lstStyle/>
                    <a:p>
                      <a:r>
                        <a:rPr lang="en-GB" dirty="0"/>
                        <a:t>Targeted Promotion </a:t>
                      </a:r>
                    </a:p>
                  </a:txBody>
                  <a:tcPr/>
                </a:tc>
                <a:tc>
                  <a:txBody>
                    <a:bodyPr/>
                    <a:lstStyle/>
                    <a:p>
                      <a:r>
                        <a:rPr lang="en-GB" dirty="0"/>
                        <a:t>Cost </a:t>
                      </a:r>
                    </a:p>
                  </a:txBody>
                  <a:tcPr/>
                </a:tc>
                <a:extLst>
                  <a:ext uri="{0D108BD9-81ED-4DB2-BD59-A6C34878D82A}">
                    <a16:rowId xmlns:a16="http://schemas.microsoft.com/office/drawing/2014/main" val="4107548210"/>
                  </a:ext>
                </a:extLst>
              </a:tr>
              <a:tr h="1478099">
                <a:tc>
                  <a:txBody>
                    <a:bodyPr/>
                    <a:lstStyle/>
                    <a:p>
                      <a:r>
                        <a:rPr lang="en-GB" sz="1400" dirty="0"/>
                        <a:t>Retired people/over 50</a:t>
                      </a:r>
                    </a:p>
                  </a:txBody>
                  <a:tcPr/>
                </a:tc>
                <a:tc>
                  <a:txBody>
                    <a:bodyPr/>
                    <a:lstStyle/>
                    <a:p>
                      <a:r>
                        <a:rPr lang="en-GB" sz="1400" b="1" dirty="0">
                          <a:solidFill>
                            <a:srgbClr val="002060"/>
                          </a:solidFill>
                        </a:rPr>
                        <a:t>Activities for elderly e.g., walking netball, football, senior only sessions, chair based activities.</a:t>
                      </a:r>
                    </a:p>
                    <a:p>
                      <a:endParaRPr lang="en-GB" sz="1400" b="1" dirty="0">
                        <a:solidFill>
                          <a:srgbClr val="002060"/>
                        </a:solidFill>
                      </a:endParaRPr>
                    </a:p>
                    <a:p>
                      <a:endParaRPr lang="en-GB" sz="1400" b="1" dirty="0">
                        <a:solidFill>
                          <a:srgbClr val="002060"/>
                        </a:solidFill>
                      </a:endParaRPr>
                    </a:p>
                    <a:p>
                      <a:endParaRPr lang="en-GB" sz="1400" b="1" dirty="0">
                        <a:solidFill>
                          <a:srgbClr val="002060"/>
                        </a:solidFill>
                      </a:endParaRPr>
                    </a:p>
                  </a:txBody>
                  <a:tcPr/>
                </a:tc>
                <a:tc>
                  <a:txBody>
                    <a:bodyPr/>
                    <a:lstStyle/>
                    <a:p>
                      <a:r>
                        <a:rPr lang="en-GB" sz="1400" b="1" u="sng" dirty="0">
                          <a:solidFill>
                            <a:srgbClr val="002060"/>
                          </a:solidFill>
                        </a:rPr>
                        <a:t>Campaigns</a:t>
                      </a:r>
                      <a:r>
                        <a:rPr lang="en-GB" sz="1400" b="1" dirty="0">
                          <a:solidFill>
                            <a:srgbClr val="002060"/>
                          </a:solidFill>
                        </a:rPr>
                        <a:t> aimed at older people and the sports they </a:t>
                      </a:r>
                      <a:r>
                        <a:rPr lang="en-GB" sz="1400" b="1" u="sng" dirty="0">
                          <a:solidFill>
                            <a:srgbClr val="002060"/>
                          </a:solidFill>
                        </a:rPr>
                        <a:t>could</a:t>
                      </a:r>
                      <a:r>
                        <a:rPr lang="en-GB" sz="1400" b="1" dirty="0">
                          <a:solidFill>
                            <a:srgbClr val="002060"/>
                          </a:solidFill>
                        </a:rPr>
                        <a:t> enjoy.</a:t>
                      </a:r>
                    </a:p>
                  </a:txBody>
                  <a:tcPr/>
                </a:tc>
                <a:tc>
                  <a:txBody>
                    <a:bodyPr/>
                    <a:lstStyle/>
                    <a:p>
                      <a:r>
                        <a:rPr lang="en-GB" sz="1400" b="1" u="sng" dirty="0">
                          <a:solidFill>
                            <a:srgbClr val="002060"/>
                          </a:solidFill>
                        </a:rPr>
                        <a:t>Subsidised</a:t>
                      </a:r>
                      <a:r>
                        <a:rPr lang="en-GB" sz="1400" b="1" dirty="0">
                          <a:solidFill>
                            <a:srgbClr val="002060"/>
                          </a:solidFill>
                        </a:rPr>
                        <a:t> rates for retired.</a:t>
                      </a:r>
                    </a:p>
                  </a:txBody>
                  <a:tcPr/>
                </a:tc>
                <a:extLst>
                  <a:ext uri="{0D108BD9-81ED-4DB2-BD59-A6C34878D82A}">
                    <a16:rowId xmlns:a16="http://schemas.microsoft.com/office/drawing/2014/main" val="2397355465"/>
                  </a:ext>
                </a:extLst>
              </a:tr>
              <a:tr h="1279124">
                <a:tc>
                  <a:txBody>
                    <a:bodyPr/>
                    <a:lstStyle/>
                    <a:p>
                      <a:r>
                        <a:rPr lang="en-GB" sz="1400" dirty="0"/>
                        <a:t>Unemployed/economically disadvantaged</a:t>
                      </a:r>
                    </a:p>
                  </a:txBody>
                  <a:tcPr/>
                </a:tc>
                <a:tc>
                  <a:txBody>
                    <a:bodyPr/>
                    <a:lstStyle/>
                    <a:p>
                      <a:r>
                        <a:rPr lang="en-GB" sz="1400" b="1" dirty="0">
                          <a:solidFill>
                            <a:srgbClr val="002060"/>
                          </a:solidFill>
                        </a:rPr>
                        <a:t>Offer schemes to the unemployed, concessions, free tasters.</a:t>
                      </a:r>
                    </a:p>
                  </a:txBody>
                  <a:tcPr/>
                </a:tc>
                <a:tc>
                  <a:txBody>
                    <a:bodyPr/>
                    <a:lstStyle/>
                    <a:p>
                      <a:r>
                        <a:rPr lang="en-GB" sz="1400" b="1" dirty="0">
                          <a:solidFill>
                            <a:srgbClr val="002060"/>
                          </a:solidFill>
                        </a:rPr>
                        <a:t>Better </a:t>
                      </a:r>
                      <a:r>
                        <a:rPr lang="en-GB" sz="1400" b="1" u="sng" dirty="0">
                          <a:solidFill>
                            <a:srgbClr val="002060"/>
                          </a:solidFill>
                        </a:rPr>
                        <a:t>promotion</a:t>
                      </a:r>
                      <a:r>
                        <a:rPr lang="en-GB" sz="1400" b="1" dirty="0">
                          <a:solidFill>
                            <a:srgbClr val="002060"/>
                          </a:solidFill>
                        </a:rPr>
                        <a:t> of </a:t>
                      </a:r>
                      <a:r>
                        <a:rPr lang="en-GB" sz="1400" b="1" u="sng" dirty="0">
                          <a:solidFill>
                            <a:srgbClr val="002060"/>
                          </a:solidFill>
                        </a:rPr>
                        <a:t>available/subsidised </a:t>
                      </a:r>
                      <a:r>
                        <a:rPr lang="en-GB" sz="1400" b="1" dirty="0">
                          <a:solidFill>
                            <a:srgbClr val="002060"/>
                          </a:solidFill>
                        </a:rPr>
                        <a:t>activities</a:t>
                      </a:r>
                    </a:p>
                  </a:txBody>
                  <a:tcPr/>
                </a:tc>
                <a:tc>
                  <a:txBody>
                    <a:bodyPr/>
                    <a:lstStyle/>
                    <a:p>
                      <a:r>
                        <a:rPr lang="en-GB" sz="1400" b="1" dirty="0">
                          <a:solidFill>
                            <a:srgbClr val="002060"/>
                          </a:solidFill>
                        </a:rPr>
                        <a:t>Offer </a:t>
                      </a:r>
                      <a:r>
                        <a:rPr lang="en-GB" sz="1400" b="1" u="sng" dirty="0">
                          <a:solidFill>
                            <a:srgbClr val="002060"/>
                          </a:solidFill>
                        </a:rPr>
                        <a:t>free</a:t>
                      </a:r>
                      <a:r>
                        <a:rPr lang="en-GB" sz="1400" b="1" dirty="0">
                          <a:solidFill>
                            <a:srgbClr val="002060"/>
                          </a:solidFill>
                        </a:rPr>
                        <a:t> subsidised activities, offer </a:t>
                      </a:r>
                      <a:r>
                        <a:rPr lang="en-GB" sz="1400" b="1" u="sng" dirty="0">
                          <a:solidFill>
                            <a:srgbClr val="002060"/>
                          </a:solidFill>
                        </a:rPr>
                        <a:t>free/discounted </a:t>
                      </a:r>
                      <a:r>
                        <a:rPr lang="en-GB" sz="1400" b="1" dirty="0">
                          <a:solidFill>
                            <a:srgbClr val="002060"/>
                          </a:solidFill>
                        </a:rPr>
                        <a:t>equipment.</a:t>
                      </a:r>
                    </a:p>
                  </a:txBody>
                  <a:tcPr/>
                </a:tc>
                <a:extLst>
                  <a:ext uri="{0D108BD9-81ED-4DB2-BD59-A6C34878D82A}">
                    <a16:rowId xmlns:a16="http://schemas.microsoft.com/office/drawing/2014/main" val="2455865636"/>
                  </a:ext>
                </a:extLst>
              </a:tr>
              <a:tr h="987870">
                <a:tc>
                  <a:txBody>
                    <a:bodyPr/>
                    <a:lstStyle/>
                    <a:p>
                      <a:r>
                        <a:rPr lang="en-GB" sz="1400" dirty="0"/>
                        <a:t>Working singles/couples</a:t>
                      </a:r>
                    </a:p>
                  </a:txBody>
                  <a:tcPr/>
                </a:tc>
                <a:tc>
                  <a:txBody>
                    <a:bodyPr/>
                    <a:lstStyle/>
                    <a:p>
                      <a:r>
                        <a:rPr lang="en-GB" sz="1400" b="1" dirty="0">
                          <a:solidFill>
                            <a:srgbClr val="002060"/>
                          </a:solidFill>
                        </a:rPr>
                        <a:t>Provision of singles ‘clubs’</a:t>
                      </a:r>
                    </a:p>
                    <a:p>
                      <a:r>
                        <a:rPr lang="en-GB" sz="1400" b="1" dirty="0">
                          <a:solidFill>
                            <a:srgbClr val="002060"/>
                          </a:solidFill>
                        </a:rPr>
                        <a:t>Twilight out of work sessions</a:t>
                      </a:r>
                    </a:p>
                    <a:p>
                      <a:endParaRPr lang="en-GB" sz="1400" b="1" dirty="0">
                        <a:solidFill>
                          <a:srgbClr val="002060"/>
                        </a:solidFill>
                      </a:endParaRPr>
                    </a:p>
                  </a:txBody>
                  <a:tcPr/>
                </a:tc>
                <a:tc>
                  <a:txBody>
                    <a:bodyPr/>
                    <a:lstStyle/>
                    <a:p>
                      <a:r>
                        <a:rPr lang="en-GB" sz="1400" b="1" dirty="0">
                          <a:solidFill>
                            <a:srgbClr val="002060"/>
                          </a:solidFill>
                        </a:rPr>
                        <a:t>Better promotion of available activities </a:t>
                      </a:r>
                      <a:r>
                        <a:rPr lang="en-GB" sz="1400" b="1" u="sng" dirty="0">
                          <a:solidFill>
                            <a:srgbClr val="002060"/>
                          </a:solidFill>
                        </a:rPr>
                        <a:t>OUTSIDE</a:t>
                      </a:r>
                      <a:r>
                        <a:rPr lang="en-GB" sz="1400" b="1" dirty="0">
                          <a:solidFill>
                            <a:srgbClr val="002060"/>
                          </a:solidFill>
                        </a:rPr>
                        <a:t> normal working hours.</a:t>
                      </a:r>
                    </a:p>
                  </a:txBody>
                  <a:tcPr/>
                </a:tc>
                <a:tc>
                  <a:txBody>
                    <a:bodyPr/>
                    <a:lstStyle/>
                    <a:p>
                      <a:r>
                        <a:rPr lang="en-GB" sz="1400" b="1" dirty="0">
                          <a:solidFill>
                            <a:srgbClr val="002060"/>
                          </a:solidFill>
                        </a:rPr>
                        <a:t>Subsidised membership through work or medical schemes</a:t>
                      </a:r>
                    </a:p>
                  </a:txBody>
                  <a:tcPr/>
                </a:tc>
                <a:extLst>
                  <a:ext uri="{0D108BD9-81ED-4DB2-BD59-A6C34878D82A}">
                    <a16:rowId xmlns:a16="http://schemas.microsoft.com/office/drawing/2014/main" val="2301943362"/>
                  </a:ext>
                </a:extLst>
              </a:tr>
              <a:tr h="894462">
                <a:tc>
                  <a:txBody>
                    <a:bodyPr/>
                    <a:lstStyle/>
                    <a:p>
                      <a:r>
                        <a:rPr lang="en-GB" sz="1400" dirty="0"/>
                        <a:t>Disabled people </a:t>
                      </a:r>
                    </a:p>
                  </a:txBody>
                  <a:tcPr/>
                </a:tc>
                <a:tc>
                  <a:txBody>
                    <a:bodyPr/>
                    <a:lstStyle/>
                    <a:p>
                      <a:r>
                        <a:rPr lang="en-GB" sz="1400" b="1" dirty="0">
                          <a:solidFill>
                            <a:srgbClr val="002060"/>
                          </a:solidFill>
                        </a:rPr>
                        <a:t>Transport, separate sessions, specialist equipment.</a:t>
                      </a:r>
                    </a:p>
                    <a:p>
                      <a:endParaRPr lang="en-GB" sz="1400" b="1" dirty="0">
                        <a:solidFill>
                          <a:srgbClr val="002060"/>
                        </a:solidFill>
                      </a:endParaRPr>
                    </a:p>
                  </a:txBody>
                  <a:tcPr/>
                </a:tc>
                <a:tc>
                  <a:txBody>
                    <a:bodyPr/>
                    <a:lstStyle/>
                    <a:p>
                      <a:r>
                        <a:rPr lang="en-GB" sz="1400" b="1" u="sng" dirty="0">
                          <a:solidFill>
                            <a:srgbClr val="002060"/>
                          </a:solidFill>
                        </a:rPr>
                        <a:t>Promotion</a:t>
                      </a:r>
                      <a:r>
                        <a:rPr lang="en-GB" sz="1400" b="1" dirty="0">
                          <a:solidFill>
                            <a:srgbClr val="002060"/>
                          </a:solidFill>
                        </a:rPr>
                        <a:t> of disabled only events. </a:t>
                      </a:r>
                      <a:r>
                        <a:rPr lang="en-GB" sz="1400" b="1" u="sng" dirty="0">
                          <a:solidFill>
                            <a:srgbClr val="002060"/>
                          </a:solidFill>
                        </a:rPr>
                        <a:t>Media coverage </a:t>
                      </a:r>
                      <a:r>
                        <a:rPr lang="en-GB" sz="1400" b="1" dirty="0">
                          <a:solidFill>
                            <a:srgbClr val="002060"/>
                          </a:solidFill>
                        </a:rPr>
                        <a:t>of disabled sport</a:t>
                      </a:r>
                    </a:p>
                  </a:txBody>
                  <a:tcPr/>
                </a:tc>
                <a:tc>
                  <a:txBody>
                    <a:bodyPr/>
                    <a:lstStyle/>
                    <a:p>
                      <a:r>
                        <a:rPr lang="en-GB" sz="1400" b="1" dirty="0">
                          <a:solidFill>
                            <a:srgbClr val="002060"/>
                          </a:solidFill>
                        </a:rPr>
                        <a:t>Subsidised equipment, subsidised sessions</a:t>
                      </a:r>
                    </a:p>
                  </a:txBody>
                  <a:tcPr/>
                </a:tc>
                <a:extLst>
                  <a:ext uri="{0D108BD9-81ED-4DB2-BD59-A6C34878D82A}">
                    <a16:rowId xmlns:a16="http://schemas.microsoft.com/office/drawing/2014/main" val="3784096488"/>
                  </a:ext>
                </a:extLst>
              </a:tr>
            </a:tbl>
          </a:graphicData>
        </a:graphic>
      </p:graphicFrame>
      <p:sp>
        <p:nvSpPr>
          <p:cNvPr id="3" name="Rectangle 2">
            <a:extLst>
              <a:ext uri="{FF2B5EF4-FFF2-40B4-BE49-F238E27FC236}">
                <a16:creationId xmlns:a16="http://schemas.microsoft.com/office/drawing/2014/main" id="{EA30475B-75EF-491A-966B-2B44BE3C4892}"/>
              </a:ext>
            </a:extLst>
          </p:cNvPr>
          <p:cNvSpPr/>
          <p:nvPr/>
        </p:nvSpPr>
        <p:spPr>
          <a:xfrm>
            <a:off x="2460978" y="1941689"/>
            <a:ext cx="6412089" cy="1320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727E601F-5C6D-499D-BB9D-20DCDEEFC88B}"/>
              </a:ext>
            </a:extLst>
          </p:cNvPr>
          <p:cNvSpPr/>
          <p:nvPr/>
        </p:nvSpPr>
        <p:spPr>
          <a:xfrm>
            <a:off x="2460978" y="3533422"/>
            <a:ext cx="6412089" cy="10950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EA1F8F10-548F-46A0-9286-0FD038924695}"/>
              </a:ext>
            </a:extLst>
          </p:cNvPr>
          <p:cNvSpPr/>
          <p:nvPr/>
        </p:nvSpPr>
        <p:spPr>
          <a:xfrm>
            <a:off x="2460978" y="4712229"/>
            <a:ext cx="6412089" cy="87577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D6CA1F96-8DAD-430C-846F-EA43B852E48C}"/>
              </a:ext>
            </a:extLst>
          </p:cNvPr>
          <p:cNvSpPr/>
          <p:nvPr/>
        </p:nvSpPr>
        <p:spPr>
          <a:xfrm>
            <a:off x="2460978" y="5807251"/>
            <a:ext cx="6412089" cy="7761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4171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additive="base">
                                        <p:cTn id="32" dur="500" fill="hold"/>
                                        <p:tgtEl>
                                          <p:spTgt spid="3"/>
                                        </p:tgtEl>
                                        <p:attrNameLst>
                                          <p:attrName>ppt_x</p:attrName>
                                        </p:attrNameLst>
                                      </p:cBhvr>
                                      <p:tavLst>
                                        <p:tav tm="0">
                                          <p:val>
                                            <p:strVal val="#ppt_x"/>
                                          </p:val>
                                        </p:tav>
                                        <p:tav tm="100000">
                                          <p:val>
                                            <p:strVal val="#ppt_x"/>
                                          </p:val>
                                        </p:tav>
                                      </p:tavLst>
                                    </p:anim>
                                    <p:anim calcmode="lin" valueType="num">
                                      <p:cBhvr additive="base">
                                        <p:cTn id="3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8662"/>
            <a:ext cx="8229600" cy="1143000"/>
          </a:xfrm>
        </p:spPr>
        <p:txBody>
          <a:bodyPr>
            <a:normAutofit/>
          </a:bodyPr>
          <a:lstStyle/>
          <a:p>
            <a:r>
              <a:rPr lang="en-US" sz="4800" b="1" u="sng" dirty="0"/>
              <a:t>Progress Indicators: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7398573"/>
              </p:ext>
            </p:extLst>
          </p:nvPr>
        </p:nvGraphicFramePr>
        <p:xfrm>
          <a:off x="216040" y="2765778"/>
          <a:ext cx="8755129" cy="2956560"/>
        </p:xfrm>
        <a:graphic>
          <a:graphicData uri="http://schemas.openxmlformats.org/drawingml/2006/table">
            <a:tbl>
              <a:tblPr firstRow="1" bandRow="1">
                <a:tableStyleId>{5C22544A-7EE6-4342-B048-85BDC9FD1C3A}</a:tableStyleId>
              </a:tblPr>
              <a:tblGrid>
                <a:gridCol w="1463464">
                  <a:extLst>
                    <a:ext uri="{9D8B030D-6E8A-4147-A177-3AD203B41FA5}">
                      <a16:colId xmlns:a16="http://schemas.microsoft.com/office/drawing/2014/main" val="20000"/>
                    </a:ext>
                  </a:extLst>
                </a:gridCol>
                <a:gridCol w="3352391">
                  <a:extLst>
                    <a:ext uri="{9D8B030D-6E8A-4147-A177-3AD203B41FA5}">
                      <a16:colId xmlns:a16="http://schemas.microsoft.com/office/drawing/2014/main" val="20001"/>
                    </a:ext>
                  </a:extLst>
                </a:gridCol>
                <a:gridCol w="3939274">
                  <a:extLst>
                    <a:ext uri="{9D8B030D-6E8A-4147-A177-3AD203B41FA5}">
                      <a16:colId xmlns:a16="http://schemas.microsoft.com/office/drawing/2014/main" val="20002"/>
                    </a:ext>
                  </a:extLst>
                </a:gridCol>
              </a:tblGrid>
              <a:tr h="543961">
                <a:tc>
                  <a:txBody>
                    <a:bodyPr/>
                    <a:lstStyle/>
                    <a:p>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3200" u="sng" dirty="0"/>
                        <a:t>Good</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3200" u="sng" dirty="0"/>
                        <a:t>Outstanding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1116552">
                <a:tc>
                  <a:txBody>
                    <a:bodyPr/>
                    <a:lstStyle/>
                    <a:p>
                      <a:pPr algn="ctr"/>
                      <a:r>
                        <a:rPr lang="en-US" sz="3200" dirty="0"/>
                        <a:t>Pass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dirty="0"/>
                        <a:t>To </a:t>
                      </a:r>
                      <a:r>
                        <a:rPr lang="en-US" sz="2400" u="sng" dirty="0"/>
                        <a:t>identify</a:t>
                      </a:r>
                      <a:r>
                        <a:rPr lang="en-US" sz="2400" dirty="0"/>
                        <a:t> </a:t>
                      </a:r>
                      <a:r>
                        <a:rPr lang="en-US" sz="2400" u="sng" dirty="0"/>
                        <a:t>some</a:t>
                      </a:r>
                      <a:r>
                        <a:rPr lang="en-US" sz="2400" baseline="0" dirty="0"/>
                        <a:t> </a:t>
                      </a:r>
                      <a:r>
                        <a:rPr lang="en-US" sz="2400" dirty="0"/>
                        <a:t>factors</a:t>
                      </a:r>
                      <a:r>
                        <a:rPr lang="en-US" sz="2400" baseline="0" dirty="0"/>
                        <a:t> that impact popularity  </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To</a:t>
                      </a:r>
                      <a:r>
                        <a:rPr lang="en-US" sz="2400" u="sng" dirty="0"/>
                        <a:t> identify </a:t>
                      </a:r>
                      <a:r>
                        <a:rPr lang="en-US" sz="2400" dirty="0"/>
                        <a:t>and </a:t>
                      </a:r>
                      <a:r>
                        <a:rPr lang="en-US" sz="2400" u="sng" dirty="0"/>
                        <a:t>begin</a:t>
                      </a:r>
                      <a:r>
                        <a:rPr lang="en-US" sz="2400" dirty="0"/>
                        <a:t> to </a:t>
                      </a:r>
                      <a:r>
                        <a:rPr lang="en-US" sz="2400" u="sng" dirty="0"/>
                        <a:t>explain</a:t>
                      </a:r>
                      <a:r>
                        <a:rPr lang="en-US" sz="2400" dirty="0"/>
                        <a:t> </a:t>
                      </a:r>
                      <a:r>
                        <a:rPr lang="en-US" sz="2400" baseline="0" dirty="0"/>
                        <a:t>how some of the </a:t>
                      </a:r>
                      <a:r>
                        <a:rPr lang="en-US" sz="2400" dirty="0"/>
                        <a:t>factors</a:t>
                      </a:r>
                      <a:r>
                        <a:rPr lang="en-US" sz="2400" baseline="0" dirty="0"/>
                        <a:t> </a:t>
                      </a:r>
                      <a:r>
                        <a:rPr lang="en-US" sz="2400" u="sng" baseline="0" dirty="0"/>
                        <a:t>impact</a:t>
                      </a:r>
                      <a:r>
                        <a:rPr lang="en-US" sz="2400" baseline="0" dirty="0"/>
                        <a:t> popularity </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1116552">
                <a:tc>
                  <a:txBody>
                    <a:bodyPr/>
                    <a:lstStyle/>
                    <a:p>
                      <a:pPr algn="ctr"/>
                      <a:r>
                        <a:rPr lang="en-US" sz="3200" dirty="0"/>
                        <a:t>Merit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To </a:t>
                      </a:r>
                      <a:r>
                        <a:rPr lang="en-US" sz="2400" u="sng" dirty="0"/>
                        <a:t>identify </a:t>
                      </a:r>
                      <a:r>
                        <a:rPr lang="en-US" sz="2400" dirty="0"/>
                        <a:t>and </a:t>
                      </a:r>
                      <a:r>
                        <a:rPr lang="en-US" sz="2400" u="sng" dirty="0"/>
                        <a:t>explain</a:t>
                      </a:r>
                      <a:r>
                        <a:rPr lang="en-US" sz="2400" dirty="0"/>
                        <a:t> </a:t>
                      </a:r>
                      <a:r>
                        <a:rPr lang="en-US" sz="2400" u="sng" dirty="0"/>
                        <a:t>most</a:t>
                      </a:r>
                      <a:r>
                        <a:rPr lang="en-US" sz="2400" dirty="0"/>
                        <a:t> factors</a:t>
                      </a:r>
                      <a:r>
                        <a:rPr lang="en-US" sz="2400" baseline="0" dirty="0"/>
                        <a:t> that impact popularity </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dirty="0"/>
                        <a:t>To </a:t>
                      </a:r>
                      <a:r>
                        <a:rPr lang="en-US" sz="2400" u="sng" dirty="0"/>
                        <a:t>explain</a:t>
                      </a:r>
                      <a:r>
                        <a:rPr lang="en-US" sz="2400" dirty="0"/>
                        <a:t> and </a:t>
                      </a:r>
                      <a:r>
                        <a:rPr lang="en-US" sz="2400" u="sng" dirty="0"/>
                        <a:t>describe</a:t>
                      </a:r>
                      <a:r>
                        <a:rPr lang="en-US" sz="2400" dirty="0"/>
                        <a:t> most factors</a:t>
                      </a:r>
                      <a:r>
                        <a:rPr lang="en-US" sz="2400" baseline="0" dirty="0"/>
                        <a:t> that impact popularity </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4"/>
          <p:cNvSpPr/>
          <p:nvPr/>
        </p:nvSpPr>
        <p:spPr>
          <a:xfrm>
            <a:off x="216040" y="823886"/>
            <a:ext cx="8755129" cy="584776"/>
          </a:xfrm>
          <a:prstGeom prst="rect">
            <a:avLst/>
          </a:prstGeom>
        </p:spPr>
        <p:txBody>
          <a:bodyPr wrap="square">
            <a:spAutoFit/>
          </a:bodyPr>
          <a:lstStyle/>
          <a:p>
            <a:pPr algn="ctr"/>
            <a:r>
              <a:rPr lang="en-US" sz="32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a:t>
            </a:r>
            <a:r>
              <a:rPr lang="en-US" sz="3200" b="1" u="sng"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Impact</a:t>
            </a:r>
            <a:r>
              <a:rPr lang="en-US" sz="32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upon the </a:t>
            </a:r>
            <a:r>
              <a:rPr lang="en-US" sz="3200" b="1" u="sng"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popularity</a:t>
            </a:r>
            <a:r>
              <a:rPr lang="en-US" sz="32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of sport in the UK</a:t>
            </a:r>
          </a:p>
        </p:txBody>
      </p:sp>
      <p:sp>
        <p:nvSpPr>
          <p:cNvPr id="3" name="TextBox 2">
            <a:extLst>
              <a:ext uri="{FF2B5EF4-FFF2-40B4-BE49-F238E27FC236}">
                <a16:creationId xmlns:a16="http://schemas.microsoft.com/office/drawing/2014/main" id="{E7EBDF70-A859-41ED-A4AD-C59A17512466}"/>
              </a:ext>
            </a:extLst>
          </p:cNvPr>
          <p:cNvSpPr txBox="1"/>
          <p:nvPr/>
        </p:nvSpPr>
        <p:spPr>
          <a:xfrm>
            <a:off x="5384800" y="0"/>
            <a:ext cx="3586369" cy="369332"/>
          </a:xfrm>
          <a:prstGeom prst="rect">
            <a:avLst/>
          </a:prstGeom>
          <a:noFill/>
        </p:spPr>
        <p:txBody>
          <a:bodyPr wrap="square" rtlCol="0">
            <a:spAutoFit/>
          </a:bodyPr>
          <a:lstStyle/>
          <a:p>
            <a:pPr algn="r"/>
            <a:r>
              <a:rPr lang="en-GB" u="sng" dirty="0"/>
              <a:t>Monday 28</a:t>
            </a:r>
            <a:r>
              <a:rPr lang="en-GB" u="sng" baseline="30000" dirty="0"/>
              <a:t>th</a:t>
            </a:r>
            <a:r>
              <a:rPr lang="en-GB" u="sng" dirty="0"/>
              <a:t> September 2020</a:t>
            </a:r>
          </a:p>
        </p:txBody>
      </p:sp>
    </p:spTree>
    <p:extLst>
      <p:ext uri="{BB962C8B-B14F-4D97-AF65-F5344CB8AC3E}">
        <p14:creationId xmlns:p14="http://schemas.microsoft.com/office/powerpoint/2010/main" val="179318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316"/>
            <a:ext cx="8229600" cy="5968847"/>
          </a:xfrm>
          <a:solidFill>
            <a:srgbClr val="FFFF00"/>
          </a:solidFill>
        </p:spPr>
        <p:txBody>
          <a:bodyPr/>
          <a:lstStyle/>
          <a:p>
            <a:r>
              <a:rPr lang="en-GB" dirty="0" smtClean="0"/>
              <a:t>Read and make notes on the following slide</a:t>
            </a:r>
            <a:endParaRPr lang="en-GB" dirty="0"/>
          </a:p>
        </p:txBody>
      </p:sp>
    </p:spTree>
    <p:extLst>
      <p:ext uri="{BB962C8B-B14F-4D97-AF65-F5344CB8AC3E}">
        <p14:creationId xmlns:p14="http://schemas.microsoft.com/office/powerpoint/2010/main" val="117856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363372" y="155945"/>
            <a:ext cx="2025748" cy="2287456"/>
          </a:xfrm>
          <a:prstGeom prst="rect">
            <a:avLst/>
          </a:prstGeom>
          <a:ln>
            <a:solidFill>
              <a:srgbClr val="FF0000"/>
            </a:solidFill>
          </a:ln>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b="1" u="sng" dirty="0"/>
              <a:t>Participation</a:t>
            </a:r>
            <a:endParaRPr lang="en-US" sz="1600" b="1" u="sng" dirty="0"/>
          </a:p>
          <a:p>
            <a:pPr marL="0" indent="0" algn="ctr">
              <a:buNone/>
            </a:pPr>
            <a:r>
              <a:rPr lang="en-US" sz="1600" b="1" u="sng" dirty="0"/>
              <a:t> </a:t>
            </a:r>
          </a:p>
          <a:p>
            <a:pPr marL="0" indent="0" algn="just">
              <a:buNone/>
            </a:pPr>
            <a:r>
              <a:rPr lang="en-US" sz="1800" dirty="0"/>
              <a:t>e.g. football has widespread mass participation due to strong infrastructure being in place, emerging sports are deemed to be new sports that have increased participation such as parkour, ultimate frisbee and handball.</a:t>
            </a:r>
          </a:p>
          <a:p>
            <a:pPr marL="0" indent="0" algn="just">
              <a:buNone/>
            </a:pPr>
            <a:endParaRPr lang="en-US" sz="1600" dirty="0"/>
          </a:p>
          <a:p>
            <a:pPr marL="0" indent="0" algn="just">
              <a:buNone/>
            </a:pPr>
            <a:endParaRPr lang="en-US" sz="1600" dirty="0"/>
          </a:p>
        </p:txBody>
      </p:sp>
      <p:sp>
        <p:nvSpPr>
          <p:cNvPr id="5" name="Rectangle 4"/>
          <p:cNvSpPr/>
          <p:nvPr/>
        </p:nvSpPr>
        <p:spPr>
          <a:xfrm>
            <a:off x="183884" y="155945"/>
            <a:ext cx="1881051" cy="2985433"/>
          </a:xfrm>
          <a:prstGeom prst="rect">
            <a:avLst/>
          </a:prstGeom>
          <a:ln>
            <a:solidFill>
              <a:srgbClr val="FF0000"/>
            </a:solidFill>
          </a:ln>
        </p:spPr>
        <p:txBody>
          <a:bodyPr wrap="square">
            <a:spAutoFit/>
          </a:bodyPr>
          <a:lstStyle/>
          <a:p>
            <a:pPr algn="ctr"/>
            <a:r>
              <a:rPr lang="en-US" sz="2800" b="1" u="sng" dirty="0"/>
              <a:t>Provision</a:t>
            </a:r>
            <a:r>
              <a:rPr lang="en-US" sz="2800" dirty="0"/>
              <a:t> </a:t>
            </a:r>
            <a:endParaRPr lang="en-US" sz="1600" dirty="0"/>
          </a:p>
          <a:p>
            <a:pPr algn="ctr"/>
            <a:endParaRPr lang="en-US" sz="1600" dirty="0"/>
          </a:p>
          <a:p>
            <a:r>
              <a:rPr lang="en-US" sz="1600" dirty="0"/>
              <a:t>e.g. tennis lacks easily accessible courts impacting on base level participation, there are only 6 indoor velodromes for cycling in the UK</a:t>
            </a:r>
          </a:p>
          <a:p>
            <a:endParaRPr lang="en-US" sz="1600" dirty="0"/>
          </a:p>
        </p:txBody>
      </p:sp>
      <p:sp>
        <p:nvSpPr>
          <p:cNvPr id="6" name="Rectangle 5"/>
          <p:cNvSpPr/>
          <p:nvPr/>
        </p:nvSpPr>
        <p:spPr>
          <a:xfrm>
            <a:off x="142684" y="4043700"/>
            <a:ext cx="1986559" cy="2646879"/>
          </a:xfrm>
          <a:prstGeom prst="rect">
            <a:avLst/>
          </a:prstGeom>
          <a:ln>
            <a:solidFill>
              <a:srgbClr val="FF0000"/>
            </a:solidFill>
          </a:ln>
        </p:spPr>
        <p:txBody>
          <a:bodyPr wrap="square">
            <a:spAutoFit/>
          </a:bodyPr>
          <a:lstStyle/>
          <a:p>
            <a:pPr algn="ctr"/>
            <a:r>
              <a:rPr lang="en-US" sz="2000" b="1" u="sng" dirty="0"/>
              <a:t>Environment/climate</a:t>
            </a:r>
            <a:r>
              <a:rPr lang="en-US" sz="2000" dirty="0"/>
              <a:t>:</a:t>
            </a:r>
            <a:endParaRPr lang="en-US" sz="1400" dirty="0"/>
          </a:p>
          <a:p>
            <a:r>
              <a:rPr lang="en-US" sz="1400" dirty="0"/>
              <a:t>e.g. regular involvement in snow sports as participant or spectator either requires frequent trips abroad or the use of artificial slopes as most parts of UK do not have appropriate terrain/ weather </a:t>
            </a:r>
          </a:p>
        </p:txBody>
      </p:sp>
      <p:sp>
        <p:nvSpPr>
          <p:cNvPr id="7" name="Rectangle 6"/>
          <p:cNvSpPr/>
          <p:nvPr/>
        </p:nvSpPr>
        <p:spPr>
          <a:xfrm>
            <a:off x="7007717" y="155945"/>
            <a:ext cx="2049866" cy="2400657"/>
          </a:xfrm>
          <a:prstGeom prst="rect">
            <a:avLst/>
          </a:prstGeom>
          <a:ln>
            <a:solidFill>
              <a:srgbClr val="FF0000"/>
            </a:solidFill>
          </a:ln>
        </p:spPr>
        <p:txBody>
          <a:bodyPr wrap="square">
            <a:spAutoFit/>
          </a:bodyPr>
          <a:lstStyle/>
          <a:p>
            <a:pPr algn="ctr"/>
            <a:r>
              <a:rPr lang="en-US" sz="2400" b="1" u="sng" dirty="0"/>
              <a:t>Spectatorship: </a:t>
            </a:r>
          </a:p>
          <a:p>
            <a:r>
              <a:rPr lang="en-US" dirty="0"/>
              <a:t>e.g. live professional rugby matches readily accessible, media coverage increases participation levels.</a:t>
            </a:r>
          </a:p>
          <a:p>
            <a:endParaRPr lang="en-US" dirty="0"/>
          </a:p>
        </p:txBody>
      </p:sp>
      <p:sp>
        <p:nvSpPr>
          <p:cNvPr id="8" name="Rectangle 7"/>
          <p:cNvSpPr/>
          <p:nvPr/>
        </p:nvSpPr>
        <p:spPr>
          <a:xfrm>
            <a:off x="4681524" y="4094413"/>
            <a:ext cx="1982541" cy="2585323"/>
          </a:xfrm>
          <a:prstGeom prst="rect">
            <a:avLst/>
          </a:prstGeom>
          <a:ln>
            <a:solidFill>
              <a:srgbClr val="FF0000"/>
            </a:solidFill>
          </a:ln>
        </p:spPr>
        <p:txBody>
          <a:bodyPr wrap="square">
            <a:spAutoFit/>
          </a:bodyPr>
          <a:lstStyle/>
          <a:p>
            <a:pPr algn="ctr"/>
            <a:r>
              <a:rPr lang="en-US" b="1" u="sng" dirty="0"/>
              <a:t>Media Coverage :</a:t>
            </a:r>
          </a:p>
          <a:p>
            <a:pPr algn="ctr"/>
            <a:endParaRPr lang="en-US" sz="1600" b="1" u="sng" dirty="0"/>
          </a:p>
          <a:p>
            <a:r>
              <a:rPr lang="en-US" sz="1600" dirty="0"/>
              <a:t>e.g. BBC1 has sole coverage of Wimbledon, therefore, avid tennis fans will watch this, The Ashes not on free to air TV</a:t>
            </a:r>
          </a:p>
          <a:p>
            <a:endParaRPr lang="en-US" sz="1600" dirty="0"/>
          </a:p>
        </p:txBody>
      </p:sp>
      <p:sp>
        <p:nvSpPr>
          <p:cNvPr id="9" name="Rectangle 8"/>
          <p:cNvSpPr/>
          <p:nvPr/>
        </p:nvSpPr>
        <p:spPr>
          <a:xfrm>
            <a:off x="2363372" y="4074478"/>
            <a:ext cx="2025748" cy="2585323"/>
          </a:xfrm>
          <a:prstGeom prst="rect">
            <a:avLst/>
          </a:prstGeom>
          <a:ln>
            <a:solidFill>
              <a:srgbClr val="FF0000"/>
            </a:solidFill>
          </a:ln>
        </p:spPr>
        <p:txBody>
          <a:bodyPr wrap="square">
            <a:spAutoFit/>
          </a:bodyPr>
          <a:lstStyle/>
          <a:p>
            <a:pPr algn="ctr"/>
            <a:r>
              <a:rPr lang="en-US" sz="2000" b="1" u="sng" dirty="0"/>
              <a:t>Success</a:t>
            </a:r>
            <a:r>
              <a:rPr lang="en-US" sz="2000" dirty="0"/>
              <a:t>:</a:t>
            </a:r>
          </a:p>
          <a:p>
            <a:pPr algn="ctr"/>
            <a:endParaRPr lang="en-US" sz="1600" dirty="0"/>
          </a:p>
          <a:p>
            <a:r>
              <a:rPr lang="en-US" sz="1400" dirty="0"/>
              <a:t>For both teams and individuals e.g. Sir Chris Hoy’s success at the Olympics has increased participation in cycling, netball success at the commonwealth games increased participation</a:t>
            </a:r>
          </a:p>
          <a:p>
            <a:r>
              <a:rPr lang="en-US" sz="1400" dirty="0"/>
              <a:t> </a:t>
            </a:r>
          </a:p>
        </p:txBody>
      </p:sp>
      <p:sp>
        <p:nvSpPr>
          <p:cNvPr id="10" name="Rectangle 9"/>
          <p:cNvSpPr/>
          <p:nvPr/>
        </p:nvSpPr>
        <p:spPr>
          <a:xfrm>
            <a:off x="4681524" y="157115"/>
            <a:ext cx="2143315" cy="2185214"/>
          </a:xfrm>
          <a:prstGeom prst="rect">
            <a:avLst/>
          </a:prstGeom>
          <a:ln>
            <a:solidFill>
              <a:srgbClr val="FF0000"/>
            </a:solidFill>
          </a:ln>
        </p:spPr>
        <p:txBody>
          <a:bodyPr wrap="square">
            <a:spAutoFit/>
          </a:bodyPr>
          <a:lstStyle/>
          <a:p>
            <a:pPr algn="ctr"/>
            <a:r>
              <a:rPr lang="en-US" sz="2400" b="1" u="sng" dirty="0"/>
              <a:t>Role models </a:t>
            </a:r>
          </a:p>
          <a:p>
            <a:r>
              <a:rPr lang="en-US" sz="1600" dirty="0"/>
              <a:t>e.g. lack of role models for particular groups in particular sports, such as British Asian footballers,  woman and those with a disability</a:t>
            </a:r>
          </a:p>
        </p:txBody>
      </p:sp>
      <p:sp>
        <p:nvSpPr>
          <p:cNvPr id="11" name="Rectangle 10"/>
          <p:cNvSpPr/>
          <p:nvPr/>
        </p:nvSpPr>
        <p:spPr>
          <a:xfrm>
            <a:off x="6824839" y="3994240"/>
            <a:ext cx="2240784" cy="2400657"/>
          </a:xfrm>
          <a:prstGeom prst="rect">
            <a:avLst/>
          </a:prstGeom>
          <a:ln>
            <a:solidFill>
              <a:srgbClr val="FF0000"/>
            </a:solidFill>
          </a:ln>
        </p:spPr>
        <p:txBody>
          <a:bodyPr wrap="square">
            <a:spAutoFit/>
          </a:bodyPr>
          <a:lstStyle/>
          <a:p>
            <a:pPr algn="ctr"/>
            <a:r>
              <a:rPr lang="en-US" b="1" u="sng" dirty="0"/>
              <a:t>Acceptability </a:t>
            </a:r>
            <a:endParaRPr lang="en-US" sz="1400" b="1" u="sng" dirty="0"/>
          </a:p>
          <a:p>
            <a:r>
              <a:rPr lang="en-US" sz="1200" dirty="0"/>
              <a:t>e.g. boxing still has vocal opposition from those who feel that the aim of the sport is to ‘hurt the opponent’ and that it is, therefore, not appropriate, especially for younger people, opposition to horse racing due to perceived animal cruelty by use of whip, heading in football due to research that suggests potential brain injury.</a:t>
            </a:r>
          </a:p>
        </p:txBody>
      </p:sp>
      <p:sp>
        <p:nvSpPr>
          <p:cNvPr id="12" name="Title 1"/>
          <p:cNvSpPr>
            <a:spLocks noGrp="1"/>
          </p:cNvSpPr>
          <p:nvPr>
            <p:ph type="title"/>
          </p:nvPr>
        </p:nvSpPr>
        <p:spPr>
          <a:xfrm>
            <a:off x="2129242" y="2555926"/>
            <a:ext cx="6928341" cy="1325788"/>
          </a:xfrm>
          <a:ln w="38100" cmpd="dbl">
            <a:solidFill>
              <a:srgbClr val="FF0000"/>
            </a:solidFill>
          </a:ln>
        </p:spPr>
        <p:txBody>
          <a:bodyPr anchor="ctr">
            <a:noAutofit/>
          </a:bodyPr>
          <a:lstStyle/>
          <a:p>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factors which can </a:t>
            </a:r>
            <a:r>
              <a:rPr lang="en-US" sz="4000" b="1" u="sng"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impact</a:t>
            </a:r>
            <a:r>
              <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upon </a:t>
            </a:r>
            <a:r>
              <a:rPr lang="en-US" sz="4000" b="1" u="sng"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popularity </a:t>
            </a: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of sport in the UK</a:t>
            </a:r>
          </a:p>
        </p:txBody>
      </p:sp>
    </p:spTree>
    <p:extLst>
      <p:ext uri="{BB962C8B-B14F-4D97-AF65-F5344CB8AC3E}">
        <p14:creationId xmlns:p14="http://schemas.microsoft.com/office/powerpoint/2010/main" val="372181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090"/>
            <a:ext cx="8229600" cy="850613"/>
          </a:xfrm>
        </p:spPr>
        <p:txBody>
          <a:bodyPr/>
          <a:lstStyle/>
          <a:p>
            <a:r>
              <a:rPr lang="en-US" dirty="0"/>
              <a:t>Question Time:</a:t>
            </a:r>
          </a:p>
        </p:txBody>
      </p:sp>
      <p:sp>
        <p:nvSpPr>
          <p:cNvPr id="3" name="Content Placeholder 2"/>
          <p:cNvSpPr>
            <a:spLocks noGrp="1"/>
          </p:cNvSpPr>
          <p:nvPr>
            <p:ph idx="1"/>
          </p:nvPr>
        </p:nvSpPr>
        <p:spPr>
          <a:xfrm>
            <a:off x="806883" y="2594794"/>
            <a:ext cx="8229600" cy="1615962"/>
          </a:xfrm>
        </p:spPr>
        <p:txBody>
          <a:bodyPr>
            <a:normAutofit fontScale="85000" lnSpcReduction="20000"/>
          </a:bodyPr>
          <a:lstStyle/>
          <a:p>
            <a:pPr marL="514350" indent="-514350">
              <a:buFont typeface="+mj-lt"/>
              <a:buAutoNum type="arabicPeriod"/>
            </a:pPr>
            <a:r>
              <a:rPr lang="en-US" dirty="0"/>
              <a:t>Pick any factor from above. </a:t>
            </a:r>
          </a:p>
          <a:p>
            <a:pPr marL="514350" indent="-514350">
              <a:buFont typeface="+mj-lt"/>
              <a:buAutoNum type="arabicPeriod"/>
            </a:pPr>
            <a:r>
              <a:rPr lang="en-US" dirty="0"/>
              <a:t>In your own words explain how the factor impacts popularity </a:t>
            </a:r>
            <a:r>
              <a:rPr lang="en-US" i="1" u="sng" dirty="0"/>
              <a:t>using examples</a:t>
            </a:r>
          </a:p>
          <a:p>
            <a:pPr marL="514350" indent="-514350">
              <a:buFont typeface="+mj-lt"/>
              <a:buAutoNum type="arabicPeriod"/>
            </a:pPr>
            <a:r>
              <a:rPr lang="en-US" dirty="0"/>
              <a:t>Repeat</a:t>
            </a:r>
          </a:p>
        </p:txBody>
      </p:sp>
      <p:sp>
        <p:nvSpPr>
          <p:cNvPr id="4" name="Content Placeholder 2"/>
          <p:cNvSpPr txBox="1">
            <a:spLocks/>
          </p:cNvSpPr>
          <p:nvPr/>
        </p:nvSpPr>
        <p:spPr>
          <a:xfrm>
            <a:off x="144696" y="1620364"/>
            <a:ext cx="2016705" cy="457346"/>
          </a:xfrm>
          <a:prstGeom prst="rect">
            <a:avLst/>
          </a:prstGeom>
          <a:ln>
            <a:solidFill>
              <a:srgbClr val="FF0000"/>
            </a:solidFill>
          </a:ln>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b="1" u="sng" dirty="0"/>
              <a:t>Participation</a:t>
            </a:r>
          </a:p>
        </p:txBody>
      </p:sp>
      <p:sp>
        <p:nvSpPr>
          <p:cNvPr id="5" name="Rectangle 4"/>
          <p:cNvSpPr/>
          <p:nvPr/>
        </p:nvSpPr>
        <p:spPr>
          <a:xfrm>
            <a:off x="144696" y="992938"/>
            <a:ext cx="2016706" cy="461665"/>
          </a:xfrm>
          <a:prstGeom prst="rect">
            <a:avLst/>
          </a:prstGeom>
          <a:ln>
            <a:solidFill>
              <a:srgbClr val="FF0000"/>
            </a:solidFill>
          </a:ln>
        </p:spPr>
        <p:txBody>
          <a:bodyPr wrap="square">
            <a:spAutoFit/>
          </a:bodyPr>
          <a:lstStyle/>
          <a:p>
            <a:pPr algn="ctr"/>
            <a:r>
              <a:rPr lang="en-US" sz="2400" b="1" u="sng" dirty="0"/>
              <a:t>Provision</a:t>
            </a:r>
            <a:r>
              <a:rPr lang="en-US" sz="2400" b="1" dirty="0"/>
              <a:t> </a:t>
            </a:r>
          </a:p>
        </p:txBody>
      </p:sp>
      <p:sp>
        <p:nvSpPr>
          <p:cNvPr id="6" name="Rectangle 5"/>
          <p:cNvSpPr/>
          <p:nvPr/>
        </p:nvSpPr>
        <p:spPr>
          <a:xfrm>
            <a:off x="6893170" y="1043475"/>
            <a:ext cx="2122213" cy="461665"/>
          </a:xfrm>
          <a:prstGeom prst="rect">
            <a:avLst/>
          </a:prstGeom>
          <a:ln>
            <a:solidFill>
              <a:srgbClr val="FF0000"/>
            </a:solidFill>
          </a:ln>
        </p:spPr>
        <p:txBody>
          <a:bodyPr wrap="square">
            <a:spAutoFit/>
          </a:bodyPr>
          <a:lstStyle/>
          <a:p>
            <a:pPr algn="ctr"/>
            <a:r>
              <a:rPr lang="en-US" sz="2400" b="1" u="sng" dirty="0"/>
              <a:t>Spectatorship: </a:t>
            </a:r>
          </a:p>
        </p:txBody>
      </p:sp>
      <p:sp>
        <p:nvSpPr>
          <p:cNvPr id="7" name="Rectangle 6"/>
          <p:cNvSpPr/>
          <p:nvPr/>
        </p:nvSpPr>
        <p:spPr>
          <a:xfrm>
            <a:off x="6893168" y="1651615"/>
            <a:ext cx="2143315" cy="461665"/>
          </a:xfrm>
          <a:prstGeom prst="rect">
            <a:avLst/>
          </a:prstGeom>
          <a:ln>
            <a:solidFill>
              <a:srgbClr val="FF0000"/>
            </a:solidFill>
          </a:ln>
        </p:spPr>
        <p:txBody>
          <a:bodyPr wrap="square">
            <a:spAutoFit/>
          </a:bodyPr>
          <a:lstStyle/>
          <a:p>
            <a:pPr algn="ctr"/>
            <a:r>
              <a:rPr lang="en-US" sz="2400" b="1" u="sng" dirty="0"/>
              <a:t>Role models </a:t>
            </a:r>
          </a:p>
        </p:txBody>
      </p:sp>
      <p:sp>
        <p:nvSpPr>
          <p:cNvPr id="8" name="Rectangle 7"/>
          <p:cNvSpPr/>
          <p:nvPr/>
        </p:nvSpPr>
        <p:spPr>
          <a:xfrm>
            <a:off x="3884184" y="1021356"/>
            <a:ext cx="2914530" cy="461665"/>
          </a:xfrm>
          <a:prstGeom prst="rect">
            <a:avLst/>
          </a:prstGeom>
          <a:ln>
            <a:solidFill>
              <a:srgbClr val="FF0000"/>
            </a:solidFill>
          </a:ln>
        </p:spPr>
        <p:txBody>
          <a:bodyPr wrap="none">
            <a:spAutoFit/>
          </a:bodyPr>
          <a:lstStyle/>
          <a:p>
            <a:r>
              <a:rPr lang="en-US" sz="2400" b="1" u="sng" dirty="0"/>
              <a:t>Environment/climate</a:t>
            </a:r>
            <a:endParaRPr lang="en-US" sz="2400" b="1" dirty="0"/>
          </a:p>
        </p:txBody>
      </p:sp>
      <p:sp>
        <p:nvSpPr>
          <p:cNvPr id="9" name="Rectangle 8"/>
          <p:cNvSpPr/>
          <p:nvPr/>
        </p:nvSpPr>
        <p:spPr>
          <a:xfrm>
            <a:off x="2325480" y="1021356"/>
            <a:ext cx="1431600" cy="461665"/>
          </a:xfrm>
          <a:prstGeom prst="rect">
            <a:avLst/>
          </a:prstGeom>
          <a:ln>
            <a:solidFill>
              <a:srgbClr val="FF0000"/>
            </a:solidFill>
          </a:ln>
        </p:spPr>
        <p:txBody>
          <a:bodyPr wrap="square">
            <a:spAutoFit/>
          </a:bodyPr>
          <a:lstStyle/>
          <a:p>
            <a:pPr algn="ctr"/>
            <a:r>
              <a:rPr lang="en-US" sz="2400" b="1" u="sng" dirty="0"/>
              <a:t>Success</a:t>
            </a:r>
            <a:r>
              <a:rPr lang="en-US" sz="2400" b="1" dirty="0"/>
              <a:t>:</a:t>
            </a:r>
          </a:p>
        </p:txBody>
      </p:sp>
      <p:sp>
        <p:nvSpPr>
          <p:cNvPr id="10" name="TextBox 9"/>
          <p:cNvSpPr txBox="1"/>
          <p:nvPr/>
        </p:nvSpPr>
        <p:spPr>
          <a:xfrm>
            <a:off x="4432208" y="1616045"/>
            <a:ext cx="2262007" cy="461665"/>
          </a:xfrm>
          <a:prstGeom prst="rect">
            <a:avLst/>
          </a:prstGeom>
          <a:noFill/>
          <a:ln>
            <a:solidFill>
              <a:srgbClr val="FF0000"/>
            </a:solidFill>
          </a:ln>
        </p:spPr>
        <p:txBody>
          <a:bodyPr wrap="none" rtlCol="0">
            <a:spAutoFit/>
          </a:bodyPr>
          <a:lstStyle/>
          <a:p>
            <a:r>
              <a:rPr lang="en-US" sz="2400" b="1" u="sng" dirty="0"/>
              <a:t>Media Coverage </a:t>
            </a:r>
          </a:p>
        </p:txBody>
      </p:sp>
      <p:sp>
        <p:nvSpPr>
          <p:cNvPr id="11" name="TextBox 10"/>
          <p:cNvSpPr txBox="1"/>
          <p:nvPr/>
        </p:nvSpPr>
        <p:spPr>
          <a:xfrm>
            <a:off x="2287517" y="1620364"/>
            <a:ext cx="1851889" cy="461665"/>
          </a:xfrm>
          <a:prstGeom prst="rect">
            <a:avLst/>
          </a:prstGeom>
          <a:noFill/>
          <a:ln>
            <a:solidFill>
              <a:srgbClr val="FF0000"/>
            </a:solidFill>
          </a:ln>
        </p:spPr>
        <p:txBody>
          <a:bodyPr wrap="none" rtlCol="0">
            <a:spAutoFit/>
          </a:bodyPr>
          <a:lstStyle/>
          <a:p>
            <a:r>
              <a:rPr lang="en-US" sz="2400" b="1" u="sng" dirty="0"/>
              <a:t>Acceptability </a:t>
            </a:r>
            <a:endParaRPr lang="en-US" sz="2400" b="1" dirty="0"/>
          </a:p>
        </p:txBody>
      </p:sp>
      <p:graphicFrame>
        <p:nvGraphicFramePr>
          <p:cNvPr id="12" name="Content Placeholder 3"/>
          <p:cNvGraphicFramePr>
            <a:graphicFrameLocks/>
          </p:cNvGraphicFramePr>
          <p:nvPr>
            <p:extLst>
              <p:ext uri="{D42A27DB-BD31-4B8C-83A1-F6EECF244321}">
                <p14:modId xmlns:p14="http://schemas.microsoft.com/office/powerpoint/2010/main" val="2980931237"/>
              </p:ext>
            </p:extLst>
          </p:nvPr>
        </p:nvGraphicFramePr>
        <p:xfrm>
          <a:off x="293512" y="4323441"/>
          <a:ext cx="4910665" cy="1850853"/>
        </p:xfrm>
        <a:graphic>
          <a:graphicData uri="http://schemas.openxmlformats.org/drawingml/2006/table">
            <a:tbl>
              <a:tblPr firstRow="1" bandRow="1">
                <a:tableStyleId>{5C22544A-7EE6-4342-B048-85BDC9FD1C3A}</a:tableStyleId>
              </a:tblPr>
              <a:tblGrid>
                <a:gridCol w="820843">
                  <a:extLst>
                    <a:ext uri="{9D8B030D-6E8A-4147-A177-3AD203B41FA5}">
                      <a16:colId xmlns:a16="http://schemas.microsoft.com/office/drawing/2014/main" val="20000"/>
                    </a:ext>
                  </a:extLst>
                </a:gridCol>
                <a:gridCol w="1880323">
                  <a:extLst>
                    <a:ext uri="{9D8B030D-6E8A-4147-A177-3AD203B41FA5}">
                      <a16:colId xmlns:a16="http://schemas.microsoft.com/office/drawing/2014/main" val="20001"/>
                    </a:ext>
                  </a:extLst>
                </a:gridCol>
                <a:gridCol w="2209499">
                  <a:extLst>
                    <a:ext uri="{9D8B030D-6E8A-4147-A177-3AD203B41FA5}">
                      <a16:colId xmlns:a16="http://schemas.microsoft.com/office/drawing/2014/main" val="20002"/>
                    </a:ext>
                  </a:extLst>
                </a:gridCol>
              </a:tblGrid>
              <a:tr h="570693">
                <a:tc>
                  <a:txBody>
                    <a:bodyPr/>
                    <a:lstStyle/>
                    <a:p>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u="sng" dirty="0"/>
                        <a:t>Good</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u="sng" dirty="0"/>
                        <a:t>Outstanding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578977">
                <a:tc>
                  <a:txBody>
                    <a:bodyPr/>
                    <a:lstStyle/>
                    <a:p>
                      <a:pPr algn="ctr"/>
                      <a:r>
                        <a:rPr lang="en-US" sz="1600" dirty="0"/>
                        <a:t>Pass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a:t>To identify some</a:t>
                      </a:r>
                      <a:r>
                        <a:rPr lang="en-US" sz="1200" baseline="0" dirty="0"/>
                        <a:t> </a:t>
                      </a:r>
                      <a:r>
                        <a:rPr lang="en-US" sz="1200" dirty="0"/>
                        <a:t>factors</a:t>
                      </a:r>
                      <a:r>
                        <a:rPr lang="en-US" sz="1200" baseline="0" dirty="0"/>
                        <a:t> that impact popularity  </a:t>
                      </a:r>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To identify and begin to explain </a:t>
                      </a:r>
                      <a:r>
                        <a:rPr lang="en-US" sz="1200" baseline="0" dirty="0"/>
                        <a:t>how some of the </a:t>
                      </a:r>
                      <a:r>
                        <a:rPr lang="en-US" sz="1200" dirty="0"/>
                        <a:t>factors</a:t>
                      </a:r>
                      <a:r>
                        <a:rPr lang="en-US" sz="1200" baseline="0" dirty="0"/>
                        <a:t> impact popularity </a:t>
                      </a:r>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578977">
                <a:tc>
                  <a:txBody>
                    <a:bodyPr/>
                    <a:lstStyle/>
                    <a:p>
                      <a:pPr algn="ctr"/>
                      <a:r>
                        <a:rPr lang="en-US" sz="1600" dirty="0"/>
                        <a:t>Merit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To identify and explain most factors</a:t>
                      </a:r>
                      <a:r>
                        <a:rPr lang="en-US" sz="1200" baseline="0" dirty="0"/>
                        <a:t> that impact popularity </a:t>
                      </a:r>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a:t>To explain and describe most factors</a:t>
                      </a:r>
                      <a:r>
                        <a:rPr lang="en-US" sz="1200" baseline="0" dirty="0"/>
                        <a:t> that impact popularity </a:t>
                      </a:r>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Curved Right Arrow 12"/>
          <p:cNvSpPr/>
          <p:nvPr/>
        </p:nvSpPr>
        <p:spPr>
          <a:xfrm rot="10950007" flipH="1">
            <a:off x="167807" y="2609929"/>
            <a:ext cx="578785" cy="1374996"/>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B79E5095-CBE5-4B71-85A5-2C369DA7DCEA}"/>
              </a:ext>
            </a:extLst>
          </p:cNvPr>
          <p:cNvSpPr txBox="1"/>
          <p:nvPr/>
        </p:nvSpPr>
        <p:spPr>
          <a:xfrm>
            <a:off x="5441244" y="3429001"/>
            <a:ext cx="3375378" cy="3139321"/>
          </a:xfrm>
          <a:prstGeom prst="rect">
            <a:avLst/>
          </a:prstGeom>
          <a:solidFill>
            <a:schemeClr val="accent4">
              <a:lumMod val="40000"/>
              <a:lumOff val="60000"/>
            </a:schemeClr>
          </a:solidFill>
          <a:ln>
            <a:solidFill>
              <a:schemeClr val="accent2">
                <a:lumMod val="50000"/>
              </a:schemeClr>
            </a:solidFill>
          </a:ln>
        </p:spPr>
        <p:txBody>
          <a:bodyPr wrap="square" rtlCol="0">
            <a:spAutoFit/>
          </a:bodyPr>
          <a:lstStyle/>
          <a:p>
            <a:r>
              <a:rPr lang="en-GB" u="sng" dirty="0"/>
              <a:t>Example: </a:t>
            </a:r>
            <a:r>
              <a:rPr lang="en-GB" dirty="0"/>
              <a:t>The success of England ladies netball team in the commonwealth games has seen an increase in participation in this activity, matches are now aired on sky sports and BBC, this allows more spectatorship which has evidently been shown to increase participation levels (50,000 more participating in 2018-2019 compared to the year before.</a:t>
            </a:r>
          </a:p>
        </p:txBody>
      </p:sp>
    </p:spTree>
    <p:extLst>
      <p:ext uri="{BB962C8B-B14F-4D97-AF65-F5344CB8AC3E}">
        <p14:creationId xmlns:p14="http://schemas.microsoft.com/office/powerpoint/2010/main" val="209318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DCC6E-FE34-489F-8AA4-D1FB48E28B62}"/>
              </a:ext>
            </a:extLst>
          </p:cNvPr>
          <p:cNvSpPr>
            <a:spLocks noGrp="1"/>
          </p:cNvSpPr>
          <p:nvPr>
            <p:ph type="title"/>
          </p:nvPr>
        </p:nvSpPr>
        <p:spPr>
          <a:xfrm>
            <a:off x="457200" y="274638"/>
            <a:ext cx="2252133" cy="1143000"/>
          </a:xfrm>
          <a:ln>
            <a:solidFill>
              <a:schemeClr val="accent2">
                <a:lumMod val="75000"/>
              </a:schemeClr>
            </a:solidFill>
          </a:ln>
        </p:spPr>
        <p:txBody>
          <a:bodyPr/>
          <a:lstStyle/>
          <a:p>
            <a:r>
              <a:rPr lang="en-GB" dirty="0"/>
              <a:t>Test it:</a:t>
            </a:r>
          </a:p>
        </p:txBody>
      </p:sp>
      <p:pic>
        <p:nvPicPr>
          <p:cNvPr id="4" name="Content Placeholder 3">
            <a:extLst>
              <a:ext uri="{FF2B5EF4-FFF2-40B4-BE49-F238E27FC236}">
                <a16:creationId xmlns:a16="http://schemas.microsoft.com/office/drawing/2014/main" id="{700FF3A5-37DC-4186-B501-456DD6AD5B6A}"/>
              </a:ext>
            </a:extLst>
          </p:cNvPr>
          <p:cNvPicPr>
            <a:picLocks noGrp="1" noChangeAspect="1"/>
          </p:cNvPicPr>
          <p:nvPr>
            <p:ph idx="1"/>
          </p:nvPr>
        </p:nvPicPr>
        <p:blipFill rotWithShape="1">
          <a:blip r:embed="rId2"/>
          <a:srcRect l="30669" t="20266" r="16328" b="15881"/>
          <a:stretch/>
        </p:blipFill>
        <p:spPr>
          <a:xfrm rot="788764">
            <a:off x="3077730" y="802202"/>
            <a:ext cx="5079999" cy="3824941"/>
          </a:xfrm>
          <a:prstGeom prst="rect">
            <a:avLst/>
          </a:prstGeom>
        </p:spPr>
      </p:pic>
      <p:pic>
        <p:nvPicPr>
          <p:cNvPr id="5" name="Picture 4">
            <a:extLst>
              <a:ext uri="{FF2B5EF4-FFF2-40B4-BE49-F238E27FC236}">
                <a16:creationId xmlns:a16="http://schemas.microsoft.com/office/drawing/2014/main" id="{6022E1D3-8B8B-4728-927F-09D29DE84439}"/>
              </a:ext>
            </a:extLst>
          </p:cNvPr>
          <p:cNvPicPr>
            <a:picLocks noChangeAspect="1"/>
          </p:cNvPicPr>
          <p:nvPr/>
        </p:nvPicPr>
        <p:blipFill rotWithShape="1">
          <a:blip r:embed="rId3"/>
          <a:srcRect l="28395" t="24766" r="23827" b="32765"/>
          <a:stretch/>
        </p:blipFill>
        <p:spPr>
          <a:xfrm>
            <a:off x="412043" y="3612444"/>
            <a:ext cx="4498623" cy="2755819"/>
          </a:xfrm>
          <a:prstGeom prst="rect">
            <a:avLst/>
          </a:prstGeom>
        </p:spPr>
      </p:pic>
    </p:spTree>
    <p:extLst>
      <p:ext uri="{BB962C8B-B14F-4D97-AF65-F5344CB8AC3E}">
        <p14:creationId xmlns:p14="http://schemas.microsoft.com/office/powerpoint/2010/main" val="775003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7639D64-76F3-47BE-9C7F-9019CCAA21EE}"/>
              </a:ext>
            </a:extLst>
          </p:cNvPr>
          <p:cNvPicPr>
            <a:picLocks noGrp="1" noChangeAspect="1"/>
          </p:cNvPicPr>
          <p:nvPr>
            <p:ph idx="1"/>
          </p:nvPr>
        </p:nvPicPr>
        <p:blipFill rotWithShape="1">
          <a:blip r:embed="rId2"/>
          <a:srcRect l="24901" t="12534" r="25525" b="30348"/>
          <a:stretch/>
        </p:blipFill>
        <p:spPr>
          <a:xfrm>
            <a:off x="42753" y="191911"/>
            <a:ext cx="8999648" cy="6163733"/>
          </a:xfrm>
          <a:prstGeom prst="rect">
            <a:avLst/>
          </a:prstGeom>
        </p:spPr>
      </p:pic>
    </p:spTree>
    <p:extLst>
      <p:ext uri="{BB962C8B-B14F-4D97-AF65-F5344CB8AC3E}">
        <p14:creationId xmlns:p14="http://schemas.microsoft.com/office/powerpoint/2010/main" val="381977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7639D64-76F3-47BE-9C7F-9019CCAA21EE}"/>
              </a:ext>
            </a:extLst>
          </p:cNvPr>
          <p:cNvPicPr>
            <a:picLocks noGrp="1" noChangeAspect="1"/>
          </p:cNvPicPr>
          <p:nvPr>
            <p:ph idx="1"/>
          </p:nvPr>
        </p:nvPicPr>
        <p:blipFill rotWithShape="1">
          <a:blip r:embed="rId2"/>
          <a:srcRect l="24901" t="12534" r="25525" b="30348"/>
          <a:stretch/>
        </p:blipFill>
        <p:spPr>
          <a:xfrm>
            <a:off x="42753" y="191911"/>
            <a:ext cx="8999648" cy="6163733"/>
          </a:xfrm>
          <a:prstGeom prst="rect">
            <a:avLst/>
          </a:prstGeom>
        </p:spPr>
      </p:pic>
      <p:pic>
        <p:nvPicPr>
          <p:cNvPr id="3" name="Picture 2">
            <a:extLst>
              <a:ext uri="{FF2B5EF4-FFF2-40B4-BE49-F238E27FC236}">
                <a16:creationId xmlns:a16="http://schemas.microsoft.com/office/drawing/2014/main" id="{F981BBC8-AEBB-4CE3-9F4C-86A6F44FCB84}"/>
              </a:ext>
            </a:extLst>
          </p:cNvPr>
          <p:cNvPicPr>
            <a:picLocks noChangeAspect="1"/>
          </p:cNvPicPr>
          <p:nvPr/>
        </p:nvPicPr>
        <p:blipFill>
          <a:blip r:embed="rId3"/>
          <a:stretch>
            <a:fillRect/>
          </a:stretch>
        </p:blipFill>
        <p:spPr>
          <a:xfrm>
            <a:off x="948266" y="3712020"/>
            <a:ext cx="7443854" cy="2414225"/>
          </a:xfrm>
          <a:prstGeom prst="rect">
            <a:avLst/>
          </a:prstGeom>
        </p:spPr>
      </p:pic>
      <p:pic>
        <p:nvPicPr>
          <p:cNvPr id="6" name="Picture 5">
            <a:extLst>
              <a:ext uri="{FF2B5EF4-FFF2-40B4-BE49-F238E27FC236}">
                <a16:creationId xmlns:a16="http://schemas.microsoft.com/office/drawing/2014/main" id="{A415D849-554C-4847-B6A4-B610A8807D8F}"/>
              </a:ext>
            </a:extLst>
          </p:cNvPr>
          <p:cNvPicPr>
            <a:picLocks noChangeAspect="1"/>
          </p:cNvPicPr>
          <p:nvPr/>
        </p:nvPicPr>
        <p:blipFill>
          <a:blip r:embed="rId4"/>
          <a:stretch>
            <a:fillRect/>
          </a:stretch>
        </p:blipFill>
        <p:spPr>
          <a:xfrm>
            <a:off x="101599" y="853455"/>
            <a:ext cx="8596105" cy="2420322"/>
          </a:xfrm>
          <a:prstGeom prst="rect">
            <a:avLst/>
          </a:prstGeom>
        </p:spPr>
      </p:pic>
    </p:spTree>
    <p:extLst>
      <p:ext uri="{BB962C8B-B14F-4D97-AF65-F5344CB8AC3E}">
        <p14:creationId xmlns:p14="http://schemas.microsoft.com/office/powerpoint/2010/main" val="220352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264</TotalTime>
  <Words>694</Words>
  <Application>Microsoft Office PowerPoint</Application>
  <PresentationFormat>On-screen Show (4:3)</PresentationFormat>
  <Paragraphs>99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Do Now: complete the table below filling in the solutions to the barriers</vt:lpstr>
      <vt:lpstr>Do Now: complete the table below filling in the solutions to the barriers</vt:lpstr>
      <vt:lpstr>Progress Indicators: </vt:lpstr>
      <vt:lpstr>PowerPoint Presentation</vt:lpstr>
      <vt:lpstr>The factors which can impact upon the popularity of sport in the UK</vt:lpstr>
      <vt:lpstr>Question Time:</vt:lpstr>
      <vt:lpstr>Test it: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Outcome 1: Understand the issues which affect participation in sport</dc:title>
  <dc:creator>Rebecca Sweet</dc:creator>
  <cp:lastModifiedBy>Rachael Curlett</cp:lastModifiedBy>
  <cp:revision>29</cp:revision>
  <dcterms:created xsi:type="dcterms:W3CDTF">2019-09-09T19:01:39Z</dcterms:created>
  <dcterms:modified xsi:type="dcterms:W3CDTF">2020-09-27T20:17:52Z</dcterms:modified>
</cp:coreProperties>
</file>