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notesMasterIdLst>
    <p:notesMasterId r:id="rId10"/>
  </p:notesMasterIdLst>
  <p:sldIdLst>
    <p:sldId id="257" r:id="rId5"/>
    <p:sldId id="306" r:id="rId6"/>
    <p:sldId id="307" r:id="rId7"/>
    <p:sldId id="308" r:id="rId8"/>
    <p:sldId id="30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3321" autoAdjust="0"/>
  </p:normalViewPr>
  <p:slideViewPr>
    <p:cSldViewPr snapToGrid="0">
      <p:cViewPr varScale="1">
        <p:scale>
          <a:sx n="80" d="100"/>
          <a:sy n="80" d="100"/>
        </p:scale>
        <p:origin x="14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CBF5C-0863-4AB0-9E40-4A3F6D2EDEC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19D76-FDE6-4BD4-82D7-D9804308D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43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CHE_7QeRUc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hlinkClick r:id="rId3"/>
              </a:rPr>
              <a:t>https://www.youtube.com/watch?v=tCHE_7QeRUc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Copy out the method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87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9741" y="552168"/>
            <a:ext cx="5746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6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9741" y="2348163"/>
            <a:ext cx="5746693" cy="590980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79650" y="0"/>
            <a:ext cx="3864350" cy="376358"/>
          </a:xfrm>
        </p:spPr>
        <p:txBody>
          <a:bodyPr/>
          <a:lstStyle>
            <a:lvl1pPr>
              <a:defRPr sz="1800" b="1" u="sng"/>
            </a:lvl1pPr>
          </a:lstStyle>
          <a:p>
            <a:fld id="{1AE31E61-5800-426F-BFD7-250FF3D43173}" type="datetime2">
              <a:rPr lang="en-GB" smtClean="0"/>
              <a:pPr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95058" y="6459582"/>
            <a:ext cx="5731375" cy="320040"/>
          </a:xfrm>
        </p:spPr>
        <p:txBody>
          <a:bodyPr/>
          <a:lstStyle/>
          <a:p>
            <a:r>
              <a:rPr lang="en-US" dirty="0"/>
              <a:t>CHAPTER 2: STRUCTURE &amp; BONDING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FEAEEBD-691C-45DA-B1BE-23C0835D66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3125788" cy="30845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240855-BB25-4B32-A55F-FA4047D4D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3111500"/>
            <a:ext cx="3125788" cy="37465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279775" y="2938463"/>
            <a:ext cx="5746750" cy="3440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buNone/>
              <a:defRPr b="1" u="sng" baseline="0"/>
            </a:lvl1pPr>
          </a:lstStyle>
          <a:p>
            <a:pPr lvl="0"/>
            <a:r>
              <a:rPr lang="en-GB" b="1" u="sng" dirty="0"/>
              <a:t>DO NOW: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3900" y="1600201"/>
            <a:ext cx="8584440" cy="41147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35E5-005C-46B3-8B40-9D347F13F3DC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31382" y="308610"/>
            <a:ext cx="973956" cy="56121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308610"/>
            <a:ext cx="7515225" cy="56121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2CB2-DCC1-4F6A-8887-ADB753FAEDDF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8"/>
            <a:ext cx="8592329" cy="43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67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6737" y="2742029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5A20-AEB1-42C8-9245-56354500788B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900" y="1643063"/>
            <a:ext cx="4076362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643063"/>
            <a:ext cx="4144603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DA13-1F59-4403-98F5-1ED4782190B3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900" y="1628810"/>
            <a:ext cx="407636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3900" y="2477035"/>
            <a:ext cx="4076363" cy="32629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477035"/>
            <a:ext cx="4144602" cy="326299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6" y="1628810"/>
            <a:ext cx="414460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A587-69F6-4FE0-9D5E-B7CDA51F9246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A96F-9DFE-48A9-9354-50D9A0674075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5367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3825-CD16-40D9-970C-181E1CD7B113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243829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5C7-DCB9-44F4-99C4-D9B1CEEBEC4B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28815C-94B8-44F6-B2C8-E4AA8FAA5D37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2638045"/>
            <a:ext cx="579729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D4141CA-5ADA-4C15-8504-3076FE395645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6236208"/>
            <a:ext cx="442589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6217920"/>
            <a:ext cx="27432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775" y="552168"/>
            <a:ext cx="8880660" cy="918823"/>
          </a:xfrm>
        </p:spPr>
        <p:txBody>
          <a:bodyPr>
            <a:normAutofit fontScale="90000"/>
          </a:bodyPr>
          <a:lstStyle/>
          <a:p>
            <a:r>
              <a:rPr lang="en-GB" dirty="0"/>
              <a:t>Electrolysis of aqueous solutions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E128D-0024-4ED8-91A4-A6D95BF9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0160-A774-4983-9FF4-98227D6120C8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4742971-459D-44C6-AA9E-BC1A0F81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CHAPTER 5: CHEMICAL CHANGES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45775" y="1615606"/>
            <a:ext cx="8880658" cy="4843975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Do Now: </a:t>
            </a:r>
            <a:r>
              <a:rPr lang="en-GB" sz="2400" b="0" u="none" dirty="0">
                <a:solidFill>
                  <a:schemeClr val="tx1"/>
                </a:solidFill>
              </a:rPr>
              <a:t> These are the answers… what could the questions be?</a:t>
            </a:r>
          </a:p>
          <a:p>
            <a:endParaRPr lang="en-GB" sz="2400" b="0" u="none" dirty="0">
              <a:solidFill>
                <a:schemeClr val="tx1"/>
              </a:solidFill>
            </a:endParaRPr>
          </a:p>
          <a:p>
            <a:pPr algn="ctr"/>
            <a:r>
              <a:rPr lang="en-GB" sz="2400" u="none" dirty="0">
                <a:solidFill>
                  <a:schemeClr val="tx1"/>
                </a:solidFill>
              </a:rPr>
              <a:t>Electrolysis</a:t>
            </a:r>
          </a:p>
          <a:p>
            <a:pPr algn="ctr"/>
            <a:r>
              <a:rPr lang="en-GB" sz="2400" u="none" dirty="0">
                <a:solidFill>
                  <a:schemeClr val="tx1"/>
                </a:solidFill>
              </a:rPr>
              <a:t>Anode</a:t>
            </a:r>
          </a:p>
          <a:p>
            <a:pPr algn="ctr"/>
            <a:r>
              <a:rPr lang="en-GB" sz="2400" u="none" dirty="0">
                <a:solidFill>
                  <a:schemeClr val="tx1"/>
                </a:solidFill>
              </a:rPr>
              <a:t>Cation</a:t>
            </a:r>
          </a:p>
          <a:p>
            <a:pPr algn="ctr"/>
            <a:r>
              <a:rPr lang="en-GB" sz="2400" u="none" dirty="0">
                <a:solidFill>
                  <a:schemeClr val="tx1"/>
                </a:solidFill>
              </a:rPr>
              <a:t>Electrolyte</a:t>
            </a:r>
          </a:p>
          <a:p>
            <a:pPr algn="ctr"/>
            <a:r>
              <a:rPr lang="en-GB" sz="2400" u="none" dirty="0">
                <a:solidFill>
                  <a:schemeClr val="tx1"/>
                </a:solidFill>
              </a:rPr>
              <a:t>Electrode</a:t>
            </a:r>
          </a:p>
          <a:p>
            <a:pPr algn="ctr"/>
            <a:endParaRPr lang="en-GB" sz="2400" u="none" dirty="0">
              <a:solidFill>
                <a:schemeClr val="tx1"/>
              </a:solidFill>
            </a:endParaRPr>
          </a:p>
          <a:p>
            <a:pPr algn="ctr"/>
            <a:endParaRPr lang="en-GB" sz="2400" b="0" u="none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E7E717-EB06-43E8-A253-7EEC7C457830}"/>
              </a:ext>
            </a:extLst>
          </p:cNvPr>
          <p:cNvSpPr txBox="1"/>
          <p:nvPr/>
        </p:nvSpPr>
        <p:spPr>
          <a:xfrm>
            <a:off x="331304" y="132522"/>
            <a:ext cx="245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 5.4.3.4</a:t>
            </a:r>
          </a:p>
        </p:txBody>
      </p:sp>
    </p:spTree>
    <p:extLst>
      <p:ext uri="{BB962C8B-B14F-4D97-AF65-F5344CB8AC3E}">
        <p14:creationId xmlns:p14="http://schemas.microsoft.com/office/powerpoint/2010/main" val="412790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INDICATORS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14492"/>
              </p:ext>
            </p:extLst>
          </p:nvPr>
        </p:nvGraphicFramePr>
        <p:xfrm>
          <a:off x="307975" y="1641475"/>
          <a:ext cx="859155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850">
                  <a:extLst>
                    <a:ext uri="{9D8B030D-6E8A-4147-A177-3AD203B41FA5}">
                      <a16:colId xmlns:a16="http://schemas.microsoft.com/office/drawing/2014/main" val="1355188559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3606311556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3845046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Good</a:t>
                      </a:r>
                      <a:r>
                        <a:rPr lang="en-GB" baseline="0" dirty="0"/>
                        <a:t> progress</a:t>
                      </a:r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Outstanding progress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271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Grade 1-3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Electrolyse a solution. Predict observations and products of electrolysis.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Identify unknown products in the gas state. Outline a method for electrolysis.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82362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Grade 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Write a detailed plan, including a hypothesis, explaining how to use electrolysis to collect and test gases.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Recognise the risks associated with electrolysis. Accurately show that hydrogen or chlorine is made.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4073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Grade 7-9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Recognise and give justifications for how risks can be minimised in an electrolysis experiment, taking into account the hazards of the reactants and the products.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Justify modifications in the method to improve accuracy. </a:t>
                      </a:r>
                      <a:r>
                        <a:rPr lang="en-GB"/>
                        <a:t>Write half equations to show what happens at the anode and cathode during electrolysis.</a:t>
                      </a:r>
                    </a:p>
                    <a:p>
                      <a:pPr algn="ctr"/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25538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3030" y="6460462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650540"/>
          </a:xfrm>
        </p:spPr>
        <p:txBody>
          <a:bodyPr>
            <a:noAutofit/>
          </a:bodyPr>
          <a:lstStyle/>
          <a:p>
            <a:r>
              <a:rPr lang="en-GB" sz="2000" b="1" dirty="0"/>
              <a:t>Method – watch the video (link in notes)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900" y="1108358"/>
            <a:ext cx="8592329" cy="3901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1. Pour approximately 50cm</a:t>
            </a:r>
            <a:r>
              <a:rPr lang="en-US" sz="2000" baseline="30000" dirty="0"/>
              <a:t>3</a:t>
            </a:r>
            <a:r>
              <a:rPr lang="en-US" sz="2000" dirty="0"/>
              <a:t> copper (II) chloride </a:t>
            </a:r>
            <a:br>
              <a:rPr lang="en-US" sz="2000" dirty="0"/>
            </a:br>
            <a:r>
              <a:rPr lang="en-US" sz="2000" dirty="0"/>
              <a:t>solution into the beaker. </a:t>
            </a:r>
            <a:br>
              <a:rPr lang="en-US" sz="2000" dirty="0"/>
            </a:br>
            <a:r>
              <a:rPr lang="en-US" sz="2000" dirty="0"/>
              <a:t>2. Add the petri dish lid and insert the carbon rods </a:t>
            </a:r>
            <a:br>
              <a:rPr lang="en-US" sz="2000" dirty="0"/>
            </a:br>
            <a:r>
              <a:rPr lang="en-US" sz="2000" dirty="0"/>
              <a:t>through the holes. The rods must not touch each other. </a:t>
            </a:r>
            <a:br>
              <a:rPr lang="en-US" sz="2000" dirty="0"/>
            </a:br>
            <a:r>
              <a:rPr lang="en-US" sz="2000" dirty="0"/>
              <a:t>3. Attach crocodile leads to the rods. Connect the rods</a:t>
            </a:r>
            <a:br>
              <a:rPr lang="en-US" sz="2000" dirty="0"/>
            </a:br>
            <a:r>
              <a:rPr lang="en-US" sz="2000" dirty="0"/>
              <a:t> to the dc (red and black) terminals of a low voltage</a:t>
            </a:r>
            <a:br>
              <a:rPr lang="en-US" sz="2000" dirty="0"/>
            </a:br>
            <a:r>
              <a:rPr lang="en-US" sz="2000" dirty="0"/>
              <a:t> power supply</a:t>
            </a:r>
            <a:br>
              <a:rPr lang="en-GB" sz="2000" dirty="0"/>
            </a:br>
            <a:r>
              <a:rPr lang="en-US" sz="2000" dirty="0"/>
              <a:t>4. Select 4 V on the power supply and switch on. </a:t>
            </a:r>
            <a:br>
              <a:rPr lang="en-US" sz="2000" dirty="0"/>
            </a:br>
            <a:r>
              <a:rPr lang="en-US" sz="2000" dirty="0"/>
              <a:t>5. Look at both electrodes and record your initial observations in the table below. </a:t>
            </a:r>
            <a:br>
              <a:rPr lang="en-US" sz="2000" dirty="0"/>
            </a:br>
            <a:r>
              <a:rPr lang="en-US" sz="2000" dirty="0"/>
              <a:t>6. Use forceps to hold a piece of blue litmus paper in the solution next to the anode (positive electrode) and identify the element? Write all your observations in a table like this one. </a:t>
            </a:r>
            <a:br>
              <a:rPr lang="en-US" sz="2000" dirty="0"/>
            </a:br>
            <a:r>
              <a:rPr lang="en-US" sz="2000" dirty="0"/>
              <a:t>7. Rinse the electrochemical cell apparatus and collect a new set of electrodes. Repeat steps 1‒8 using the other solution sodium chloride and complete the following tasks to show your understanding of the chemistry of electrolysis. a. Draw a fully labelled diagram of your electrochemical cell.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53DEE7-5CAB-47FC-8B99-C2420BC879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167" t="30043" r="62500" b="38460"/>
          <a:stretch/>
        </p:blipFill>
        <p:spPr>
          <a:xfrm>
            <a:off x="6180089" y="1227495"/>
            <a:ext cx="2726140" cy="206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7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900" y="295951"/>
            <a:ext cx="8584440" cy="123757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Predict the element formed and what would be observed at each electrode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8AE5AC-1A4B-410F-B245-D06CA45445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0" t="28398" r="55000" b="39439"/>
          <a:stretch/>
        </p:blipFill>
        <p:spPr>
          <a:xfrm>
            <a:off x="313900" y="1706060"/>
            <a:ext cx="8584440" cy="37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3900" y="1712421"/>
            <a:ext cx="8584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Match the name of the test to the description.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900" y="2574355"/>
            <a:ext cx="3035508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Test for hydrogen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900" y="3299342"/>
            <a:ext cx="3035508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Test for oxygen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3900" y="4749315"/>
            <a:ext cx="3035508" cy="83099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Test for carbon dioxide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900" y="4024328"/>
            <a:ext cx="3035508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Test for chlorine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41716" y="3361488"/>
            <a:ext cx="5238821" cy="830997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burning splint held at the open end of a test tube of the gas makes a pop sound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41716" y="2401835"/>
            <a:ext cx="5238821" cy="830997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glowing splint inserted into a test tube of the gas relights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41716" y="4345322"/>
            <a:ext cx="5238821" cy="1200329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shake or bubble the gas through limewater, the limewater turns milky (cloudy)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41716" y="5686523"/>
            <a:ext cx="5238821" cy="830997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gas bleaches a damp litmus paper and turns it white</a:t>
            </a:r>
          </a:p>
        </p:txBody>
      </p:sp>
      <p:cxnSp>
        <p:nvCxnSpPr>
          <p:cNvPr id="14" name="Straight Connector 13"/>
          <p:cNvCxnSpPr>
            <a:stCxn id="6" idx="3"/>
            <a:endCxn id="10" idx="1"/>
          </p:cNvCxnSpPr>
          <p:nvPr/>
        </p:nvCxnSpPr>
        <p:spPr>
          <a:xfrm>
            <a:off x="3349408" y="2793646"/>
            <a:ext cx="392308" cy="971799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endCxn id="11" idx="1"/>
          </p:cNvCxnSpPr>
          <p:nvPr/>
        </p:nvCxnSpPr>
        <p:spPr>
          <a:xfrm flipV="1">
            <a:off x="3351383" y="2805791"/>
            <a:ext cx="390333" cy="662841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  <a:endCxn id="13" idx="1"/>
          </p:cNvCxnSpPr>
          <p:nvPr/>
        </p:nvCxnSpPr>
        <p:spPr>
          <a:xfrm>
            <a:off x="3396475" y="4186499"/>
            <a:ext cx="345241" cy="190398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flipV="1">
            <a:off x="3373929" y="4749315"/>
            <a:ext cx="320720" cy="21929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97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S4 Oct 17" id="{FB251E51-7448-4CDE-B8D2-E720F6A9ACED}" vid="{4EBA18BA-9BB9-4F27-B7D6-EA505661EF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AC2374-1D68-46F7-86F0-71667305497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DAEADF8-D4E6-4BCC-91AC-8B1BB23350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B58AAF-89EE-4E63-B901-3DC87E9B5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SMART Curriculum Template</Template>
  <TotalTime>394</TotalTime>
  <Words>479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Parcel</vt:lpstr>
      <vt:lpstr>Electrolysis of aqueous solutions</vt:lpstr>
      <vt:lpstr>PROGRESS INDICATORS</vt:lpstr>
      <vt:lpstr>Method – watch the video (link in notes)</vt:lpstr>
      <vt:lpstr>Predict the element formed and what would be observed at each electrode</vt:lpstr>
      <vt:lpstr>PLENARY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Thomas Kelly</dc:creator>
  <cp:lastModifiedBy>Helen</cp:lastModifiedBy>
  <cp:revision>60</cp:revision>
  <dcterms:created xsi:type="dcterms:W3CDTF">2018-04-17T10:43:12Z</dcterms:created>
  <dcterms:modified xsi:type="dcterms:W3CDTF">2020-09-10T17:07:37Z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