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59" r:id="rId5"/>
    <p:sldId id="370" r:id="rId6"/>
    <p:sldId id="260" r:id="rId7"/>
    <p:sldId id="373" r:id="rId8"/>
    <p:sldId id="374" r:id="rId9"/>
    <p:sldId id="375" r:id="rId10"/>
    <p:sldId id="376" r:id="rId11"/>
    <p:sldId id="377" r:id="rId12"/>
    <p:sldId id="379" r:id="rId13"/>
    <p:sldId id="383" r:id="rId14"/>
    <p:sldId id="378" r:id="rId15"/>
    <p:sldId id="380" r:id="rId16"/>
    <p:sldId id="381" r:id="rId17"/>
    <p:sldId id="3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6" autoAdjust="0"/>
    <p:restoredTop sz="71777" autoAdjust="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971806029865661"/>
          <c:y val="0.91820149845277244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Background Radiation Sources</c:v>
                </c:pt>
              </c:strCache>
            </c:strRef>
          </c:tx>
          <c:dLbls>
            <c:dLbl>
              <c:idx val="3"/>
              <c:layout>
                <c:manualLayout>
                  <c:x val="-8.5318446128047135E-2"/>
                  <c:y val="1.03228591043314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07-4645-8B5C-65D647A92D00}"/>
                </c:ext>
              </c:extLst>
            </c:dLbl>
            <c:dLbl>
              <c:idx val="5"/>
              <c:layout>
                <c:manualLayout>
                  <c:x val="-0.21413574857250697"/>
                  <c:y val="1.17895962792274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07-4645-8B5C-65D647A92D00}"/>
                </c:ext>
              </c:extLst>
            </c:dLbl>
            <c:dLbl>
              <c:idx val="6"/>
              <c:layout>
                <c:manualLayout>
                  <c:x val="5.3837878264536608E-3"/>
                  <c:y val="-4.02128439870000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07-4645-8B5C-65D647A92D00}"/>
                </c:ext>
              </c:extLst>
            </c:dLbl>
            <c:dLbl>
              <c:idx val="7"/>
              <c:layout>
                <c:manualLayout>
                  <c:x val="0.25617915321399259"/>
                  <c:y val="6.241550971355704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07-4645-8B5C-65D647A92D0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Air (radon)</c:v>
                </c:pt>
                <c:pt idx="1">
                  <c:v>Medical</c:v>
                </c:pt>
                <c:pt idx="2">
                  <c:v>Ground</c:v>
                </c:pt>
                <c:pt idx="3">
                  <c:v>Food and Drink</c:v>
                </c:pt>
                <c:pt idx="4">
                  <c:v>Cosmic</c:v>
                </c:pt>
                <c:pt idx="5">
                  <c:v>Nuclear Weapons</c:v>
                </c:pt>
                <c:pt idx="6">
                  <c:v>Air Travel</c:v>
                </c:pt>
                <c:pt idx="7">
                  <c:v>Nuclear Reactors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50</c:v>
                </c:pt>
                <c:pt idx="1">
                  <c:v>14</c:v>
                </c:pt>
                <c:pt idx="2">
                  <c:v>14</c:v>
                </c:pt>
                <c:pt idx="3">
                  <c:v>11.5</c:v>
                </c:pt>
                <c:pt idx="4">
                  <c:v>10</c:v>
                </c:pt>
                <c:pt idx="5">
                  <c:v>0.2</c:v>
                </c:pt>
                <c:pt idx="6">
                  <c:v>0.2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07-4645-8B5C-65D647A92D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FB27E-C2AC-4E87-8E46-E22DF471D7B0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F19F2-9136-43DF-BB90-0FEB053B0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5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Nucleus</a:t>
            </a:r>
          </a:p>
          <a:p>
            <a:r>
              <a:rPr lang="en-GB" dirty="0"/>
              <a:t>Proton</a:t>
            </a:r>
          </a:p>
          <a:p>
            <a:r>
              <a:rPr lang="en-GB" dirty="0"/>
              <a:t>Neutron</a:t>
            </a:r>
          </a:p>
          <a:p>
            <a:r>
              <a:rPr lang="en-GB" dirty="0"/>
              <a:t>Electron</a:t>
            </a:r>
          </a:p>
          <a:p>
            <a:endParaRPr lang="en-GB" dirty="0"/>
          </a:p>
          <a:p>
            <a:r>
              <a:rPr lang="en-GB" dirty="0"/>
              <a:t>2. 0</a:t>
            </a:r>
          </a:p>
          <a:p>
            <a:r>
              <a:rPr lang="en-GB" dirty="0"/>
              <a:t>3. 1/2000</a:t>
            </a:r>
          </a:p>
          <a:p>
            <a:r>
              <a:rPr lang="en-GB" dirty="0"/>
              <a:t>4. +1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D019-F77D-4759-A672-941AE0FF0EA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EEA-D7F9-6D41-AB2B-6F03CB5A9F69}" type="slidenum">
              <a:rPr lang="en-GB"/>
              <a:pPr/>
              <a:t>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65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EEA-D7F9-6D41-AB2B-6F03CB5A9F69}" type="slidenum">
              <a:rPr lang="en-GB"/>
              <a:pPr/>
              <a:t>12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79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EEA-D7F9-6D41-AB2B-6F03CB5A9F69}" type="slidenum">
              <a:rPr lang="en-GB"/>
              <a:pPr/>
              <a:t>13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75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EEA-D7F9-6D41-AB2B-6F03CB5A9F69}" type="slidenum">
              <a:rPr lang="en-GB"/>
              <a:pPr/>
              <a:t>14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9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EEA-D7F9-6D41-AB2B-6F03CB5A9F69}" type="slidenum">
              <a:rPr lang="en-GB"/>
              <a:pPr/>
              <a:t>3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EEA-D7F9-6D41-AB2B-6F03CB5A9F69}" type="slidenum">
              <a:rPr lang="en-GB"/>
              <a:pPr/>
              <a:t>4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39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EEA-D7F9-6D41-AB2B-6F03CB5A9F69}" type="slidenum">
              <a:rPr lang="en-GB"/>
              <a:pPr/>
              <a:t>5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6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EEA-D7F9-6D41-AB2B-6F03CB5A9F69}" type="slidenum">
              <a:rPr lang="en-GB"/>
              <a:pPr/>
              <a:t>6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94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EEA-D7F9-6D41-AB2B-6F03CB5A9F69}" type="slidenum">
              <a:rPr lang="en-GB"/>
              <a:pPr/>
              <a:t>7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7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EEA-D7F9-6D41-AB2B-6F03CB5A9F69}" type="slidenum">
              <a:rPr lang="en-GB"/>
              <a:pPr/>
              <a:t>8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57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EEA-D7F9-6D41-AB2B-6F03CB5A9F69}" type="slidenum">
              <a:rPr lang="en-GB"/>
              <a:pPr/>
              <a:t>9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90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EEA-D7F9-6D41-AB2B-6F03CB5A9F69}" type="slidenum">
              <a:rPr lang="en-GB"/>
              <a:pPr/>
              <a:t>10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5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6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07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84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9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5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3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2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5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2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56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323B-D0D7-4EDA-A68B-C733B1A8461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39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152400"/>
            <a:ext cx="6500004" cy="1295400"/>
          </a:xfrm>
          <a:prstGeom prst="roundRect">
            <a:avLst/>
          </a:prstGeom>
          <a:solidFill>
            <a:srgbClr val="9BF7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3422" y="213360"/>
            <a:ext cx="5671868" cy="990600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latin typeface="Comic Sans MS" pitchFamily="66" charset="0"/>
              </a:rPr>
              <a:t>Atoms and Radiation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F9176-019C-4123-B28B-8A2CCB8D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157942"/>
            <a:ext cx="3446206" cy="1289858"/>
          </a:xfrm>
        </p:spPr>
        <p:txBody>
          <a:bodyPr/>
          <a:lstStyle/>
          <a:p>
            <a:fld id="{DA4F8A54-D9D6-42BC-828F-544B0EC2496F}" type="datetime2">
              <a:rPr lang="en-GB" sz="2800">
                <a:solidFill>
                  <a:schemeClr val="tx1"/>
                </a:solidFill>
                <a:latin typeface="Comic Sans MS" panose="030F0702030302020204" pitchFamily="66" charset="0"/>
              </a:rPr>
              <a:t>Thursday, 17 September 2020</a:t>
            </a:fld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0756" y="3166766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Do now activity</a:t>
            </a:r>
            <a:r>
              <a:rPr lang="en-GB" sz="2000" dirty="0">
                <a:latin typeface="Comic Sans MS" pitchFamily="66" charset="0"/>
              </a:rPr>
              <a:t>:</a:t>
            </a:r>
          </a:p>
          <a:p>
            <a:endParaRPr lang="en-GB" sz="2000" dirty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Label the 4 parts of this atom?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What charge is given by the blue particle?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What mass is given to the black particle?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What is the overall charge given to particles in the orange circle?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9C1B7AB8-AD72-4487-A55A-E2596AF9968A}"/>
              </a:ext>
            </a:extLst>
          </p:cNvPr>
          <p:cNvSpPr/>
          <p:nvPr/>
        </p:nvSpPr>
        <p:spPr>
          <a:xfrm>
            <a:off x="4072891" y="1609915"/>
            <a:ext cx="1859423" cy="1336562"/>
          </a:xfrm>
          <a:prstGeom prst="roundRect">
            <a:avLst/>
          </a:prstGeom>
          <a:solidFill>
            <a:srgbClr val="9BF7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This Lesson: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Atoms &amp; Radiation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603F8EA0-DB32-42D9-BCCF-0DF5264811A0}"/>
              </a:ext>
            </a:extLst>
          </p:cNvPr>
          <p:cNvSpPr/>
          <p:nvPr/>
        </p:nvSpPr>
        <p:spPr>
          <a:xfrm>
            <a:off x="1752600" y="1609915"/>
            <a:ext cx="1859422" cy="1336562"/>
          </a:xfrm>
          <a:prstGeom prst="roundRect">
            <a:avLst/>
          </a:prstGeom>
          <a:solidFill>
            <a:srgbClr val="9BF7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Last Lesson: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001B824D-4192-4791-B6B1-B7D1798A2BA7}"/>
              </a:ext>
            </a:extLst>
          </p:cNvPr>
          <p:cNvSpPr/>
          <p:nvPr/>
        </p:nvSpPr>
        <p:spPr>
          <a:xfrm>
            <a:off x="6324600" y="1609915"/>
            <a:ext cx="1928004" cy="1336562"/>
          </a:xfrm>
          <a:prstGeom prst="roundRect">
            <a:avLst/>
          </a:prstGeom>
          <a:solidFill>
            <a:srgbClr val="9BF7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 Lesson: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Discovery of the Nucleus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BABD294-75D7-4053-A89F-F69AEB6D2C51}"/>
              </a:ext>
            </a:extLst>
          </p:cNvPr>
          <p:cNvSpPr/>
          <p:nvPr/>
        </p:nvSpPr>
        <p:spPr>
          <a:xfrm>
            <a:off x="3612022" y="2119745"/>
            <a:ext cx="460868" cy="2743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15E50FB-E901-4E94-A0EC-3E3E0A59E03D}"/>
              </a:ext>
            </a:extLst>
          </p:cNvPr>
          <p:cNvSpPr/>
          <p:nvPr/>
        </p:nvSpPr>
        <p:spPr>
          <a:xfrm>
            <a:off x="5935428" y="2119745"/>
            <a:ext cx="460868" cy="2743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C591C3-93E3-4066-A608-B5A6BBCC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07" y="3505474"/>
            <a:ext cx="5073174" cy="27189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8BC7CA-C04A-4E25-B5AA-7D9F8C8DA12C}"/>
              </a:ext>
            </a:extLst>
          </p:cNvPr>
          <p:cNvSpPr/>
          <p:nvPr/>
        </p:nvSpPr>
        <p:spPr>
          <a:xfrm>
            <a:off x="6464803" y="4758787"/>
            <a:ext cx="973893" cy="380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6C65E0-FE84-4F11-B78C-26B504654A39}"/>
              </a:ext>
            </a:extLst>
          </p:cNvPr>
          <p:cNvSpPr/>
          <p:nvPr/>
        </p:nvSpPr>
        <p:spPr>
          <a:xfrm>
            <a:off x="10030511" y="4531176"/>
            <a:ext cx="973893" cy="380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38A23F-01FC-48FA-9820-B2B5A48CD65A}"/>
              </a:ext>
            </a:extLst>
          </p:cNvPr>
          <p:cNvSpPr/>
          <p:nvPr/>
        </p:nvSpPr>
        <p:spPr>
          <a:xfrm>
            <a:off x="10043211" y="4959154"/>
            <a:ext cx="973893" cy="380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6BC5C6-CD8E-4301-A094-AAF40AB2D56A}"/>
              </a:ext>
            </a:extLst>
          </p:cNvPr>
          <p:cNvSpPr/>
          <p:nvPr/>
        </p:nvSpPr>
        <p:spPr>
          <a:xfrm>
            <a:off x="10044565" y="5778086"/>
            <a:ext cx="973893" cy="380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5225" y="228599"/>
            <a:ext cx="8763000" cy="708025"/>
          </a:xfrm>
          <a:solidFill>
            <a:srgbClr val="FF6666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Radioactivity</a:t>
            </a: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53B3D493-09B7-4749-B899-336E3BE6F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25" y="1416102"/>
            <a:ext cx="9603972" cy="95410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How might we reduce our exposure to background radiation? Discuss…</a:t>
            </a:r>
          </a:p>
        </p:txBody>
      </p:sp>
    </p:spTree>
    <p:extLst>
      <p:ext uri="{BB962C8B-B14F-4D97-AF65-F5344CB8AC3E}">
        <p14:creationId xmlns:p14="http://schemas.microsoft.com/office/powerpoint/2010/main" val="270121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5225" y="228599"/>
            <a:ext cx="8763000" cy="708025"/>
          </a:xfrm>
          <a:solidFill>
            <a:srgbClr val="FF6666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Radioactivity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FC7215-0BCD-4F05-A59D-C83D10724A1D}"/>
              </a:ext>
            </a:extLst>
          </p:cNvPr>
          <p:cNvSpPr txBox="1"/>
          <p:nvPr/>
        </p:nvSpPr>
        <p:spPr>
          <a:xfrm>
            <a:off x="359471" y="1225689"/>
            <a:ext cx="57365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The alpha, beta and gamma particles are emitted with a very high energy level and velocity.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When the particles hit another atom they </a:t>
            </a:r>
            <a:r>
              <a:rPr lang="en-GB" sz="2400" b="1" u="sng" dirty="0">
                <a:latin typeface="Comic Sans MS" panose="030F0702030302020204" pitchFamily="66" charset="0"/>
              </a:rPr>
              <a:t>ionise</a:t>
            </a:r>
            <a:r>
              <a:rPr lang="en-GB" sz="2400" dirty="0">
                <a:latin typeface="Comic Sans MS" panose="030F0702030302020204" pitchFamily="66" charset="0"/>
              </a:rPr>
              <a:t> (rip off electrons) from the atom. When this happens to atoms in DNA that is part of living cells it damages the DNA structure.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The damaged structure when it replicates, then replicates incorrectly which results in a cancerous cell (mutations).</a:t>
            </a:r>
          </a:p>
        </p:txBody>
      </p:sp>
      <p:pic>
        <p:nvPicPr>
          <p:cNvPr id="12" name="Picture 2" descr="https://upload.wikimedia.org/wikipedia/commons/8/81/ADN_animation.gif">
            <a:extLst>
              <a:ext uri="{FF2B5EF4-FFF2-40B4-BE49-F238E27FC236}">
                <a16:creationId xmlns:a16="http://schemas.microsoft.com/office/drawing/2014/main" id="{05C094D1-93BA-4B2D-A01E-8A3F02D371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12" y="1769245"/>
            <a:ext cx="2643704" cy="457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3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5225" y="228599"/>
            <a:ext cx="8763000" cy="708025"/>
          </a:xfrm>
          <a:solidFill>
            <a:srgbClr val="FF6666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Radioactivity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FC7215-0BCD-4F05-A59D-C83D10724A1D}"/>
              </a:ext>
            </a:extLst>
          </p:cNvPr>
          <p:cNvSpPr txBox="1"/>
          <p:nvPr/>
        </p:nvSpPr>
        <p:spPr>
          <a:xfrm>
            <a:off x="245225" y="956334"/>
            <a:ext cx="573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X-Rays</a:t>
            </a:r>
          </a:p>
        </p:txBody>
      </p:sp>
      <p:pic>
        <p:nvPicPr>
          <p:cNvPr id="5" name="Picture 2" descr="Shows a cross section of an X ray machine, where fast moving electrons move from a cathode to an anode. The X ray can pass through skin but not bone, onto a film behind the body part.">
            <a:extLst>
              <a:ext uri="{FF2B5EF4-FFF2-40B4-BE49-F238E27FC236}">
                <a16:creationId xmlns:a16="http://schemas.microsoft.com/office/drawing/2014/main" id="{7257E5E6-4073-4AD7-9AF7-5D6B950A0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3" y="2021693"/>
            <a:ext cx="5843181" cy="36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lectromagnetic spectrum from long wavelength, low frequency, low energy to short wave length, high frequency, high energy. The uses are (top to bottom) Aircraft and shipping bands; AM radio; Shortwave radio; TV and FM radio; Microwave radar; Infrared light; Visible light; Ultraviolet light; X-rays; Gamma rays.">
            <a:extLst>
              <a:ext uri="{FF2B5EF4-FFF2-40B4-BE49-F238E27FC236}">
                <a16:creationId xmlns:a16="http://schemas.microsoft.com/office/drawing/2014/main" id="{3D944E0A-293B-49EB-8B5D-39EA50A83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r="21057"/>
          <a:stretch/>
        </p:blipFill>
        <p:spPr bwMode="auto">
          <a:xfrm>
            <a:off x="6989372" y="1783628"/>
            <a:ext cx="3404693" cy="41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75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5224" y="228599"/>
            <a:ext cx="10044669" cy="708025"/>
          </a:xfrm>
          <a:solidFill>
            <a:srgbClr val="FF6666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Radioactivity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682906" y="321001"/>
            <a:ext cx="7665721" cy="523220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Comic Sans MS" pitchFamily="66" charset="0"/>
              </a:rPr>
              <a:t>Answer the Exam Style questions: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EC56A5-4F8A-4200-8F7C-6A2E02F1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593" y="0"/>
            <a:ext cx="697992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0E5B77-04DC-441E-8539-3A3C0D0ED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16" y="1029026"/>
            <a:ext cx="9280474" cy="5191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737D06-6B5A-442D-AB76-58D0DFCCF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891" y="1029026"/>
            <a:ext cx="8583149" cy="540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5224" y="228599"/>
            <a:ext cx="10044669" cy="708025"/>
          </a:xfrm>
          <a:solidFill>
            <a:srgbClr val="FF6666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Radioactivity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682906" y="321001"/>
            <a:ext cx="7665721" cy="523220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Comic Sans MS" pitchFamily="66" charset="0"/>
              </a:rPr>
              <a:t>SELF ASSESS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F1BC7-C3BB-427E-9F7A-0FBEFD2BC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143" y="1168331"/>
            <a:ext cx="8120063" cy="5461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753DB3-FE7A-419C-8C6D-12E106D4A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918" y="1029026"/>
            <a:ext cx="7905690" cy="5799120"/>
          </a:xfrm>
          <a:prstGeom prst="rect">
            <a:avLst/>
          </a:prstGeom>
        </p:spPr>
      </p:pic>
      <p:pic>
        <p:nvPicPr>
          <p:cNvPr id="9" name="Picture 8" descr="Mark, Check, Tick, Red, Correct, Symbol, Choice, Yes">
            <a:extLst>
              <a:ext uri="{FF2B5EF4-FFF2-40B4-BE49-F238E27FC236}">
                <a16:creationId xmlns:a16="http://schemas.microsoft.com/office/drawing/2014/main" id="{8B354F38-CE15-404C-8ADA-4B881FBA0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8857" y="4555424"/>
            <a:ext cx="1384066" cy="144215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8F3331-718A-4E19-9DA7-E7FF05E2EB6E}"/>
              </a:ext>
            </a:extLst>
          </p:cNvPr>
          <p:cNvSpPr txBox="1"/>
          <p:nvPr/>
        </p:nvSpPr>
        <p:spPr>
          <a:xfrm>
            <a:off x="9873206" y="1452145"/>
            <a:ext cx="173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</a:rPr>
              <a:t>Green Pen</a:t>
            </a:r>
          </a:p>
        </p:txBody>
      </p:sp>
    </p:spTree>
    <p:extLst>
      <p:ext uri="{BB962C8B-B14F-4D97-AF65-F5344CB8AC3E}">
        <p14:creationId xmlns:p14="http://schemas.microsoft.com/office/powerpoint/2010/main" val="38139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28800"/>
            <a:ext cx="8610600" cy="4800600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GOOD PROGRESS:</a:t>
            </a:r>
          </a:p>
          <a:p>
            <a:r>
              <a:rPr lang="en-GB" dirty="0"/>
              <a:t>Name the three sub-atomic particles found in an atom and identify the three types of nuclear radiation.</a:t>
            </a:r>
          </a:p>
          <a:p>
            <a:r>
              <a:rPr lang="en-GB" dirty="0"/>
              <a:t>Describe the relative penetrating powers of the three types of nuclear radiation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OUTSTANDING PROGRESS:</a:t>
            </a:r>
          </a:p>
          <a:p>
            <a:r>
              <a:rPr lang="en-GB" dirty="0"/>
              <a:t>Describe why a shadow forms on photographic paper between an object and radioactive source.</a:t>
            </a:r>
          </a:p>
          <a:p>
            <a:pPr marL="0" indent="0">
              <a:buNone/>
            </a:pPr>
            <a:endParaRPr lang="en-GB" b="1" u="sng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1752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1752600" y="228602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itchFamily="66" charset="0"/>
              </a:rPr>
              <a:t>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19495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3414" y="193641"/>
            <a:ext cx="8763000" cy="708025"/>
          </a:xfrm>
          <a:solidFill>
            <a:srgbClr val="FF6666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Recall - Atoms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34142" y="1155665"/>
            <a:ext cx="8513619" cy="95410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Comic Sans MS" pitchFamily="66" charset="0"/>
              </a:rPr>
              <a:t>What do we already know, draw the table below and complete?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53B3D493-09B7-4749-B899-336E3BE6F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14" y="2235789"/>
            <a:ext cx="8513619" cy="1169551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n-US" sz="2800" dirty="0">
                <a:latin typeface="Comic Sans MS" pitchFamily="66" charset="0"/>
              </a:rPr>
              <a:t>What is the mass of these particles?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n-US" sz="2800" dirty="0">
                <a:latin typeface="Comic Sans MS" pitchFamily="66" charset="0"/>
              </a:rPr>
              <a:t>What is the charge of these particles?</a:t>
            </a:r>
            <a:endParaRPr lang="en-GB" sz="2800" dirty="0">
              <a:latin typeface="Comic Sans MS" pitchFamily="66" charset="0"/>
            </a:endParaRPr>
          </a:p>
        </p:txBody>
      </p: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C90618DE-B381-434C-A7D8-360418EEB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4835"/>
              </p:ext>
            </p:extLst>
          </p:nvPr>
        </p:nvGraphicFramePr>
        <p:xfrm>
          <a:off x="2832100" y="4291298"/>
          <a:ext cx="7137636" cy="2338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212">
                  <a:extLst>
                    <a:ext uri="{9D8B030D-6E8A-4147-A177-3AD203B41FA5}">
                      <a16:colId xmlns:a16="http://schemas.microsoft.com/office/drawing/2014/main" val="2933392079"/>
                    </a:ext>
                  </a:extLst>
                </a:gridCol>
                <a:gridCol w="2379212">
                  <a:extLst>
                    <a:ext uri="{9D8B030D-6E8A-4147-A177-3AD203B41FA5}">
                      <a16:colId xmlns:a16="http://schemas.microsoft.com/office/drawing/2014/main" val="2087857123"/>
                    </a:ext>
                  </a:extLst>
                </a:gridCol>
                <a:gridCol w="2379212">
                  <a:extLst>
                    <a:ext uri="{9D8B030D-6E8A-4147-A177-3AD203B41FA5}">
                      <a16:colId xmlns:a16="http://schemas.microsoft.com/office/drawing/2014/main" val="4110927168"/>
                    </a:ext>
                  </a:extLst>
                </a:gridCol>
              </a:tblGrid>
              <a:tr h="853916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Subatomic Particle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Atomic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Atomic 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809853"/>
                  </a:ext>
                </a:extLst>
              </a:tr>
              <a:tr h="494729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Proton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14046"/>
                  </a:ext>
                </a:extLst>
              </a:tr>
              <a:tr h="494729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Neutron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978184"/>
                  </a:ext>
                </a:extLst>
              </a:tr>
              <a:tr h="494729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1/2000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998488"/>
                  </a:ext>
                </a:extLst>
              </a:tr>
            </a:tbl>
          </a:graphicData>
        </a:graphic>
      </p:graphicFrame>
      <p:sp>
        <p:nvSpPr>
          <p:cNvPr id="33" name="Text Box 8">
            <a:extLst>
              <a:ext uri="{FF2B5EF4-FFF2-40B4-BE49-F238E27FC236}">
                <a16:creationId xmlns:a16="http://schemas.microsoft.com/office/drawing/2014/main" id="{7F18552D-A25D-4EB0-AEDE-2D095DFD3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3670164"/>
            <a:ext cx="4138354" cy="52322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Comic Sans MS" pitchFamily="66" charset="0"/>
              </a:rPr>
              <a:t>How we represent this.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8A4F6D-2ED7-4BE5-8B01-7002D73A9571}"/>
              </a:ext>
            </a:extLst>
          </p:cNvPr>
          <p:cNvSpPr/>
          <p:nvPr/>
        </p:nvSpPr>
        <p:spPr>
          <a:xfrm>
            <a:off x="5274508" y="5185751"/>
            <a:ext cx="973893" cy="380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BF6D7C-FD6E-475A-B960-45A41759D970}"/>
              </a:ext>
            </a:extLst>
          </p:cNvPr>
          <p:cNvSpPr/>
          <p:nvPr/>
        </p:nvSpPr>
        <p:spPr>
          <a:xfrm>
            <a:off x="7649408" y="5198451"/>
            <a:ext cx="973893" cy="380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03CFF5-EC85-4474-ACCE-2C654BFF49E4}"/>
              </a:ext>
            </a:extLst>
          </p:cNvPr>
          <p:cNvSpPr/>
          <p:nvPr/>
        </p:nvSpPr>
        <p:spPr>
          <a:xfrm>
            <a:off x="5287208" y="5681051"/>
            <a:ext cx="973893" cy="380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B9C3A8-EF4C-4B26-ABF4-2C2E8757FD44}"/>
              </a:ext>
            </a:extLst>
          </p:cNvPr>
          <p:cNvSpPr/>
          <p:nvPr/>
        </p:nvSpPr>
        <p:spPr>
          <a:xfrm>
            <a:off x="7662108" y="5693751"/>
            <a:ext cx="973893" cy="380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F33868-D1F8-4F06-A49C-518A8C81BFB6}"/>
              </a:ext>
            </a:extLst>
          </p:cNvPr>
          <p:cNvSpPr/>
          <p:nvPr/>
        </p:nvSpPr>
        <p:spPr>
          <a:xfrm>
            <a:off x="5287208" y="6176351"/>
            <a:ext cx="973893" cy="380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3CC7FE-B5F2-45DB-A0E0-9D1BDAADFA3E}"/>
              </a:ext>
            </a:extLst>
          </p:cNvPr>
          <p:cNvSpPr/>
          <p:nvPr/>
        </p:nvSpPr>
        <p:spPr>
          <a:xfrm>
            <a:off x="7662108" y="6189051"/>
            <a:ext cx="973893" cy="380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 descr="Mark, Check, Tick, Red, Correct, Symbol, Choice, Yes">
            <a:extLst>
              <a:ext uri="{FF2B5EF4-FFF2-40B4-BE49-F238E27FC236}">
                <a16:creationId xmlns:a16="http://schemas.microsoft.com/office/drawing/2014/main" id="{44893A7B-1E10-461A-8B9E-4609277FB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7703" y="5198450"/>
            <a:ext cx="1384066" cy="1442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4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5225" y="228599"/>
            <a:ext cx="8763000" cy="708025"/>
          </a:xfrm>
          <a:solidFill>
            <a:srgbClr val="FF6666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Radioactivity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45225" y="1158242"/>
            <a:ext cx="7665721" cy="52322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Comic Sans MS" pitchFamily="66" charset="0"/>
              </a:rPr>
              <a:t>How do elements become radioactive?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53B3D493-09B7-4749-B899-336E3BE6F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25" y="2052709"/>
            <a:ext cx="9603972" cy="353943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Some elements have an </a:t>
            </a:r>
            <a:r>
              <a:rPr lang="en-GB" sz="2800" b="1" dirty="0">
                <a:latin typeface="Comic Sans MS" panose="030F0702030302020204" pitchFamily="66" charset="0"/>
              </a:rPr>
              <a:t>un-stable atomic structure.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The un-stable atom nuclei will </a:t>
            </a:r>
            <a:r>
              <a:rPr lang="en-GB" sz="2800" b="1" dirty="0">
                <a:latin typeface="Comic Sans MS" panose="030F0702030302020204" pitchFamily="66" charset="0"/>
              </a:rPr>
              <a:t>emit radioactive radiation</a:t>
            </a:r>
            <a:r>
              <a:rPr lang="en-GB" sz="2800" dirty="0">
                <a:latin typeface="Comic Sans MS" panose="030F0702030302020204" pitchFamily="66" charset="0"/>
              </a:rPr>
              <a:t> until it achieves a </a:t>
            </a:r>
            <a:r>
              <a:rPr lang="en-GB" sz="2800" b="1" dirty="0">
                <a:latin typeface="Comic Sans MS" panose="030F0702030302020204" pitchFamily="66" charset="0"/>
              </a:rPr>
              <a:t>stable atomic structure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The timing of this decay of the atom nuclei emitting radioactive radiation is </a:t>
            </a:r>
            <a:r>
              <a:rPr lang="en-GB" sz="2800" b="1" dirty="0">
                <a:latin typeface="Comic Sans MS" panose="030F0702030302020204" pitchFamily="66" charset="0"/>
              </a:rPr>
              <a:t>completely random.(Half Life)</a:t>
            </a:r>
          </a:p>
        </p:txBody>
      </p:sp>
    </p:spTree>
    <p:extLst>
      <p:ext uri="{BB962C8B-B14F-4D97-AF65-F5344CB8AC3E}">
        <p14:creationId xmlns:p14="http://schemas.microsoft.com/office/powerpoint/2010/main" val="192149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8289" y="236341"/>
            <a:ext cx="8763000" cy="708025"/>
          </a:xfrm>
          <a:solidFill>
            <a:srgbClr val="FF6666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Radioactivity – Unstable Atom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247361-B01A-479A-9C99-AA0AFEF5B214}"/>
              </a:ext>
            </a:extLst>
          </p:cNvPr>
          <p:cNvSpPr/>
          <p:nvPr/>
        </p:nvSpPr>
        <p:spPr>
          <a:xfrm>
            <a:off x="4680995" y="3922581"/>
            <a:ext cx="523169" cy="523169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4000">
                <a:schemeClr val="tx1">
                  <a:lumMod val="65000"/>
                  <a:lumOff val="3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A981DD-7A02-41FF-9052-50BE06E4640B}"/>
              </a:ext>
            </a:extLst>
          </p:cNvPr>
          <p:cNvGrpSpPr/>
          <p:nvPr/>
        </p:nvGrpSpPr>
        <p:grpSpPr>
          <a:xfrm>
            <a:off x="4198167" y="3596031"/>
            <a:ext cx="1179930" cy="919946"/>
            <a:chOff x="4066032" y="2264664"/>
            <a:chExt cx="2247900" cy="17526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571BB17-F9CB-46FF-8E92-B6EB0F5D7DBC}"/>
                </a:ext>
              </a:extLst>
            </p:cNvPr>
            <p:cNvSpPr/>
            <p:nvPr/>
          </p:nvSpPr>
          <p:spPr>
            <a:xfrm>
              <a:off x="4066032" y="27188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288669-2C31-4CEF-8B73-F9698CBC4598}"/>
                </a:ext>
              </a:extLst>
            </p:cNvPr>
            <p:cNvSpPr/>
            <p:nvPr/>
          </p:nvSpPr>
          <p:spPr>
            <a:xfrm>
              <a:off x="4642104" y="2264664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C59081-DEED-4A33-B447-62C762A95530}"/>
                </a:ext>
              </a:extLst>
            </p:cNvPr>
            <p:cNvSpPr/>
            <p:nvPr/>
          </p:nvSpPr>
          <p:spPr>
            <a:xfrm>
              <a:off x="4794504" y="3020568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78AF268-A62A-4DCF-B6E4-61F81BC013DE}"/>
                </a:ext>
              </a:extLst>
            </p:cNvPr>
            <p:cNvSpPr/>
            <p:nvPr/>
          </p:nvSpPr>
          <p:spPr>
            <a:xfrm>
              <a:off x="5317236" y="25664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D6E722-B36B-4C20-BCCA-A0925EB03345}"/>
              </a:ext>
            </a:extLst>
          </p:cNvPr>
          <p:cNvGrpSpPr/>
          <p:nvPr/>
        </p:nvGrpSpPr>
        <p:grpSpPr>
          <a:xfrm>
            <a:off x="4580545" y="4056004"/>
            <a:ext cx="1179930" cy="919946"/>
            <a:chOff x="4066032" y="2264664"/>
            <a:chExt cx="2247900" cy="17526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60B185-55E5-49F3-91D7-BF0BD9984620}"/>
                </a:ext>
              </a:extLst>
            </p:cNvPr>
            <p:cNvSpPr/>
            <p:nvPr/>
          </p:nvSpPr>
          <p:spPr>
            <a:xfrm>
              <a:off x="4066032" y="27188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E9AC5BA-2791-4332-8B29-65ACC928A58C}"/>
                </a:ext>
              </a:extLst>
            </p:cNvPr>
            <p:cNvSpPr/>
            <p:nvPr/>
          </p:nvSpPr>
          <p:spPr>
            <a:xfrm>
              <a:off x="4642104" y="2264664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453F0E-4ADA-4B12-A430-14CF2E92721E}"/>
                </a:ext>
              </a:extLst>
            </p:cNvPr>
            <p:cNvSpPr/>
            <p:nvPr/>
          </p:nvSpPr>
          <p:spPr>
            <a:xfrm>
              <a:off x="4794504" y="3020568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D8296E5-1B87-4090-8891-3DE5CADCCD0F}"/>
                </a:ext>
              </a:extLst>
            </p:cNvPr>
            <p:cNvSpPr/>
            <p:nvPr/>
          </p:nvSpPr>
          <p:spPr>
            <a:xfrm>
              <a:off x="5317236" y="25664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73FD11-A802-4A7F-ADD0-2E6A98661877}"/>
              </a:ext>
            </a:extLst>
          </p:cNvPr>
          <p:cNvGrpSpPr/>
          <p:nvPr/>
        </p:nvGrpSpPr>
        <p:grpSpPr>
          <a:xfrm>
            <a:off x="5103714" y="3678449"/>
            <a:ext cx="1179930" cy="919946"/>
            <a:chOff x="4066032" y="2264664"/>
            <a:chExt cx="2247900" cy="17526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A97E1F2-BA2C-41F3-A92E-DF6C4A6675ED}"/>
                </a:ext>
              </a:extLst>
            </p:cNvPr>
            <p:cNvSpPr/>
            <p:nvPr/>
          </p:nvSpPr>
          <p:spPr>
            <a:xfrm>
              <a:off x="4066032" y="27188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6B0F985-CF4F-4913-8181-1A01A4777937}"/>
                </a:ext>
              </a:extLst>
            </p:cNvPr>
            <p:cNvSpPr/>
            <p:nvPr/>
          </p:nvSpPr>
          <p:spPr>
            <a:xfrm>
              <a:off x="4642104" y="2264664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025B1FD-CA26-4F5C-A4E2-D235A0D4862B}"/>
                </a:ext>
              </a:extLst>
            </p:cNvPr>
            <p:cNvSpPr/>
            <p:nvPr/>
          </p:nvSpPr>
          <p:spPr>
            <a:xfrm>
              <a:off x="4794504" y="3020568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E7BA6F-5149-4E8F-926B-A67B44621E59}"/>
                </a:ext>
              </a:extLst>
            </p:cNvPr>
            <p:cNvSpPr/>
            <p:nvPr/>
          </p:nvSpPr>
          <p:spPr>
            <a:xfrm>
              <a:off x="5317236" y="25664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72B9DE-C56A-442C-9CED-F9E1CF30DF0A}"/>
              </a:ext>
            </a:extLst>
          </p:cNvPr>
          <p:cNvGrpSpPr/>
          <p:nvPr/>
        </p:nvGrpSpPr>
        <p:grpSpPr>
          <a:xfrm>
            <a:off x="4772533" y="3176056"/>
            <a:ext cx="1179930" cy="919946"/>
            <a:chOff x="4066032" y="2264664"/>
            <a:chExt cx="2247900" cy="17526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EFDB929-F6D9-463E-8CF3-192E4DFF7D18}"/>
                </a:ext>
              </a:extLst>
            </p:cNvPr>
            <p:cNvSpPr/>
            <p:nvPr/>
          </p:nvSpPr>
          <p:spPr>
            <a:xfrm>
              <a:off x="4066032" y="27188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9948608-9880-49F2-AFF6-35B9E6ED48F2}"/>
                </a:ext>
              </a:extLst>
            </p:cNvPr>
            <p:cNvSpPr/>
            <p:nvPr/>
          </p:nvSpPr>
          <p:spPr>
            <a:xfrm>
              <a:off x="4642104" y="2264664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8CF3C3-A268-4E8E-BF19-A1BA2DC2070E}"/>
                </a:ext>
              </a:extLst>
            </p:cNvPr>
            <p:cNvSpPr/>
            <p:nvPr/>
          </p:nvSpPr>
          <p:spPr>
            <a:xfrm>
              <a:off x="4794504" y="3020568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913C9C3-3AE0-4217-86A1-F50BD2B863FE}"/>
                </a:ext>
              </a:extLst>
            </p:cNvPr>
            <p:cNvSpPr/>
            <p:nvPr/>
          </p:nvSpPr>
          <p:spPr>
            <a:xfrm>
              <a:off x="5317236" y="25664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258472-ED5F-4DC6-B55E-61868C2436C1}"/>
              </a:ext>
            </a:extLst>
          </p:cNvPr>
          <p:cNvGrpSpPr/>
          <p:nvPr/>
        </p:nvGrpSpPr>
        <p:grpSpPr>
          <a:xfrm>
            <a:off x="4044576" y="2968091"/>
            <a:ext cx="1179930" cy="919946"/>
            <a:chOff x="4066032" y="2264664"/>
            <a:chExt cx="2247900" cy="17526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10C506-D9B1-4E2A-9966-257064234E36}"/>
                </a:ext>
              </a:extLst>
            </p:cNvPr>
            <p:cNvSpPr/>
            <p:nvPr/>
          </p:nvSpPr>
          <p:spPr>
            <a:xfrm>
              <a:off x="4066032" y="27188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C5BCF51-47F9-42BC-8EC2-4F49E6C3E741}"/>
                </a:ext>
              </a:extLst>
            </p:cNvPr>
            <p:cNvSpPr/>
            <p:nvPr/>
          </p:nvSpPr>
          <p:spPr>
            <a:xfrm>
              <a:off x="4642104" y="2264664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356768B-1D95-4029-9EDD-28595356B716}"/>
                </a:ext>
              </a:extLst>
            </p:cNvPr>
            <p:cNvSpPr/>
            <p:nvPr/>
          </p:nvSpPr>
          <p:spPr>
            <a:xfrm>
              <a:off x="4794504" y="3020568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F8AF88A-FB40-46F1-ADFA-CCA38D1204D8}"/>
                </a:ext>
              </a:extLst>
            </p:cNvPr>
            <p:cNvSpPr/>
            <p:nvPr/>
          </p:nvSpPr>
          <p:spPr>
            <a:xfrm>
              <a:off x="5317236" y="25664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5949254-2394-4AAA-A778-AC9CBB1CBB15}"/>
              </a:ext>
            </a:extLst>
          </p:cNvPr>
          <p:cNvGrpSpPr/>
          <p:nvPr/>
        </p:nvGrpSpPr>
        <p:grpSpPr>
          <a:xfrm>
            <a:off x="3454611" y="3468061"/>
            <a:ext cx="1179930" cy="919946"/>
            <a:chOff x="4066032" y="2264664"/>
            <a:chExt cx="2247900" cy="17526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F675723-0386-42D6-8FA1-52BFFB06B101}"/>
                </a:ext>
              </a:extLst>
            </p:cNvPr>
            <p:cNvSpPr/>
            <p:nvPr/>
          </p:nvSpPr>
          <p:spPr>
            <a:xfrm>
              <a:off x="4066032" y="27188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E5498B-699A-4B37-8C56-FADCA560CB92}"/>
                </a:ext>
              </a:extLst>
            </p:cNvPr>
            <p:cNvSpPr/>
            <p:nvPr/>
          </p:nvSpPr>
          <p:spPr>
            <a:xfrm>
              <a:off x="4642104" y="2264664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2A5722D-8487-4B22-B2DF-3098F32DD723}"/>
                </a:ext>
              </a:extLst>
            </p:cNvPr>
            <p:cNvSpPr/>
            <p:nvPr/>
          </p:nvSpPr>
          <p:spPr>
            <a:xfrm>
              <a:off x="4794504" y="3020568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9059249-E7D1-4A08-B42E-F77F2B2BD1FF}"/>
                </a:ext>
              </a:extLst>
            </p:cNvPr>
            <p:cNvSpPr/>
            <p:nvPr/>
          </p:nvSpPr>
          <p:spPr>
            <a:xfrm>
              <a:off x="5317236" y="25664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C0C4A33-BA6E-4DA7-8039-24E995EFF04E}"/>
              </a:ext>
            </a:extLst>
          </p:cNvPr>
          <p:cNvGrpSpPr/>
          <p:nvPr/>
        </p:nvGrpSpPr>
        <p:grpSpPr>
          <a:xfrm>
            <a:off x="4276620" y="3666450"/>
            <a:ext cx="1179930" cy="919946"/>
            <a:chOff x="4066032" y="2264664"/>
            <a:chExt cx="2247900" cy="17526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EC66680-B869-4CBC-A88B-BCEBF99687F5}"/>
                </a:ext>
              </a:extLst>
            </p:cNvPr>
            <p:cNvSpPr/>
            <p:nvPr/>
          </p:nvSpPr>
          <p:spPr>
            <a:xfrm>
              <a:off x="4066032" y="27188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087A821-4FDE-4DE3-AD20-F25EE56B654D}"/>
                </a:ext>
              </a:extLst>
            </p:cNvPr>
            <p:cNvSpPr/>
            <p:nvPr/>
          </p:nvSpPr>
          <p:spPr>
            <a:xfrm>
              <a:off x="4642104" y="2264664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99CA055-1C87-4FCE-BCA6-7880BD7E480B}"/>
                </a:ext>
              </a:extLst>
            </p:cNvPr>
            <p:cNvSpPr/>
            <p:nvPr/>
          </p:nvSpPr>
          <p:spPr>
            <a:xfrm>
              <a:off x="4794504" y="3020568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F7073EF-0358-4E82-A1EC-79735E83CCD8}"/>
                </a:ext>
              </a:extLst>
            </p:cNvPr>
            <p:cNvSpPr/>
            <p:nvPr/>
          </p:nvSpPr>
          <p:spPr>
            <a:xfrm>
              <a:off x="5317236" y="25664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8FFDE09-6784-429E-911C-693F7A8E2EB5}"/>
              </a:ext>
            </a:extLst>
          </p:cNvPr>
          <p:cNvGrpSpPr/>
          <p:nvPr/>
        </p:nvGrpSpPr>
        <p:grpSpPr>
          <a:xfrm>
            <a:off x="3608202" y="4096002"/>
            <a:ext cx="1179930" cy="919946"/>
            <a:chOff x="4066032" y="2264664"/>
            <a:chExt cx="2247900" cy="17526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A25CAF5-932C-4222-AB39-FFF1E5E07973}"/>
                </a:ext>
              </a:extLst>
            </p:cNvPr>
            <p:cNvSpPr/>
            <p:nvPr/>
          </p:nvSpPr>
          <p:spPr>
            <a:xfrm>
              <a:off x="4066032" y="27188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0D1F466-477C-4420-9D2F-B3C4EAC7F56A}"/>
                </a:ext>
              </a:extLst>
            </p:cNvPr>
            <p:cNvSpPr/>
            <p:nvPr/>
          </p:nvSpPr>
          <p:spPr>
            <a:xfrm>
              <a:off x="4642104" y="2264664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8A4B00-824C-46A4-A677-C82846D2EA37}"/>
                </a:ext>
              </a:extLst>
            </p:cNvPr>
            <p:cNvSpPr/>
            <p:nvPr/>
          </p:nvSpPr>
          <p:spPr>
            <a:xfrm>
              <a:off x="4794504" y="3020568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44407B5-38DD-42AE-A36B-82DE1DB9A858}"/>
                </a:ext>
              </a:extLst>
            </p:cNvPr>
            <p:cNvSpPr/>
            <p:nvPr/>
          </p:nvSpPr>
          <p:spPr>
            <a:xfrm>
              <a:off x="5317236" y="25664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24B5F0-073B-46C7-84BC-C9F321AF39CC}"/>
              </a:ext>
            </a:extLst>
          </p:cNvPr>
          <p:cNvGrpSpPr/>
          <p:nvPr/>
        </p:nvGrpSpPr>
        <p:grpSpPr>
          <a:xfrm>
            <a:off x="4264963" y="4515977"/>
            <a:ext cx="1179930" cy="919946"/>
            <a:chOff x="4066032" y="2264664"/>
            <a:chExt cx="2247900" cy="17526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F172508-1B1C-4EBF-BC24-08EA6257A18D}"/>
                </a:ext>
              </a:extLst>
            </p:cNvPr>
            <p:cNvSpPr/>
            <p:nvPr/>
          </p:nvSpPr>
          <p:spPr>
            <a:xfrm>
              <a:off x="4066032" y="27188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CB8F572-EFF2-4F5C-B706-D1F71A51D614}"/>
                </a:ext>
              </a:extLst>
            </p:cNvPr>
            <p:cNvSpPr/>
            <p:nvPr/>
          </p:nvSpPr>
          <p:spPr>
            <a:xfrm>
              <a:off x="4642104" y="2264664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EA8D3C7-98F6-4BB6-8986-86DB045631B8}"/>
                </a:ext>
              </a:extLst>
            </p:cNvPr>
            <p:cNvSpPr/>
            <p:nvPr/>
          </p:nvSpPr>
          <p:spPr>
            <a:xfrm>
              <a:off x="4794504" y="3020568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ABC522-13E4-4309-954A-FFD41AEB9ED4}"/>
                </a:ext>
              </a:extLst>
            </p:cNvPr>
            <p:cNvSpPr/>
            <p:nvPr/>
          </p:nvSpPr>
          <p:spPr>
            <a:xfrm>
              <a:off x="5317236" y="25664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979B9B4-3FC7-4EE1-A1BB-02E790F4D41C}"/>
              </a:ext>
            </a:extLst>
          </p:cNvPr>
          <p:cNvGrpSpPr/>
          <p:nvPr/>
        </p:nvGrpSpPr>
        <p:grpSpPr>
          <a:xfrm>
            <a:off x="4925153" y="4440004"/>
            <a:ext cx="1179930" cy="919946"/>
            <a:chOff x="4066032" y="2264664"/>
            <a:chExt cx="2247900" cy="17526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DFF3A9B-713A-45D4-B614-5ADE9A1CB26F}"/>
                </a:ext>
              </a:extLst>
            </p:cNvPr>
            <p:cNvSpPr/>
            <p:nvPr/>
          </p:nvSpPr>
          <p:spPr>
            <a:xfrm>
              <a:off x="4066032" y="27188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251BEE-36DD-4F70-BCE4-851018624990}"/>
                </a:ext>
              </a:extLst>
            </p:cNvPr>
            <p:cNvSpPr/>
            <p:nvPr/>
          </p:nvSpPr>
          <p:spPr>
            <a:xfrm>
              <a:off x="4642104" y="2264664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4E50B63-8CEA-4D2D-935F-7D25E9CA254D}"/>
                </a:ext>
              </a:extLst>
            </p:cNvPr>
            <p:cNvSpPr/>
            <p:nvPr/>
          </p:nvSpPr>
          <p:spPr>
            <a:xfrm>
              <a:off x="4794504" y="3020568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B6FA15E-227B-4D80-AA29-A9E422F93F9B}"/>
                </a:ext>
              </a:extLst>
            </p:cNvPr>
            <p:cNvSpPr/>
            <p:nvPr/>
          </p:nvSpPr>
          <p:spPr>
            <a:xfrm>
              <a:off x="5317236" y="25664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15EB62F-B84E-4768-B5DA-E3E7F7409C33}"/>
              </a:ext>
            </a:extLst>
          </p:cNvPr>
          <p:cNvGrpSpPr/>
          <p:nvPr/>
        </p:nvGrpSpPr>
        <p:grpSpPr>
          <a:xfrm>
            <a:off x="2850279" y="1919266"/>
            <a:ext cx="4032735" cy="4531289"/>
            <a:chOff x="725145" y="1783798"/>
            <a:chExt cx="4032735" cy="453128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4870D23-0ED6-4D5C-AB08-2AEF6093E3B3}"/>
                </a:ext>
              </a:extLst>
            </p:cNvPr>
            <p:cNvGrpSpPr/>
            <p:nvPr/>
          </p:nvGrpSpPr>
          <p:grpSpPr>
            <a:xfrm>
              <a:off x="725145" y="1783798"/>
              <a:ext cx="4032735" cy="4531289"/>
              <a:chOff x="648945" y="1707598"/>
              <a:chExt cx="4032735" cy="4531289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4B138A3-4710-42B5-90AB-B8E13C7CB497}"/>
                  </a:ext>
                </a:extLst>
              </p:cNvPr>
              <p:cNvSpPr/>
              <p:nvPr/>
            </p:nvSpPr>
            <p:spPr>
              <a:xfrm>
                <a:off x="648945" y="5715718"/>
                <a:ext cx="523169" cy="5231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44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e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F4BAFD6-8FCD-4280-943C-1057CF3375EC}"/>
                  </a:ext>
                </a:extLst>
              </p:cNvPr>
              <p:cNvSpPr/>
              <p:nvPr/>
            </p:nvSpPr>
            <p:spPr>
              <a:xfrm>
                <a:off x="4158511" y="1707598"/>
                <a:ext cx="523169" cy="5231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44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e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D37AD1-112E-4D3F-9437-918F6548D13A}"/>
                </a:ext>
              </a:extLst>
            </p:cNvPr>
            <p:cNvGrpSpPr/>
            <p:nvPr/>
          </p:nvGrpSpPr>
          <p:grpSpPr>
            <a:xfrm flipH="1">
              <a:off x="725145" y="1783798"/>
              <a:ext cx="4032735" cy="4531289"/>
              <a:chOff x="648945" y="1707598"/>
              <a:chExt cx="4032735" cy="4531289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2DDBBBC-547F-4BE8-B507-088F65D176DE}"/>
                  </a:ext>
                </a:extLst>
              </p:cNvPr>
              <p:cNvSpPr/>
              <p:nvPr/>
            </p:nvSpPr>
            <p:spPr>
              <a:xfrm>
                <a:off x="648945" y="5715718"/>
                <a:ext cx="523169" cy="5231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44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e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4D6F4C4-6755-4947-947D-D5047A750734}"/>
                  </a:ext>
                </a:extLst>
              </p:cNvPr>
              <p:cNvSpPr/>
              <p:nvPr/>
            </p:nvSpPr>
            <p:spPr>
              <a:xfrm>
                <a:off x="4158511" y="1707598"/>
                <a:ext cx="523169" cy="5231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44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e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3DB9D7E-9017-44C7-B3FF-35C18FCEF90A}"/>
              </a:ext>
            </a:extLst>
          </p:cNvPr>
          <p:cNvGrpSpPr/>
          <p:nvPr/>
        </p:nvGrpSpPr>
        <p:grpSpPr>
          <a:xfrm rot="19800000">
            <a:off x="5050712" y="2839724"/>
            <a:ext cx="3905422" cy="834451"/>
            <a:chOff x="-2119919" y="4535421"/>
            <a:chExt cx="14335688" cy="1479807"/>
          </a:xfrm>
        </p:grpSpPr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id="{4CAF75BB-3818-40AC-B8EB-9BDB6C60124F}"/>
                </a:ext>
              </a:extLst>
            </p:cNvPr>
            <p:cNvSpPr/>
            <p:nvPr/>
          </p:nvSpPr>
          <p:spPr>
            <a:xfrm>
              <a:off x="3611880" y="4543041"/>
              <a:ext cx="2871216" cy="1472187"/>
            </a:xfrm>
            <a:custGeom>
              <a:avLst/>
              <a:gdLst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216" h="1472187">
                  <a:moveTo>
                    <a:pt x="0" y="731520"/>
                  </a:moveTo>
                  <a:cubicBezTo>
                    <a:pt x="236220" y="365760"/>
                    <a:pt x="472440" y="0"/>
                    <a:pt x="713232" y="0"/>
                  </a:cubicBezTo>
                  <a:cubicBezTo>
                    <a:pt x="954024" y="0"/>
                    <a:pt x="1231778" y="461656"/>
                    <a:pt x="1444752" y="731520"/>
                  </a:cubicBezTo>
                  <a:cubicBezTo>
                    <a:pt x="1667256" y="1013460"/>
                    <a:pt x="1920240" y="1473708"/>
                    <a:pt x="2157984" y="1472184"/>
                  </a:cubicBezTo>
                  <a:cubicBezTo>
                    <a:pt x="2395728" y="1470660"/>
                    <a:pt x="2633472" y="1096518"/>
                    <a:pt x="2871216" y="722376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DB068DB6-F15B-44AF-A676-761B74BB1644}"/>
                </a:ext>
              </a:extLst>
            </p:cNvPr>
            <p:cNvSpPr/>
            <p:nvPr/>
          </p:nvSpPr>
          <p:spPr>
            <a:xfrm>
              <a:off x="6473337" y="4543041"/>
              <a:ext cx="2871216" cy="1472187"/>
            </a:xfrm>
            <a:custGeom>
              <a:avLst/>
              <a:gdLst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216" h="1472187">
                  <a:moveTo>
                    <a:pt x="0" y="731520"/>
                  </a:moveTo>
                  <a:cubicBezTo>
                    <a:pt x="236220" y="365760"/>
                    <a:pt x="472440" y="0"/>
                    <a:pt x="713232" y="0"/>
                  </a:cubicBezTo>
                  <a:cubicBezTo>
                    <a:pt x="954024" y="0"/>
                    <a:pt x="1231778" y="461656"/>
                    <a:pt x="1444752" y="731520"/>
                  </a:cubicBezTo>
                  <a:cubicBezTo>
                    <a:pt x="1667256" y="1013460"/>
                    <a:pt x="1920240" y="1473708"/>
                    <a:pt x="2157984" y="1472184"/>
                  </a:cubicBezTo>
                  <a:cubicBezTo>
                    <a:pt x="2395728" y="1470660"/>
                    <a:pt x="2633472" y="1096518"/>
                    <a:pt x="2871216" y="722376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6086A122-765A-43F0-BCC2-9FA33ED15C8F}"/>
                </a:ext>
              </a:extLst>
            </p:cNvPr>
            <p:cNvSpPr/>
            <p:nvPr/>
          </p:nvSpPr>
          <p:spPr>
            <a:xfrm>
              <a:off x="740664" y="4543041"/>
              <a:ext cx="2871216" cy="1472187"/>
            </a:xfrm>
            <a:custGeom>
              <a:avLst/>
              <a:gdLst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216" h="1472187">
                  <a:moveTo>
                    <a:pt x="0" y="731520"/>
                  </a:moveTo>
                  <a:cubicBezTo>
                    <a:pt x="236220" y="365760"/>
                    <a:pt x="472440" y="0"/>
                    <a:pt x="713232" y="0"/>
                  </a:cubicBezTo>
                  <a:cubicBezTo>
                    <a:pt x="954024" y="0"/>
                    <a:pt x="1231778" y="461656"/>
                    <a:pt x="1444752" y="731520"/>
                  </a:cubicBezTo>
                  <a:cubicBezTo>
                    <a:pt x="1667256" y="1013460"/>
                    <a:pt x="1920240" y="1473708"/>
                    <a:pt x="2157984" y="1472184"/>
                  </a:cubicBezTo>
                  <a:cubicBezTo>
                    <a:pt x="2395728" y="1470660"/>
                    <a:pt x="2633472" y="1096518"/>
                    <a:pt x="2871216" y="722376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D4959D57-7156-4A39-9F4F-BA3856E14634}"/>
                </a:ext>
              </a:extLst>
            </p:cNvPr>
            <p:cNvSpPr/>
            <p:nvPr/>
          </p:nvSpPr>
          <p:spPr>
            <a:xfrm>
              <a:off x="-2119919" y="4535421"/>
              <a:ext cx="2871216" cy="1472187"/>
            </a:xfrm>
            <a:custGeom>
              <a:avLst/>
              <a:gdLst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216" h="1472187">
                  <a:moveTo>
                    <a:pt x="0" y="731520"/>
                  </a:moveTo>
                  <a:cubicBezTo>
                    <a:pt x="236220" y="365760"/>
                    <a:pt x="472440" y="0"/>
                    <a:pt x="713232" y="0"/>
                  </a:cubicBezTo>
                  <a:cubicBezTo>
                    <a:pt x="954024" y="0"/>
                    <a:pt x="1231778" y="461656"/>
                    <a:pt x="1444752" y="731520"/>
                  </a:cubicBezTo>
                  <a:cubicBezTo>
                    <a:pt x="1667256" y="1013460"/>
                    <a:pt x="1920240" y="1473708"/>
                    <a:pt x="2157984" y="1472184"/>
                  </a:cubicBezTo>
                  <a:cubicBezTo>
                    <a:pt x="2395728" y="1470660"/>
                    <a:pt x="2633472" y="1096518"/>
                    <a:pt x="2871216" y="722376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EE145DAA-CAFE-4417-8BF8-3DE00F22A522}"/>
                </a:ext>
              </a:extLst>
            </p:cNvPr>
            <p:cNvSpPr/>
            <p:nvPr/>
          </p:nvSpPr>
          <p:spPr>
            <a:xfrm>
              <a:off x="9344553" y="4535421"/>
              <a:ext cx="2871216" cy="1472187"/>
            </a:xfrm>
            <a:custGeom>
              <a:avLst/>
              <a:gdLst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216" h="1472187">
                  <a:moveTo>
                    <a:pt x="0" y="731520"/>
                  </a:moveTo>
                  <a:cubicBezTo>
                    <a:pt x="236220" y="365760"/>
                    <a:pt x="472440" y="0"/>
                    <a:pt x="713232" y="0"/>
                  </a:cubicBezTo>
                  <a:cubicBezTo>
                    <a:pt x="954024" y="0"/>
                    <a:pt x="1231778" y="461656"/>
                    <a:pt x="1444752" y="731520"/>
                  </a:cubicBezTo>
                  <a:cubicBezTo>
                    <a:pt x="1667256" y="1013460"/>
                    <a:pt x="1920240" y="1473708"/>
                    <a:pt x="2157984" y="1472184"/>
                  </a:cubicBezTo>
                  <a:cubicBezTo>
                    <a:pt x="2395728" y="1470660"/>
                    <a:pt x="2633472" y="1096518"/>
                    <a:pt x="2871216" y="722376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0249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78438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1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32083 0.584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292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81858 0.442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20" y="221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83784 -0.649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92" y="-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5225" y="228599"/>
            <a:ext cx="8763000" cy="708025"/>
          </a:xfrm>
          <a:solidFill>
            <a:srgbClr val="FF6666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Radioactivity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78723" y="963194"/>
            <a:ext cx="7665721" cy="95410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Comic Sans MS" pitchFamily="66" charset="0"/>
              </a:rPr>
              <a:t>What do Radioactive sources emit? Key Information – Make a note.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53B3D493-09B7-4749-B899-336E3BE6F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22" y="2103357"/>
            <a:ext cx="6466611" cy="1015663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Alpha Radiation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Symbol: </a:t>
            </a:r>
            <a:r>
              <a:rPr lang="en-GB" sz="2000" dirty="0">
                <a:latin typeface="Comic Sans MS" panose="030F0702030302020204" pitchFamily="66" charset="0"/>
                <a:sym typeface="Symbol"/>
              </a:rPr>
              <a:t></a:t>
            </a:r>
          </a:p>
          <a:p>
            <a:r>
              <a:rPr lang="en-GB" sz="2000" dirty="0">
                <a:latin typeface="Comic Sans MS" panose="030F0702030302020204" pitchFamily="66" charset="0"/>
                <a:sym typeface="Symbol"/>
              </a:rPr>
              <a:t>Helium Nucleus – 2 protons, 2 neutrons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3CAD8B-269C-4664-9126-1505E22135B7}"/>
              </a:ext>
            </a:extLst>
          </p:cNvPr>
          <p:cNvGrpSpPr/>
          <p:nvPr/>
        </p:nvGrpSpPr>
        <p:grpSpPr>
          <a:xfrm>
            <a:off x="8004879" y="1554298"/>
            <a:ext cx="2247900" cy="1752600"/>
            <a:chOff x="4066032" y="2264664"/>
            <a:chExt cx="2247900" cy="17526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AD68CE-711B-4926-8BD9-D670B5CDE142}"/>
                </a:ext>
              </a:extLst>
            </p:cNvPr>
            <p:cNvSpPr/>
            <p:nvPr/>
          </p:nvSpPr>
          <p:spPr>
            <a:xfrm>
              <a:off x="4066032" y="27188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/>
                <a:t>p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5EFC61-9470-47F3-BD36-08B7B57E86F7}"/>
                </a:ext>
              </a:extLst>
            </p:cNvPr>
            <p:cNvSpPr/>
            <p:nvPr/>
          </p:nvSpPr>
          <p:spPr>
            <a:xfrm>
              <a:off x="4642104" y="2264664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/>
                <a:t>n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BAF707-193C-410B-8630-2904F39C0490}"/>
                </a:ext>
              </a:extLst>
            </p:cNvPr>
            <p:cNvSpPr/>
            <p:nvPr/>
          </p:nvSpPr>
          <p:spPr>
            <a:xfrm>
              <a:off x="4794504" y="3020568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/>
                <a:t>n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21058D3-BC8F-43F8-A516-E90A7D38A654}"/>
                </a:ext>
              </a:extLst>
            </p:cNvPr>
            <p:cNvSpPr/>
            <p:nvPr/>
          </p:nvSpPr>
          <p:spPr>
            <a:xfrm>
              <a:off x="5317236" y="25664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/>
                <a:t>p</a:t>
              </a:r>
            </a:p>
          </p:txBody>
        </p:sp>
      </p:grpSp>
      <p:sp>
        <p:nvSpPr>
          <p:cNvPr id="10" name="Text Box 8">
            <a:extLst>
              <a:ext uri="{FF2B5EF4-FFF2-40B4-BE49-F238E27FC236}">
                <a16:creationId xmlns:a16="http://schemas.microsoft.com/office/drawing/2014/main" id="{A9C14529-CE91-4B7D-8E25-A31F579DF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22" y="3382422"/>
            <a:ext cx="6466611" cy="1015663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Gamma Radiation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Symbol: </a:t>
            </a:r>
            <a:r>
              <a:rPr lang="en-GB" sz="2000" dirty="0">
                <a:latin typeface="Comic Sans MS" panose="030F0702030302020204" pitchFamily="66" charset="0"/>
                <a:sym typeface="Symbol"/>
              </a:rPr>
              <a:t></a:t>
            </a:r>
          </a:p>
          <a:p>
            <a:r>
              <a:rPr lang="en-GB" sz="2000" dirty="0">
                <a:latin typeface="Comic Sans MS" panose="030F0702030302020204" pitchFamily="66" charset="0"/>
                <a:sym typeface="Symbol"/>
              </a:rPr>
              <a:t> Electromagnetic Radiation (High Energy Photon)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1FCA80-CC2A-4155-BDD9-7C3B08683753}"/>
              </a:ext>
            </a:extLst>
          </p:cNvPr>
          <p:cNvGrpSpPr/>
          <p:nvPr/>
        </p:nvGrpSpPr>
        <p:grpSpPr>
          <a:xfrm>
            <a:off x="7257618" y="3546805"/>
            <a:ext cx="3905422" cy="834451"/>
            <a:chOff x="-2119919" y="4535421"/>
            <a:chExt cx="14335688" cy="1479807"/>
          </a:xfrm>
        </p:grpSpPr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57CEF48F-9B6C-4488-BD57-AB10FDF98336}"/>
                </a:ext>
              </a:extLst>
            </p:cNvPr>
            <p:cNvSpPr/>
            <p:nvPr/>
          </p:nvSpPr>
          <p:spPr>
            <a:xfrm>
              <a:off x="3611880" y="4543041"/>
              <a:ext cx="2871216" cy="1472187"/>
            </a:xfrm>
            <a:custGeom>
              <a:avLst/>
              <a:gdLst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216" h="1472187">
                  <a:moveTo>
                    <a:pt x="0" y="731520"/>
                  </a:moveTo>
                  <a:cubicBezTo>
                    <a:pt x="236220" y="365760"/>
                    <a:pt x="472440" y="0"/>
                    <a:pt x="713232" y="0"/>
                  </a:cubicBezTo>
                  <a:cubicBezTo>
                    <a:pt x="954024" y="0"/>
                    <a:pt x="1231778" y="461656"/>
                    <a:pt x="1444752" y="731520"/>
                  </a:cubicBezTo>
                  <a:cubicBezTo>
                    <a:pt x="1667256" y="1013460"/>
                    <a:pt x="1920240" y="1473708"/>
                    <a:pt x="2157984" y="1472184"/>
                  </a:cubicBezTo>
                  <a:cubicBezTo>
                    <a:pt x="2395728" y="1470660"/>
                    <a:pt x="2633472" y="1096518"/>
                    <a:pt x="2871216" y="722376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4B0B0CE1-EDBA-4767-A089-C990AA8A0CCB}"/>
                </a:ext>
              </a:extLst>
            </p:cNvPr>
            <p:cNvSpPr/>
            <p:nvPr/>
          </p:nvSpPr>
          <p:spPr>
            <a:xfrm>
              <a:off x="6473337" y="4543041"/>
              <a:ext cx="2871216" cy="1472187"/>
            </a:xfrm>
            <a:custGeom>
              <a:avLst/>
              <a:gdLst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216" h="1472187">
                  <a:moveTo>
                    <a:pt x="0" y="731520"/>
                  </a:moveTo>
                  <a:cubicBezTo>
                    <a:pt x="236220" y="365760"/>
                    <a:pt x="472440" y="0"/>
                    <a:pt x="713232" y="0"/>
                  </a:cubicBezTo>
                  <a:cubicBezTo>
                    <a:pt x="954024" y="0"/>
                    <a:pt x="1231778" y="461656"/>
                    <a:pt x="1444752" y="731520"/>
                  </a:cubicBezTo>
                  <a:cubicBezTo>
                    <a:pt x="1667256" y="1013460"/>
                    <a:pt x="1920240" y="1473708"/>
                    <a:pt x="2157984" y="1472184"/>
                  </a:cubicBezTo>
                  <a:cubicBezTo>
                    <a:pt x="2395728" y="1470660"/>
                    <a:pt x="2633472" y="1096518"/>
                    <a:pt x="2871216" y="722376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4B04556F-3721-4992-8FE3-362069C4A825}"/>
                </a:ext>
              </a:extLst>
            </p:cNvPr>
            <p:cNvSpPr/>
            <p:nvPr/>
          </p:nvSpPr>
          <p:spPr>
            <a:xfrm>
              <a:off x="740664" y="4543041"/>
              <a:ext cx="2871216" cy="1472187"/>
            </a:xfrm>
            <a:custGeom>
              <a:avLst/>
              <a:gdLst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216" h="1472187">
                  <a:moveTo>
                    <a:pt x="0" y="731520"/>
                  </a:moveTo>
                  <a:cubicBezTo>
                    <a:pt x="236220" y="365760"/>
                    <a:pt x="472440" y="0"/>
                    <a:pt x="713232" y="0"/>
                  </a:cubicBezTo>
                  <a:cubicBezTo>
                    <a:pt x="954024" y="0"/>
                    <a:pt x="1231778" y="461656"/>
                    <a:pt x="1444752" y="731520"/>
                  </a:cubicBezTo>
                  <a:cubicBezTo>
                    <a:pt x="1667256" y="1013460"/>
                    <a:pt x="1920240" y="1473708"/>
                    <a:pt x="2157984" y="1472184"/>
                  </a:cubicBezTo>
                  <a:cubicBezTo>
                    <a:pt x="2395728" y="1470660"/>
                    <a:pt x="2633472" y="1096518"/>
                    <a:pt x="2871216" y="722376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B363F959-6B4F-4E3A-977C-BA36A5E66773}"/>
                </a:ext>
              </a:extLst>
            </p:cNvPr>
            <p:cNvSpPr/>
            <p:nvPr/>
          </p:nvSpPr>
          <p:spPr>
            <a:xfrm>
              <a:off x="-2119919" y="4535421"/>
              <a:ext cx="2871216" cy="1472187"/>
            </a:xfrm>
            <a:custGeom>
              <a:avLst/>
              <a:gdLst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216" h="1472187">
                  <a:moveTo>
                    <a:pt x="0" y="731520"/>
                  </a:moveTo>
                  <a:cubicBezTo>
                    <a:pt x="236220" y="365760"/>
                    <a:pt x="472440" y="0"/>
                    <a:pt x="713232" y="0"/>
                  </a:cubicBezTo>
                  <a:cubicBezTo>
                    <a:pt x="954024" y="0"/>
                    <a:pt x="1231778" y="461656"/>
                    <a:pt x="1444752" y="731520"/>
                  </a:cubicBezTo>
                  <a:cubicBezTo>
                    <a:pt x="1667256" y="1013460"/>
                    <a:pt x="1920240" y="1473708"/>
                    <a:pt x="2157984" y="1472184"/>
                  </a:cubicBezTo>
                  <a:cubicBezTo>
                    <a:pt x="2395728" y="1470660"/>
                    <a:pt x="2633472" y="1096518"/>
                    <a:pt x="2871216" y="722376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14F2F0AA-7DDB-4633-B04E-E72513B6A1C4}"/>
                </a:ext>
              </a:extLst>
            </p:cNvPr>
            <p:cNvSpPr/>
            <p:nvPr/>
          </p:nvSpPr>
          <p:spPr>
            <a:xfrm>
              <a:off x="9344553" y="4535421"/>
              <a:ext cx="2871216" cy="1472187"/>
            </a:xfrm>
            <a:custGeom>
              <a:avLst/>
              <a:gdLst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216" h="1472187">
                  <a:moveTo>
                    <a:pt x="0" y="731520"/>
                  </a:moveTo>
                  <a:cubicBezTo>
                    <a:pt x="236220" y="365760"/>
                    <a:pt x="472440" y="0"/>
                    <a:pt x="713232" y="0"/>
                  </a:cubicBezTo>
                  <a:cubicBezTo>
                    <a:pt x="954024" y="0"/>
                    <a:pt x="1231778" y="461656"/>
                    <a:pt x="1444752" y="731520"/>
                  </a:cubicBezTo>
                  <a:cubicBezTo>
                    <a:pt x="1667256" y="1013460"/>
                    <a:pt x="1920240" y="1473708"/>
                    <a:pt x="2157984" y="1472184"/>
                  </a:cubicBezTo>
                  <a:cubicBezTo>
                    <a:pt x="2395728" y="1470660"/>
                    <a:pt x="2633472" y="1096518"/>
                    <a:pt x="2871216" y="722376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 Box 8">
            <a:extLst>
              <a:ext uri="{FF2B5EF4-FFF2-40B4-BE49-F238E27FC236}">
                <a16:creationId xmlns:a16="http://schemas.microsoft.com/office/drawing/2014/main" id="{0A247158-FE2B-4FD5-99AF-F5060D9EC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22" y="4609227"/>
            <a:ext cx="5033356" cy="1015663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Beta Radiation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Symbol: </a:t>
            </a:r>
            <a:r>
              <a:rPr lang="en-GB" sz="2000" dirty="0">
                <a:latin typeface="Comic Sans MS" panose="030F0702030302020204" pitchFamily="66" charset="0"/>
                <a:sym typeface="Symbol"/>
              </a:rPr>
              <a:t></a:t>
            </a:r>
          </a:p>
          <a:p>
            <a:r>
              <a:rPr lang="en-GB" sz="2000" dirty="0">
                <a:latin typeface="Comic Sans MS" panose="030F0702030302020204" pitchFamily="66" charset="0"/>
                <a:sym typeface="Symbol"/>
              </a:rPr>
              <a:t>High Energy Electron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7686B0-3FC8-452F-91FE-B5F666082FE0}"/>
              </a:ext>
            </a:extLst>
          </p:cNvPr>
          <p:cNvSpPr/>
          <p:nvPr/>
        </p:nvSpPr>
        <p:spPr>
          <a:xfrm>
            <a:off x="8711861" y="4727946"/>
            <a:ext cx="996696" cy="996696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4000">
                <a:schemeClr val="tx1">
                  <a:lumMod val="65000"/>
                  <a:lumOff val="3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122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5225" y="228599"/>
            <a:ext cx="8763000" cy="708025"/>
          </a:xfrm>
          <a:solidFill>
            <a:srgbClr val="FF6666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Radioactivity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78723" y="963194"/>
            <a:ext cx="7665721" cy="52322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Comic Sans MS" pitchFamily="66" charset="0"/>
              </a:rPr>
              <a:t>Stopping Radiation?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711B78-1BAA-4DCF-82CB-03F7937D403D}"/>
              </a:ext>
            </a:extLst>
          </p:cNvPr>
          <p:cNvSpPr/>
          <p:nvPr/>
        </p:nvSpPr>
        <p:spPr>
          <a:xfrm>
            <a:off x="412189" y="3433685"/>
            <a:ext cx="996696" cy="996696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4000">
                <a:schemeClr val="tx1">
                  <a:lumMod val="65000"/>
                  <a:lumOff val="3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A4240F-44F4-43B5-8743-F643750E96C3}"/>
              </a:ext>
            </a:extLst>
          </p:cNvPr>
          <p:cNvGrpSpPr/>
          <p:nvPr/>
        </p:nvGrpSpPr>
        <p:grpSpPr>
          <a:xfrm>
            <a:off x="178723" y="3298460"/>
            <a:ext cx="1602906" cy="1249723"/>
            <a:chOff x="4066032" y="2264664"/>
            <a:chExt cx="2247900" cy="17526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5A5F1E-9D8F-49B6-A552-B75F64D6B3EF}"/>
                </a:ext>
              </a:extLst>
            </p:cNvPr>
            <p:cNvSpPr/>
            <p:nvPr/>
          </p:nvSpPr>
          <p:spPr>
            <a:xfrm>
              <a:off x="4066032" y="27188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/>
                <a:t>p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9A89AE-B90C-4BE4-A7D2-038BF200890C}"/>
                </a:ext>
              </a:extLst>
            </p:cNvPr>
            <p:cNvSpPr/>
            <p:nvPr/>
          </p:nvSpPr>
          <p:spPr>
            <a:xfrm>
              <a:off x="4642104" y="2264664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/>
                <a:t>n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07BA891-6F03-4177-8955-9067E1104B01}"/>
                </a:ext>
              </a:extLst>
            </p:cNvPr>
            <p:cNvSpPr/>
            <p:nvPr/>
          </p:nvSpPr>
          <p:spPr>
            <a:xfrm>
              <a:off x="4794504" y="3020568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/>
                <a:t>n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70FF2D4-CF36-4D4E-9392-D454B1E3CC7B}"/>
                </a:ext>
              </a:extLst>
            </p:cNvPr>
            <p:cNvSpPr/>
            <p:nvPr/>
          </p:nvSpPr>
          <p:spPr>
            <a:xfrm>
              <a:off x="5317236" y="2566416"/>
              <a:ext cx="996696" cy="996696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0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/>
                <a:t>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F8E559D-2382-4545-B010-F425FCEB5AB5}"/>
              </a:ext>
            </a:extLst>
          </p:cNvPr>
          <p:cNvGrpSpPr/>
          <p:nvPr/>
        </p:nvGrpSpPr>
        <p:grpSpPr>
          <a:xfrm>
            <a:off x="0" y="3738103"/>
            <a:ext cx="1901550" cy="406294"/>
            <a:chOff x="-2119919" y="4535421"/>
            <a:chExt cx="14335688" cy="1479807"/>
          </a:xfrm>
        </p:grpSpPr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604367C8-642C-4067-9954-F2F54CD226F0}"/>
                </a:ext>
              </a:extLst>
            </p:cNvPr>
            <p:cNvSpPr/>
            <p:nvPr/>
          </p:nvSpPr>
          <p:spPr>
            <a:xfrm>
              <a:off x="3611880" y="4543041"/>
              <a:ext cx="2871216" cy="1472187"/>
            </a:xfrm>
            <a:custGeom>
              <a:avLst/>
              <a:gdLst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216" h="1472187">
                  <a:moveTo>
                    <a:pt x="0" y="731520"/>
                  </a:moveTo>
                  <a:cubicBezTo>
                    <a:pt x="236220" y="365760"/>
                    <a:pt x="472440" y="0"/>
                    <a:pt x="713232" y="0"/>
                  </a:cubicBezTo>
                  <a:cubicBezTo>
                    <a:pt x="954024" y="0"/>
                    <a:pt x="1231778" y="461656"/>
                    <a:pt x="1444752" y="731520"/>
                  </a:cubicBezTo>
                  <a:cubicBezTo>
                    <a:pt x="1667256" y="1013460"/>
                    <a:pt x="1920240" y="1473708"/>
                    <a:pt x="2157984" y="1472184"/>
                  </a:cubicBezTo>
                  <a:cubicBezTo>
                    <a:pt x="2395728" y="1470660"/>
                    <a:pt x="2633472" y="1096518"/>
                    <a:pt x="2871216" y="722376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0FB9CB73-D783-4D23-81AF-4928783240EC}"/>
                </a:ext>
              </a:extLst>
            </p:cNvPr>
            <p:cNvSpPr/>
            <p:nvPr/>
          </p:nvSpPr>
          <p:spPr>
            <a:xfrm>
              <a:off x="6473337" y="4543041"/>
              <a:ext cx="2871216" cy="1472187"/>
            </a:xfrm>
            <a:custGeom>
              <a:avLst/>
              <a:gdLst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216" h="1472187">
                  <a:moveTo>
                    <a:pt x="0" y="731520"/>
                  </a:moveTo>
                  <a:cubicBezTo>
                    <a:pt x="236220" y="365760"/>
                    <a:pt x="472440" y="0"/>
                    <a:pt x="713232" y="0"/>
                  </a:cubicBezTo>
                  <a:cubicBezTo>
                    <a:pt x="954024" y="0"/>
                    <a:pt x="1231778" y="461656"/>
                    <a:pt x="1444752" y="731520"/>
                  </a:cubicBezTo>
                  <a:cubicBezTo>
                    <a:pt x="1667256" y="1013460"/>
                    <a:pt x="1920240" y="1473708"/>
                    <a:pt x="2157984" y="1472184"/>
                  </a:cubicBezTo>
                  <a:cubicBezTo>
                    <a:pt x="2395728" y="1470660"/>
                    <a:pt x="2633472" y="1096518"/>
                    <a:pt x="2871216" y="722376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C07D2C38-D275-4F33-A125-BB9156AA4100}"/>
                </a:ext>
              </a:extLst>
            </p:cNvPr>
            <p:cNvSpPr/>
            <p:nvPr/>
          </p:nvSpPr>
          <p:spPr>
            <a:xfrm>
              <a:off x="740664" y="4543041"/>
              <a:ext cx="2871216" cy="1472187"/>
            </a:xfrm>
            <a:custGeom>
              <a:avLst/>
              <a:gdLst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216" h="1472187">
                  <a:moveTo>
                    <a:pt x="0" y="731520"/>
                  </a:moveTo>
                  <a:cubicBezTo>
                    <a:pt x="236220" y="365760"/>
                    <a:pt x="472440" y="0"/>
                    <a:pt x="713232" y="0"/>
                  </a:cubicBezTo>
                  <a:cubicBezTo>
                    <a:pt x="954024" y="0"/>
                    <a:pt x="1231778" y="461656"/>
                    <a:pt x="1444752" y="731520"/>
                  </a:cubicBezTo>
                  <a:cubicBezTo>
                    <a:pt x="1667256" y="1013460"/>
                    <a:pt x="1920240" y="1473708"/>
                    <a:pt x="2157984" y="1472184"/>
                  </a:cubicBezTo>
                  <a:cubicBezTo>
                    <a:pt x="2395728" y="1470660"/>
                    <a:pt x="2633472" y="1096518"/>
                    <a:pt x="2871216" y="722376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6C4A049D-0496-4325-A665-A53C6B6D2462}"/>
                </a:ext>
              </a:extLst>
            </p:cNvPr>
            <p:cNvSpPr/>
            <p:nvPr/>
          </p:nvSpPr>
          <p:spPr>
            <a:xfrm>
              <a:off x="-2119919" y="4535421"/>
              <a:ext cx="2871216" cy="1472187"/>
            </a:xfrm>
            <a:custGeom>
              <a:avLst/>
              <a:gdLst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216" h="1472187">
                  <a:moveTo>
                    <a:pt x="0" y="731520"/>
                  </a:moveTo>
                  <a:cubicBezTo>
                    <a:pt x="236220" y="365760"/>
                    <a:pt x="472440" y="0"/>
                    <a:pt x="713232" y="0"/>
                  </a:cubicBezTo>
                  <a:cubicBezTo>
                    <a:pt x="954024" y="0"/>
                    <a:pt x="1231778" y="461656"/>
                    <a:pt x="1444752" y="731520"/>
                  </a:cubicBezTo>
                  <a:cubicBezTo>
                    <a:pt x="1667256" y="1013460"/>
                    <a:pt x="1920240" y="1473708"/>
                    <a:pt x="2157984" y="1472184"/>
                  </a:cubicBezTo>
                  <a:cubicBezTo>
                    <a:pt x="2395728" y="1470660"/>
                    <a:pt x="2633472" y="1096518"/>
                    <a:pt x="2871216" y="722376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50F4B7D2-E56E-4BEC-9C2F-5A43A62C7322}"/>
                </a:ext>
              </a:extLst>
            </p:cNvPr>
            <p:cNvSpPr/>
            <p:nvPr/>
          </p:nvSpPr>
          <p:spPr>
            <a:xfrm>
              <a:off x="9344553" y="4535421"/>
              <a:ext cx="2871216" cy="1472187"/>
            </a:xfrm>
            <a:custGeom>
              <a:avLst/>
              <a:gdLst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  <a:gd name="connsiteX0" fmla="*/ 0 w 2871216"/>
                <a:gd name="connsiteY0" fmla="*/ 731520 h 1472187"/>
                <a:gd name="connsiteX1" fmla="*/ 713232 w 2871216"/>
                <a:gd name="connsiteY1" fmla="*/ 0 h 1472187"/>
                <a:gd name="connsiteX2" fmla="*/ 1444752 w 2871216"/>
                <a:gd name="connsiteY2" fmla="*/ 731520 h 1472187"/>
                <a:gd name="connsiteX3" fmla="*/ 2157984 w 2871216"/>
                <a:gd name="connsiteY3" fmla="*/ 1472184 h 1472187"/>
                <a:gd name="connsiteX4" fmla="*/ 2871216 w 2871216"/>
                <a:gd name="connsiteY4" fmla="*/ 722376 h 147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216" h="1472187">
                  <a:moveTo>
                    <a:pt x="0" y="731520"/>
                  </a:moveTo>
                  <a:cubicBezTo>
                    <a:pt x="236220" y="365760"/>
                    <a:pt x="472440" y="0"/>
                    <a:pt x="713232" y="0"/>
                  </a:cubicBezTo>
                  <a:cubicBezTo>
                    <a:pt x="954024" y="0"/>
                    <a:pt x="1231778" y="461656"/>
                    <a:pt x="1444752" y="731520"/>
                  </a:cubicBezTo>
                  <a:cubicBezTo>
                    <a:pt x="1667256" y="1013460"/>
                    <a:pt x="1920240" y="1473708"/>
                    <a:pt x="2157984" y="1472184"/>
                  </a:cubicBezTo>
                  <a:cubicBezTo>
                    <a:pt x="2395728" y="1470660"/>
                    <a:pt x="2633472" y="1096518"/>
                    <a:pt x="2871216" y="722376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20E2EEF-DC2F-4B31-9B74-61EA76CADB9A}"/>
              </a:ext>
            </a:extLst>
          </p:cNvPr>
          <p:cNvSpPr txBox="1"/>
          <p:nvPr/>
        </p:nvSpPr>
        <p:spPr>
          <a:xfrm>
            <a:off x="2741135" y="5079198"/>
            <a:ext cx="1697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Alpha Radiation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Stopped by Paper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0F2736-A776-4508-9265-E13A8F8D471D}"/>
              </a:ext>
            </a:extLst>
          </p:cNvPr>
          <p:cNvCxnSpPr/>
          <p:nvPr/>
        </p:nvCxnSpPr>
        <p:spPr>
          <a:xfrm>
            <a:off x="3295166" y="3298460"/>
            <a:ext cx="0" cy="1575773"/>
          </a:xfrm>
          <a:prstGeom prst="line">
            <a:avLst/>
          </a:prstGeom>
          <a:ln w="254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0A5A221-FA62-42AC-98A0-381DB4EA6438}"/>
              </a:ext>
            </a:extLst>
          </p:cNvPr>
          <p:cNvSpPr/>
          <p:nvPr/>
        </p:nvSpPr>
        <p:spPr>
          <a:xfrm>
            <a:off x="5171694" y="3331507"/>
            <a:ext cx="274320" cy="14508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36F0DA-FE63-4AD1-98AA-07D2D75A020B}"/>
              </a:ext>
            </a:extLst>
          </p:cNvPr>
          <p:cNvSpPr txBox="1"/>
          <p:nvPr/>
        </p:nvSpPr>
        <p:spPr>
          <a:xfrm>
            <a:off x="4838913" y="5079198"/>
            <a:ext cx="16978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Beta Radiation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Stopped by millimetres of metal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22F09E-8499-4FE6-BD20-6E2E184343A1}"/>
              </a:ext>
            </a:extLst>
          </p:cNvPr>
          <p:cNvSpPr/>
          <p:nvPr/>
        </p:nvSpPr>
        <p:spPr>
          <a:xfrm>
            <a:off x="7323639" y="3331507"/>
            <a:ext cx="1684586" cy="12161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C55E50-8572-4AA8-A8FA-CD117E673991}"/>
              </a:ext>
            </a:extLst>
          </p:cNvPr>
          <p:cNvSpPr txBox="1"/>
          <p:nvPr/>
        </p:nvSpPr>
        <p:spPr>
          <a:xfrm>
            <a:off x="7169746" y="4874233"/>
            <a:ext cx="1992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Gamma Radiation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Stopped by centimetres of high density metal</a:t>
            </a:r>
          </a:p>
        </p:txBody>
      </p:sp>
    </p:spTree>
    <p:extLst>
      <p:ext uri="{BB962C8B-B14F-4D97-AF65-F5344CB8AC3E}">
        <p14:creationId xmlns:p14="http://schemas.microsoft.com/office/powerpoint/2010/main" val="40953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12487 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3168 0.002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45248 -0.015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2" grpId="0"/>
      <p:bldP spid="34" grpId="0" animBg="1"/>
      <p:bldP spid="35" grpId="0"/>
      <p:bldP spid="36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5225" y="228599"/>
            <a:ext cx="8763000" cy="708025"/>
          </a:xfrm>
          <a:solidFill>
            <a:srgbClr val="FF6666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Radioactivity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0E69E-227D-4854-A766-8AF1F2A66C54}"/>
              </a:ext>
            </a:extLst>
          </p:cNvPr>
          <p:cNvSpPr txBox="1"/>
          <p:nvPr/>
        </p:nvSpPr>
        <p:spPr>
          <a:xfrm>
            <a:off x="234211" y="3642118"/>
            <a:ext cx="8494776" cy="83099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What are the three types of radioactivity and what can block the radioactivity?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B7CBF-A3AE-4988-B3B5-51F8C33F284D}"/>
              </a:ext>
            </a:extLst>
          </p:cNvPr>
          <p:cNvSpPr txBox="1"/>
          <p:nvPr/>
        </p:nvSpPr>
        <p:spPr>
          <a:xfrm>
            <a:off x="234211" y="1181565"/>
            <a:ext cx="8216784" cy="120032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What part of the atom has to achieve a stable structure and when does it happen if becomes un-stable?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9E050-1D96-4963-AC95-73BDF0EADFFA}"/>
              </a:ext>
            </a:extLst>
          </p:cNvPr>
          <p:cNvSpPr txBox="1"/>
          <p:nvPr/>
        </p:nvSpPr>
        <p:spPr>
          <a:xfrm>
            <a:off x="234211" y="2533651"/>
            <a:ext cx="8339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 nuclei of an atom and the decay is completely random, if it is un-stable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4BD76-73DA-4C9A-A576-2FEC25B80809}"/>
              </a:ext>
            </a:extLst>
          </p:cNvPr>
          <p:cNvSpPr txBox="1"/>
          <p:nvPr/>
        </p:nvSpPr>
        <p:spPr>
          <a:xfrm>
            <a:off x="300331" y="4624872"/>
            <a:ext cx="8339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Alpha radiation, stopped by paper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Beta radiation, stopped by millimetres metal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Gamma radiation, stopped by centimetres of high density metal</a:t>
            </a:r>
          </a:p>
        </p:txBody>
      </p:sp>
      <p:pic>
        <p:nvPicPr>
          <p:cNvPr id="9" name="Picture 8" descr="Mark, Check, Tick, Red, Correct, Symbol, Choice, Yes">
            <a:extLst>
              <a:ext uri="{FF2B5EF4-FFF2-40B4-BE49-F238E27FC236}">
                <a16:creationId xmlns:a16="http://schemas.microsoft.com/office/drawing/2014/main" id="{1BDDCC01-F190-41CF-A30E-E0B89D956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6590" y="4624872"/>
            <a:ext cx="1384066" cy="144215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1C62E4-7F59-459D-8710-A697AC8C4A18}"/>
              </a:ext>
            </a:extLst>
          </p:cNvPr>
          <p:cNvSpPr txBox="1"/>
          <p:nvPr/>
        </p:nvSpPr>
        <p:spPr>
          <a:xfrm>
            <a:off x="9416196" y="1452145"/>
            <a:ext cx="173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</a:rPr>
              <a:t>Green Pen</a:t>
            </a:r>
          </a:p>
        </p:txBody>
      </p:sp>
    </p:spTree>
    <p:extLst>
      <p:ext uri="{BB962C8B-B14F-4D97-AF65-F5344CB8AC3E}">
        <p14:creationId xmlns:p14="http://schemas.microsoft.com/office/powerpoint/2010/main" val="410284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5225" y="228599"/>
            <a:ext cx="8763000" cy="708025"/>
          </a:xfrm>
          <a:solidFill>
            <a:srgbClr val="FF6666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Radioactivity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48C77FB-4017-46A8-A821-7F8582394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154606"/>
              </p:ext>
            </p:extLst>
          </p:nvPr>
        </p:nvGraphicFramePr>
        <p:xfrm>
          <a:off x="591550" y="1355280"/>
          <a:ext cx="5952744" cy="457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87B4EAE-FA91-4643-8E57-6F8873517483}"/>
              </a:ext>
            </a:extLst>
          </p:cNvPr>
          <p:cNvSpPr txBox="1"/>
          <p:nvPr/>
        </p:nvSpPr>
        <p:spPr>
          <a:xfrm>
            <a:off x="6808692" y="1203582"/>
            <a:ext cx="39805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Background radiation is the radiation level that is around us every day when not standing next to or near a radiation source.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The Earth is made up in part of radioactive rocks that emit radiation.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The Sun and other stars emit radiation.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Human activity through development of nuclear technology emits, accounts for a small amount of background radiation.</a:t>
            </a:r>
          </a:p>
        </p:txBody>
      </p:sp>
    </p:spTree>
    <p:extLst>
      <p:ext uri="{BB962C8B-B14F-4D97-AF65-F5344CB8AC3E}">
        <p14:creationId xmlns:p14="http://schemas.microsoft.com/office/powerpoint/2010/main" val="2243378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D201D27314143BE863E8D07D284B8" ma:contentTypeVersion="7" ma:contentTypeDescription="Create a new document." ma:contentTypeScope="" ma:versionID="a04bb269a71ec15fb8834c62c42de320">
  <xsd:schema xmlns:xsd="http://www.w3.org/2001/XMLSchema" xmlns:xs="http://www.w3.org/2001/XMLSchema" xmlns:p="http://schemas.microsoft.com/office/2006/metadata/properties" xmlns:ns2="3eb4558b-8982-4134-8cf8-0edee52307a7" xmlns:ns3="049f97e1-32ae-4d3d-9c64-63be60dba368" targetNamespace="http://schemas.microsoft.com/office/2006/metadata/properties" ma:root="true" ma:fieldsID="858dc09fc12d3d2ae6884f6eb9195164" ns2:_="" ns3:_="">
    <xsd:import namespace="3eb4558b-8982-4134-8cf8-0edee52307a7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58b-8982-4134-8cf8-0edee5230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7690FB-D61F-446D-954E-A2BB53D8D26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3740D73-6B70-4D0C-80BA-C85FDE8A9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4558b-8982-4134-8cf8-0edee52307a7"/>
    <ds:schemaRef ds:uri="049f97e1-32ae-4d3d-9c64-63be60dba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893592-2F24-4110-B6FE-42AA5A4AFC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695</Words>
  <Application>Microsoft Office PowerPoint</Application>
  <PresentationFormat>Widescreen</PresentationFormat>
  <Paragraphs>200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Symbol</vt:lpstr>
      <vt:lpstr>Office Theme</vt:lpstr>
      <vt:lpstr>Atoms and Radiation</vt:lpstr>
      <vt:lpstr>PowerPoint Presentation</vt:lpstr>
      <vt:lpstr>Recall - Atoms</vt:lpstr>
      <vt:lpstr>Radioactivity</vt:lpstr>
      <vt:lpstr>Radioactivity – Unstable Atom</vt:lpstr>
      <vt:lpstr>Radioactivity</vt:lpstr>
      <vt:lpstr>Radioactivity</vt:lpstr>
      <vt:lpstr>Radioactivity</vt:lpstr>
      <vt:lpstr>Radioactivity</vt:lpstr>
      <vt:lpstr>Radioactivity</vt:lpstr>
      <vt:lpstr>Radioactivity</vt:lpstr>
      <vt:lpstr>Radioactivity</vt:lpstr>
      <vt:lpstr>Radioactivity</vt:lpstr>
      <vt:lpstr>Radioactivity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80/20 – THINK! What do you NEED to cover with your set</dc:title>
  <dc:creator>Matt Holden</dc:creator>
  <cp:lastModifiedBy>Helen Bradford</cp:lastModifiedBy>
  <cp:revision>16</cp:revision>
  <dcterms:created xsi:type="dcterms:W3CDTF">2020-04-07T11:39:08Z</dcterms:created>
  <dcterms:modified xsi:type="dcterms:W3CDTF">2020-09-17T10:42:11Z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0x010100571D201D27314143BE863E8D07D284B8</vt:lpwstr>
  </property>
</Properties>
</file>