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411" r:id="rId5"/>
    <p:sldId id="370" r:id="rId6"/>
    <p:sldId id="412" r:id="rId7"/>
    <p:sldId id="413" r:id="rId8"/>
    <p:sldId id="414" r:id="rId9"/>
    <p:sldId id="415" r:id="rId10"/>
    <p:sldId id="416" r:id="rId11"/>
    <p:sldId id="417" r:id="rId12"/>
    <p:sldId id="418" r:id="rId13"/>
    <p:sldId id="419" r:id="rId14"/>
    <p:sldId id="420" r:id="rId15"/>
    <p:sldId id="421" r:id="rId16"/>
    <p:sldId id="422" r:id="rId17"/>
    <p:sldId id="42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1" autoAdjust="0"/>
    <p:restoredTop sz="94660"/>
  </p:normalViewPr>
  <p:slideViewPr>
    <p:cSldViewPr snapToGrid="0">
      <p:cViewPr varScale="1">
        <p:scale>
          <a:sx n="86" d="100"/>
          <a:sy n="86" d="100"/>
        </p:scale>
        <p:origin x="115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10EABD-78CF-44B1-9AE4-891A8F0AD664}" type="datetimeFigureOut">
              <a:rPr lang="en-GB" smtClean="0"/>
              <a:t>24/09/2020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2425-0A62-42D6-A327-11D8608BAEE1}" type="slidenum">
              <a:rPr lang="en-GB" smtClean="0"/>
              <a:t>‹#›</a:t>
            </a:fld>
            <a:endParaRPr lang="en-GB"/>
          </a:p>
        </p:txBody>
      </p:sp>
    </p:spTree>
    <p:extLst>
      <p:ext uri="{BB962C8B-B14F-4D97-AF65-F5344CB8AC3E}">
        <p14:creationId xmlns:p14="http://schemas.microsoft.com/office/powerpoint/2010/main" val="408282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GB" dirty="0"/>
              <a:t>Image by </a:t>
            </a:r>
            <a:r>
              <a:rPr lang="en-GB" dirty="0" err="1"/>
              <a:t>Kelvinsong</a:t>
            </a:r>
            <a:r>
              <a:rPr lang="en-GB" dirty="0"/>
              <a:t> (Own work) [CC BY 3.0 (http://creativecommons.org/licenses/by/3.0)], via Wikimedia Commons</a:t>
            </a:r>
          </a:p>
        </p:txBody>
      </p:sp>
      <p:sp>
        <p:nvSpPr>
          <p:cNvPr id="4" name="Slide Number Placeholder 3"/>
          <p:cNvSpPr>
            <a:spLocks noGrp="1"/>
          </p:cNvSpPr>
          <p:nvPr>
            <p:ph type="sldNum" sz="quarter" idx="10"/>
          </p:nvPr>
        </p:nvSpPr>
        <p:spPr/>
        <p:txBody>
          <a:bodyPr/>
          <a:lstStyle/>
          <a:p>
            <a:fld id="{4EC2F09F-165E-4030-867E-DDFE62336EE1}"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0CDD25-B4C5-43E6-83BA-DE89490FE49C}"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2796528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0CDD25-B4C5-43E6-83BA-DE89490FE49C}"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676609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0CDD25-B4C5-43E6-83BA-DE89490FE49C}"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2374984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0CDD25-B4C5-43E6-83BA-DE89490FE49C}"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202523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0CDD25-B4C5-43E6-83BA-DE89490FE49C}"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3027163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0CDD25-B4C5-43E6-83BA-DE89490FE49C}"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1672358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0CDD25-B4C5-43E6-83BA-DE89490FE49C}" type="datetimeFigureOut">
              <a:rPr lang="en-GB" smtClean="0"/>
              <a:t>24/09/2020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345465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0CDD25-B4C5-43E6-83BA-DE89490FE49C}" type="datetimeFigureOut">
              <a:rPr lang="en-GB" smtClean="0"/>
              <a:t>24/09/2020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70562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CDD25-B4C5-43E6-83BA-DE89490FE49C}" type="datetimeFigureOut">
              <a:rPr lang="en-GB" smtClean="0"/>
              <a:t>24/09/2020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1661947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0CDD25-B4C5-43E6-83BA-DE89490FE49C}"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3496259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0CDD25-B4C5-43E6-83BA-DE89490FE49C}"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00826B-485E-4149-88FE-8D8302C14AF3}" type="slidenum">
              <a:rPr lang="en-GB" smtClean="0"/>
              <a:t>‹#›</a:t>
            </a:fld>
            <a:endParaRPr lang="en-GB"/>
          </a:p>
        </p:txBody>
      </p:sp>
    </p:spTree>
    <p:extLst>
      <p:ext uri="{BB962C8B-B14F-4D97-AF65-F5344CB8AC3E}">
        <p14:creationId xmlns:p14="http://schemas.microsoft.com/office/powerpoint/2010/main" val="999133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CDD25-B4C5-43E6-83BA-DE89490FE49C}" type="datetimeFigureOut">
              <a:rPr lang="en-GB" smtClean="0"/>
              <a:t>24/09/2020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0826B-485E-4149-88FE-8D8302C14AF3}" type="slidenum">
              <a:rPr lang="en-GB" smtClean="0"/>
              <a:t>‹#›</a:t>
            </a:fld>
            <a:endParaRPr lang="en-GB"/>
          </a:p>
        </p:txBody>
      </p:sp>
    </p:spTree>
    <p:extLst>
      <p:ext uri="{BB962C8B-B14F-4D97-AF65-F5344CB8AC3E}">
        <p14:creationId xmlns:p14="http://schemas.microsoft.com/office/powerpoint/2010/main" val="6572921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QXdujo4PZ7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152400"/>
            <a:ext cx="8534400" cy="1295400"/>
          </a:xfrm>
          <a:prstGeom prst="roundRect">
            <a:avLst/>
          </a:prstGeom>
          <a:solidFill>
            <a:srgbClr val="ABF3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81000" y="152402"/>
            <a:ext cx="8382000" cy="1447798"/>
          </a:xfrm>
        </p:spPr>
        <p:txBody>
          <a:bodyPr>
            <a:noAutofit/>
          </a:bodyPr>
          <a:lstStyle/>
          <a:p>
            <a:r>
              <a:rPr lang="en-GB" sz="5200" dirty="0">
                <a:latin typeface="Comic Sans MS" pitchFamily="66" charset="0"/>
              </a:rPr>
              <a:t>Transport Systems in Plants</a:t>
            </a:r>
          </a:p>
        </p:txBody>
      </p:sp>
      <p:sp>
        <p:nvSpPr>
          <p:cNvPr id="5" name="TextBox 4"/>
          <p:cNvSpPr txBox="1"/>
          <p:nvPr/>
        </p:nvSpPr>
        <p:spPr>
          <a:xfrm>
            <a:off x="304800" y="1600200"/>
            <a:ext cx="6553200" cy="3970318"/>
          </a:xfrm>
          <a:prstGeom prst="rect">
            <a:avLst/>
          </a:prstGeom>
          <a:noFill/>
        </p:spPr>
        <p:txBody>
          <a:bodyPr wrap="square" rtlCol="0">
            <a:spAutoFit/>
          </a:bodyPr>
          <a:lstStyle/>
          <a:p>
            <a:r>
              <a:rPr lang="en-GB" sz="2800" b="1" dirty="0">
                <a:latin typeface="Comic Sans MS" pitchFamily="66" charset="0"/>
              </a:rPr>
              <a:t>Do Now activity:</a:t>
            </a:r>
          </a:p>
          <a:p>
            <a:endParaRPr lang="en-GB" sz="2800" b="1" dirty="0">
              <a:latin typeface="Comic Sans MS" pitchFamily="66" charset="0"/>
            </a:endParaRPr>
          </a:p>
          <a:p>
            <a:pPr marL="342900" indent="-342900">
              <a:buAutoNum type="arabicPeriod"/>
            </a:pPr>
            <a:r>
              <a:rPr lang="en-GB" sz="2800" dirty="0">
                <a:solidFill>
                  <a:srgbClr val="FF0000"/>
                </a:solidFill>
                <a:latin typeface="Comic Sans MS" pitchFamily="66" charset="0"/>
              </a:rPr>
              <a:t>Name the three main plant organs</a:t>
            </a:r>
          </a:p>
          <a:p>
            <a:pPr marL="342900" indent="-342900">
              <a:buAutoNum type="arabicPeriod"/>
            </a:pPr>
            <a:endParaRPr lang="en-GB" sz="2800" dirty="0">
              <a:solidFill>
                <a:srgbClr val="FF0000"/>
              </a:solidFill>
              <a:latin typeface="Comic Sans MS" pitchFamily="66" charset="0"/>
            </a:endParaRPr>
          </a:p>
          <a:p>
            <a:pPr marL="342900" indent="-342900">
              <a:buAutoNum type="arabicPeriod"/>
            </a:pPr>
            <a:r>
              <a:rPr lang="en-GB" sz="2800" dirty="0">
                <a:solidFill>
                  <a:schemeClr val="accent6">
                    <a:lumMod val="75000"/>
                  </a:schemeClr>
                </a:solidFill>
                <a:latin typeface="Comic Sans MS" pitchFamily="66" charset="0"/>
              </a:rPr>
              <a:t>Name the types of tissue you would expect see within a leaf of a plant? </a:t>
            </a:r>
          </a:p>
          <a:p>
            <a:pPr marL="342900" indent="-342900">
              <a:buAutoNum type="arabicPeriod"/>
            </a:pPr>
            <a:endParaRPr lang="en-GB" sz="2800" dirty="0">
              <a:solidFill>
                <a:schemeClr val="accent6">
                  <a:lumMod val="75000"/>
                </a:schemeClr>
              </a:solidFill>
              <a:latin typeface="Comic Sans MS" pitchFamily="66" charset="0"/>
            </a:endParaRPr>
          </a:p>
          <a:p>
            <a:pPr marL="342900" indent="-342900">
              <a:buAutoNum type="arabicPeriod"/>
            </a:pPr>
            <a:r>
              <a:rPr lang="en-GB" sz="2800" dirty="0">
                <a:solidFill>
                  <a:srgbClr val="00B050"/>
                </a:solidFill>
                <a:latin typeface="Comic Sans MS" pitchFamily="66" charset="0"/>
              </a:rPr>
              <a:t>Describe the role of the xylem and the phloem tissue</a:t>
            </a:r>
          </a:p>
        </p:txBody>
      </p:sp>
      <p:pic>
        <p:nvPicPr>
          <p:cNvPr id="13314" name="Picture 2" descr="File:Botana curus X xylem and phloem 400×.png"/>
          <p:cNvPicPr>
            <a:picLocks noChangeAspect="1" noChangeArrowheads="1"/>
          </p:cNvPicPr>
          <p:nvPr/>
        </p:nvPicPr>
        <p:blipFill>
          <a:blip r:embed="rId3" cstate="print"/>
          <a:srcRect/>
          <a:stretch>
            <a:fillRect/>
          </a:stretch>
        </p:blipFill>
        <p:spPr bwMode="auto">
          <a:xfrm>
            <a:off x="6629400" y="4267200"/>
            <a:ext cx="2362200" cy="2362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19800" y="3276602"/>
            <a:ext cx="2514600" cy="646331"/>
          </a:xfrm>
          <a:prstGeom prst="rect">
            <a:avLst/>
          </a:prstGeom>
          <a:noFill/>
        </p:spPr>
        <p:txBody>
          <a:bodyPr wrap="square" rtlCol="0">
            <a:spAutoFit/>
          </a:bodyPr>
          <a:lstStyle/>
          <a:p>
            <a:pPr algn="ctr"/>
            <a:r>
              <a:rPr lang="en-GB" sz="3600" i="1" dirty="0">
                <a:solidFill>
                  <a:srgbClr val="0070C0"/>
                </a:solidFill>
                <a:latin typeface="Comic Sans MS" pitchFamily="66" charset="0"/>
              </a:rPr>
              <a:t>(6 marks)</a:t>
            </a:r>
            <a:endParaRPr lang="en-GB" sz="3600" i="1" dirty="0">
              <a:latin typeface="Comic Sans MS" pitchFamily="66" charset="0"/>
            </a:endParaRPr>
          </a:p>
        </p:txBody>
      </p:sp>
      <p:sp>
        <p:nvSpPr>
          <p:cNvPr id="8" name="TextBox 7"/>
          <p:cNvSpPr txBox="1"/>
          <p:nvPr/>
        </p:nvSpPr>
        <p:spPr>
          <a:xfrm>
            <a:off x="228600" y="1066802"/>
            <a:ext cx="8610600" cy="2400657"/>
          </a:xfrm>
          <a:prstGeom prst="rect">
            <a:avLst/>
          </a:prstGeom>
          <a:noFill/>
        </p:spPr>
        <p:txBody>
          <a:bodyPr wrap="square" rtlCol="0">
            <a:spAutoFit/>
          </a:bodyPr>
          <a:lstStyle/>
          <a:p>
            <a:r>
              <a:rPr lang="en-GB" sz="3000" dirty="0"/>
              <a:t>1.  Plants transport many substances between their leaves and roots.</a:t>
            </a:r>
          </a:p>
          <a:p>
            <a:endParaRPr lang="en-GB" sz="3000" dirty="0"/>
          </a:p>
          <a:p>
            <a:r>
              <a:rPr lang="en-GB" sz="3000" dirty="0"/>
              <a:t>Describe how ions, water and sugar are obtained and transported through plants</a:t>
            </a:r>
          </a:p>
        </p:txBody>
      </p:sp>
      <p:sp>
        <p:nvSpPr>
          <p:cNvPr id="9" name="TextBox 8"/>
          <p:cNvSpPr txBox="1"/>
          <p:nvPr/>
        </p:nvSpPr>
        <p:spPr>
          <a:xfrm>
            <a:off x="152400" y="228602"/>
            <a:ext cx="4648200" cy="646331"/>
          </a:xfrm>
          <a:prstGeom prst="rect">
            <a:avLst/>
          </a:prstGeom>
          <a:noFill/>
        </p:spPr>
        <p:txBody>
          <a:bodyPr wrap="square" rtlCol="0">
            <a:spAutoFit/>
          </a:bodyPr>
          <a:lstStyle/>
          <a:p>
            <a:r>
              <a:rPr lang="en-GB" sz="3600" dirty="0">
                <a:solidFill>
                  <a:srgbClr val="0070C0"/>
                </a:solidFill>
                <a:latin typeface="Comic Sans MS" pitchFamily="66" charset="0"/>
              </a:rPr>
              <a:t>Exam-style question:</a:t>
            </a:r>
          </a:p>
        </p:txBody>
      </p:sp>
      <p:pic>
        <p:nvPicPr>
          <p:cNvPr id="5122" name="Picture 2" descr="Plant, Silhouette, Grey, Tree, Leaves, Wood, Roots"/>
          <p:cNvPicPr>
            <a:picLocks noChangeAspect="1" noChangeArrowheads="1"/>
          </p:cNvPicPr>
          <p:nvPr/>
        </p:nvPicPr>
        <p:blipFill>
          <a:blip r:embed="rId2" cstate="print"/>
          <a:srcRect/>
          <a:stretch>
            <a:fillRect/>
          </a:stretch>
        </p:blipFill>
        <p:spPr bwMode="auto">
          <a:xfrm>
            <a:off x="1981200" y="3657602"/>
            <a:ext cx="2476500" cy="297180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152402"/>
            <a:ext cx="4343400" cy="646331"/>
          </a:xfrm>
          <a:prstGeom prst="rect">
            <a:avLst/>
          </a:prstGeom>
          <a:noFill/>
        </p:spPr>
        <p:txBody>
          <a:bodyPr wrap="square" rtlCol="0">
            <a:spAutoFit/>
          </a:bodyPr>
          <a:lstStyle/>
          <a:p>
            <a:r>
              <a:rPr lang="en-GB" sz="3600" dirty="0">
                <a:solidFill>
                  <a:srgbClr val="FF0000"/>
                </a:solidFill>
                <a:latin typeface="Comic Sans MS" pitchFamily="66" charset="0"/>
              </a:rPr>
              <a:t>Self-assessment:</a:t>
            </a:r>
          </a:p>
        </p:txBody>
      </p:sp>
      <p:sp>
        <p:nvSpPr>
          <p:cNvPr id="4" name="TextBox 3"/>
          <p:cNvSpPr txBox="1"/>
          <p:nvPr/>
        </p:nvSpPr>
        <p:spPr>
          <a:xfrm>
            <a:off x="152400" y="914400"/>
            <a:ext cx="8763000" cy="5509200"/>
          </a:xfrm>
          <a:prstGeom prst="rect">
            <a:avLst/>
          </a:prstGeom>
          <a:noFill/>
        </p:spPr>
        <p:txBody>
          <a:bodyPr wrap="square" rtlCol="0">
            <a:spAutoFit/>
          </a:bodyPr>
          <a:lstStyle/>
          <a:p>
            <a:pPr marL="342900" indent="-342900">
              <a:buAutoNum type="arabicPeriod"/>
            </a:pPr>
            <a:r>
              <a:rPr lang="en-GB" sz="2200" dirty="0"/>
              <a:t>Points that could be included (must ensure at least one point is made for each substance):</a:t>
            </a:r>
          </a:p>
          <a:p>
            <a:pPr marL="342900" indent="-342900">
              <a:buAutoNum type="arabicPeriod"/>
            </a:pPr>
            <a:endParaRPr lang="en-GB" sz="2200" dirty="0"/>
          </a:p>
          <a:p>
            <a:pPr marL="342900" indent="-342900"/>
            <a:r>
              <a:rPr lang="en-GB" sz="2200" dirty="0"/>
              <a:t>	</a:t>
            </a:r>
            <a:r>
              <a:rPr lang="en-GB" sz="2200" b="1" dirty="0"/>
              <a:t>Ions: </a:t>
            </a:r>
            <a:r>
              <a:rPr lang="en-GB" sz="2200" dirty="0"/>
              <a:t>are taken up by diffusion or active transport, from an area of high to low conc. (diffusion) or an area of low to high conc. (active transport), ions travel up in the xylem from the roots to the leaves (in one direction only)</a:t>
            </a:r>
          </a:p>
          <a:p>
            <a:pPr marL="342900" indent="-342900"/>
            <a:endParaRPr lang="en-GB" sz="2200" dirty="0"/>
          </a:p>
          <a:p>
            <a:pPr marL="342900" indent="-342900"/>
            <a:r>
              <a:rPr lang="en-GB" sz="2200" dirty="0"/>
              <a:t>	Water: is taken up by osmosis from the soil by the roots, from an area of low to high concentration, water travels in the xylem from the roots to the leaves, water is pulled up through the plant by the transpiration stream </a:t>
            </a:r>
          </a:p>
          <a:p>
            <a:pPr marL="342900" indent="-342900"/>
            <a:endParaRPr lang="en-GB" sz="2200" dirty="0"/>
          </a:p>
          <a:p>
            <a:pPr marL="342900" indent="-342900"/>
            <a:r>
              <a:rPr lang="en-GB" sz="2200" dirty="0"/>
              <a:t>	Sugar: this substance is made in the leaves during photosynthesis, sugar travels in the phloem, it is moved to other parts of the plant to be used in respiration or to be stored in storage organs.</a:t>
            </a:r>
          </a:p>
        </p:txBody>
      </p:sp>
      <p:sp>
        <p:nvSpPr>
          <p:cNvPr id="5" name="Rectangle 4"/>
          <p:cNvSpPr/>
          <p:nvPr/>
        </p:nvSpPr>
        <p:spPr>
          <a:xfrm>
            <a:off x="6858000" y="6096000"/>
            <a:ext cx="1210588" cy="369332"/>
          </a:xfrm>
          <a:prstGeom prst="rect">
            <a:avLst/>
          </a:prstGeom>
        </p:spPr>
        <p:txBody>
          <a:bodyPr wrap="none">
            <a:spAutoFit/>
          </a:bodyPr>
          <a:lstStyle/>
          <a:p>
            <a:pPr algn="ctr"/>
            <a:r>
              <a:rPr lang="en-GB" i="1" dirty="0">
                <a:solidFill>
                  <a:srgbClr val="FF0000"/>
                </a:solidFill>
                <a:latin typeface="Comic Sans MS" pitchFamily="66" charset="0"/>
              </a:rPr>
              <a:t>(6 marks)</a:t>
            </a:r>
          </a:p>
        </p:txBody>
      </p:sp>
      <p:pic>
        <p:nvPicPr>
          <p:cNvPr id="7" name="Picture 6" descr="Mark, Check, Tick, Red, Correct, Symbol, Choice, Yes"/>
          <p:cNvPicPr>
            <a:picLocks noChangeAspect="1" noChangeArrowheads="1"/>
          </p:cNvPicPr>
          <p:nvPr/>
        </p:nvPicPr>
        <p:blipFill>
          <a:blip r:embed="rId2" cstate="print"/>
          <a:srcRect/>
          <a:stretch>
            <a:fillRect/>
          </a:stretch>
        </p:blipFill>
        <p:spPr bwMode="auto">
          <a:xfrm>
            <a:off x="8077200" y="5804090"/>
            <a:ext cx="838200" cy="87337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976" y="187327"/>
            <a:ext cx="8658225" cy="2174875"/>
          </a:xfrm>
        </p:spPr>
        <p:txBody>
          <a:bodyPr>
            <a:normAutofit/>
          </a:bodyPr>
          <a:lstStyle/>
          <a:p>
            <a:pPr marL="0" indent="0">
              <a:buNone/>
            </a:pPr>
            <a:r>
              <a:rPr lang="en-GB" sz="4000" dirty="0">
                <a:solidFill>
                  <a:srgbClr val="00B0F0"/>
                </a:solidFill>
                <a:latin typeface="Comic Sans MS" panose="030F0702030302020204" pitchFamily="66" charset="0"/>
              </a:rPr>
              <a:t>Plenary</a:t>
            </a:r>
            <a:r>
              <a:rPr lang="en-GB" sz="4000" dirty="0">
                <a:latin typeface="Comic Sans MS" panose="030F0702030302020204" pitchFamily="66" charset="0"/>
              </a:rPr>
              <a:t> – Summarise what you have learnt today in 5 sentences, try and use the key words below.</a:t>
            </a:r>
          </a:p>
        </p:txBody>
      </p:sp>
      <p:sp>
        <p:nvSpPr>
          <p:cNvPr id="6" name="TextBox 5"/>
          <p:cNvSpPr txBox="1"/>
          <p:nvPr/>
        </p:nvSpPr>
        <p:spPr>
          <a:xfrm>
            <a:off x="228600" y="4495800"/>
            <a:ext cx="8686800" cy="1815882"/>
          </a:xfrm>
          <a:prstGeom prst="rect">
            <a:avLst/>
          </a:prstGeom>
          <a:solidFill>
            <a:srgbClr val="CCFFFF"/>
          </a:solidFill>
        </p:spPr>
        <p:txBody>
          <a:bodyPr wrap="square" rtlCol="0">
            <a:spAutoFit/>
          </a:bodyPr>
          <a:lstStyle/>
          <a:p>
            <a:pPr algn="ctr"/>
            <a:r>
              <a:rPr lang="en-GB" sz="2800" b="1" dirty="0">
                <a:latin typeface="Comic Sans MS" panose="030F0702030302020204" pitchFamily="66" charset="0"/>
              </a:rPr>
              <a:t>Keywords</a:t>
            </a:r>
            <a:r>
              <a:rPr lang="en-GB" sz="2800" dirty="0">
                <a:latin typeface="Comic Sans MS" panose="030F0702030302020204" pitchFamily="66" charset="0"/>
              </a:rPr>
              <a:t>: Xylem, phloem, mineral ions, transpiration, translocation, glucose, sucrose, water, respiration, photosynthesis, sieve tube cells, companion cells</a:t>
            </a:r>
          </a:p>
        </p:txBody>
      </p:sp>
      <p:pic>
        <p:nvPicPr>
          <p:cNvPr id="9" name="Picture 2" descr="Poppy, Flower, Nature, Plant, Summer"/>
          <p:cNvPicPr>
            <a:picLocks noChangeAspect="1" noChangeArrowheads="1"/>
          </p:cNvPicPr>
          <p:nvPr/>
        </p:nvPicPr>
        <p:blipFill>
          <a:blip r:embed="rId2" cstate="print"/>
          <a:srcRect/>
          <a:stretch>
            <a:fillRect/>
          </a:stretch>
        </p:blipFill>
        <p:spPr bwMode="auto">
          <a:xfrm>
            <a:off x="6019800" y="2209802"/>
            <a:ext cx="1524000" cy="1942089"/>
          </a:xfrm>
          <a:prstGeom prst="rect">
            <a:avLst/>
          </a:prstGeom>
          <a:noFill/>
        </p:spPr>
      </p:pic>
    </p:spTree>
    <p:extLst>
      <p:ext uri="{BB962C8B-B14F-4D97-AF65-F5344CB8AC3E}">
        <p14:creationId xmlns:p14="http://schemas.microsoft.com/office/powerpoint/2010/main" val="3111748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3952876" cy="736600"/>
          </a:xfrm>
        </p:spPr>
        <p:txBody>
          <a:bodyPr>
            <a:normAutofit/>
          </a:bodyPr>
          <a:lstStyle/>
          <a:p>
            <a:pPr marL="0" indent="0">
              <a:buNone/>
            </a:pPr>
            <a:r>
              <a:rPr lang="en-GB" sz="2400" dirty="0"/>
              <a:t>Phloem – Moving food</a:t>
            </a:r>
          </a:p>
        </p:txBody>
      </p:sp>
      <p:sp>
        <p:nvSpPr>
          <p:cNvPr id="6" name="Content Placeholder 2"/>
          <p:cNvSpPr txBox="1">
            <a:spLocks/>
          </p:cNvSpPr>
          <p:nvPr/>
        </p:nvSpPr>
        <p:spPr>
          <a:xfrm>
            <a:off x="80962" y="3657601"/>
            <a:ext cx="4414839" cy="4132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t>Xylem – Moving water and mineral ions</a:t>
            </a:r>
          </a:p>
        </p:txBody>
      </p:sp>
      <p:sp>
        <p:nvSpPr>
          <p:cNvPr id="7" name="TextBox 6"/>
          <p:cNvSpPr txBox="1"/>
          <p:nvPr/>
        </p:nvSpPr>
        <p:spPr>
          <a:xfrm>
            <a:off x="1885952" y="992607"/>
            <a:ext cx="2843212" cy="2723823"/>
          </a:xfrm>
          <a:prstGeom prst="rect">
            <a:avLst/>
          </a:prstGeom>
          <a:noFill/>
        </p:spPr>
        <p:txBody>
          <a:bodyPr wrap="square" rtlCol="0">
            <a:spAutoFit/>
          </a:bodyPr>
          <a:lstStyle/>
          <a:p>
            <a:r>
              <a:rPr lang="en-GB" sz="1600" dirty="0"/>
              <a:t>The phloem tissue transports sugars made from the leaves to the rest of the plant.  Food is also transported to storage organs.</a:t>
            </a:r>
          </a:p>
          <a:p>
            <a:endParaRPr lang="en-GB" sz="1100" dirty="0"/>
          </a:p>
          <a:p>
            <a:r>
              <a:rPr lang="en-GB" sz="1600" dirty="0"/>
              <a:t>Phloem is a living tissue, phloem cells are </a:t>
            </a:r>
            <a:r>
              <a:rPr lang="en-GB" sz="1600" u="sng" dirty="0"/>
              <a:t>alive</a:t>
            </a:r>
            <a:r>
              <a:rPr lang="en-GB" sz="1600" dirty="0"/>
              <a:t>. The movement of dissolved sugars from the leaves to the rest of the plant is called </a:t>
            </a:r>
            <a:r>
              <a:rPr lang="en-GB" sz="1600" u="sng" dirty="0"/>
              <a:t>translocation.</a:t>
            </a:r>
          </a:p>
        </p:txBody>
      </p:sp>
      <p:sp>
        <p:nvSpPr>
          <p:cNvPr id="8" name="TextBox 7"/>
          <p:cNvSpPr txBox="1"/>
          <p:nvPr/>
        </p:nvSpPr>
        <p:spPr>
          <a:xfrm>
            <a:off x="1985960" y="4145092"/>
            <a:ext cx="2671766" cy="2800767"/>
          </a:xfrm>
          <a:prstGeom prst="rect">
            <a:avLst/>
          </a:prstGeom>
          <a:noFill/>
        </p:spPr>
        <p:txBody>
          <a:bodyPr wrap="square" rtlCol="0">
            <a:spAutoFit/>
          </a:bodyPr>
          <a:lstStyle/>
          <a:p>
            <a:r>
              <a:rPr lang="en-GB" sz="1600" dirty="0"/>
              <a:t>The xylem tissue carries water and mineral ions from the soil up to the stem and the leaves. </a:t>
            </a:r>
          </a:p>
          <a:p>
            <a:endParaRPr lang="en-GB" sz="1600" dirty="0"/>
          </a:p>
          <a:p>
            <a:r>
              <a:rPr lang="en-GB" sz="1600" dirty="0"/>
              <a:t>The mineral ions and water only travels in one direction. </a:t>
            </a:r>
          </a:p>
          <a:p>
            <a:endParaRPr lang="en-GB" sz="1600" dirty="0"/>
          </a:p>
          <a:p>
            <a:r>
              <a:rPr lang="en-GB" sz="1600" dirty="0"/>
              <a:t>Xylem cells are dead.</a:t>
            </a:r>
          </a:p>
          <a:p>
            <a:endParaRPr lang="en-GB" sz="1600" u="sng" dirty="0"/>
          </a:p>
          <a:p>
            <a:endParaRPr lang="en-GB" sz="1600" u="sng" dirty="0"/>
          </a:p>
        </p:txBody>
      </p:sp>
      <p:sp>
        <p:nvSpPr>
          <p:cNvPr id="15" name="Content Placeholder 2"/>
          <p:cNvSpPr txBox="1">
            <a:spLocks/>
          </p:cNvSpPr>
          <p:nvPr/>
        </p:nvSpPr>
        <p:spPr>
          <a:xfrm>
            <a:off x="4567236" y="682584"/>
            <a:ext cx="3952876" cy="736600"/>
          </a:xfrm>
          <a:prstGeom prst="rect">
            <a:avLst/>
          </a:prstGeom>
        </p:spPr>
        <p:txBody>
          <a:bodyPr vert="horz" lIns="91440" tIns="45720" rIns="91440" bIns="45720" rtlCol="0">
            <a:normAutofit/>
          </a:bodyPr>
          <a:lstStyle/>
          <a:p>
            <a:pPr>
              <a:spcBef>
                <a:spcPct val="20000"/>
              </a:spcBef>
              <a:defRPr/>
            </a:pPr>
            <a:r>
              <a:rPr lang="en-GB" sz="2400"/>
              <a:t>Phloem – Moving food</a:t>
            </a:r>
            <a:endParaRPr lang="en-GB" sz="2400" dirty="0"/>
          </a:p>
        </p:txBody>
      </p:sp>
      <p:sp>
        <p:nvSpPr>
          <p:cNvPr id="18" name="Content Placeholder 2"/>
          <p:cNvSpPr txBox="1">
            <a:spLocks/>
          </p:cNvSpPr>
          <p:nvPr/>
        </p:nvSpPr>
        <p:spPr>
          <a:xfrm>
            <a:off x="4495798" y="3730585"/>
            <a:ext cx="4414839" cy="4132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t>Xylem – Moving water and mineral ions</a:t>
            </a:r>
          </a:p>
        </p:txBody>
      </p:sp>
      <p:sp>
        <p:nvSpPr>
          <p:cNvPr id="19" name="TextBox 18"/>
          <p:cNvSpPr txBox="1"/>
          <p:nvPr/>
        </p:nvSpPr>
        <p:spPr>
          <a:xfrm>
            <a:off x="6300788" y="1065591"/>
            <a:ext cx="2843212" cy="2723823"/>
          </a:xfrm>
          <a:prstGeom prst="rect">
            <a:avLst/>
          </a:prstGeom>
          <a:noFill/>
        </p:spPr>
        <p:txBody>
          <a:bodyPr wrap="square" rtlCol="0">
            <a:spAutoFit/>
          </a:bodyPr>
          <a:lstStyle/>
          <a:p>
            <a:r>
              <a:rPr lang="en-GB" sz="1600" dirty="0"/>
              <a:t>The phloem tissue transports sugars made from the leaves to the rest of the plant.  Food is also transported to storage organs.</a:t>
            </a:r>
          </a:p>
          <a:p>
            <a:endParaRPr lang="en-GB" sz="1100" dirty="0"/>
          </a:p>
          <a:p>
            <a:r>
              <a:rPr lang="en-GB" sz="1600" dirty="0"/>
              <a:t>Phloem is a living tissue, phloem cells are </a:t>
            </a:r>
            <a:r>
              <a:rPr lang="en-GB" sz="1600" u="sng" dirty="0"/>
              <a:t>alive</a:t>
            </a:r>
            <a:r>
              <a:rPr lang="en-GB" sz="1600" dirty="0"/>
              <a:t>. The movement of dissolved sugars from the leaves to the rest of the plant is called </a:t>
            </a:r>
            <a:r>
              <a:rPr lang="en-GB" sz="1600" u="sng" dirty="0"/>
              <a:t>translocation.</a:t>
            </a:r>
          </a:p>
        </p:txBody>
      </p:sp>
      <p:sp>
        <p:nvSpPr>
          <p:cNvPr id="20" name="TextBox 19"/>
          <p:cNvSpPr txBox="1"/>
          <p:nvPr/>
        </p:nvSpPr>
        <p:spPr>
          <a:xfrm>
            <a:off x="6400796" y="4218076"/>
            <a:ext cx="2671766" cy="2800767"/>
          </a:xfrm>
          <a:prstGeom prst="rect">
            <a:avLst/>
          </a:prstGeom>
          <a:noFill/>
        </p:spPr>
        <p:txBody>
          <a:bodyPr wrap="square" rtlCol="0">
            <a:spAutoFit/>
          </a:bodyPr>
          <a:lstStyle/>
          <a:p>
            <a:r>
              <a:rPr lang="en-GB" sz="1600" dirty="0"/>
              <a:t>The xylem tissue carries water and mineral ions from the soil up to the stem and the leaves. </a:t>
            </a:r>
          </a:p>
          <a:p>
            <a:endParaRPr lang="en-GB" sz="1600" dirty="0"/>
          </a:p>
          <a:p>
            <a:r>
              <a:rPr lang="en-GB" sz="1600" dirty="0"/>
              <a:t>The mineral ions and water only travels in one direction. </a:t>
            </a:r>
          </a:p>
          <a:p>
            <a:endParaRPr lang="en-GB" sz="1600" dirty="0"/>
          </a:p>
          <a:p>
            <a:r>
              <a:rPr lang="en-GB" sz="1600" dirty="0"/>
              <a:t>Xylem cells are dead.</a:t>
            </a:r>
          </a:p>
          <a:p>
            <a:endParaRPr lang="en-GB" sz="1600" u="sng" dirty="0"/>
          </a:p>
          <a:p>
            <a:endParaRPr lang="en-GB" sz="1600" u="sng" dirty="0"/>
          </a:p>
        </p:txBody>
      </p:sp>
      <p:sp>
        <p:nvSpPr>
          <p:cNvPr id="21" name="TextBox 20"/>
          <p:cNvSpPr txBox="1"/>
          <p:nvPr/>
        </p:nvSpPr>
        <p:spPr>
          <a:xfrm>
            <a:off x="152400" y="152402"/>
            <a:ext cx="4343400" cy="461665"/>
          </a:xfrm>
          <a:prstGeom prst="rect">
            <a:avLst/>
          </a:prstGeom>
          <a:noFill/>
        </p:spPr>
        <p:txBody>
          <a:bodyPr wrap="square" rtlCol="0">
            <a:spAutoFit/>
          </a:bodyPr>
          <a:lstStyle/>
          <a:p>
            <a:pPr algn="ctr"/>
            <a:r>
              <a:rPr lang="en-GB" sz="2400" b="1" dirty="0">
                <a:latin typeface="Comic Sans MS" pitchFamily="66" charset="0"/>
              </a:rPr>
              <a:t>Cheat Sheet!</a:t>
            </a:r>
          </a:p>
        </p:txBody>
      </p:sp>
      <p:sp>
        <p:nvSpPr>
          <p:cNvPr id="22" name="TextBox 21"/>
          <p:cNvSpPr txBox="1"/>
          <p:nvPr/>
        </p:nvSpPr>
        <p:spPr>
          <a:xfrm>
            <a:off x="4495800" y="228602"/>
            <a:ext cx="4495800" cy="461665"/>
          </a:xfrm>
          <a:prstGeom prst="rect">
            <a:avLst/>
          </a:prstGeom>
          <a:noFill/>
        </p:spPr>
        <p:txBody>
          <a:bodyPr wrap="square" rtlCol="0">
            <a:spAutoFit/>
          </a:bodyPr>
          <a:lstStyle/>
          <a:p>
            <a:pPr algn="ctr"/>
            <a:r>
              <a:rPr lang="en-GB" sz="2400" b="1" dirty="0">
                <a:latin typeface="Comic Sans MS" pitchFamily="66" charset="0"/>
              </a:rPr>
              <a:t>Cheat Sheet!</a:t>
            </a:r>
          </a:p>
        </p:txBody>
      </p:sp>
      <p:pic>
        <p:nvPicPr>
          <p:cNvPr id="2049" name="Picture 1"/>
          <p:cNvPicPr>
            <a:picLocks noChangeAspect="1" noChangeArrowheads="1"/>
          </p:cNvPicPr>
          <p:nvPr/>
        </p:nvPicPr>
        <p:blipFill>
          <a:blip r:embed="rId2" cstate="print"/>
          <a:srcRect/>
          <a:stretch>
            <a:fillRect/>
          </a:stretch>
        </p:blipFill>
        <p:spPr bwMode="auto">
          <a:xfrm>
            <a:off x="304800" y="4038600"/>
            <a:ext cx="1218700" cy="2819400"/>
          </a:xfrm>
          <a:prstGeom prst="rect">
            <a:avLst/>
          </a:prstGeom>
          <a:noFill/>
          <a:ln w="9525">
            <a:noFill/>
            <a:miter lim="800000"/>
            <a:headEnd/>
            <a:tailEnd/>
          </a:ln>
          <a:effectLst/>
        </p:spPr>
      </p:pic>
      <p:pic>
        <p:nvPicPr>
          <p:cNvPr id="23" name="Picture 1"/>
          <p:cNvPicPr>
            <a:picLocks noChangeAspect="1" noChangeArrowheads="1"/>
          </p:cNvPicPr>
          <p:nvPr/>
        </p:nvPicPr>
        <p:blipFill>
          <a:blip r:embed="rId2" cstate="print"/>
          <a:srcRect/>
          <a:stretch>
            <a:fillRect/>
          </a:stretch>
        </p:blipFill>
        <p:spPr bwMode="auto">
          <a:xfrm>
            <a:off x="4724400" y="4038600"/>
            <a:ext cx="1218700" cy="2819400"/>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cstate="print"/>
          <a:srcRect/>
          <a:stretch>
            <a:fillRect/>
          </a:stretch>
        </p:blipFill>
        <p:spPr bwMode="auto">
          <a:xfrm>
            <a:off x="457202" y="1066800"/>
            <a:ext cx="1050595" cy="2654300"/>
          </a:xfrm>
          <a:prstGeom prst="rect">
            <a:avLst/>
          </a:prstGeom>
          <a:noFill/>
          <a:ln w="9525">
            <a:noFill/>
            <a:miter lim="800000"/>
            <a:headEnd/>
            <a:tailEnd/>
          </a:ln>
          <a:effectLst/>
        </p:spPr>
      </p:pic>
      <p:pic>
        <p:nvPicPr>
          <p:cNvPr id="24" name="Picture 2"/>
          <p:cNvPicPr>
            <a:picLocks noChangeAspect="1" noChangeArrowheads="1"/>
          </p:cNvPicPr>
          <p:nvPr/>
        </p:nvPicPr>
        <p:blipFill>
          <a:blip r:embed="rId3" cstate="print"/>
          <a:srcRect/>
          <a:stretch>
            <a:fillRect/>
          </a:stretch>
        </p:blipFill>
        <p:spPr bwMode="auto">
          <a:xfrm>
            <a:off x="4876802" y="1066800"/>
            <a:ext cx="1050595" cy="2654300"/>
          </a:xfrm>
          <a:prstGeom prst="rect">
            <a:avLst/>
          </a:prstGeom>
          <a:noFill/>
          <a:ln w="9525">
            <a:noFill/>
            <a:miter lim="800000"/>
            <a:headEnd/>
            <a:tailEnd/>
          </a:ln>
          <a:effectLst/>
        </p:spPr>
      </p:pic>
    </p:spTree>
    <p:extLst>
      <p:ext uri="{BB962C8B-B14F-4D97-AF65-F5344CB8AC3E}">
        <p14:creationId xmlns:p14="http://schemas.microsoft.com/office/powerpoint/2010/main" val="2935885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974199" y="1429910"/>
            <a:ext cx="6343652" cy="4093428"/>
          </a:xfrm>
          <a:prstGeom prst="rect">
            <a:avLst/>
          </a:prstGeom>
          <a:noFill/>
        </p:spPr>
        <p:txBody>
          <a:bodyPr wrap="square" rtlCol="0">
            <a:spAutoFit/>
          </a:bodyPr>
          <a:lstStyle/>
          <a:p>
            <a:pPr marL="342900" indent="-342900">
              <a:buAutoNum type="arabicPeriod"/>
            </a:pPr>
            <a:r>
              <a:rPr lang="en-GB" sz="2000" dirty="0">
                <a:latin typeface="Comic Sans MS" panose="030F0702030302020204" pitchFamily="66" charset="0"/>
              </a:rPr>
              <a:t>How does water move up through the xylem vessels?</a:t>
            </a:r>
          </a:p>
          <a:p>
            <a:pPr marL="342900" indent="-342900">
              <a:buAutoNum type="arabicPeriod"/>
            </a:pPr>
            <a:endParaRPr lang="en-GB" sz="2000" dirty="0">
              <a:latin typeface="Comic Sans MS" panose="030F0702030302020204" pitchFamily="66" charset="0"/>
            </a:endParaRPr>
          </a:p>
          <a:p>
            <a:pPr marL="342900" indent="-342900">
              <a:buAutoNum type="arabicPeriod"/>
            </a:pPr>
            <a:r>
              <a:rPr lang="en-GB" sz="2000" dirty="0">
                <a:latin typeface="Comic Sans MS" panose="030F0702030302020204" pitchFamily="66" charset="0"/>
              </a:rPr>
              <a:t>How do sugars move around the plant in the phloem vessels?</a:t>
            </a:r>
          </a:p>
          <a:p>
            <a:pPr marL="342900" indent="-342900">
              <a:buAutoNum type="arabicPeriod"/>
            </a:pPr>
            <a:endParaRPr lang="en-GB" sz="2000" dirty="0">
              <a:latin typeface="Comic Sans MS" panose="030F0702030302020204" pitchFamily="66" charset="0"/>
            </a:endParaRPr>
          </a:p>
          <a:p>
            <a:pPr marL="342900" indent="-342900">
              <a:buAutoNum type="arabicPeriod"/>
            </a:pPr>
            <a:r>
              <a:rPr lang="en-GB" sz="2000" dirty="0">
                <a:latin typeface="Comic Sans MS" panose="030F0702030302020204" pitchFamily="66" charset="0"/>
              </a:rPr>
              <a:t>Glucose is made during which process? </a:t>
            </a:r>
          </a:p>
          <a:p>
            <a:pPr marL="342900" indent="-342900">
              <a:buAutoNum type="arabicPeriod"/>
            </a:pPr>
            <a:endParaRPr lang="en-GB" sz="2000" dirty="0">
              <a:latin typeface="Comic Sans MS" panose="030F0702030302020204" pitchFamily="66" charset="0"/>
            </a:endParaRPr>
          </a:p>
          <a:p>
            <a:pPr marL="342900" indent="-342900">
              <a:buAutoNum type="arabicPeriod"/>
            </a:pPr>
            <a:r>
              <a:rPr lang="en-GB" sz="2000" dirty="0">
                <a:latin typeface="Comic Sans MS" panose="030F0702030302020204" pitchFamily="66" charset="0"/>
              </a:rPr>
              <a:t>What does glucose change into before it is transported in the phloem?</a:t>
            </a:r>
          </a:p>
          <a:p>
            <a:pPr marL="342900" indent="-342900">
              <a:buAutoNum type="arabicPeriod"/>
            </a:pPr>
            <a:endParaRPr lang="en-GB" sz="2000" dirty="0">
              <a:latin typeface="Comic Sans MS" panose="030F0702030302020204" pitchFamily="66" charset="0"/>
            </a:endParaRPr>
          </a:p>
          <a:p>
            <a:pPr marL="342900" indent="-342900">
              <a:buAutoNum type="arabicPeriod"/>
            </a:pPr>
            <a:r>
              <a:rPr lang="en-GB" sz="2000" dirty="0">
                <a:latin typeface="Comic Sans MS" panose="030F0702030302020204" pitchFamily="66" charset="0"/>
              </a:rPr>
              <a:t>What are the names of the two types of cells needed to make the phloem tissue?</a:t>
            </a:r>
          </a:p>
        </p:txBody>
      </p:sp>
      <p:sp>
        <p:nvSpPr>
          <p:cNvPr id="5" name="TextBox 4"/>
          <p:cNvSpPr txBox="1"/>
          <p:nvPr/>
        </p:nvSpPr>
        <p:spPr>
          <a:xfrm rot="16200000">
            <a:off x="3523088" y="1429912"/>
            <a:ext cx="6343652" cy="4093428"/>
          </a:xfrm>
          <a:prstGeom prst="rect">
            <a:avLst/>
          </a:prstGeom>
          <a:noFill/>
        </p:spPr>
        <p:txBody>
          <a:bodyPr wrap="square" rtlCol="0">
            <a:spAutoFit/>
          </a:bodyPr>
          <a:lstStyle/>
          <a:p>
            <a:pPr marL="342900" indent="-342900">
              <a:buAutoNum type="arabicPeriod"/>
            </a:pPr>
            <a:r>
              <a:rPr lang="en-GB" sz="2000" dirty="0">
                <a:latin typeface="Comic Sans MS" panose="030F0702030302020204" pitchFamily="66" charset="0"/>
              </a:rPr>
              <a:t>How does water move up through the xylem vessels?</a:t>
            </a:r>
          </a:p>
          <a:p>
            <a:pPr marL="342900" indent="-342900">
              <a:buAutoNum type="arabicPeriod"/>
            </a:pPr>
            <a:endParaRPr lang="en-GB" sz="2000" dirty="0">
              <a:latin typeface="Comic Sans MS" panose="030F0702030302020204" pitchFamily="66" charset="0"/>
            </a:endParaRPr>
          </a:p>
          <a:p>
            <a:pPr marL="342900" indent="-342900">
              <a:buAutoNum type="arabicPeriod"/>
            </a:pPr>
            <a:r>
              <a:rPr lang="en-GB" sz="2000" dirty="0">
                <a:latin typeface="Comic Sans MS" panose="030F0702030302020204" pitchFamily="66" charset="0"/>
              </a:rPr>
              <a:t>How do sugars move around the plant in the phloem vessels?</a:t>
            </a:r>
          </a:p>
          <a:p>
            <a:pPr marL="342900" indent="-342900">
              <a:buAutoNum type="arabicPeriod"/>
            </a:pPr>
            <a:endParaRPr lang="en-GB" sz="2000" dirty="0">
              <a:latin typeface="Comic Sans MS" panose="030F0702030302020204" pitchFamily="66" charset="0"/>
            </a:endParaRPr>
          </a:p>
          <a:p>
            <a:pPr marL="342900" indent="-342900">
              <a:buAutoNum type="arabicPeriod"/>
            </a:pPr>
            <a:r>
              <a:rPr lang="en-GB" sz="2000" dirty="0">
                <a:latin typeface="Comic Sans MS" panose="030F0702030302020204" pitchFamily="66" charset="0"/>
              </a:rPr>
              <a:t>Glucose is made during which process? </a:t>
            </a:r>
          </a:p>
          <a:p>
            <a:pPr marL="342900" indent="-342900">
              <a:buAutoNum type="arabicPeriod"/>
            </a:pPr>
            <a:endParaRPr lang="en-GB" sz="2000" dirty="0">
              <a:latin typeface="Comic Sans MS" panose="030F0702030302020204" pitchFamily="66" charset="0"/>
            </a:endParaRPr>
          </a:p>
          <a:p>
            <a:pPr marL="342900" indent="-342900">
              <a:buAutoNum type="arabicPeriod"/>
            </a:pPr>
            <a:r>
              <a:rPr lang="en-GB" sz="2000" dirty="0">
                <a:latin typeface="Comic Sans MS" panose="030F0702030302020204" pitchFamily="66" charset="0"/>
              </a:rPr>
              <a:t>What does glucose change into before it is transported in the phloem?</a:t>
            </a:r>
          </a:p>
          <a:p>
            <a:pPr marL="342900" indent="-342900">
              <a:buAutoNum type="arabicPeriod"/>
            </a:pPr>
            <a:endParaRPr lang="en-GB" sz="2000" dirty="0">
              <a:latin typeface="Comic Sans MS" panose="030F0702030302020204" pitchFamily="66" charset="0"/>
            </a:endParaRPr>
          </a:p>
          <a:p>
            <a:pPr marL="342900" indent="-342900">
              <a:buAutoNum type="arabicPeriod"/>
            </a:pPr>
            <a:r>
              <a:rPr lang="en-GB" sz="2000" dirty="0">
                <a:latin typeface="Comic Sans MS" panose="030F0702030302020204" pitchFamily="66" charset="0"/>
              </a:rPr>
              <a:t>What are the names of the two types of cells needed to make the phloem tissue?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lstStyle/>
          <a:p>
            <a:pPr marL="0" indent="0">
              <a:buNone/>
            </a:pPr>
            <a:r>
              <a:rPr lang="en-GB" dirty="0"/>
              <a:t>GOOD PROGRESS:</a:t>
            </a:r>
          </a:p>
          <a:p>
            <a:pPr marL="0" indent="0">
              <a:buNone/>
            </a:pPr>
            <a:r>
              <a:rPr lang="en-GB" dirty="0"/>
              <a:t>- </a:t>
            </a:r>
            <a:r>
              <a:rPr lang="en-GB" sz="2800" kern="1200" dirty="0">
                <a:solidFill>
                  <a:schemeClr val="tx1"/>
                </a:solidFill>
                <a:effectLst/>
                <a:latin typeface="Comic Sans MS" panose="030F0702030302020204" pitchFamily="66" charset="0"/>
                <a:ea typeface="+mn-ea"/>
                <a:cs typeface="+mn-cs"/>
              </a:rPr>
              <a:t>Identify the substances transported in plants</a:t>
            </a:r>
          </a:p>
          <a:p>
            <a:pPr marL="0" indent="0">
              <a:buNone/>
            </a:pPr>
            <a:r>
              <a:rPr lang="en-GB" dirty="0"/>
              <a:t>- </a:t>
            </a:r>
            <a:r>
              <a:rPr lang="en-GB" sz="2800" kern="1200" dirty="0">
                <a:solidFill>
                  <a:schemeClr val="tx1"/>
                </a:solidFill>
                <a:effectLst/>
                <a:latin typeface="Comic Sans MS" panose="030F0702030302020204" pitchFamily="66" charset="0"/>
                <a:ea typeface="+mn-ea"/>
                <a:cs typeface="+mn-cs"/>
              </a:rPr>
              <a:t>Describe the function of the xylem and phloem in relation to the substances they carry</a:t>
            </a:r>
          </a:p>
          <a:p>
            <a:pPr marL="0" indent="0">
              <a:buNone/>
            </a:pPr>
            <a:r>
              <a:rPr lang="en-GB" dirty="0"/>
              <a:t>OUTSTANDING PROGRESS:</a:t>
            </a:r>
          </a:p>
          <a:p>
            <a:pPr marL="0" indent="0">
              <a:buNone/>
            </a:pPr>
            <a:r>
              <a:rPr lang="en-GB" dirty="0"/>
              <a:t>- </a:t>
            </a:r>
            <a:r>
              <a:rPr lang="en-US" sz="2800" dirty="0">
                <a:solidFill>
                  <a:schemeClr val="tx1"/>
                </a:solidFill>
                <a:latin typeface="Comic Sans MS" panose="030F0702030302020204" pitchFamily="66" charset="0"/>
              </a:rPr>
              <a:t>Explain why transport in plants is essential to life by relating each substance to its job within the plant</a:t>
            </a: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0"/>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839200" cy="1569660"/>
          </a:xfrm>
          <a:prstGeom prst="rect">
            <a:avLst/>
          </a:prstGeom>
          <a:noFill/>
        </p:spPr>
        <p:txBody>
          <a:bodyPr wrap="square" rtlCol="0">
            <a:spAutoFit/>
          </a:bodyPr>
          <a:lstStyle/>
          <a:p>
            <a:pPr algn="ctr"/>
            <a:r>
              <a:rPr lang="en-GB" sz="3200" dirty="0">
                <a:latin typeface="Comic Sans MS" panose="030F0702030302020204" pitchFamily="66" charset="0"/>
              </a:rPr>
              <a:t>Xylem and phloem vessels are similar in that they both transport materials around the plant. But they have many differences.</a:t>
            </a:r>
          </a:p>
        </p:txBody>
      </p:sp>
      <p:sp>
        <p:nvSpPr>
          <p:cNvPr id="6" name="TextBox 5"/>
          <p:cNvSpPr txBox="1"/>
          <p:nvPr/>
        </p:nvSpPr>
        <p:spPr>
          <a:xfrm>
            <a:off x="152400" y="2209800"/>
            <a:ext cx="2895600" cy="4093428"/>
          </a:xfrm>
          <a:prstGeom prst="rect">
            <a:avLst/>
          </a:prstGeom>
          <a:noFill/>
          <a:ln w="38100">
            <a:solidFill>
              <a:srgbClr val="ABF3E7"/>
            </a:solidFill>
          </a:ln>
        </p:spPr>
        <p:txBody>
          <a:bodyPr wrap="square" rtlCol="0">
            <a:spAutoFit/>
          </a:bodyPr>
          <a:lstStyle/>
          <a:p>
            <a:pPr algn="ctr"/>
            <a:r>
              <a:rPr lang="en-GB" sz="2400" b="1" dirty="0">
                <a:solidFill>
                  <a:srgbClr val="0070C0"/>
                </a:solidFill>
                <a:latin typeface="Comic Sans MS" pitchFamily="66" charset="0"/>
              </a:rPr>
              <a:t>Think &gt; Pair &gt; Share</a:t>
            </a:r>
          </a:p>
          <a:p>
            <a:endParaRPr lang="en-GB" sz="2000" dirty="0">
              <a:latin typeface="Comic Sans MS" pitchFamily="66" charset="0"/>
            </a:endParaRPr>
          </a:p>
          <a:p>
            <a:pPr algn="ctr"/>
            <a:r>
              <a:rPr lang="en-GB" sz="2400" dirty="0">
                <a:latin typeface="Comic Sans MS" pitchFamily="66" charset="0"/>
              </a:rPr>
              <a:t>Look at the diagram to the right, can you identify any similarities and differences between the xylem and phloem vessel?</a:t>
            </a:r>
          </a:p>
        </p:txBody>
      </p:sp>
      <p:pic>
        <p:nvPicPr>
          <p:cNvPr id="12289" name="Picture 1"/>
          <p:cNvPicPr>
            <a:picLocks noChangeAspect="1" noChangeArrowheads="1"/>
          </p:cNvPicPr>
          <p:nvPr/>
        </p:nvPicPr>
        <p:blipFill>
          <a:blip r:embed="rId2" cstate="print"/>
          <a:srcRect/>
          <a:stretch>
            <a:fillRect/>
          </a:stretch>
        </p:blipFill>
        <p:spPr bwMode="auto">
          <a:xfrm>
            <a:off x="4267200" y="2057400"/>
            <a:ext cx="264160" cy="4267200"/>
          </a:xfrm>
          <a:prstGeom prst="rect">
            <a:avLst/>
          </a:prstGeom>
          <a:noFill/>
          <a:ln w="9525">
            <a:noFill/>
            <a:miter lim="800000"/>
            <a:headEnd/>
            <a:tailEnd/>
          </a:ln>
          <a:effectLst/>
        </p:spPr>
      </p:pic>
      <p:pic>
        <p:nvPicPr>
          <p:cNvPr id="28" name="Picture 1"/>
          <p:cNvPicPr>
            <a:picLocks noChangeAspect="1" noChangeArrowheads="1"/>
          </p:cNvPicPr>
          <p:nvPr/>
        </p:nvPicPr>
        <p:blipFill>
          <a:blip r:embed="rId2" cstate="print"/>
          <a:srcRect/>
          <a:stretch>
            <a:fillRect/>
          </a:stretch>
        </p:blipFill>
        <p:spPr bwMode="auto">
          <a:xfrm>
            <a:off x="4953000" y="2057400"/>
            <a:ext cx="264160" cy="4267200"/>
          </a:xfrm>
          <a:prstGeom prst="rect">
            <a:avLst/>
          </a:prstGeom>
          <a:noFill/>
          <a:ln w="9525">
            <a:noFill/>
            <a:miter lim="800000"/>
            <a:headEnd/>
            <a:tailEnd/>
          </a:ln>
          <a:effectLst/>
        </p:spPr>
      </p:pic>
      <p:sp>
        <p:nvSpPr>
          <p:cNvPr id="29" name="Oval 28"/>
          <p:cNvSpPr/>
          <p:nvPr/>
        </p:nvSpPr>
        <p:spPr>
          <a:xfrm>
            <a:off x="6019800" y="2057400"/>
            <a:ext cx="76200" cy="10668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p:nvSpPr>
        <p:spPr>
          <a:xfrm>
            <a:off x="6629400" y="2057400"/>
            <a:ext cx="76200" cy="10668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p:cNvSpPr/>
          <p:nvPr/>
        </p:nvSpPr>
        <p:spPr>
          <a:xfrm>
            <a:off x="6019800" y="3124200"/>
            <a:ext cx="76200" cy="10668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p:cNvSpPr/>
          <p:nvPr/>
        </p:nvSpPr>
        <p:spPr>
          <a:xfrm>
            <a:off x="6629400" y="3124200"/>
            <a:ext cx="76200" cy="10668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p:cNvSpPr/>
          <p:nvPr/>
        </p:nvSpPr>
        <p:spPr>
          <a:xfrm>
            <a:off x="6019800" y="4191000"/>
            <a:ext cx="76200" cy="10668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p:cNvSpPr/>
          <p:nvPr/>
        </p:nvSpPr>
        <p:spPr>
          <a:xfrm>
            <a:off x="6629400" y="4191000"/>
            <a:ext cx="76200" cy="10668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6019800" y="5257800"/>
            <a:ext cx="76200" cy="10668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6629400" y="5257800"/>
            <a:ext cx="76200" cy="1066800"/>
          </a:xfrm>
          <a:prstGeom prst="ellipse">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Flowchart: Delay 36"/>
          <p:cNvSpPr/>
          <p:nvPr/>
        </p:nvSpPr>
        <p:spPr>
          <a:xfrm rot="16200000">
            <a:off x="6286500" y="2705100"/>
            <a:ext cx="152400" cy="685800"/>
          </a:xfrm>
          <a:prstGeom prst="flowChartDelay">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Flowchart: Delay 37"/>
          <p:cNvSpPr/>
          <p:nvPr/>
        </p:nvSpPr>
        <p:spPr>
          <a:xfrm rot="16200000">
            <a:off x="6286500" y="3771900"/>
            <a:ext cx="152400" cy="685800"/>
          </a:xfrm>
          <a:prstGeom prst="flowChartDelay">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Flowchart: Delay 38"/>
          <p:cNvSpPr/>
          <p:nvPr/>
        </p:nvSpPr>
        <p:spPr>
          <a:xfrm rot="16200000">
            <a:off x="6286500" y="4838700"/>
            <a:ext cx="152400" cy="685800"/>
          </a:xfrm>
          <a:prstGeom prst="flowChartDelay">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Up Arrow 40"/>
          <p:cNvSpPr/>
          <p:nvPr/>
        </p:nvSpPr>
        <p:spPr>
          <a:xfrm>
            <a:off x="4572000" y="2209800"/>
            <a:ext cx="152400" cy="533400"/>
          </a:xfrm>
          <a:prstGeom prst="upArrow">
            <a:avLst/>
          </a:prstGeom>
          <a:solidFill>
            <a:srgbClr val="4EC313"/>
          </a:solidFill>
          <a:ln>
            <a:solidFill>
              <a:srgbClr val="4EC3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Up Arrow 41"/>
          <p:cNvSpPr/>
          <p:nvPr/>
        </p:nvSpPr>
        <p:spPr>
          <a:xfrm>
            <a:off x="4572000" y="5334000"/>
            <a:ext cx="152400" cy="533400"/>
          </a:xfrm>
          <a:prstGeom prst="upArrow">
            <a:avLst/>
          </a:prstGeom>
          <a:solidFill>
            <a:srgbClr val="4EC313"/>
          </a:solidFill>
          <a:ln>
            <a:solidFill>
              <a:srgbClr val="4EC3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Up Arrow 42"/>
          <p:cNvSpPr/>
          <p:nvPr/>
        </p:nvSpPr>
        <p:spPr>
          <a:xfrm>
            <a:off x="4724400" y="3886200"/>
            <a:ext cx="152400" cy="533400"/>
          </a:xfrm>
          <a:prstGeom prst="upArrow">
            <a:avLst/>
          </a:prstGeom>
          <a:solidFill>
            <a:srgbClr val="4EC313"/>
          </a:solidFill>
          <a:ln>
            <a:solidFill>
              <a:srgbClr val="4EC3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Up Arrow 43"/>
          <p:cNvSpPr/>
          <p:nvPr/>
        </p:nvSpPr>
        <p:spPr>
          <a:xfrm>
            <a:off x="6172200" y="4267200"/>
            <a:ext cx="152400" cy="533400"/>
          </a:xfrm>
          <a:prstGeom prst="upArrow">
            <a:avLst/>
          </a:prstGeom>
          <a:solidFill>
            <a:srgbClr val="4EC313"/>
          </a:solidFill>
          <a:ln>
            <a:solidFill>
              <a:srgbClr val="4EC3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Up Arrow 44"/>
          <p:cNvSpPr/>
          <p:nvPr/>
        </p:nvSpPr>
        <p:spPr>
          <a:xfrm>
            <a:off x="6400800" y="3200400"/>
            <a:ext cx="152400" cy="533400"/>
          </a:xfrm>
          <a:prstGeom prst="upArrow">
            <a:avLst/>
          </a:prstGeom>
          <a:solidFill>
            <a:srgbClr val="4EC313"/>
          </a:solidFill>
          <a:ln>
            <a:solidFill>
              <a:srgbClr val="4EC3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Up Arrow 45"/>
          <p:cNvSpPr/>
          <p:nvPr/>
        </p:nvSpPr>
        <p:spPr>
          <a:xfrm flipV="1">
            <a:off x="6400800" y="5334000"/>
            <a:ext cx="152400" cy="609600"/>
          </a:xfrm>
          <a:prstGeom prst="upArrow">
            <a:avLst/>
          </a:prstGeom>
          <a:solidFill>
            <a:srgbClr val="4EC313"/>
          </a:solidFill>
          <a:ln>
            <a:solidFill>
              <a:srgbClr val="4EC3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Up Arrow 46"/>
          <p:cNvSpPr/>
          <p:nvPr/>
        </p:nvSpPr>
        <p:spPr>
          <a:xfrm flipV="1">
            <a:off x="6172200" y="2286000"/>
            <a:ext cx="152400" cy="609600"/>
          </a:xfrm>
          <a:prstGeom prst="upArrow">
            <a:avLst/>
          </a:prstGeom>
          <a:solidFill>
            <a:srgbClr val="4EC313"/>
          </a:solidFill>
          <a:ln>
            <a:solidFill>
              <a:srgbClr val="4EC31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p:cNvSpPr/>
          <p:nvPr/>
        </p:nvSpPr>
        <p:spPr>
          <a:xfrm>
            <a:off x="4800600" y="25146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p:cNvSpPr/>
          <p:nvPr/>
        </p:nvSpPr>
        <p:spPr>
          <a:xfrm>
            <a:off x="4800600" y="35814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p:cNvSpPr/>
          <p:nvPr/>
        </p:nvSpPr>
        <p:spPr>
          <a:xfrm>
            <a:off x="4648200" y="33528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p:cNvSpPr/>
          <p:nvPr/>
        </p:nvSpPr>
        <p:spPr>
          <a:xfrm>
            <a:off x="4572000" y="28956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p:cNvSpPr/>
          <p:nvPr/>
        </p:nvSpPr>
        <p:spPr>
          <a:xfrm>
            <a:off x="4724400" y="31242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p:cNvSpPr/>
          <p:nvPr/>
        </p:nvSpPr>
        <p:spPr>
          <a:xfrm>
            <a:off x="4800600" y="45720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p:cNvSpPr/>
          <p:nvPr/>
        </p:nvSpPr>
        <p:spPr>
          <a:xfrm>
            <a:off x="4648200" y="47244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p:cNvSpPr/>
          <p:nvPr/>
        </p:nvSpPr>
        <p:spPr>
          <a:xfrm>
            <a:off x="4724400" y="50292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p:cNvSpPr/>
          <p:nvPr/>
        </p:nvSpPr>
        <p:spPr>
          <a:xfrm>
            <a:off x="4648200" y="60198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p:cNvSpPr/>
          <p:nvPr/>
        </p:nvSpPr>
        <p:spPr>
          <a:xfrm>
            <a:off x="4800600" y="56388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p:cNvSpPr/>
          <p:nvPr/>
        </p:nvSpPr>
        <p:spPr>
          <a:xfrm>
            <a:off x="6324600" y="48768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p:cNvSpPr/>
          <p:nvPr/>
        </p:nvSpPr>
        <p:spPr>
          <a:xfrm>
            <a:off x="4648200" y="43434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p:cNvSpPr/>
          <p:nvPr/>
        </p:nvSpPr>
        <p:spPr>
          <a:xfrm>
            <a:off x="4800600" y="60960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Oval 60"/>
          <p:cNvSpPr/>
          <p:nvPr/>
        </p:nvSpPr>
        <p:spPr>
          <a:xfrm>
            <a:off x="6477000" y="45720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Oval 61"/>
          <p:cNvSpPr/>
          <p:nvPr/>
        </p:nvSpPr>
        <p:spPr>
          <a:xfrm>
            <a:off x="6172200" y="54102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Oval 62"/>
          <p:cNvSpPr/>
          <p:nvPr/>
        </p:nvSpPr>
        <p:spPr>
          <a:xfrm>
            <a:off x="6172200" y="38100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Oval 63"/>
          <p:cNvSpPr/>
          <p:nvPr/>
        </p:nvSpPr>
        <p:spPr>
          <a:xfrm>
            <a:off x="6248400" y="33528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Oval 64"/>
          <p:cNvSpPr/>
          <p:nvPr/>
        </p:nvSpPr>
        <p:spPr>
          <a:xfrm>
            <a:off x="6248400" y="60198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Oval 65"/>
          <p:cNvSpPr/>
          <p:nvPr/>
        </p:nvSpPr>
        <p:spPr>
          <a:xfrm>
            <a:off x="6400800" y="26670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Oval 66"/>
          <p:cNvSpPr/>
          <p:nvPr/>
        </p:nvSpPr>
        <p:spPr>
          <a:xfrm>
            <a:off x="6400800" y="60960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Oval 67"/>
          <p:cNvSpPr/>
          <p:nvPr/>
        </p:nvSpPr>
        <p:spPr>
          <a:xfrm>
            <a:off x="6400800" y="2362200"/>
            <a:ext cx="76200" cy="76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TextBox 68"/>
          <p:cNvSpPr txBox="1"/>
          <p:nvPr/>
        </p:nvSpPr>
        <p:spPr>
          <a:xfrm>
            <a:off x="3886200" y="6324600"/>
            <a:ext cx="1752600" cy="400110"/>
          </a:xfrm>
          <a:prstGeom prst="rect">
            <a:avLst/>
          </a:prstGeom>
          <a:noFill/>
        </p:spPr>
        <p:txBody>
          <a:bodyPr wrap="square" rtlCol="0">
            <a:spAutoFit/>
          </a:bodyPr>
          <a:lstStyle/>
          <a:p>
            <a:pPr algn="ctr"/>
            <a:r>
              <a:rPr lang="en-GB" sz="2000" dirty="0">
                <a:latin typeface="Comic Sans MS" pitchFamily="66" charset="0"/>
              </a:rPr>
              <a:t>Xylem vessel</a:t>
            </a:r>
          </a:p>
        </p:txBody>
      </p:sp>
      <p:sp>
        <p:nvSpPr>
          <p:cNvPr id="70" name="TextBox 69"/>
          <p:cNvSpPr txBox="1"/>
          <p:nvPr/>
        </p:nvSpPr>
        <p:spPr>
          <a:xfrm>
            <a:off x="5562600" y="6324600"/>
            <a:ext cx="1828800" cy="400110"/>
          </a:xfrm>
          <a:prstGeom prst="rect">
            <a:avLst/>
          </a:prstGeom>
          <a:noFill/>
        </p:spPr>
        <p:txBody>
          <a:bodyPr wrap="square" rtlCol="0">
            <a:spAutoFit/>
          </a:bodyPr>
          <a:lstStyle/>
          <a:p>
            <a:pPr algn="ctr"/>
            <a:r>
              <a:rPr lang="en-GB" sz="2000" dirty="0">
                <a:latin typeface="Comic Sans MS" pitchFamily="66" charset="0"/>
              </a:rPr>
              <a:t>Phloem vessel</a:t>
            </a:r>
          </a:p>
        </p:txBody>
      </p:sp>
      <p:sp>
        <p:nvSpPr>
          <p:cNvPr id="71" name="Rounded Rectangular Callout 70"/>
          <p:cNvSpPr/>
          <p:nvPr/>
        </p:nvSpPr>
        <p:spPr>
          <a:xfrm>
            <a:off x="7162800" y="3124200"/>
            <a:ext cx="1752600" cy="990600"/>
          </a:xfrm>
          <a:prstGeom prst="wedgeRoundRectCallout">
            <a:avLst>
              <a:gd name="adj1" fmla="val 60820"/>
              <a:gd name="adj2" fmla="val 171304"/>
              <a:gd name="adj3" fmla="val 16667"/>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latin typeface="Comic Sans MS" pitchFamily="66" charset="0"/>
              </a:rPr>
              <a:t>Cheat sheet available!</a:t>
            </a:r>
          </a:p>
        </p:txBody>
      </p:sp>
      <p:cxnSp>
        <p:nvCxnSpPr>
          <p:cNvPr id="73" name="Straight Arrow Connector 72"/>
          <p:cNvCxnSpPr/>
          <p:nvPr/>
        </p:nvCxnSpPr>
        <p:spPr>
          <a:xfrm>
            <a:off x="4114800" y="3733800"/>
            <a:ext cx="6477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3200400" y="3276600"/>
            <a:ext cx="1066800" cy="1077218"/>
          </a:xfrm>
          <a:prstGeom prst="rect">
            <a:avLst/>
          </a:prstGeom>
          <a:noFill/>
        </p:spPr>
        <p:txBody>
          <a:bodyPr wrap="square" rtlCol="0">
            <a:spAutoFit/>
          </a:bodyPr>
          <a:lstStyle/>
          <a:p>
            <a:pPr algn="ctr"/>
            <a:r>
              <a:rPr lang="en-GB" sz="1600" dirty="0"/>
              <a:t>Transports water &amp; mineral ions</a:t>
            </a:r>
          </a:p>
        </p:txBody>
      </p:sp>
      <p:sp>
        <p:nvSpPr>
          <p:cNvPr id="76" name="TextBox 75"/>
          <p:cNvSpPr txBox="1"/>
          <p:nvPr/>
        </p:nvSpPr>
        <p:spPr>
          <a:xfrm>
            <a:off x="7010400" y="1981202"/>
            <a:ext cx="1447800" cy="830997"/>
          </a:xfrm>
          <a:prstGeom prst="rect">
            <a:avLst/>
          </a:prstGeom>
          <a:noFill/>
        </p:spPr>
        <p:txBody>
          <a:bodyPr wrap="square" rtlCol="0">
            <a:spAutoFit/>
          </a:bodyPr>
          <a:lstStyle/>
          <a:p>
            <a:pPr algn="ctr"/>
            <a:r>
              <a:rPr lang="en-GB" sz="1600" dirty="0"/>
              <a:t>Transports water &amp; sugars (food)</a:t>
            </a:r>
          </a:p>
        </p:txBody>
      </p:sp>
      <p:cxnSp>
        <p:nvCxnSpPr>
          <p:cNvPr id="77" name="Straight Arrow Connector 76"/>
          <p:cNvCxnSpPr/>
          <p:nvPr/>
        </p:nvCxnSpPr>
        <p:spPr>
          <a:xfrm flipH="1">
            <a:off x="6477000" y="2209800"/>
            <a:ext cx="76200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1873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9550" y="3886200"/>
            <a:ext cx="8782050" cy="685800"/>
          </a:xfrm>
          <a:prstGeom prst="rect">
            <a:avLst/>
          </a:prstGeom>
          <a:solidFill>
            <a:srgbClr val="ABF3E7"/>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152400" y="152400"/>
            <a:ext cx="8839200" cy="4565650"/>
          </a:xfrm>
        </p:spPr>
        <p:txBody>
          <a:bodyPr>
            <a:normAutofit lnSpcReduction="10000"/>
          </a:bodyPr>
          <a:lstStyle/>
          <a:p>
            <a:pPr marL="0" indent="0">
              <a:buNone/>
            </a:pPr>
            <a:r>
              <a:rPr lang="en-GB" sz="3000" b="1" dirty="0">
                <a:solidFill>
                  <a:srgbClr val="0070C0"/>
                </a:solidFill>
                <a:latin typeface="Comic Sans MS" panose="030F0702030302020204" pitchFamily="66" charset="0"/>
              </a:rPr>
              <a:t>Task: </a:t>
            </a:r>
            <a:r>
              <a:rPr lang="en-GB" sz="3000" dirty="0">
                <a:latin typeface="Comic Sans MS" panose="030F0702030302020204" pitchFamily="66" charset="0"/>
              </a:rPr>
              <a:t>Copy and complete the following sentences:</a:t>
            </a:r>
          </a:p>
          <a:p>
            <a:pPr marL="0" indent="0">
              <a:buNone/>
            </a:pPr>
            <a:endParaRPr lang="en-GB" sz="3000" dirty="0">
              <a:latin typeface="Comic Sans MS" panose="030F0702030302020204" pitchFamily="66" charset="0"/>
            </a:endParaRPr>
          </a:p>
          <a:p>
            <a:pPr marL="0" indent="0">
              <a:buNone/>
            </a:pPr>
            <a:r>
              <a:rPr lang="en-GB" sz="3000" dirty="0">
                <a:latin typeface="Comic Sans MS" panose="030F0702030302020204" pitchFamily="66" charset="0"/>
              </a:rPr>
              <a:t>Xylem vessels are needed to transport _____ and _______ from the roots to the ______.</a:t>
            </a:r>
          </a:p>
          <a:p>
            <a:pPr marL="0" indent="0">
              <a:buNone/>
            </a:pPr>
            <a:endParaRPr lang="en-GB" sz="3000" dirty="0">
              <a:latin typeface="Comic Sans MS" panose="030F0702030302020204" pitchFamily="66" charset="0"/>
            </a:endParaRPr>
          </a:p>
          <a:p>
            <a:pPr marL="0" indent="0">
              <a:buNone/>
            </a:pPr>
            <a:r>
              <a:rPr lang="en-GB" sz="3000" dirty="0">
                <a:latin typeface="Comic Sans MS" panose="030F0702030302020204" pitchFamily="66" charset="0"/>
              </a:rPr>
              <a:t>Phloem vessels are needed to transport ______ from the ______ to the rest of the plant.</a:t>
            </a:r>
          </a:p>
          <a:p>
            <a:pPr marL="0" indent="0">
              <a:buNone/>
            </a:pPr>
            <a:endParaRPr lang="en-GB" sz="2000" dirty="0">
              <a:latin typeface="Comic Sans MS" panose="030F0702030302020204" pitchFamily="66" charset="0"/>
            </a:endParaRPr>
          </a:p>
          <a:p>
            <a:pPr marL="0" indent="0">
              <a:buNone/>
            </a:pPr>
            <a:r>
              <a:rPr lang="en-GB" dirty="0">
                <a:latin typeface="Comic Sans MS" panose="030F0702030302020204" pitchFamily="66" charset="0"/>
              </a:rPr>
              <a:t>Keywords:    sugar	  water      minerals	  leaves</a:t>
            </a:r>
          </a:p>
        </p:txBody>
      </p:sp>
      <p:sp>
        <p:nvSpPr>
          <p:cNvPr id="9" name="TextBox 8"/>
          <p:cNvSpPr txBox="1"/>
          <p:nvPr/>
        </p:nvSpPr>
        <p:spPr>
          <a:xfrm>
            <a:off x="7283824" y="1369369"/>
            <a:ext cx="1219200" cy="461665"/>
          </a:xfrm>
          <a:prstGeom prst="rect">
            <a:avLst/>
          </a:prstGeom>
          <a:noFill/>
        </p:spPr>
        <p:txBody>
          <a:bodyPr wrap="square" rtlCol="0">
            <a:spAutoFit/>
          </a:bodyPr>
          <a:lstStyle/>
          <a:p>
            <a:pPr algn="ctr"/>
            <a:r>
              <a:rPr lang="en-GB" sz="2400" dirty="0">
                <a:solidFill>
                  <a:srgbClr val="FF0000"/>
                </a:solidFill>
                <a:latin typeface="Comic Sans MS" pitchFamily="66" charset="0"/>
              </a:rPr>
              <a:t>water</a:t>
            </a:r>
          </a:p>
        </p:txBody>
      </p:sp>
      <p:sp>
        <p:nvSpPr>
          <p:cNvPr id="10" name="TextBox 9"/>
          <p:cNvSpPr txBox="1"/>
          <p:nvPr/>
        </p:nvSpPr>
        <p:spPr>
          <a:xfrm>
            <a:off x="1104900" y="1787354"/>
            <a:ext cx="1600200" cy="461665"/>
          </a:xfrm>
          <a:prstGeom prst="rect">
            <a:avLst/>
          </a:prstGeom>
          <a:noFill/>
        </p:spPr>
        <p:txBody>
          <a:bodyPr wrap="square" rtlCol="0">
            <a:spAutoFit/>
          </a:bodyPr>
          <a:lstStyle/>
          <a:p>
            <a:pPr algn="ctr"/>
            <a:r>
              <a:rPr lang="en-GB" sz="2400" dirty="0">
                <a:solidFill>
                  <a:srgbClr val="FF0000"/>
                </a:solidFill>
                <a:latin typeface="Comic Sans MS" pitchFamily="66" charset="0"/>
              </a:rPr>
              <a:t>minerals</a:t>
            </a:r>
          </a:p>
        </p:txBody>
      </p:sp>
      <p:sp>
        <p:nvSpPr>
          <p:cNvPr id="11" name="TextBox 10"/>
          <p:cNvSpPr txBox="1"/>
          <p:nvPr/>
        </p:nvSpPr>
        <p:spPr>
          <a:xfrm>
            <a:off x="6629400" y="1826570"/>
            <a:ext cx="1600200" cy="461665"/>
          </a:xfrm>
          <a:prstGeom prst="rect">
            <a:avLst/>
          </a:prstGeom>
          <a:noFill/>
        </p:spPr>
        <p:txBody>
          <a:bodyPr wrap="square" rtlCol="0">
            <a:spAutoFit/>
          </a:bodyPr>
          <a:lstStyle/>
          <a:p>
            <a:pPr algn="ctr"/>
            <a:r>
              <a:rPr lang="en-GB" sz="2400" dirty="0">
                <a:solidFill>
                  <a:srgbClr val="FF0000"/>
                </a:solidFill>
                <a:latin typeface="Comic Sans MS" pitchFamily="66" charset="0"/>
              </a:rPr>
              <a:t>shoots</a:t>
            </a:r>
          </a:p>
        </p:txBody>
      </p:sp>
      <p:sp>
        <p:nvSpPr>
          <p:cNvPr id="12" name="TextBox 11"/>
          <p:cNvSpPr txBox="1"/>
          <p:nvPr/>
        </p:nvSpPr>
        <p:spPr>
          <a:xfrm>
            <a:off x="7283824" y="2747686"/>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sugars</a:t>
            </a:r>
          </a:p>
        </p:txBody>
      </p:sp>
      <p:sp>
        <p:nvSpPr>
          <p:cNvPr id="13" name="TextBox 12"/>
          <p:cNvSpPr txBox="1"/>
          <p:nvPr/>
        </p:nvSpPr>
        <p:spPr>
          <a:xfrm>
            <a:off x="2095500" y="3198167"/>
            <a:ext cx="1219200" cy="461665"/>
          </a:xfrm>
          <a:prstGeom prst="rect">
            <a:avLst/>
          </a:prstGeom>
          <a:noFill/>
        </p:spPr>
        <p:txBody>
          <a:bodyPr wrap="square" rtlCol="0">
            <a:spAutoFit/>
          </a:bodyPr>
          <a:lstStyle/>
          <a:p>
            <a:pPr algn="ctr"/>
            <a:r>
              <a:rPr lang="en-GB" sz="2400" dirty="0">
                <a:solidFill>
                  <a:srgbClr val="FF0000"/>
                </a:solidFill>
                <a:latin typeface="Comic Sans MS" pitchFamily="66" charset="0"/>
              </a:rPr>
              <a:t>leaves</a:t>
            </a:r>
          </a:p>
        </p:txBody>
      </p:sp>
    </p:spTree>
    <p:extLst>
      <p:ext uri="{BB962C8B-B14F-4D97-AF65-F5344CB8AC3E}">
        <p14:creationId xmlns:p14="http://schemas.microsoft.com/office/powerpoint/2010/main" val="1661222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fade">
                                      <p:cBhvr>
                                        <p:cTn id="10" dur="2000"/>
                                        <p:tgtEl>
                                          <p:spTgt spid="11">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2000"/>
                                        <p:tgtEl>
                                          <p:spTgt spid="10">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xEl>
                                              <p:pRg st="0" end="0"/>
                                            </p:txEl>
                                          </p:spTgt>
                                        </p:tgtEl>
                                        <p:attrNameLst>
                                          <p:attrName>style.visibility</p:attrName>
                                        </p:attrNameLst>
                                      </p:cBhvr>
                                      <p:to>
                                        <p:strVal val="visible"/>
                                      </p:to>
                                    </p:set>
                                    <p:animEffect transition="in" filter="fade">
                                      <p:cBhvr>
                                        <p:cTn id="16" dur="2000"/>
                                        <p:tgtEl>
                                          <p:spTgt spid="13">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fade">
                                      <p:cBhvr>
                                        <p:cTn id="19"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0" grpId="0" build="allAtOnce"/>
      <p:bldP spid="11" grpId="0" build="allAtOnce"/>
      <p:bldP spid="12" grpId="0" build="allAtOnce"/>
      <p:bldP spid="1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351" y="187325"/>
            <a:ext cx="8829675" cy="4351338"/>
          </a:xfrm>
        </p:spPr>
        <p:txBody>
          <a:bodyPr/>
          <a:lstStyle/>
          <a:p>
            <a:pPr marL="0" indent="0">
              <a:buNone/>
            </a:pPr>
            <a:r>
              <a:rPr lang="en-GB" dirty="0">
                <a:hlinkClick r:id="rId2"/>
              </a:rPr>
              <a:t>https://www.youtube.com/watch?v=QXdujo4PZ7c</a:t>
            </a:r>
            <a:endParaRPr lang="en-GB" dirty="0"/>
          </a:p>
          <a:p>
            <a:pPr marL="0" indent="0">
              <a:buNone/>
            </a:pPr>
            <a:endParaRPr lang="en-GB" sz="1600" dirty="0">
              <a:latin typeface="Comic Sans MS" panose="030F0702030302020204" pitchFamily="66" charset="0"/>
            </a:endParaRPr>
          </a:p>
          <a:p>
            <a:pPr marL="0" indent="0">
              <a:buNone/>
            </a:pPr>
            <a:r>
              <a:rPr lang="en-GB" b="1" dirty="0">
                <a:solidFill>
                  <a:srgbClr val="0070C0"/>
                </a:solidFill>
                <a:latin typeface="Comic Sans MS" panose="030F0702030302020204" pitchFamily="66" charset="0"/>
              </a:rPr>
              <a:t>Task: </a:t>
            </a:r>
            <a:r>
              <a:rPr lang="en-GB" sz="2400" dirty="0">
                <a:latin typeface="Comic Sans MS" panose="030F0702030302020204" pitchFamily="66" charset="0"/>
              </a:rPr>
              <a:t>Watch the video and answer the following questions:</a:t>
            </a:r>
          </a:p>
        </p:txBody>
      </p:sp>
      <p:sp>
        <p:nvSpPr>
          <p:cNvPr id="2" name="TextBox 1"/>
          <p:cNvSpPr txBox="1"/>
          <p:nvPr/>
        </p:nvSpPr>
        <p:spPr>
          <a:xfrm>
            <a:off x="133351" y="1738714"/>
            <a:ext cx="8829675" cy="4893647"/>
          </a:xfrm>
          <a:prstGeom prst="rect">
            <a:avLst/>
          </a:prstGeom>
          <a:noFill/>
        </p:spPr>
        <p:txBody>
          <a:bodyPr wrap="square" rtlCol="0">
            <a:spAutoFit/>
          </a:bodyPr>
          <a:lstStyle/>
          <a:p>
            <a:pPr marL="342900" indent="-342900">
              <a:buAutoNum type="arabicPeriod"/>
            </a:pPr>
            <a:r>
              <a:rPr lang="en-GB" sz="2400" dirty="0">
                <a:latin typeface="Comic Sans MS" panose="030F0702030302020204" pitchFamily="66" charset="0"/>
              </a:rPr>
              <a:t>How does water move up through the xylem vessels?</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How do sugars move around the plant in the phloem vessels?</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Glucose is made during which process? </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What does glucose change into before it is transported in the phloem?</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What are the names of the two types of cells needed to make the phloem tissue?</a:t>
            </a:r>
          </a:p>
          <a:p>
            <a:pPr marL="342900" indent="-342900">
              <a:buAutoNum type="arabicPeriod"/>
            </a:pPr>
            <a:endParaRPr lang="en-GB" sz="2400" dirty="0">
              <a:latin typeface="Comic Sans MS" panose="030F0702030302020204" pitchFamily="66" charset="0"/>
            </a:endParaRPr>
          </a:p>
        </p:txBody>
      </p:sp>
    </p:spTree>
    <p:extLst>
      <p:ext uri="{BB962C8B-B14F-4D97-AF65-F5344CB8AC3E}">
        <p14:creationId xmlns:p14="http://schemas.microsoft.com/office/powerpoint/2010/main" val="1673198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04800"/>
            <a:ext cx="8534400" cy="5755422"/>
          </a:xfrm>
          <a:prstGeom prst="rect">
            <a:avLst/>
          </a:prstGeom>
        </p:spPr>
        <p:txBody>
          <a:bodyPr wrap="square">
            <a:spAutoFit/>
          </a:bodyPr>
          <a:lstStyle/>
          <a:p>
            <a:pPr marL="342900" indent="-342900"/>
            <a:r>
              <a:rPr lang="en-GB" sz="3200" b="1" dirty="0">
                <a:solidFill>
                  <a:srgbClr val="FF0000"/>
                </a:solidFill>
                <a:latin typeface="Comic Sans MS" panose="030F0702030302020204" pitchFamily="66" charset="0"/>
              </a:rPr>
              <a:t>Self-assessment:</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Water moves up through the xylem due to the transpiration pull of the transpiration stream</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The process by which sugars move through a plant is called translocation</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Glucose in the leaves during photosynthesis</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Glucose is firstly changed into sucrose before it enters the phloem</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Sieve tube cells and companion cells are the two cells that work together within the phloem tissue</a:t>
            </a:r>
          </a:p>
        </p:txBody>
      </p:sp>
      <p:pic>
        <p:nvPicPr>
          <p:cNvPr id="5" name="Picture 4" descr="Mark, Check, Tick, Red, Correct, Symbol, Choice, Yes"/>
          <p:cNvPicPr>
            <a:picLocks noChangeAspect="1" noChangeArrowheads="1"/>
          </p:cNvPicPr>
          <p:nvPr/>
        </p:nvPicPr>
        <p:blipFill>
          <a:blip r:embed="rId2" cstate="print"/>
          <a:srcRect/>
          <a:stretch>
            <a:fillRect/>
          </a:stretch>
        </p:blipFill>
        <p:spPr bwMode="auto">
          <a:xfrm>
            <a:off x="8077200" y="5715000"/>
            <a:ext cx="923702" cy="96246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6" y="120650"/>
            <a:ext cx="9039225" cy="4351338"/>
          </a:xfrm>
        </p:spPr>
        <p:txBody>
          <a:bodyPr/>
          <a:lstStyle/>
          <a:p>
            <a:pPr marL="0" indent="0">
              <a:buNone/>
            </a:pPr>
            <a:r>
              <a:rPr lang="en-GB" dirty="0">
                <a:solidFill>
                  <a:srgbClr val="0070C0"/>
                </a:solidFill>
                <a:latin typeface="Comic Sans MS" panose="030F0702030302020204" pitchFamily="66" charset="0"/>
              </a:rPr>
              <a:t>Task: </a:t>
            </a:r>
            <a:r>
              <a:rPr lang="en-GB" dirty="0">
                <a:latin typeface="Comic Sans MS" panose="030F0702030302020204" pitchFamily="66" charset="0"/>
              </a:rPr>
              <a:t>1. Write the following headings into your book:</a:t>
            </a: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		</a:t>
            </a:r>
          </a:p>
        </p:txBody>
      </p:sp>
      <p:cxnSp>
        <p:nvCxnSpPr>
          <p:cNvPr id="5" name="Straight Connector 4"/>
          <p:cNvCxnSpPr/>
          <p:nvPr/>
        </p:nvCxnSpPr>
        <p:spPr>
          <a:xfrm>
            <a:off x="533400" y="1600202"/>
            <a:ext cx="82296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04800" y="1828802"/>
            <a:ext cx="8562976" cy="2923877"/>
          </a:xfrm>
          <a:prstGeom prst="rect">
            <a:avLst/>
          </a:prstGeom>
          <a:noFill/>
        </p:spPr>
        <p:txBody>
          <a:bodyPr wrap="square" rtlCol="0">
            <a:spAutoFit/>
          </a:bodyPr>
          <a:lstStyle/>
          <a:p>
            <a:r>
              <a:rPr lang="en-GB" sz="2400" dirty="0">
                <a:latin typeface="Comic Sans MS" panose="030F0702030302020204" pitchFamily="66" charset="0"/>
              </a:rPr>
              <a:t>2.  Sort these statements into the correct columns</a:t>
            </a:r>
            <a:r>
              <a:rPr lang="en-GB" sz="2400" dirty="0"/>
              <a:t>:</a:t>
            </a:r>
          </a:p>
          <a:p>
            <a:endParaRPr lang="en-GB" sz="1600" dirty="0"/>
          </a:p>
          <a:p>
            <a:pPr marL="342900" indent="-342900">
              <a:buFont typeface="Arial" panose="020B0604020202020204" pitchFamily="34" charset="0"/>
              <a:buChar char="•"/>
            </a:pPr>
            <a:r>
              <a:rPr lang="en-GB" sz="2400" dirty="0">
                <a:solidFill>
                  <a:srgbClr val="0070C0"/>
                </a:solidFill>
              </a:rPr>
              <a:t>Transports sugars, e.g. sucrose </a:t>
            </a:r>
          </a:p>
          <a:p>
            <a:pPr marL="342900" indent="-342900">
              <a:buFont typeface="Arial" panose="020B0604020202020204" pitchFamily="34" charset="0"/>
              <a:buChar char="•"/>
            </a:pPr>
            <a:r>
              <a:rPr lang="en-GB" sz="2400" dirty="0">
                <a:solidFill>
                  <a:srgbClr val="0070C0"/>
                </a:solidFill>
              </a:rPr>
              <a:t>Moves substances in one direction (from the roots to the leaves)</a:t>
            </a:r>
          </a:p>
          <a:p>
            <a:pPr marL="342900" indent="-342900">
              <a:buFont typeface="Arial" panose="020B0604020202020204" pitchFamily="34" charset="0"/>
              <a:buChar char="•"/>
            </a:pPr>
            <a:r>
              <a:rPr lang="en-GB" sz="2400" dirty="0">
                <a:solidFill>
                  <a:srgbClr val="0070C0"/>
                </a:solidFill>
              </a:rPr>
              <a:t>Is made up of living cells</a:t>
            </a:r>
          </a:p>
          <a:p>
            <a:pPr marL="342900" indent="-342900">
              <a:buFont typeface="Arial" panose="020B0604020202020204" pitchFamily="34" charset="0"/>
              <a:buChar char="•"/>
            </a:pPr>
            <a:r>
              <a:rPr lang="en-GB" sz="2400" dirty="0">
                <a:solidFill>
                  <a:srgbClr val="0070C0"/>
                </a:solidFill>
              </a:rPr>
              <a:t>Moves substances from the leaves to other parts of the plant</a:t>
            </a:r>
          </a:p>
          <a:p>
            <a:pPr marL="342900" indent="-342900">
              <a:buFont typeface="Arial" panose="020B0604020202020204" pitchFamily="34" charset="0"/>
              <a:buChar char="•"/>
            </a:pPr>
            <a:r>
              <a:rPr lang="en-GB" sz="2400" dirty="0">
                <a:solidFill>
                  <a:srgbClr val="0070C0"/>
                </a:solidFill>
              </a:rPr>
              <a:t>Transports minerals &amp; water</a:t>
            </a:r>
          </a:p>
          <a:p>
            <a:pPr marL="342900" indent="-342900">
              <a:buFont typeface="Arial" panose="020B0604020202020204" pitchFamily="34" charset="0"/>
              <a:buChar char="•"/>
            </a:pPr>
            <a:r>
              <a:rPr lang="en-GB" sz="2400" dirty="0">
                <a:solidFill>
                  <a:srgbClr val="0070C0"/>
                </a:solidFill>
              </a:rPr>
              <a:t>Is made of dead cells</a:t>
            </a:r>
          </a:p>
        </p:txBody>
      </p:sp>
      <p:sp>
        <p:nvSpPr>
          <p:cNvPr id="15" name="TextBox 14"/>
          <p:cNvSpPr txBox="1"/>
          <p:nvPr/>
        </p:nvSpPr>
        <p:spPr>
          <a:xfrm>
            <a:off x="381000" y="5029202"/>
            <a:ext cx="4572000" cy="1384995"/>
          </a:xfrm>
          <a:prstGeom prst="rect">
            <a:avLst/>
          </a:prstGeom>
          <a:solidFill>
            <a:srgbClr val="ABF3E7"/>
          </a:solidFill>
        </p:spPr>
        <p:txBody>
          <a:bodyPr wrap="square" rtlCol="0">
            <a:spAutoFit/>
          </a:bodyPr>
          <a:lstStyle/>
          <a:p>
            <a:pPr algn="ctr"/>
            <a:r>
              <a:rPr lang="en-GB" sz="2800" u="sng" dirty="0">
                <a:latin typeface="Comic Sans MS" panose="030F0702030302020204" pitchFamily="66" charset="0"/>
              </a:rPr>
              <a:t>Extra challenge</a:t>
            </a:r>
            <a:r>
              <a:rPr lang="en-GB" sz="2800" dirty="0">
                <a:latin typeface="Comic Sans MS" panose="030F0702030302020204" pitchFamily="66" charset="0"/>
              </a:rPr>
              <a:t>: Complete a labelled diagram of a xylem and a phloem tissue</a:t>
            </a:r>
          </a:p>
        </p:txBody>
      </p:sp>
      <p:cxnSp>
        <p:nvCxnSpPr>
          <p:cNvPr id="10" name="Straight Connector 9"/>
          <p:cNvCxnSpPr/>
          <p:nvPr/>
        </p:nvCxnSpPr>
        <p:spPr>
          <a:xfrm flipV="1">
            <a:off x="4419600" y="990600"/>
            <a:ext cx="0" cy="609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828802" y="990602"/>
            <a:ext cx="5365571" cy="646331"/>
          </a:xfrm>
          <a:prstGeom prst="rect">
            <a:avLst/>
          </a:prstGeom>
        </p:spPr>
        <p:txBody>
          <a:bodyPr wrap="none">
            <a:spAutoFit/>
          </a:bodyPr>
          <a:lstStyle/>
          <a:p>
            <a:r>
              <a:rPr lang="en-GB" sz="3600" dirty="0">
                <a:latin typeface="Comic Sans MS" panose="030F0702030302020204" pitchFamily="66" charset="0"/>
              </a:rPr>
              <a:t>Xylem			Phloem</a:t>
            </a:r>
            <a:endParaRPr lang="en-GB" sz="3600" dirty="0"/>
          </a:p>
        </p:txBody>
      </p:sp>
      <p:sp>
        <p:nvSpPr>
          <p:cNvPr id="13" name="Cloud Callout 12"/>
          <p:cNvSpPr/>
          <p:nvPr/>
        </p:nvSpPr>
        <p:spPr>
          <a:xfrm>
            <a:off x="5181600" y="4114800"/>
            <a:ext cx="3429000" cy="1981200"/>
          </a:xfrm>
          <a:prstGeom prst="cloudCallout">
            <a:avLst>
              <a:gd name="adj1" fmla="val 58132"/>
              <a:gd name="adj2" fmla="val 78934"/>
            </a:avLst>
          </a:prstGeom>
          <a:solidFill>
            <a:srgbClr val="FCFEE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lumMod val="75000"/>
                    <a:lumOff val="25000"/>
                  </a:schemeClr>
                </a:solidFill>
                <a:latin typeface="Comic Sans MS" pitchFamily="66" charset="0"/>
              </a:rPr>
              <a:t>Ask for a cheat sheet if you are stuck!</a:t>
            </a:r>
          </a:p>
        </p:txBody>
      </p:sp>
    </p:spTree>
    <p:extLst>
      <p:ext uri="{BB962C8B-B14F-4D97-AF65-F5344CB8AC3E}">
        <p14:creationId xmlns:p14="http://schemas.microsoft.com/office/powerpoint/2010/main" val="1373931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457200" y="914402"/>
            <a:ext cx="82296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4343400" y="304800"/>
            <a:ext cx="0" cy="4495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752602" y="228602"/>
            <a:ext cx="5365571" cy="646331"/>
          </a:xfrm>
          <a:prstGeom prst="rect">
            <a:avLst/>
          </a:prstGeom>
        </p:spPr>
        <p:txBody>
          <a:bodyPr wrap="none">
            <a:spAutoFit/>
          </a:bodyPr>
          <a:lstStyle/>
          <a:p>
            <a:r>
              <a:rPr lang="en-GB" sz="3600" dirty="0">
                <a:latin typeface="Comic Sans MS" panose="030F0702030302020204" pitchFamily="66" charset="0"/>
              </a:rPr>
              <a:t>Xylem			Phloem</a:t>
            </a:r>
            <a:endParaRPr lang="en-GB" sz="3600" dirty="0"/>
          </a:p>
        </p:txBody>
      </p:sp>
      <p:sp>
        <p:nvSpPr>
          <p:cNvPr id="8" name="Rectangle 7"/>
          <p:cNvSpPr/>
          <p:nvPr/>
        </p:nvSpPr>
        <p:spPr>
          <a:xfrm>
            <a:off x="4572000" y="2895602"/>
            <a:ext cx="3200400" cy="461665"/>
          </a:xfrm>
          <a:prstGeom prst="rect">
            <a:avLst/>
          </a:prstGeom>
        </p:spPr>
        <p:txBody>
          <a:bodyPr wrap="square">
            <a:spAutoFit/>
          </a:bodyPr>
          <a:lstStyle/>
          <a:p>
            <a:pPr marL="342900" indent="-342900">
              <a:buFont typeface="Arial" panose="020B0604020202020204" pitchFamily="34" charset="0"/>
              <a:buChar char="•"/>
            </a:pPr>
            <a:r>
              <a:rPr lang="en-GB" sz="2400" dirty="0">
                <a:solidFill>
                  <a:srgbClr val="0070C0"/>
                </a:solidFill>
              </a:rPr>
              <a:t>Is made of dead cells</a:t>
            </a:r>
          </a:p>
        </p:txBody>
      </p:sp>
      <p:sp>
        <p:nvSpPr>
          <p:cNvPr id="9" name="Rectangle 8"/>
          <p:cNvSpPr/>
          <p:nvPr/>
        </p:nvSpPr>
        <p:spPr>
          <a:xfrm>
            <a:off x="4572000" y="1219202"/>
            <a:ext cx="4419600" cy="461665"/>
          </a:xfrm>
          <a:prstGeom prst="rect">
            <a:avLst/>
          </a:prstGeom>
        </p:spPr>
        <p:txBody>
          <a:bodyPr wrap="square">
            <a:spAutoFit/>
          </a:bodyPr>
          <a:lstStyle/>
          <a:p>
            <a:pPr marL="342900" indent="-342900">
              <a:buFont typeface="Arial" panose="020B0604020202020204" pitchFamily="34" charset="0"/>
              <a:buChar char="•"/>
            </a:pPr>
            <a:r>
              <a:rPr lang="en-GB" sz="2400" dirty="0">
                <a:solidFill>
                  <a:srgbClr val="0070C0"/>
                </a:solidFill>
              </a:rPr>
              <a:t>Transports sugars, e.g. sucrose </a:t>
            </a:r>
          </a:p>
        </p:txBody>
      </p:sp>
      <p:sp>
        <p:nvSpPr>
          <p:cNvPr id="10" name="Rectangle 9"/>
          <p:cNvSpPr/>
          <p:nvPr/>
        </p:nvSpPr>
        <p:spPr>
          <a:xfrm>
            <a:off x="457200" y="1143002"/>
            <a:ext cx="3733800" cy="1200329"/>
          </a:xfrm>
          <a:prstGeom prst="rect">
            <a:avLst/>
          </a:prstGeom>
        </p:spPr>
        <p:txBody>
          <a:bodyPr wrap="square">
            <a:spAutoFit/>
          </a:bodyPr>
          <a:lstStyle/>
          <a:p>
            <a:pPr marL="342900" indent="-342900">
              <a:buFont typeface="Arial" panose="020B0604020202020204" pitchFamily="34" charset="0"/>
              <a:buChar char="•"/>
            </a:pPr>
            <a:r>
              <a:rPr lang="en-GB" sz="2400" dirty="0">
                <a:solidFill>
                  <a:srgbClr val="0070C0"/>
                </a:solidFill>
              </a:rPr>
              <a:t>Moves substances in one direction (from the roots to the leaves)</a:t>
            </a:r>
          </a:p>
        </p:txBody>
      </p:sp>
      <p:sp>
        <p:nvSpPr>
          <p:cNvPr id="11" name="Rectangle 10"/>
          <p:cNvSpPr/>
          <p:nvPr/>
        </p:nvSpPr>
        <p:spPr>
          <a:xfrm>
            <a:off x="4572000" y="2057402"/>
            <a:ext cx="3563796" cy="461665"/>
          </a:xfrm>
          <a:prstGeom prst="rect">
            <a:avLst/>
          </a:prstGeom>
        </p:spPr>
        <p:txBody>
          <a:bodyPr wrap="none">
            <a:spAutoFit/>
          </a:bodyPr>
          <a:lstStyle/>
          <a:p>
            <a:pPr marL="342900" indent="-342900">
              <a:buFont typeface="Arial" panose="020B0604020202020204" pitchFamily="34" charset="0"/>
              <a:buChar char="•"/>
            </a:pPr>
            <a:r>
              <a:rPr lang="en-GB" sz="2400" dirty="0">
                <a:solidFill>
                  <a:srgbClr val="0070C0"/>
                </a:solidFill>
              </a:rPr>
              <a:t>Is made up of living cells</a:t>
            </a:r>
          </a:p>
        </p:txBody>
      </p:sp>
      <p:sp>
        <p:nvSpPr>
          <p:cNvPr id="12" name="Rectangle 11"/>
          <p:cNvSpPr/>
          <p:nvPr/>
        </p:nvSpPr>
        <p:spPr>
          <a:xfrm>
            <a:off x="457200" y="2667002"/>
            <a:ext cx="3657600" cy="1200329"/>
          </a:xfrm>
          <a:prstGeom prst="rect">
            <a:avLst/>
          </a:prstGeom>
        </p:spPr>
        <p:txBody>
          <a:bodyPr wrap="square">
            <a:spAutoFit/>
          </a:bodyPr>
          <a:lstStyle/>
          <a:p>
            <a:pPr marL="342900" indent="-342900">
              <a:buFont typeface="Arial" panose="020B0604020202020204" pitchFamily="34" charset="0"/>
              <a:buChar char="•"/>
            </a:pPr>
            <a:r>
              <a:rPr lang="en-GB" sz="2400" dirty="0">
                <a:solidFill>
                  <a:srgbClr val="0070C0"/>
                </a:solidFill>
              </a:rPr>
              <a:t>Moves substances from the leaves to other parts of the plant</a:t>
            </a:r>
          </a:p>
        </p:txBody>
      </p:sp>
      <p:sp>
        <p:nvSpPr>
          <p:cNvPr id="13" name="Rectangle 12"/>
          <p:cNvSpPr/>
          <p:nvPr/>
        </p:nvSpPr>
        <p:spPr>
          <a:xfrm>
            <a:off x="457200" y="4114802"/>
            <a:ext cx="3886200" cy="830997"/>
          </a:xfrm>
          <a:prstGeom prst="rect">
            <a:avLst/>
          </a:prstGeom>
        </p:spPr>
        <p:txBody>
          <a:bodyPr wrap="square">
            <a:spAutoFit/>
          </a:bodyPr>
          <a:lstStyle/>
          <a:p>
            <a:pPr marL="342900" indent="-342900">
              <a:buFont typeface="Arial" panose="020B0604020202020204" pitchFamily="34" charset="0"/>
              <a:buChar char="•"/>
            </a:pPr>
            <a:r>
              <a:rPr lang="en-GB" sz="2400" dirty="0">
                <a:solidFill>
                  <a:srgbClr val="0070C0"/>
                </a:solidFill>
              </a:rPr>
              <a:t>Transports minerals &amp; water</a:t>
            </a:r>
          </a:p>
        </p:txBody>
      </p:sp>
      <p:pic>
        <p:nvPicPr>
          <p:cNvPr id="14" name="Picture 13" descr="Mark, Check, Tick, Red, Correct, Symbol, Choice, Yes"/>
          <p:cNvPicPr>
            <a:picLocks noChangeAspect="1" noChangeArrowheads="1"/>
          </p:cNvPicPr>
          <p:nvPr/>
        </p:nvPicPr>
        <p:blipFill>
          <a:blip r:embed="rId2" cstate="print"/>
          <a:srcRect/>
          <a:stretch>
            <a:fillRect/>
          </a:stretch>
        </p:blipFill>
        <p:spPr bwMode="auto">
          <a:xfrm>
            <a:off x="7086600" y="4682826"/>
            <a:ext cx="1914302" cy="199464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2"/>
            <a:ext cx="8763000" cy="6032421"/>
          </a:xfrm>
          <a:prstGeom prst="rect">
            <a:avLst/>
          </a:prstGeom>
          <a:noFill/>
        </p:spPr>
        <p:txBody>
          <a:bodyPr wrap="square" rtlCol="0">
            <a:spAutoFit/>
          </a:bodyPr>
          <a:lstStyle/>
          <a:p>
            <a:pPr>
              <a:buNone/>
            </a:pPr>
            <a:r>
              <a:rPr lang="en-GB" sz="3200" dirty="0">
                <a:solidFill>
                  <a:srgbClr val="0070C0"/>
                </a:solidFill>
                <a:latin typeface="Comic Sans MS" pitchFamily="66" charset="0"/>
              </a:rPr>
              <a:t>Why is transport so important?</a:t>
            </a:r>
          </a:p>
          <a:p>
            <a:pPr>
              <a:buNone/>
            </a:pPr>
            <a:endParaRPr lang="en-GB" sz="2400" dirty="0">
              <a:latin typeface="Comic Sans MS" pitchFamily="66" charset="0"/>
            </a:endParaRPr>
          </a:p>
          <a:p>
            <a:pPr>
              <a:buNone/>
            </a:pPr>
            <a:r>
              <a:rPr lang="en-GB" sz="2400" dirty="0">
                <a:latin typeface="Comic Sans MS" pitchFamily="66" charset="0"/>
              </a:rPr>
              <a:t>It to a plants survival that dissolved sugars, water and mineral ions are moved around the plant.</a:t>
            </a:r>
          </a:p>
          <a:p>
            <a:pPr>
              <a:buNone/>
            </a:pPr>
            <a:endParaRPr lang="en-GB" sz="2400" dirty="0">
              <a:latin typeface="Comic Sans MS" pitchFamily="66" charset="0"/>
            </a:endParaRPr>
          </a:p>
          <a:p>
            <a:pPr>
              <a:buNone/>
            </a:pPr>
            <a:r>
              <a:rPr lang="en-GB" sz="2400" dirty="0">
                <a:latin typeface="Comic Sans MS" pitchFamily="66" charset="0"/>
              </a:rPr>
              <a:t>Discuss in pairs what you think the importance of the following substances are to the plant:</a:t>
            </a:r>
          </a:p>
          <a:p>
            <a:pPr>
              <a:buNone/>
            </a:pPr>
            <a:endParaRPr lang="en-GB" sz="2400" dirty="0">
              <a:latin typeface="Comic Sans MS" pitchFamily="66" charset="0"/>
            </a:endParaRPr>
          </a:p>
          <a:p>
            <a:pPr marL="457200" indent="-457200">
              <a:buAutoNum type="alphaLcParenR"/>
            </a:pPr>
            <a:r>
              <a:rPr lang="en-GB" sz="2400" dirty="0">
                <a:latin typeface="Comic Sans MS" pitchFamily="66" charset="0"/>
              </a:rPr>
              <a:t>Sugars ~</a:t>
            </a:r>
          </a:p>
          <a:p>
            <a:pPr marL="457200" indent="-457200">
              <a:buAutoNum type="alphaLcParenR"/>
            </a:pPr>
            <a:endParaRPr lang="en-GB" sz="2400" dirty="0">
              <a:latin typeface="Comic Sans MS" pitchFamily="66" charset="0"/>
            </a:endParaRPr>
          </a:p>
          <a:p>
            <a:pPr marL="457200" indent="-457200">
              <a:buAutoNum type="alphaLcParenR"/>
            </a:pPr>
            <a:endParaRPr lang="en-GB" sz="2400" dirty="0">
              <a:latin typeface="Comic Sans MS" pitchFamily="66" charset="0"/>
            </a:endParaRPr>
          </a:p>
          <a:p>
            <a:pPr marL="457200" indent="-457200">
              <a:buAutoNum type="alphaLcParenR"/>
            </a:pPr>
            <a:r>
              <a:rPr lang="en-GB" sz="2400" dirty="0">
                <a:latin typeface="Comic Sans MS" pitchFamily="66" charset="0"/>
              </a:rPr>
              <a:t>Mineral ions ~</a:t>
            </a:r>
          </a:p>
          <a:p>
            <a:pPr marL="457200" indent="-457200">
              <a:buAutoNum type="alphaLcParenR"/>
            </a:pPr>
            <a:endParaRPr lang="en-GB" sz="2400" dirty="0">
              <a:latin typeface="Comic Sans MS" pitchFamily="66" charset="0"/>
            </a:endParaRPr>
          </a:p>
          <a:p>
            <a:pPr marL="457200" indent="-457200">
              <a:buAutoNum type="alphaLcParenR"/>
            </a:pPr>
            <a:endParaRPr lang="en-GB" sz="2400" dirty="0">
              <a:latin typeface="Comic Sans MS" pitchFamily="66" charset="0"/>
            </a:endParaRPr>
          </a:p>
          <a:p>
            <a:pPr marL="457200" indent="-457200">
              <a:buAutoNum type="alphaLcParenR"/>
            </a:pPr>
            <a:r>
              <a:rPr lang="en-GB" sz="2400" dirty="0">
                <a:latin typeface="Comic Sans MS" pitchFamily="66" charset="0"/>
              </a:rPr>
              <a:t>Water ~</a:t>
            </a:r>
          </a:p>
          <a:p>
            <a:endParaRPr lang="en-GB" dirty="0"/>
          </a:p>
        </p:txBody>
      </p:sp>
      <p:sp>
        <p:nvSpPr>
          <p:cNvPr id="6" name="TextBox 5"/>
          <p:cNvSpPr txBox="1"/>
          <p:nvPr/>
        </p:nvSpPr>
        <p:spPr>
          <a:xfrm>
            <a:off x="2057400" y="3352800"/>
            <a:ext cx="4876800" cy="707886"/>
          </a:xfrm>
          <a:prstGeom prst="rect">
            <a:avLst/>
          </a:prstGeom>
          <a:noFill/>
        </p:spPr>
        <p:txBody>
          <a:bodyPr wrap="square" rtlCol="0">
            <a:spAutoFit/>
          </a:bodyPr>
          <a:lstStyle/>
          <a:p>
            <a:r>
              <a:rPr lang="en-GB" sz="2000" dirty="0">
                <a:latin typeface="Comic Sans MS" pitchFamily="66" charset="0"/>
              </a:rPr>
              <a:t>Cells need sugars for respiration as well for providing materials for growth</a:t>
            </a:r>
          </a:p>
        </p:txBody>
      </p:sp>
      <p:sp>
        <p:nvSpPr>
          <p:cNvPr id="7" name="TextBox 6"/>
          <p:cNvSpPr txBox="1"/>
          <p:nvPr/>
        </p:nvSpPr>
        <p:spPr>
          <a:xfrm>
            <a:off x="2819400" y="4419602"/>
            <a:ext cx="4419600" cy="1015663"/>
          </a:xfrm>
          <a:prstGeom prst="rect">
            <a:avLst/>
          </a:prstGeom>
          <a:noFill/>
        </p:spPr>
        <p:txBody>
          <a:bodyPr wrap="square" rtlCol="0">
            <a:spAutoFit/>
          </a:bodyPr>
          <a:lstStyle/>
          <a:p>
            <a:r>
              <a:rPr lang="en-GB" sz="2000" dirty="0">
                <a:latin typeface="Comic Sans MS" pitchFamily="66" charset="0"/>
              </a:rPr>
              <a:t>Mineral ions are needed for the production of proteins and other molecules in the cell</a:t>
            </a:r>
          </a:p>
        </p:txBody>
      </p:sp>
      <p:sp>
        <p:nvSpPr>
          <p:cNvPr id="8" name="TextBox 7"/>
          <p:cNvSpPr txBox="1"/>
          <p:nvPr/>
        </p:nvSpPr>
        <p:spPr>
          <a:xfrm>
            <a:off x="2057400" y="5562602"/>
            <a:ext cx="5029200" cy="1015663"/>
          </a:xfrm>
          <a:prstGeom prst="rect">
            <a:avLst/>
          </a:prstGeom>
          <a:noFill/>
        </p:spPr>
        <p:txBody>
          <a:bodyPr wrap="square" rtlCol="0">
            <a:spAutoFit/>
          </a:bodyPr>
          <a:lstStyle/>
          <a:p>
            <a:r>
              <a:rPr lang="en-GB" sz="2000" dirty="0">
                <a:latin typeface="Comic Sans MS" pitchFamily="66" charset="0"/>
              </a:rPr>
              <a:t>Water is needed for photosynthesis, it is also needed to ensure that the plant can hold itself upright</a:t>
            </a:r>
          </a:p>
        </p:txBody>
      </p:sp>
      <p:pic>
        <p:nvPicPr>
          <p:cNvPr id="6146" name="Picture 2" descr="Poppy, Flower, Nature, Plant, Summer"/>
          <p:cNvPicPr>
            <a:picLocks noChangeAspect="1" noChangeArrowheads="1"/>
          </p:cNvPicPr>
          <p:nvPr/>
        </p:nvPicPr>
        <p:blipFill>
          <a:blip r:embed="rId2" cstate="print"/>
          <a:srcRect/>
          <a:stretch>
            <a:fillRect/>
          </a:stretch>
        </p:blipFill>
        <p:spPr bwMode="auto">
          <a:xfrm>
            <a:off x="7070196" y="3962402"/>
            <a:ext cx="1882246" cy="239861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 calcmode="lin" valueType="num">
                                      <p:cBhvr additive="base">
                                        <p:cTn id="18"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build="allAtOnce"/>
      <p:bldP spid="8" grpId="0" build="allAtOnce"/>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E6BC9B-6994-4273-8650-DA50E0D09D7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8C8EBB3-69A2-43FF-8128-5ECB52964CA8}">
  <ds:schemaRefs>
    <ds:schemaRef ds:uri="http://schemas.microsoft.com/sharepoint/v3/contenttype/forms"/>
  </ds:schemaRefs>
</ds:datastoreItem>
</file>

<file path=customXml/itemProps3.xml><?xml version="1.0" encoding="utf-8"?>
<ds:datastoreItem xmlns:ds="http://schemas.openxmlformats.org/officeDocument/2006/customXml" ds:itemID="{ED435D22-62CA-4305-B1CA-2F8D318664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1207</Words>
  <Application>Microsoft Office PowerPoint</Application>
  <PresentationFormat>On-screen Show (4:3)</PresentationFormat>
  <Paragraphs>153</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Comic Sans MS</vt:lpstr>
      <vt:lpstr>Office Theme</vt:lpstr>
      <vt:lpstr>Transport Systems in Plants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 Systems in Plants</dc:title>
  <dc:creator>Matt Holden</dc:creator>
  <cp:lastModifiedBy>Helen</cp:lastModifiedBy>
  <cp:revision>5</cp:revision>
  <dcterms:created xsi:type="dcterms:W3CDTF">2020-01-04T16:54:11Z</dcterms:created>
  <dcterms:modified xsi:type="dcterms:W3CDTF">2020-09-24T19:09:48Z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