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  <p:sldMasterId id="2147483708" r:id="rId5"/>
  </p:sldMasterIdLst>
  <p:notesMasterIdLst>
    <p:notesMasterId r:id="rId38"/>
  </p:notesMasterIdLst>
  <p:sldIdLst>
    <p:sldId id="343" r:id="rId6"/>
    <p:sldId id="304" r:id="rId7"/>
    <p:sldId id="257" r:id="rId8"/>
    <p:sldId id="305" r:id="rId9"/>
    <p:sldId id="306" r:id="rId10"/>
    <p:sldId id="307" r:id="rId11"/>
    <p:sldId id="308" r:id="rId12"/>
    <p:sldId id="283" r:id="rId13"/>
    <p:sldId id="299" r:id="rId14"/>
    <p:sldId id="329" r:id="rId15"/>
    <p:sldId id="330" r:id="rId16"/>
    <p:sldId id="331" r:id="rId17"/>
    <p:sldId id="332" r:id="rId18"/>
    <p:sldId id="334" r:id="rId19"/>
    <p:sldId id="335" r:id="rId20"/>
    <p:sldId id="337" r:id="rId21"/>
    <p:sldId id="338" r:id="rId22"/>
    <p:sldId id="339" r:id="rId23"/>
    <p:sldId id="286" r:id="rId24"/>
    <p:sldId id="340" r:id="rId25"/>
    <p:sldId id="341" r:id="rId26"/>
    <p:sldId id="309" r:id="rId27"/>
    <p:sldId id="319" r:id="rId28"/>
    <p:sldId id="310" r:id="rId29"/>
    <p:sldId id="320" r:id="rId30"/>
    <p:sldId id="311" r:id="rId31"/>
    <p:sldId id="321" r:id="rId32"/>
    <p:sldId id="314" r:id="rId33"/>
    <p:sldId id="324" r:id="rId34"/>
    <p:sldId id="316" r:id="rId35"/>
    <p:sldId id="326" r:id="rId36"/>
    <p:sldId id="342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CBF5C-0863-4AB0-9E40-4A3F6D2EDEC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19D76-FDE6-4BD4-82D7-D9804308D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431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19D76-FDE6-4BD4-82D7-D9804308DA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576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19D76-FDE6-4BD4-82D7-D9804308DA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891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19D76-FDE6-4BD4-82D7-D9804308DAA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225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19D76-FDE6-4BD4-82D7-D9804308DAA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141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19D76-FDE6-4BD4-82D7-D9804308DAA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765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19D76-FDE6-4BD4-82D7-D9804308DAA3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86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9741" y="552168"/>
            <a:ext cx="5746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6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9741" y="2348163"/>
            <a:ext cx="5746693" cy="590980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79650" y="0"/>
            <a:ext cx="3864350" cy="376358"/>
          </a:xfrm>
        </p:spPr>
        <p:txBody>
          <a:bodyPr/>
          <a:lstStyle>
            <a:lvl1pPr>
              <a:defRPr sz="1800" b="1" u="sng"/>
            </a:lvl1pPr>
          </a:lstStyle>
          <a:p>
            <a:fld id="{1AE31E61-5800-426F-BFD7-250FF3D43173}" type="datetime2">
              <a:rPr lang="en-GB" smtClean="0"/>
              <a:pPr/>
              <a:t>Monday, 09 November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95058" y="6459582"/>
            <a:ext cx="5731375" cy="320040"/>
          </a:xfrm>
        </p:spPr>
        <p:txBody>
          <a:bodyPr/>
          <a:lstStyle/>
          <a:p>
            <a:r>
              <a:rPr lang="en-US" dirty="0"/>
              <a:t>CHAPTER 2: STRUCTURE &amp; BONDING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FEAEEBD-691C-45DA-B1BE-23C0835D66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3125788" cy="30845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240855-BB25-4B32-A55F-FA4047D4DE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3111500"/>
            <a:ext cx="3125788" cy="37465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279775" y="2938463"/>
            <a:ext cx="5746750" cy="34401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buNone/>
              <a:defRPr b="1" u="sng" baseline="0"/>
            </a:lvl1pPr>
          </a:lstStyle>
          <a:p>
            <a:pPr lvl="0"/>
            <a:r>
              <a:rPr lang="en-GB" b="1" u="sng" dirty="0"/>
              <a:t>DO NOW: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3900" y="1600201"/>
            <a:ext cx="8584440" cy="41147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35E5-005C-46B3-8B40-9D347F13F3DC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31382" y="308610"/>
            <a:ext cx="973956" cy="56121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308610"/>
            <a:ext cx="7515225" cy="561213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2CB2-DCC1-4F6A-8887-ADB753FAEDDF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00237-C289-483C-A34E-D3B7FF184B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44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070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18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365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069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413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438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20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22" y="1641758"/>
            <a:ext cx="8592329" cy="43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CA6-EED8-42A9-B25A-3164C2B55CC1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33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81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6668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481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9741" y="552168"/>
            <a:ext cx="5746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6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9741" y="2348163"/>
            <a:ext cx="5746693" cy="590980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79650" y="0"/>
            <a:ext cx="3864350" cy="376358"/>
          </a:xfrm>
        </p:spPr>
        <p:txBody>
          <a:bodyPr/>
          <a:lstStyle>
            <a:lvl1pPr>
              <a:defRPr sz="1800" b="1" u="sng"/>
            </a:lvl1pPr>
          </a:lstStyle>
          <a:p>
            <a:fld id="{1AE31E61-5800-426F-BFD7-250FF3D43173}" type="datetime2">
              <a:rPr lang="en-GB" smtClean="0"/>
              <a:pPr/>
              <a:t>Monday, 09 November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95058" y="6459582"/>
            <a:ext cx="5731375" cy="320040"/>
          </a:xfrm>
        </p:spPr>
        <p:txBody>
          <a:bodyPr/>
          <a:lstStyle/>
          <a:p>
            <a:r>
              <a:rPr lang="en-US" dirty="0"/>
              <a:t>CHAPTER 2: STRUCTURE &amp; BONDING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FEAEEBD-691C-45DA-B1BE-23C0835D66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3125788" cy="30845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240855-BB25-4B32-A55F-FA4047D4DE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3111500"/>
            <a:ext cx="3125788" cy="37465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279775" y="2938463"/>
            <a:ext cx="5746750" cy="34401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buNone/>
              <a:defRPr b="1" u="sng" baseline="0"/>
            </a:lvl1pPr>
          </a:lstStyle>
          <a:p>
            <a:pPr lvl="0"/>
            <a:r>
              <a:rPr lang="en-GB" b="1" u="sng" dirty="0"/>
              <a:t>DO NOW: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99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367" y="284562"/>
            <a:ext cx="8504308" cy="161567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6737" y="2742029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5A20-AEB1-42C8-9245-56354500788B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3900" y="1643063"/>
            <a:ext cx="4076362" cy="409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643063"/>
            <a:ext cx="4144603" cy="409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DA13-1F59-4403-98F5-1ED4782190B3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3900" y="1628810"/>
            <a:ext cx="407636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3900" y="2477035"/>
            <a:ext cx="4076363" cy="32629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477035"/>
            <a:ext cx="4144602" cy="326299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6" y="1628810"/>
            <a:ext cx="414460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A587-69F6-4FE0-9D5E-B7CDA51F9246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A96F-9DFE-48A9-9354-50D9A0674075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5367" y="284562"/>
            <a:ext cx="8504308" cy="161567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3825-CD16-40D9-970C-181E1CD7B113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2243829"/>
            <a:ext cx="3364992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5C7-DCB9-44F4-99C4-D9B1CEEBEC4B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2243828"/>
            <a:ext cx="337124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328815C-94B8-44F6-B2C8-E4AA8FAA5D37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2638045"/>
            <a:ext cx="5797296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D4141CA-5ADA-4C15-8504-3076FE395645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6236208"/>
            <a:ext cx="442589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6217920"/>
            <a:ext cx="27432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20" r:id="rId12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937CD-DDAB-4328-8243-34C23A309262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01E83-44BC-4DDA-BFA9-73EC5A1E1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1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09" y="631743"/>
            <a:ext cx="8899824" cy="935486"/>
          </a:xfrm>
        </p:spPr>
        <p:txBody>
          <a:bodyPr>
            <a:normAutofit/>
          </a:bodyPr>
          <a:lstStyle/>
          <a:p>
            <a:r>
              <a:rPr lang="en-GB" dirty="0"/>
              <a:t>REACTION PROFILES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E128D-0024-4ED8-91A4-A6D95BF9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0160-A774-4983-9FF4-98227D6120C8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4742971-459D-44C6-AA9E-BC1A0F811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5058" y="6537960"/>
            <a:ext cx="5731375" cy="320040"/>
          </a:xfrm>
        </p:spPr>
        <p:txBody>
          <a:bodyPr/>
          <a:lstStyle/>
          <a:p>
            <a:pPr algn="r"/>
            <a:r>
              <a:rPr lang="en-US" dirty="0"/>
              <a:t>ENERGY CHANGES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26609" y="1649817"/>
            <a:ext cx="8899824" cy="4809765"/>
          </a:xfrm>
        </p:spPr>
        <p:txBody>
          <a:bodyPr>
            <a:normAutofit/>
          </a:bodyPr>
          <a:lstStyle/>
          <a:p>
            <a:r>
              <a:rPr lang="en-GB" sz="2400" dirty="0"/>
              <a:t>DO NOW – </a:t>
            </a:r>
            <a:r>
              <a:rPr lang="en-GB" sz="2400" u="none" dirty="0"/>
              <a:t>Match the statements to endothermic or exothermic reactions</a:t>
            </a:r>
          </a:p>
          <a:p>
            <a:endParaRPr lang="en-GB" sz="2400" u="none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33A498-E22E-4E48-AB6D-68678C05E62A}"/>
              </a:ext>
            </a:extLst>
          </p:cNvPr>
          <p:cNvSpPr txBox="1"/>
          <p:nvPr/>
        </p:nvSpPr>
        <p:spPr>
          <a:xfrm>
            <a:off x="3279683" y="29086"/>
            <a:ext cx="212100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AQA Spec. 4.5.1.2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40994" t="41813" r="22164" b="23380"/>
          <a:stretch/>
        </p:blipFill>
        <p:spPr>
          <a:xfrm>
            <a:off x="1700300" y="2426119"/>
            <a:ext cx="5722013" cy="337871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26610" y="5809041"/>
            <a:ext cx="905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STRETCH- HOW COULD WE SHOW THE ENERGY CHANGE IN THE REACTION AS A GRAPH?</a:t>
            </a:r>
          </a:p>
        </p:txBody>
      </p:sp>
    </p:spTree>
    <p:extLst>
      <p:ext uri="{BB962C8B-B14F-4D97-AF65-F5344CB8AC3E}">
        <p14:creationId xmlns:p14="http://schemas.microsoft.com/office/powerpoint/2010/main" val="4231096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88" y="227753"/>
            <a:ext cx="8790138" cy="1188720"/>
          </a:xfrm>
        </p:spPr>
        <p:txBody>
          <a:bodyPr>
            <a:normAutofit/>
          </a:bodyPr>
          <a:lstStyle/>
          <a:p>
            <a:r>
              <a:rPr lang="en-GB" dirty="0"/>
              <a:t>ACTIVITY 1 answers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6B6345-5F2E-4525-A4CD-6C5453880789}"/>
              </a:ext>
            </a:extLst>
          </p:cNvPr>
          <p:cNvSpPr txBox="1"/>
          <p:nvPr/>
        </p:nvSpPr>
        <p:spPr>
          <a:xfrm>
            <a:off x="173388" y="1510797"/>
            <a:ext cx="8790138" cy="52629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800" dirty="0">
                <a:sym typeface="Wingdings" panose="05000000000000000000" pitchFamily="2" charset="2"/>
              </a:rPr>
              <a:t>2. H</a:t>
            </a:r>
            <a:r>
              <a:rPr lang="en-GB" sz="2800" baseline="-25000" dirty="0">
                <a:sym typeface="Wingdings" panose="05000000000000000000" pitchFamily="2" charset="2"/>
              </a:rPr>
              <a:t>2(g)</a:t>
            </a:r>
            <a:r>
              <a:rPr lang="en-GB" sz="2800" dirty="0">
                <a:sym typeface="Wingdings" panose="05000000000000000000" pitchFamily="2" charset="2"/>
              </a:rPr>
              <a:t> + I</a:t>
            </a:r>
            <a:r>
              <a:rPr lang="en-GB" sz="2800" baseline="-25000" dirty="0">
                <a:sym typeface="Wingdings" panose="05000000000000000000" pitchFamily="2" charset="2"/>
              </a:rPr>
              <a:t>2(g)</a:t>
            </a:r>
            <a:r>
              <a:rPr lang="en-GB" sz="2800" dirty="0">
                <a:sym typeface="Wingdings" panose="05000000000000000000" pitchFamily="2" charset="2"/>
              </a:rPr>
              <a:t>  2HI</a:t>
            </a:r>
            <a:r>
              <a:rPr lang="en-GB" sz="2800" baseline="-25000" dirty="0">
                <a:sym typeface="Wingdings" panose="05000000000000000000" pitchFamily="2" charset="2"/>
              </a:rPr>
              <a:t>(g)</a:t>
            </a:r>
          </a:p>
          <a:p>
            <a:pPr>
              <a:defRPr/>
            </a:pPr>
            <a:r>
              <a:rPr lang="en-GB" sz="2800" dirty="0">
                <a:sym typeface="Wingdings" panose="05000000000000000000" pitchFamily="2" charset="2"/>
              </a:rPr>
              <a:t>For this reaction, the energy taken in from the surroundings is 26.5 kJ/</a:t>
            </a:r>
            <a:r>
              <a:rPr lang="en-GB" sz="2800" dirty="0" err="1">
                <a:sym typeface="Wingdings" panose="05000000000000000000" pitchFamily="2" charset="2"/>
              </a:rPr>
              <a:t>mol</a:t>
            </a:r>
            <a:endParaRPr lang="en-GB" sz="2800" dirty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7611743-2282-494B-9FE8-F41455AF917E}"/>
              </a:ext>
            </a:extLst>
          </p:cNvPr>
          <p:cNvCxnSpPr>
            <a:cxnSpLocks/>
          </p:cNvCxnSpPr>
          <p:nvPr/>
        </p:nvCxnSpPr>
        <p:spPr>
          <a:xfrm flipV="1">
            <a:off x="2626228" y="3239562"/>
            <a:ext cx="0" cy="2969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DCD5A4A-7495-4580-B263-869DF6583792}"/>
              </a:ext>
            </a:extLst>
          </p:cNvPr>
          <p:cNvCxnSpPr>
            <a:cxnSpLocks/>
          </p:cNvCxnSpPr>
          <p:nvPr/>
        </p:nvCxnSpPr>
        <p:spPr>
          <a:xfrm>
            <a:off x="2507733" y="6090769"/>
            <a:ext cx="33524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3C68ACB-95EC-4F77-A82C-C509B86C7E93}"/>
              </a:ext>
            </a:extLst>
          </p:cNvPr>
          <p:cNvSpPr txBox="1"/>
          <p:nvPr/>
        </p:nvSpPr>
        <p:spPr>
          <a:xfrm rot="16200000">
            <a:off x="1918213" y="4444332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Energy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0B28CF5-D023-41E7-849F-F4F866F92251}"/>
              </a:ext>
            </a:extLst>
          </p:cNvPr>
          <p:cNvSpPr txBox="1"/>
          <p:nvPr/>
        </p:nvSpPr>
        <p:spPr>
          <a:xfrm>
            <a:off x="3314014" y="6263690"/>
            <a:ext cx="197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Course of Reaction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027C3F2-2523-4AAD-88D7-9A15FE458A75}"/>
              </a:ext>
            </a:extLst>
          </p:cNvPr>
          <p:cNvGrpSpPr/>
          <p:nvPr/>
        </p:nvGrpSpPr>
        <p:grpSpPr>
          <a:xfrm>
            <a:off x="4541529" y="3842206"/>
            <a:ext cx="1138805" cy="338554"/>
            <a:chOff x="2036978" y="3215546"/>
            <a:chExt cx="1518407" cy="451405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0A9FEC4-7E95-4B40-9A6C-3528BA2CE72A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41B28F3-C8C8-4024-A3CC-EC8FE1FCAF29}"/>
                </a:ext>
              </a:extLst>
            </p:cNvPr>
            <p:cNvSpPr txBox="1"/>
            <p:nvPr/>
          </p:nvSpPr>
          <p:spPr>
            <a:xfrm>
              <a:off x="2435077" y="3215546"/>
              <a:ext cx="485603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600" dirty="0">
                  <a:solidFill>
                    <a:prstClr val="black"/>
                  </a:solidFill>
                  <a:latin typeface="Calibri" panose="020F0502020204030204"/>
                </a:rPr>
                <a:t>HI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5991370-DDDA-4F9C-9D3A-0EEAD1D54B48}"/>
              </a:ext>
            </a:extLst>
          </p:cNvPr>
          <p:cNvGrpSpPr/>
          <p:nvPr/>
        </p:nvGrpSpPr>
        <p:grpSpPr>
          <a:xfrm>
            <a:off x="2717844" y="5179446"/>
            <a:ext cx="1138805" cy="300083"/>
            <a:chOff x="2036978" y="3215545"/>
            <a:chExt cx="1518407" cy="40011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C9BE9C0-B153-41F9-BE28-4293C47D2408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0F9AB72-A10B-4DD8-AEDC-E22788072B15}"/>
                </a:ext>
              </a:extLst>
            </p:cNvPr>
            <p:cNvSpPr txBox="1"/>
            <p:nvPr/>
          </p:nvSpPr>
          <p:spPr>
            <a:xfrm>
              <a:off x="2213755" y="3215545"/>
              <a:ext cx="246308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endParaRPr lang="en-GB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BADA257-E9F0-474A-A141-2D2D947037B4}"/>
              </a:ext>
            </a:extLst>
          </p:cNvPr>
          <p:cNvCxnSpPr>
            <a:cxnSpLocks/>
          </p:cNvCxnSpPr>
          <p:nvPr/>
        </p:nvCxnSpPr>
        <p:spPr>
          <a:xfrm rot="10800000">
            <a:off x="4438973" y="4243174"/>
            <a:ext cx="0" cy="13110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948084B-6466-4D23-95C9-041D36CF7A0A}"/>
              </a:ext>
            </a:extLst>
          </p:cNvPr>
          <p:cNvCxnSpPr>
            <a:cxnSpLocks/>
          </p:cNvCxnSpPr>
          <p:nvPr/>
        </p:nvCxnSpPr>
        <p:spPr>
          <a:xfrm flipV="1">
            <a:off x="4286816" y="3623048"/>
            <a:ext cx="0" cy="1930032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: Shape 56">
            <a:extLst>
              <a:ext uri="{FF2B5EF4-FFF2-40B4-BE49-F238E27FC236}">
                <a16:creationId xmlns:a16="http://schemas.microsoft.com/office/drawing/2014/main" id="{AD070B4C-AAF7-4B98-8F7A-C6A54F105CCB}"/>
              </a:ext>
            </a:extLst>
          </p:cNvPr>
          <p:cNvSpPr/>
          <p:nvPr/>
        </p:nvSpPr>
        <p:spPr>
          <a:xfrm flipH="1">
            <a:off x="3856650" y="3623048"/>
            <a:ext cx="715268" cy="1856478"/>
          </a:xfrm>
          <a:custGeom>
            <a:avLst/>
            <a:gdLst>
              <a:gd name="connsiteX0" fmla="*/ 0 w 950259"/>
              <a:gd name="connsiteY0" fmla="*/ 727187 h 2475304"/>
              <a:gd name="connsiteX1" fmla="*/ 448236 w 950259"/>
              <a:gd name="connsiteY1" fmla="*/ 90693 h 2475304"/>
              <a:gd name="connsiteX2" fmla="*/ 950259 w 950259"/>
              <a:gd name="connsiteY2" fmla="*/ 2475304 h 24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0259" h="2475304">
                <a:moveTo>
                  <a:pt x="0" y="727187"/>
                </a:moveTo>
                <a:cubicBezTo>
                  <a:pt x="144930" y="263263"/>
                  <a:pt x="289860" y="-200660"/>
                  <a:pt x="448236" y="90693"/>
                </a:cubicBezTo>
                <a:cubicBezTo>
                  <a:pt x="606612" y="382046"/>
                  <a:pt x="778435" y="1428675"/>
                  <a:pt x="950259" y="247530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28393" y="5110196"/>
            <a:ext cx="891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Wingdings" panose="05000000000000000000" pitchFamily="2" charset="2"/>
              </a:rPr>
              <a:t>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+ I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4515875" y="4510031"/>
            <a:ext cx="149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Energy change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36247" y="3274030"/>
            <a:ext cx="213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Activation energy</a:t>
            </a:r>
          </a:p>
        </p:txBody>
      </p:sp>
    </p:spTree>
    <p:extLst>
      <p:ext uri="{BB962C8B-B14F-4D97-AF65-F5344CB8AC3E}">
        <p14:creationId xmlns:p14="http://schemas.microsoft.com/office/powerpoint/2010/main" val="1910059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137601"/>
            <a:ext cx="8676456" cy="1294211"/>
          </a:xfrm>
          <a:solidFill>
            <a:srgbClr val="FFFF00"/>
          </a:solidFill>
          <a:ln w="57150" cmpd="sng">
            <a:solidFill>
              <a:srgbClr val="000000"/>
            </a:solidFill>
          </a:ln>
        </p:spPr>
        <p:txBody>
          <a:bodyPr>
            <a:noAutofit/>
          </a:bodyPr>
          <a:lstStyle/>
          <a:p>
            <a:pPr eaLnBrk="1" hangingPunct="1"/>
            <a:r>
              <a:rPr lang="en-GB" dirty="0">
                <a:latin typeface="+mn-lt"/>
              </a:rPr>
              <a:t>How does a chemical reaction happen?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2008075"/>
            <a:ext cx="4038600" cy="431958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GB" sz="4400" dirty="0">
                <a:solidFill>
                  <a:schemeClr val="tx1"/>
                </a:solidFill>
              </a:rPr>
              <a:t>The particles of the reactants </a:t>
            </a:r>
            <a:r>
              <a:rPr lang="en-GB" sz="6000" b="1" u="sng" dirty="0">
                <a:solidFill>
                  <a:schemeClr val="tx1"/>
                </a:solidFill>
              </a:rPr>
              <a:t>collide</a:t>
            </a:r>
            <a:r>
              <a:rPr lang="en-GB" sz="4400" dirty="0">
                <a:solidFill>
                  <a:schemeClr val="tx1"/>
                </a:solidFill>
              </a:rPr>
              <a:t> with each other in order to form products.</a:t>
            </a:r>
          </a:p>
        </p:txBody>
      </p:sp>
      <p:grpSp>
        <p:nvGrpSpPr>
          <p:cNvPr id="8196" name="Group 38"/>
          <p:cNvGrpSpPr>
            <a:grpSpLocks/>
          </p:cNvGrpSpPr>
          <p:nvPr/>
        </p:nvGrpSpPr>
        <p:grpSpPr bwMode="auto">
          <a:xfrm>
            <a:off x="4572000" y="1700213"/>
            <a:ext cx="3527425" cy="4608512"/>
            <a:chOff x="4284663" y="1773238"/>
            <a:chExt cx="3527425" cy="4608512"/>
          </a:xfrm>
        </p:grpSpPr>
        <p:grpSp>
          <p:nvGrpSpPr>
            <p:cNvPr id="8197" name="Group 17"/>
            <p:cNvGrpSpPr>
              <a:grpSpLocks/>
            </p:cNvGrpSpPr>
            <p:nvPr/>
          </p:nvGrpSpPr>
          <p:grpSpPr bwMode="auto">
            <a:xfrm>
              <a:off x="4284663" y="1773238"/>
              <a:ext cx="3527425" cy="4608512"/>
              <a:chOff x="2699" y="1117"/>
              <a:chExt cx="2222" cy="2903"/>
            </a:xfrm>
          </p:grpSpPr>
          <p:sp>
            <p:nvSpPr>
              <p:cNvPr id="8227" name="Oval 18"/>
              <p:cNvSpPr>
                <a:spLocks noChangeArrowheads="1"/>
              </p:cNvSpPr>
              <p:nvPr/>
            </p:nvSpPr>
            <p:spPr bwMode="auto">
              <a:xfrm>
                <a:off x="2699" y="1117"/>
                <a:ext cx="1406" cy="13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Oval 19"/>
              <p:cNvSpPr>
                <a:spLocks noChangeArrowheads="1"/>
              </p:cNvSpPr>
              <p:nvPr/>
            </p:nvSpPr>
            <p:spPr bwMode="auto">
              <a:xfrm>
                <a:off x="4150" y="1752"/>
                <a:ext cx="635" cy="63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Oval 20"/>
              <p:cNvSpPr>
                <a:spLocks noChangeArrowheads="1"/>
              </p:cNvSpPr>
              <p:nvPr/>
            </p:nvSpPr>
            <p:spPr bwMode="auto">
              <a:xfrm>
                <a:off x="3424" y="2568"/>
                <a:ext cx="1497" cy="145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198" name="Oval 22"/>
            <p:cNvSpPr>
              <a:spLocks noChangeArrowheads="1"/>
            </p:cNvSpPr>
            <p:nvPr/>
          </p:nvSpPr>
          <p:spPr bwMode="auto">
            <a:xfrm>
              <a:off x="4572000" y="2565400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Oval 23"/>
            <p:cNvSpPr>
              <a:spLocks noChangeArrowheads="1"/>
            </p:cNvSpPr>
            <p:nvPr/>
          </p:nvSpPr>
          <p:spPr bwMode="auto">
            <a:xfrm>
              <a:off x="5003800" y="2133600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Oval 24"/>
            <p:cNvSpPr>
              <a:spLocks noChangeArrowheads="1"/>
            </p:cNvSpPr>
            <p:nvPr/>
          </p:nvSpPr>
          <p:spPr bwMode="auto">
            <a:xfrm>
              <a:off x="5651500" y="3068638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Oval 25"/>
            <p:cNvSpPr>
              <a:spLocks noChangeArrowheads="1"/>
            </p:cNvSpPr>
            <p:nvPr/>
          </p:nvSpPr>
          <p:spPr bwMode="auto">
            <a:xfrm>
              <a:off x="4716463" y="3213100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Oval 26"/>
            <p:cNvSpPr>
              <a:spLocks noChangeArrowheads="1"/>
            </p:cNvSpPr>
            <p:nvPr/>
          </p:nvSpPr>
          <p:spPr bwMode="auto">
            <a:xfrm>
              <a:off x="5795963" y="2565400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Oval 27"/>
            <p:cNvSpPr>
              <a:spLocks noChangeArrowheads="1"/>
            </p:cNvSpPr>
            <p:nvPr/>
          </p:nvSpPr>
          <p:spPr bwMode="auto">
            <a:xfrm>
              <a:off x="5148263" y="2997200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Oval 28"/>
            <p:cNvSpPr>
              <a:spLocks noChangeArrowheads="1"/>
            </p:cNvSpPr>
            <p:nvPr/>
          </p:nvSpPr>
          <p:spPr bwMode="auto">
            <a:xfrm>
              <a:off x="5580063" y="2205038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Oval 29"/>
            <p:cNvSpPr>
              <a:spLocks noChangeArrowheads="1"/>
            </p:cNvSpPr>
            <p:nvPr/>
          </p:nvSpPr>
          <p:spPr bwMode="auto">
            <a:xfrm>
              <a:off x="5219700" y="3573463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Oval 31"/>
            <p:cNvSpPr>
              <a:spLocks noChangeArrowheads="1"/>
            </p:cNvSpPr>
            <p:nvPr/>
          </p:nvSpPr>
          <p:spPr bwMode="auto">
            <a:xfrm>
              <a:off x="6948488" y="2924175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Oval 32"/>
            <p:cNvSpPr>
              <a:spLocks noChangeArrowheads="1"/>
            </p:cNvSpPr>
            <p:nvPr/>
          </p:nvSpPr>
          <p:spPr bwMode="auto">
            <a:xfrm>
              <a:off x="6732588" y="3141663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Oval 33"/>
            <p:cNvSpPr>
              <a:spLocks noChangeArrowheads="1"/>
            </p:cNvSpPr>
            <p:nvPr/>
          </p:nvSpPr>
          <p:spPr bwMode="auto">
            <a:xfrm>
              <a:off x="7019925" y="3213100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Oval 34"/>
            <p:cNvSpPr>
              <a:spLocks noChangeArrowheads="1"/>
            </p:cNvSpPr>
            <p:nvPr/>
          </p:nvSpPr>
          <p:spPr bwMode="auto">
            <a:xfrm>
              <a:off x="7235825" y="2997200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Oval 35"/>
            <p:cNvSpPr>
              <a:spLocks noChangeArrowheads="1"/>
            </p:cNvSpPr>
            <p:nvPr/>
          </p:nvSpPr>
          <p:spPr bwMode="auto">
            <a:xfrm>
              <a:off x="7164388" y="3500438"/>
              <a:ext cx="215900" cy="2159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Oval 36"/>
            <p:cNvSpPr>
              <a:spLocks noChangeArrowheads="1"/>
            </p:cNvSpPr>
            <p:nvPr/>
          </p:nvSpPr>
          <p:spPr bwMode="auto">
            <a:xfrm>
              <a:off x="6011863" y="4508500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Oval 37"/>
            <p:cNvSpPr>
              <a:spLocks noChangeArrowheads="1"/>
            </p:cNvSpPr>
            <p:nvPr/>
          </p:nvSpPr>
          <p:spPr bwMode="auto">
            <a:xfrm>
              <a:off x="6372225" y="4292600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Oval 38"/>
            <p:cNvSpPr>
              <a:spLocks noChangeArrowheads="1"/>
            </p:cNvSpPr>
            <p:nvPr/>
          </p:nvSpPr>
          <p:spPr bwMode="auto">
            <a:xfrm>
              <a:off x="7092950" y="4868863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Oval 39"/>
            <p:cNvSpPr>
              <a:spLocks noChangeArrowheads="1"/>
            </p:cNvSpPr>
            <p:nvPr/>
          </p:nvSpPr>
          <p:spPr bwMode="auto">
            <a:xfrm>
              <a:off x="5724525" y="5157788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Oval 40"/>
            <p:cNvSpPr>
              <a:spLocks noChangeArrowheads="1"/>
            </p:cNvSpPr>
            <p:nvPr/>
          </p:nvSpPr>
          <p:spPr bwMode="auto">
            <a:xfrm>
              <a:off x="7092950" y="4437063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Oval 41"/>
            <p:cNvSpPr>
              <a:spLocks noChangeArrowheads="1"/>
            </p:cNvSpPr>
            <p:nvPr/>
          </p:nvSpPr>
          <p:spPr bwMode="auto">
            <a:xfrm>
              <a:off x="6011863" y="5734050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Oval 42"/>
            <p:cNvSpPr>
              <a:spLocks noChangeArrowheads="1"/>
            </p:cNvSpPr>
            <p:nvPr/>
          </p:nvSpPr>
          <p:spPr bwMode="auto">
            <a:xfrm>
              <a:off x="6732588" y="4724400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Oval 43"/>
            <p:cNvSpPr>
              <a:spLocks noChangeArrowheads="1"/>
            </p:cNvSpPr>
            <p:nvPr/>
          </p:nvSpPr>
          <p:spPr bwMode="auto">
            <a:xfrm>
              <a:off x="5795963" y="4797425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Oval 44"/>
            <p:cNvSpPr>
              <a:spLocks noChangeArrowheads="1"/>
            </p:cNvSpPr>
            <p:nvPr/>
          </p:nvSpPr>
          <p:spPr bwMode="auto">
            <a:xfrm>
              <a:off x="6300788" y="5589588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Oval 45"/>
            <p:cNvSpPr>
              <a:spLocks noChangeArrowheads="1"/>
            </p:cNvSpPr>
            <p:nvPr/>
          </p:nvSpPr>
          <p:spPr bwMode="auto">
            <a:xfrm>
              <a:off x="6516688" y="6021388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Oval 46"/>
            <p:cNvSpPr>
              <a:spLocks noChangeArrowheads="1"/>
            </p:cNvSpPr>
            <p:nvPr/>
          </p:nvSpPr>
          <p:spPr bwMode="auto">
            <a:xfrm>
              <a:off x="6372225" y="5157788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Oval 47"/>
            <p:cNvSpPr>
              <a:spLocks noChangeArrowheads="1"/>
            </p:cNvSpPr>
            <p:nvPr/>
          </p:nvSpPr>
          <p:spPr bwMode="auto">
            <a:xfrm>
              <a:off x="6732588" y="5373688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Oval 48"/>
            <p:cNvSpPr>
              <a:spLocks noChangeArrowheads="1"/>
            </p:cNvSpPr>
            <p:nvPr/>
          </p:nvSpPr>
          <p:spPr bwMode="auto">
            <a:xfrm>
              <a:off x="5940425" y="5300663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Oval 49"/>
            <p:cNvSpPr>
              <a:spLocks noChangeArrowheads="1"/>
            </p:cNvSpPr>
            <p:nvPr/>
          </p:nvSpPr>
          <p:spPr bwMode="auto">
            <a:xfrm>
              <a:off x="7235825" y="5516563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Oval 50"/>
            <p:cNvSpPr>
              <a:spLocks noChangeArrowheads="1"/>
            </p:cNvSpPr>
            <p:nvPr/>
          </p:nvSpPr>
          <p:spPr bwMode="auto">
            <a:xfrm>
              <a:off x="6877050" y="5805488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Oval 51"/>
            <p:cNvSpPr>
              <a:spLocks noChangeArrowheads="1"/>
            </p:cNvSpPr>
            <p:nvPr/>
          </p:nvSpPr>
          <p:spPr bwMode="auto">
            <a:xfrm>
              <a:off x="7451725" y="5157788"/>
              <a:ext cx="215900" cy="21590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494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FF00"/>
          </a:solidFill>
          <a:ln w="76200" cmpd="sng">
            <a:solidFill>
              <a:srgbClr val="000000"/>
            </a:solidFill>
          </a:ln>
        </p:spPr>
        <p:txBody>
          <a:bodyPr>
            <a:noAutofit/>
          </a:bodyPr>
          <a:lstStyle/>
          <a:p>
            <a:pPr eaLnBrk="1" hangingPunct="1"/>
            <a:r>
              <a:rPr lang="en-GB" sz="3600" dirty="0">
                <a:latin typeface="+mn-lt"/>
              </a:rPr>
              <a:t>How does that work then?</a:t>
            </a:r>
            <a:br>
              <a:rPr lang="en-GB" sz="3600" dirty="0">
                <a:latin typeface="+mn-lt"/>
              </a:rPr>
            </a:br>
            <a:r>
              <a:rPr lang="en-GB" sz="4000" b="1" i="1" dirty="0">
                <a:latin typeface="+mn-lt"/>
              </a:rPr>
              <a:t>Collision Theory</a:t>
            </a:r>
            <a:endParaRPr lang="en-GB" sz="4000" b="1" dirty="0">
              <a:latin typeface="+mn-lt"/>
            </a:endParaRP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3132138" y="2852738"/>
            <a:ext cx="935037" cy="1081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4067175" y="2852738"/>
            <a:ext cx="1008063" cy="10810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563938" y="3141663"/>
            <a:ext cx="503237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067175" y="3141663"/>
            <a:ext cx="649288" cy="5762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1979613" y="1916113"/>
            <a:ext cx="4967287" cy="3024187"/>
          </a:xfrm>
          <a:prstGeom prst="irregularSeal2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732463" y="1865313"/>
            <a:ext cx="2387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</a:rPr>
              <a:t>Reactant particles</a:t>
            </a:r>
          </a:p>
          <a:p>
            <a:pPr algn="ctr" eaLnBrk="1" hangingPunct="1"/>
            <a:r>
              <a:rPr lang="en-GB" sz="2000" dirty="0">
                <a:latin typeface="Comic Sans MS" pitchFamily="66" charset="0"/>
              </a:rPr>
              <a:t>collide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12788" y="5300663"/>
            <a:ext cx="2241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</a:rPr>
              <a:t>Product particles</a:t>
            </a:r>
          </a:p>
          <a:p>
            <a:pPr algn="ctr" eaLnBrk="1" hangingPunct="1"/>
            <a:r>
              <a:rPr lang="en-GB" sz="2000" dirty="0">
                <a:latin typeface="Comic Sans MS" pitchFamily="66" charset="0"/>
              </a:rPr>
              <a:t>formed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244850" y="3141663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>
                <a:latin typeface="Comic Sans MS" pitchFamily="66" charset="0"/>
              </a:rPr>
              <a:t>REACTION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59632" y="2885700"/>
            <a:ext cx="6624736" cy="24622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71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A collision can only be </a:t>
            </a:r>
            <a:r>
              <a:rPr lang="en-US" sz="54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successful</a:t>
            </a:r>
            <a:r>
              <a:rPr lang="en-US" sz="4000" dirty="0"/>
              <a:t> if the particles have </a:t>
            </a:r>
            <a:r>
              <a:rPr lang="en-US" sz="6000" b="1" u="sng" dirty="0"/>
              <a:t>enough </a:t>
            </a:r>
            <a:r>
              <a:rPr lang="en-US" sz="60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energy</a:t>
            </a:r>
          </a:p>
        </p:txBody>
      </p:sp>
    </p:spTree>
    <p:extLst>
      <p:ext uri="{BB962C8B-B14F-4D97-AF65-F5344CB8AC3E}">
        <p14:creationId xmlns:p14="http://schemas.microsoft.com/office/powerpoint/2010/main" val="269579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54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30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300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7" grpId="1" animBg="1"/>
      <p:bldP spid="8198" grpId="0" animBg="1"/>
      <p:bldP spid="8198" grpId="1" animBg="1"/>
      <p:bldP spid="8200" grpId="0" animBg="1"/>
      <p:bldP spid="8200" grpId="1" animBg="1"/>
      <p:bldP spid="8201" grpId="0" animBg="1"/>
      <p:bldP spid="8201" grpId="1" animBg="1"/>
      <p:bldP spid="8202" grpId="0" animBg="1"/>
      <p:bldP spid="8202" grpId="1" animBg="1"/>
      <p:bldP spid="8203" grpId="0"/>
      <p:bldP spid="8203" grpId="1"/>
      <p:bldP spid="8204" grpId="0"/>
      <p:bldP spid="8205" grpId="0"/>
      <p:bldP spid="8205" grpId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8136904" cy="5478423"/>
          </a:xfrm>
          <a:prstGeom prst="rect">
            <a:avLst/>
          </a:prstGeom>
          <a:solidFill>
            <a:srgbClr val="FFFF00"/>
          </a:solidFill>
          <a:ln w="571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Activation</a:t>
            </a:r>
            <a:r>
              <a:rPr lang="en-US" sz="7200" b="1" u="sng" dirty="0"/>
              <a:t> Energy</a:t>
            </a:r>
          </a:p>
          <a:p>
            <a:pPr algn="ctr"/>
            <a:r>
              <a:rPr lang="en-US" sz="6000" b="1" dirty="0"/>
              <a:t>The minimum amount of energy particles must have to react</a:t>
            </a:r>
          </a:p>
          <a:p>
            <a:pPr algn="ctr"/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181601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i="1" u="sng" dirty="0">
                <a:solidFill>
                  <a:schemeClr val="tx1"/>
                </a:solidFill>
                <a:latin typeface="Comic Sans MS" pitchFamily="66" charset="0"/>
              </a:rPr>
              <a:t>More</a:t>
            </a:r>
            <a:r>
              <a:rPr lang="en-GB" sz="4000" dirty="0">
                <a:solidFill>
                  <a:schemeClr val="tx1"/>
                </a:solidFill>
                <a:latin typeface="Comic Sans MS" pitchFamily="66" charset="0"/>
              </a:rPr>
              <a:t> than the activation energy</a:t>
            </a:r>
            <a:r>
              <a:rPr lang="en-GB" sz="4000" dirty="0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3132138" y="2852738"/>
            <a:ext cx="935037" cy="1081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4067175" y="2852738"/>
            <a:ext cx="1008063" cy="10810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563938" y="3141663"/>
            <a:ext cx="503237" cy="50323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067175" y="3141663"/>
            <a:ext cx="649288" cy="57626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755650" y="1125538"/>
            <a:ext cx="6840538" cy="4967287"/>
          </a:xfrm>
          <a:prstGeom prst="irregularSeal2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732463" y="1865313"/>
            <a:ext cx="2387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</a:rPr>
              <a:t>Reactant particles</a:t>
            </a:r>
          </a:p>
          <a:p>
            <a:pPr algn="ctr" eaLnBrk="1" hangingPunct="1"/>
            <a:r>
              <a:rPr lang="en-GB" sz="2000" dirty="0">
                <a:latin typeface="Comic Sans MS" pitchFamily="66" charset="0"/>
              </a:rPr>
              <a:t>collide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712788" y="5300663"/>
            <a:ext cx="2241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</a:rPr>
              <a:t>Product particles</a:t>
            </a:r>
          </a:p>
          <a:p>
            <a:pPr algn="ctr" eaLnBrk="1" hangingPunct="1"/>
            <a:r>
              <a:rPr lang="en-GB" sz="2000" dirty="0">
                <a:latin typeface="Comic Sans MS" pitchFamily="66" charset="0"/>
              </a:rPr>
              <a:t>formed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244850" y="3141663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>
                <a:latin typeface="Comic Sans MS" pitchFamily="66" charset="0"/>
              </a:rPr>
              <a:t>REACTION</a:t>
            </a:r>
          </a:p>
        </p:txBody>
      </p:sp>
    </p:spTree>
    <p:extLst>
      <p:ext uri="{BB962C8B-B14F-4D97-AF65-F5344CB8AC3E}">
        <p14:creationId xmlns:p14="http://schemas.microsoft.com/office/powerpoint/2010/main" val="125822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54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100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1" grpId="1" animBg="1"/>
      <p:bldP spid="12292" grpId="0" animBg="1"/>
      <p:bldP spid="12292" grpId="1" animBg="1"/>
      <p:bldP spid="12293" grpId="0" animBg="1"/>
      <p:bldP spid="12293" grpId="1" animBg="1"/>
      <p:bldP spid="12294" grpId="0" animBg="1"/>
      <p:bldP spid="12294" grpId="1" animBg="1"/>
      <p:bldP spid="12295" grpId="0" animBg="1"/>
      <p:bldP spid="12295" grpId="1" animBg="1"/>
      <p:bldP spid="12296" grpId="0"/>
      <p:bldP spid="12296" grpId="1"/>
      <p:bldP spid="12297" grpId="0"/>
      <p:bldP spid="12297" grpId="1"/>
      <p:bldP spid="12298" grpId="0"/>
      <p:bldP spid="1229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i="1" u="sng" dirty="0">
                <a:solidFill>
                  <a:srgbClr val="FF0000"/>
                </a:solidFill>
                <a:latin typeface="Comic Sans MS" pitchFamily="66" charset="0"/>
              </a:rPr>
              <a:t>Less</a:t>
            </a:r>
            <a:r>
              <a:rPr lang="en-GB" sz="4000" dirty="0">
                <a:latin typeface="Comic Sans MS" pitchFamily="66" charset="0"/>
              </a:rPr>
              <a:t> than the activation energy.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3132138" y="2852738"/>
            <a:ext cx="935037" cy="1081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4067175" y="2852738"/>
            <a:ext cx="1008063" cy="10810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732463" y="1865313"/>
            <a:ext cx="2387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</a:rPr>
              <a:t>Reactant particles</a:t>
            </a:r>
          </a:p>
          <a:p>
            <a:pPr algn="ctr" eaLnBrk="1" hangingPunct="1"/>
            <a:r>
              <a:rPr lang="en-GB" sz="2000" dirty="0">
                <a:latin typeface="Comic Sans MS" pitchFamily="66" charset="0"/>
              </a:rPr>
              <a:t>collide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79512" y="5013176"/>
            <a:ext cx="2952625" cy="1077218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3200" b="1" i="1" u="sng" dirty="0">
                <a:latin typeface="Arial Black" pitchFamily="34" charset="0"/>
              </a:rPr>
              <a:t>NO REACTION!!!</a:t>
            </a:r>
          </a:p>
        </p:txBody>
      </p:sp>
      <p:sp>
        <p:nvSpPr>
          <p:cNvPr id="11" name="Oval 3"/>
          <p:cNvSpPr>
            <a:spLocks noChangeArrowheads="1"/>
          </p:cNvSpPr>
          <p:nvPr/>
        </p:nvSpPr>
        <p:spPr bwMode="auto">
          <a:xfrm>
            <a:off x="3095625" y="3574256"/>
            <a:ext cx="935037" cy="1081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4030662" y="3574256"/>
            <a:ext cx="1008063" cy="10810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1" grpId="1" animBg="1"/>
      <p:bldP spid="12292" grpId="0" animBg="1"/>
      <p:bldP spid="12292" grpId="1" animBg="1"/>
      <p:bldP spid="12296" grpId="0"/>
      <p:bldP spid="12296" grpId="1"/>
      <p:bldP spid="12297" grpId="0" animBg="1"/>
      <p:bldP spid="12297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solidFill>
                  <a:schemeClr val="tx1"/>
                </a:solidFill>
              </a:rPr>
              <a:t>Activity 2- Fill in the gaps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7638"/>
            <a:ext cx="8784976" cy="52517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600" dirty="0">
                <a:solidFill>
                  <a:schemeClr val="tx1"/>
                </a:solidFill>
              </a:rPr>
              <a:t>In order to react particles must __________________ with enough __________________. This minimum amount of energy needed for a reaction to occur is called the __________ _______. Only particles that have energy ___________ than the __________________     energy can react.</a:t>
            </a:r>
          </a:p>
          <a:p>
            <a:pPr marL="0" indent="0" algn="ctr">
              <a:buNone/>
            </a:pPr>
            <a:r>
              <a:rPr lang="en-GB" sz="3600" dirty="0">
                <a:solidFill>
                  <a:schemeClr val="tx1"/>
                </a:solidFill>
              </a:rPr>
              <a:t>Words: activation, energy, greater, collide, activation energy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806668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collide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34444" y="2346184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energy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98640" y="3282297"/>
            <a:ext cx="7205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activation energy 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6794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greater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4846629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activation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0641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schemeClr val="tx1"/>
                </a:solidFill>
              </a:rPr>
              <a:t>Activity 2- why do oxygen and nitrogen not react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20516"/>
            <a:ext cx="8784976" cy="4948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>
                <a:solidFill>
                  <a:schemeClr val="tx1"/>
                </a:solidFill>
              </a:rPr>
              <a:t>Oxygen and nitrogen particles are both present in the air around us. However, the two molecules do not react unless the temperature is above 1600 </a:t>
            </a:r>
            <a:r>
              <a:rPr lang="en-GB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GB" sz="3600" dirty="0">
                <a:solidFill>
                  <a:schemeClr val="tx1"/>
                </a:solidFill>
              </a:rPr>
              <a:t>C.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tx1"/>
                </a:solidFill>
              </a:rPr>
              <a:t>Task- Explain why these particles do not react at room temperature even though they are constantly colliding.</a:t>
            </a:r>
          </a:p>
        </p:txBody>
      </p:sp>
    </p:spTree>
    <p:extLst>
      <p:ext uri="{BB962C8B-B14F-4D97-AF65-F5344CB8AC3E}">
        <p14:creationId xmlns:p14="http://schemas.microsoft.com/office/powerpoint/2010/main" val="616052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schemeClr val="tx1"/>
                </a:solidFill>
              </a:rPr>
              <a:t>Answer- why do oxygen and nitrogen not react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20516"/>
            <a:ext cx="8784976" cy="4948844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At room temperature, the oxygen and nitrogen molecules are not colliding with energy greater than the activation energy.</a:t>
            </a:r>
          </a:p>
          <a:p>
            <a:r>
              <a:rPr lang="en-GB" sz="3600" dirty="0">
                <a:solidFill>
                  <a:schemeClr val="tx1"/>
                </a:solidFill>
              </a:rPr>
              <a:t>As the molecules are colliding with energies lower than the activation energy, no reaction takes place.</a:t>
            </a:r>
          </a:p>
          <a:p>
            <a:r>
              <a:rPr lang="en-GB" sz="3600" dirty="0">
                <a:solidFill>
                  <a:schemeClr val="tx1"/>
                </a:solidFill>
              </a:rPr>
              <a:t>At higher temperatures, the molecules have more kinetic energy and so will collide with energy greater than the activation energy, causing a reaction </a:t>
            </a:r>
          </a:p>
        </p:txBody>
      </p:sp>
    </p:spTree>
    <p:extLst>
      <p:ext uri="{BB962C8B-B14F-4D97-AF65-F5344CB8AC3E}">
        <p14:creationId xmlns:p14="http://schemas.microsoft.com/office/powerpoint/2010/main" val="4031454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3-Overall energy change in terms of bonds (Higher tier)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8690" y="6534032"/>
            <a:ext cx="2065310" cy="323968"/>
          </a:xfrm>
        </p:spPr>
        <p:txBody>
          <a:bodyPr/>
          <a:lstStyle/>
          <a:p>
            <a:fld id="{8EA76CA6-EED8-42A9-B25A-3164C2B55CC1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620253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During chemical reactions: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Energy must be supplied to break bonds in the reactants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Energy is released when bonds in the products are formed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514350" indent="-514350">
              <a:buAutoNum type="arabicPeriod"/>
            </a:pPr>
            <a:r>
              <a:rPr lang="en-GB" sz="2800" dirty="0"/>
              <a:t>For endothermic reactions, how will the energy needed to break the bonds compare to the energy released forming new bonds? Why?</a:t>
            </a:r>
          </a:p>
          <a:p>
            <a:pPr marL="514350" indent="-514350">
              <a:buAutoNum type="arabicPeriod"/>
            </a:pPr>
            <a:endParaRPr lang="en-GB" sz="2800" dirty="0"/>
          </a:p>
          <a:p>
            <a:pPr marL="514350" indent="-514350">
              <a:buFontTx/>
              <a:buAutoNum type="arabicPeriod"/>
            </a:pPr>
            <a:r>
              <a:rPr lang="en-GB" sz="2800" dirty="0"/>
              <a:t>For </a:t>
            </a:r>
            <a:r>
              <a:rPr lang="en-GB" sz="2800" dirty="0" err="1"/>
              <a:t>exdothermic</a:t>
            </a:r>
            <a:r>
              <a:rPr lang="en-GB" sz="2800" dirty="0"/>
              <a:t> reactions, how will the energy needed to break the bonds compare to the energy released forming new bonds? Why?</a:t>
            </a:r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8128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now- answers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CA6-EED8-42A9-B25A-3164C2B55CC1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690096" y="5414622"/>
            <a:ext cx="1449659" cy="9198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690096" y="5414622"/>
            <a:ext cx="1449659" cy="9198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24444" y="1571632"/>
            <a:ext cx="7558084" cy="4914653"/>
            <a:chOff x="824444" y="1571632"/>
            <a:chExt cx="7558084" cy="491465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4444" y="1571632"/>
              <a:ext cx="7558084" cy="491465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4662218" y="5486954"/>
              <a:ext cx="1505414" cy="83099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Energy is absorbed from surroundings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2189747" y="3236495"/>
            <a:ext cx="2743200" cy="890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52310" y="3236495"/>
            <a:ext cx="2094248" cy="890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527127" y="3236494"/>
            <a:ext cx="338945" cy="8903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561347" y="3236494"/>
            <a:ext cx="3449581" cy="89033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724791" y="4511842"/>
            <a:ext cx="1523735" cy="85082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357563" y="4551657"/>
            <a:ext cx="1948363" cy="8110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693695" y="4511842"/>
            <a:ext cx="1626796" cy="8583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027821" y="4511842"/>
            <a:ext cx="983107" cy="8583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36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3 answers-Overall energy change in terms of bonds (Higher tier)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8690" y="6534032"/>
            <a:ext cx="2065310" cy="323968"/>
          </a:xfrm>
        </p:spPr>
        <p:txBody>
          <a:bodyPr/>
          <a:lstStyle/>
          <a:p>
            <a:fld id="{8EA76CA6-EED8-42A9-B25A-3164C2B55CC1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620253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dirty="0"/>
              <a:t>For endothermic reactions, how will the energy needed to break the bonds compare to the energy released forming new bonds? Why?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 an endothermic reaction, energy is taken in from the surroundings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 an endothermic reaction, the energy needed to break existing bonds (in the reactants) is greater than the energy released from forming new bonds (in the products)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90214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3 answers-Overall energy change in terms of bonds (Higher tier)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8690" y="6534032"/>
            <a:ext cx="2065310" cy="323968"/>
          </a:xfrm>
        </p:spPr>
        <p:txBody>
          <a:bodyPr/>
          <a:lstStyle/>
          <a:p>
            <a:fld id="{8EA76CA6-EED8-42A9-B25A-3164C2B55CC1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620253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GB" sz="2800" dirty="0"/>
              <a:t>For exothermic reactions, how will the energy needed to break the bonds compare to the energy released forming new bonds? Why?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 an exothermic reaction, energy is transferred to the surroundings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 an exothermic reaction, the energy needed to break existing bonds (in the reactants) is smaller than the energy released from forming new bonds (in the products)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41866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/>
              <a:t>Progress Quiz   1/5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082" y="2226469"/>
            <a:ext cx="7520268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Q1. This is a reaction profile for an _____________ reaction.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982" y="2899650"/>
            <a:ext cx="3646973" cy="296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7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ANSWERS</a:t>
            </a:r>
            <a:r>
              <a:rPr lang="en-GB" b="1" dirty="0"/>
              <a:t> Progress Quiz   1/5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082" y="2226469"/>
            <a:ext cx="7520268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Q1. This is a reaction profile for an _____________ reaction.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80982" y="2899650"/>
            <a:ext cx="3646973" cy="29653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49372" y="2123504"/>
            <a:ext cx="14448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sz="2100" b="1" dirty="0">
                <a:solidFill>
                  <a:srgbClr val="70AD47">
                    <a:lumMod val="75000"/>
                  </a:srgbClr>
                </a:solidFill>
                <a:latin typeface="Calibri" panose="020F0502020204030204"/>
              </a:rPr>
              <a:t>Exothermic</a:t>
            </a:r>
          </a:p>
        </p:txBody>
      </p:sp>
    </p:spTree>
    <p:extLst>
      <p:ext uri="{BB962C8B-B14F-4D97-AF65-F5344CB8AC3E}">
        <p14:creationId xmlns:p14="http://schemas.microsoft.com/office/powerpoint/2010/main" val="125768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/>
              <a:t>Progress Quiz   2/5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082" y="2226469"/>
            <a:ext cx="7520268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Q2. The downwards arrow is equal to _______________.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982" y="2899650"/>
            <a:ext cx="3646973" cy="296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8060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ANSWERS </a:t>
            </a:r>
            <a:r>
              <a:rPr lang="en-GB" b="1" dirty="0"/>
              <a:t>Progress Quiz   2/5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1" y="2206298"/>
            <a:ext cx="8579224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Q2. The downwards arrow is equal to ______________________________.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80982" y="2899650"/>
            <a:ext cx="3646973" cy="29653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2853" y="2137476"/>
            <a:ext cx="40790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sz="2100" b="1" dirty="0">
                <a:solidFill>
                  <a:srgbClr val="70AD47">
                    <a:lumMod val="75000"/>
                  </a:srgbClr>
                </a:solidFill>
                <a:latin typeface="Calibri" panose="020F0502020204030204"/>
              </a:rPr>
              <a:t>Energy transferred to surroundings</a:t>
            </a:r>
          </a:p>
        </p:txBody>
      </p:sp>
    </p:spTree>
    <p:extLst>
      <p:ext uri="{BB962C8B-B14F-4D97-AF65-F5344CB8AC3E}">
        <p14:creationId xmlns:p14="http://schemas.microsoft.com/office/powerpoint/2010/main" val="385421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/>
              <a:t>Progress Quiz   3/5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082" y="2226469"/>
            <a:ext cx="7520268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Q3. What does the upwards arrow show?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982" y="2899650"/>
            <a:ext cx="3646973" cy="296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028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ANSWERS </a:t>
            </a:r>
            <a:r>
              <a:rPr lang="en-GB" b="1" dirty="0"/>
              <a:t>Progress Quiz   3/5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082" y="2226469"/>
            <a:ext cx="7520268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Q3. What does the upwards arrow show?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98494" y="2765180"/>
            <a:ext cx="3646973" cy="29653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2583" y="3226162"/>
            <a:ext cx="214193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sz="2100" b="1" dirty="0">
                <a:solidFill>
                  <a:srgbClr val="70AD47">
                    <a:lumMod val="75000"/>
                  </a:srgbClr>
                </a:solidFill>
                <a:latin typeface="Calibri" panose="020F0502020204030204"/>
              </a:rPr>
              <a:t>Activation Energy</a:t>
            </a:r>
          </a:p>
        </p:txBody>
      </p:sp>
    </p:spTree>
    <p:extLst>
      <p:ext uri="{BB962C8B-B14F-4D97-AF65-F5344CB8AC3E}">
        <p14:creationId xmlns:p14="http://schemas.microsoft.com/office/powerpoint/2010/main" val="316683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/>
              <a:t>Progress Quiz   4/5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082" y="2226469"/>
            <a:ext cx="7520268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Q4. What does the smaller upwards arrow show?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085" y="2729812"/>
            <a:ext cx="3816417" cy="313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22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ANSWERS </a:t>
            </a:r>
            <a:r>
              <a:rPr lang="en-GB" b="1" dirty="0"/>
              <a:t>Progress Quiz   4/5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082" y="2226469"/>
            <a:ext cx="7520268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Q4. What does the smaller upwards arrow show?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93085" y="2729812"/>
            <a:ext cx="3816417" cy="31352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64581" y="2647939"/>
            <a:ext cx="40314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sz="2100" b="1" dirty="0">
                <a:solidFill>
                  <a:srgbClr val="70AD47">
                    <a:lumMod val="75000"/>
                  </a:srgbClr>
                </a:solidFill>
                <a:latin typeface="Calibri" panose="020F0502020204030204"/>
              </a:rPr>
              <a:t>Energy taken in from surroundings</a:t>
            </a:r>
          </a:p>
        </p:txBody>
      </p:sp>
    </p:spTree>
    <p:extLst>
      <p:ext uri="{BB962C8B-B14F-4D97-AF65-F5344CB8AC3E}">
        <p14:creationId xmlns:p14="http://schemas.microsoft.com/office/powerpoint/2010/main" val="74538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DCD795C-8544-479E-8AF1-02B6BEA6B1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3305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u="sng" dirty="0"/>
              <a:t>GOOD PROGRESS:</a:t>
            </a:r>
          </a:p>
          <a:p>
            <a:pPr marL="0" indent="0">
              <a:buNone/>
            </a:pPr>
            <a:r>
              <a:rPr lang="en-GB" sz="2400" b="1" dirty="0"/>
              <a:t>CONSTRUCT ENDOTHERMIC AND EXOTHERMIC REACTION PROFILES(4-6)</a:t>
            </a:r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67F677-AB1F-4C17-8354-AE3CD0E825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3305908"/>
            <a:ext cx="9144000" cy="3552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u="sng" dirty="0"/>
              <a:t>OUTSTANDING PROGRESS:</a:t>
            </a:r>
          </a:p>
          <a:p>
            <a:pPr marL="0" indent="0">
              <a:buNone/>
            </a:pPr>
            <a:r>
              <a:rPr lang="en-GB" sz="2400" b="1" dirty="0"/>
              <a:t>EXPLAIN WHY CHEMICAL REACTIONS NEED ACTIVATION ENERGY TO START THEM (4-6)</a:t>
            </a:r>
          </a:p>
        </p:txBody>
      </p:sp>
    </p:spTree>
    <p:extLst>
      <p:ext uri="{BB962C8B-B14F-4D97-AF65-F5344CB8AC3E}">
        <p14:creationId xmlns:p14="http://schemas.microsoft.com/office/powerpoint/2010/main" val="41279068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/>
              <a:t>Progress Quiz   5/5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082" y="2226469"/>
            <a:ext cx="7644653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Q5. In an exothermic reaction the product molecules have ______</a:t>
            </a:r>
            <a:br>
              <a:rPr lang="en-GB" b="1" dirty="0"/>
            </a:br>
            <a:r>
              <a:rPr lang="en-GB" b="1" dirty="0"/>
              <a:t>energy than the reactant molecules. </a:t>
            </a:r>
          </a:p>
        </p:txBody>
      </p:sp>
    </p:spTree>
    <p:extLst>
      <p:ext uri="{BB962C8B-B14F-4D97-AF65-F5344CB8AC3E}">
        <p14:creationId xmlns:p14="http://schemas.microsoft.com/office/powerpoint/2010/main" val="3472897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ANSWERS </a:t>
            </a:r>
            <a:r>
              <a:rPr lang="en-GB" b="1" dirty="0"/>
              <a:t>Progress Quiz   5/5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082" y="2226469"/>
            <a:ext cx="7644653" cy="326350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Q5. In an exothermic reaction the product molecules have ______</a:t>
            </a:r>
            <a:br>
              <a:rPr lang="en-GB" b="1" dirty="0"/>
            </a:br>
            <a:r>
              <a:rPr lang="en-GB" b="1" dirty="0"/>
              <a:t>energy than the reactant molecules.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64824" y="2136951"/>
            <a:ext cx="60144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sz="2100" b="1" dirty="0">
                <a:solidFill>
                  <a:srgbClr val="70AD47">
                    <a:lumMod val="75000"/>
                  </a:srgbClr>
                </a:solidFill>
                <a:latin typeface="Calibri" panose="020F0502020204030204"/>
              </a:rPr>
              <a:t>less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30605" y="3023007"/>
            <a:ext cx="3263731" cy="265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2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312" y="32038"/>
            <a:ext cx="8919140" cy="713920"/>
          </a:xfrm>
        </p:spPr>
        <p:txBody>
          <a:bodyPr>
            <a:normAutofit/>
          </a:bodyPr>
          <a:lstStyle/>
          <a:p>
            <a:r>
              <a:rPr lang="en-GB" dirty="0"/>
              <a:t>PLENARY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90311" y="908197"/>
            <a:ext cx="8919140" cy="5793391"/>
          </a:xfrm>
        </p:spPr>
        <p:txBody>
          <a:bodyPr>
            <a:normAutofit/>
          </a:bodyPr>
          <a:lstStyle/>
          <a:p>
            <a:r>
              <a:rPr lang="en-GB" sz="3200" u="none" dirty="0"/>
              <a:t>Combustion of methane:</a:t>
            </a:r>
          </a:p>
          <a:p>
            <a:pPr algn="ctr"/>
            <a:r>
              <a:rPr lang="en-GB" sz="3200" u="none" dirty="0"/>
              <a:t>CH</a:t>
            </a:r>
            <a:r>
              <a:rPr lang="en-GB" sz="3200" u="none" baseline="-25000" dirty="0"/>
              <a:t>4</a:t>
            </a:r>
            <a:r>
              <a:rPr lang="en-GB" sz="3200" u="none" dirty="0"/>
              <a:t> + 2O</a:t>
            </a:r>
            <a:r>
              <a:rPr lang="en-GB" sz="3200" u="none" baseline="-25000" dirty="0"/>
              <a:t>2</a:t>
            </a:r>
            <a:r>
              <a:rPr lang="en-GB" sz="3200" u="none" dirty="0"/>
              <a:t> </a:t>
            </a:r>
            <a:r>
              <a:rPr lang="en-GB" sz="3200" u="none" dirty="0">
                <a:sym typeface="Wingdings" panose="05000000000000000000" pitchFamily="2" charset="2"/>
              </a:rPr>
              <a:t> CO</a:t>
            </a:r>
            <a:r>
              <a:rPr lang="en-GB" sz="3200" u="none" baseline="-25000" dirty="0">
                <a:sym typeface="Wingdings" panose="05000000000000000000" pitchFamily="2" charset="2"/>
              </a:rPr>
              <a:t>2</a:t>
            </a:r>
            <a:r>
              <a:rPr lang="en-GB" sz="3200" u="none" dirty="0">
                <a:sym typeface="Wingdings" panose="05000000000000000000" pitchFamily="2" charset="2"/>
              </a:rPr>
              <a:t> + 2H</a:t>
            </a:r>
            <a:r>
              <a:rPr lang="en-GB" sz="3200" u="none" baseline="-25000" dirty="0">
                <a:sym typeface="Wingdings" panose="05000000000000000000" pitchFamily="2" charset="2"/>
              </a:rPr>
              <a:t>2</a:t>
            </a:r>
            <a:r>
              <a:rPr lang="en-GB" sz="3200" u="none" dirty="0">
                <a:sym typeface="Wingdings" panose="05000000000000000000" pitchFamily="2" charset="2"/>
              </a:rPr>
              <a:t>0</a:t>
            </a:r>
            <a:endParaRPr lang="en-GB" sz="3200" u="none" dirty="0"/>
          </a:p>
          <a:p>
            <a:endParaRPr lang="en-GB" sz="2800" dirty="0"/>
          </a:p>
          <a:p>
            <a:pPr marL="971550" lvl="1" indent="-457200">
              <a:buAutoNum type="arabicPeriod"/>
            </a:pPr>
            <a:r>
              <a:rPr lang="en-GB" sz="2800" u="none" dirty="0"/>
              <a:t>Construct a reaction profile for the above reaction</a:t>
            </a:r>
          </a:p>
          <a:p>
            <a:pPr marL="971550" lvl="1" indent="-457200">
              <a:buAutoNum type="arabicPeriod"/>
            </a:pPr>
            <a:r>
              <a:rPr lang="en-GB" sz="2800" u="none" dirty="0"/>
              <a:t>Why does the methane in a Bunsen burner need to be lit for the combustion to occur?</a:t>
            </a:r>
          </a:p>
          <a:p>
            <a:pPr marL="971550" lvl="1" indent="-457200">
              <a:buAutoNum type="arabicPeriod"/>
            </a:pPr>
            <a:r>
              <a:rPr lang="en-GB" sz="2800" u="none" dirty="0"/>
              <a:t>Explain how the energy of forming new bonds compares to the energy of breaking the bonds in this reaction</a:t>
            </a:r>
          </a:p>
        </p:txBody>
      </p:sp>
    </p:spTree>
    <p:extLst>
      <p:ext uri="{BB962C8B-B14F-4D97-AF65-F5344CB8AC3E}">
        <p14:creationId xmlns:p14="http://schemas.microsoft.com/office/powerpoint/2010/main" val="316147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05343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r>
              <a:rPr lang="en-GB" sz="3600" b="1" dirty="0"/>
              <a:t>Exothermic - Reaction Profile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V="1">
            <a:off x="1409351" y="2103016"/>
            <a:ext cx="0" cy="2969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1290856" y="4954223"/>
            <a:ext cx="33524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8442" y="3414742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Energy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97137" y="5127145"/>
            <a:ext cx="197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Course of Reaction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527734" y="3264122"/>
            <a:ext cx="1138805" cy="304869"/>
            <a:chOff x="2036978" y="3209163"/>
            <a:chExt cx="1518407" cy="406492"/>
          </a:xfrm>
        </p:grpSpPr>
        <p:cxnSp>
          <p:nvCxnSpPr>
            <p:cNvPr id="19" name="Straight Connector 18"/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45871" y="3209163"/>
              <a:ext cx="1164850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Reactants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34513" y="3251621"/>
            <a:ext cx="1138805" cy="302425"/>
            <a:chOff x="2036978" y="3212422"/>
            <a:chExt cx="1518407" cy="403233"/>
          </a:xfrm>
        </p:grpSpPr>
        <p:cxnSp>
          <p:nvCxnSpPr>
            <p:cNvPr id="37" name="Straight Connector 36"/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291331" y="3212422"/>
              <a:ext cx="1073884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Products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561" y="1146138"/>
            <a:ext cx="9138439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defTabSz="685800"/>
            <a:r>
              <a:rPr lang="en-GB" sz="2000" b="1" dirty="0">
                <a:solidFill>
                  <a:prstClr val="black"/>
                </a:solidFill>
                <a:latin typeface="Calibri" panose="020F0502020204030204"/>
              </a:rPr>
              <a:t>Q. In an exothermic reaction, how would the energies of reactants vs products compare?</a:t>
            </a:r>
            <a:endParaRPr lang="en-GB" sz="20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84290" y="2008570"/>
            <a:ext cx="46597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defTabSz="6858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Exothermic reactions </a:t>
            </a:r>
            <a:r>
              <a:rPr lang="en-GB" sz="2800" dirty="0">
                <a:solidFill>
                  <a:srgbClr val="FF0000"/>
                </a:solidFill>
                <a:latin typeface="Calibri" panose="020F0502020204030204"/>
              </a:rPr>
              <a:t>transfer energy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to the surroundings. </a:t>
            </a:r>
          </a:p>
          <a:p>
            <a:pPr marL="214313" indent="-214313" defTabSz="6858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defTabSz="6858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So the product molecules have less energy than the reactants.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908574" y="3107139"/>
            <a:ext cx="0" cy="13110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643307" y="4840772"/>
            <a:ext cx="43821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defTabSz="6858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The minimum energy needed for the reaction to start is called the </a:t>
            </a:r>
            <a:r>
              <a:rPr lang="en-GB" sz="2800" dirty="0">
                <a:solidFill>
                  <a:srgbClr val="7030A0"/>
                </a:solidFill>
                <a:latin typeface="Calibri" panose="020F0502020204030204"/>
              </a:rPr>
              <a:t>“Activation energy”</a:t>
            </a:r>
          </a:p>
        </p:txBody>
      </p: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2908574" y="2574324"/>
            <a:ext cx="0" cy="488319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/>
          <p:cNvSpPr/>
          <p:nvPr/>
        </p:nvSpPr>
        <p:spPr>
          <a:xfrm>
            <a:off x="2642347" y="2517182"/>
            <a:ext cx="712694" cy="1856478"/>
          </a:xfrm>
          <a:custGeom>
            <a:avLst/>
            <a:gdLst>
              <a:gd name="connsiteX0" fmla="*/ 0 w 950259"/>
              <a:gd name="connsiteY0" fmla="*/ 727187 h 2475304"/>
              <a:gd name="connsiteX1" fmla="*/ 448236 w 950259"/>
              <a:gd name="connsiteY1" fmla="*/ 90693 h 2475304"/>
              <a:gd name="connsiteX2" fmla="*/ 950259 w 950259"/>
              <a:gd name="connsiteY2" fmla="*/ 2475304 h 24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0259" h="2475304">
                <a:moveTo>
                  <a:pt x="0" y="727187"/>
                </a:moveTo>
                <a:cubicBezTo>
                  <a:pt x="144930" y="263263"/>
                  <a:pt x="289860" y="-200660"/>
                  <a:pt x="448236" y="90693"/>
                </a:cubicBezTo>
                <a:cubicBezTo>
                  <a:pt x="606612" y="382046"/>
                  <a:pt x="778435" y="1428675"/>
                  <a:pt x="950259" y="247530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666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-2.77778E-7 -0.074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2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-0.00052 0.1217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5" grpId="0"/>
      <p:bldP spid="43" grpId="0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05343"/>
          </a:xfrm>
          <a:solidFill>
            <a:srgbClr val="4472C4"/>
          </a:solidFill>
        </p:spPr>
        <p:txBody>
          <a:bodyPr anchor="ctr">
            <a:normAutofit/>
          </a:bodyPr>
          <a:lstStyle/>
          <a:p>
            <a:r>
              <a:rPr lang="en-GB" sz="3600" b="1" dirty="0"/>
              <a:t>Endothermic - Reaction Profile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V="1">
            <a:off x="1409351" y="2103016"/>
            <a:ext cx="0" cy="2969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1290856" y="4954223"/>
            <a:ext cx="33524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8442" y="3414742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Energy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97137" y="5127145"/>
            <a:ext cx="197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Course of Reaction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355042" y="3252632"/>
            <a:ext cx="1138805" cy="304869"/>
            <a:chOff x="2036978" y="3209163"/>
            <a:chExt cx="1518407" cy="406492"/>
          </a:xfrm>
        </p:grpSpPr>
        <p:cxnSp>
          <p:nvCxnSpPr>
            <p:cNvPr id="19" name="Straight Connector 18"/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45871" y="3209163"/>
              <a:ext cx="1073884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Products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500968" y="3252632"/>
            <a:ext cx="1138805" cy="302425"/>
            <a:chOff x="2036978" y="3212422"/>
            <a:chExt cx="1518407" cy="403233"/>
          </a:xfrm>
        </p:grpSpPr>
        <p:cxnSp>
          <p:nvCxnSpPr>
            <p:cNvPr id="37" name="Straight Connector 36"/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291331" y="3212422"/>
              <a:ext cx="1164850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Reactants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992" y="921476"/>
            <a:ext cx="9142008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defTabSz="685800"/>
            <a:r>
              <a:rPr lang="en-GB" sz="2800" b="1" dirty="0">
                <a:solidFill>
                  <a:prstClr val="black"/>
                </a:solidFill>
                <a:latin typeface="Calibri" panose="020F0502020204030204"/>
              </a:rPr>
              <a:t>Q. In an endothermic reaction, how would the energies of reactants vs products compare?</a:t>
            </a: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50517" y="1897247"/>
            <a:ext cx="449348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defTabSz="6858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Endothermic reactions </a:t>
            </a:r>
            <a:r>
              <a:rPr lang="en-GB" sz="2800" dirty="0">
                <a:solidFill>
                  <a:srgbClr val="4472C4"/>
                </a:solidFill>
                <a:latin typeface="Calibri" panose="020F0502020204030204"/>
              </a:rPr>
              <a:t>take in energy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from the surroundings. </a:t>
            </a:r>
          </a:p>
          <a:p>
            <a:pPr marL="214313" indent="-214313" defTabSz="6858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defTabSz="6858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So the product molecules have more energy than the reactants. </a:t>
            </a:r>
          </a:p>
        </p:txBody>
      </p:sp>
      <p:cxnSp>
        <p:nvCxnSpPr>
          <p:cNvPr id="28" name="Straight Arrow Connector 27"/>
          <p:cNvCxnSpPr>
            <a:cxnSpLocks/>
          </p:cNvCxnSpPr>
          <p:nvPr/>
        </p:nvCxnSpPr>
        <p:spPr>
          <a:xfrm rot="10800000">
            <a:off x="3222095" y="3106629"/>
            <a:ext cx="0" cy="1311089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752474" y="4988646"/>
            <a:ext cx="43915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defTabSz="6858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The minimum energy for the reaction to start is called the </a:t>
            </a:r>
            <a:r>
              <a:rPr lang="en-GB" sz="2800" dirty="0">
                <a:solidFill>
                  <a:srgbClr val="7030A0"/>
                </a:solidFill>
                <a:latin typeface="Calibri" panose="020F0502020204030204"/>
              </a:rPr>
              <a:t>“Activation energy”</a:t>
            </a:r>
          </a:p>
        </p:txBody>
      </p: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3069938" y="2486503"/>
            <a:ext cx="0" cy="1930032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/>
          <p:cNvSpPr/>
          <p:nvPr/>
        </p:nvSpPr>
        <p:spPr>
          <a:xfrm flipH="1">
            <a:off x="2639773" y="2486503"/>
            <a:ext cx="715268" cy="1856478"/>
          </a:xfrm>
          <a:custGeom>
            <a:avLst/>
            <a:gdLst>
              <a:gd name="connsiteX0" fmla="*/ 0 w 950259"/>
              <a:gd name="connsiteY0" fmla="*/ 727187 h 2475304"/>
              <a:gd name="connsiteX1" fmla="*/ 448236 w 950259"/>
              <a:gd name="connsiteY1" fmla="*/ 90693 h 2475304"/>
              <a:gd name="connsiteX2" fmla="*/ 950259 w 950259"/>
              <a:gd name="connsiteY2" fmla="*/ 2475304 h 24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0259" h="2475304">
                <a:moveTo>
                  <a:pt x="0" y="727187"/>
                </a:moveTo>
                <a:cubicBezTo>
                  <a:pt x="144930" y="263263"/>
                  <a:pt x="289860" y="-200660"/>
                  <a:pt x="448236" y="90693"/>
                </a:cubicBezTo>
                <a:cubicBezTo>
                  <a:pt x="606612" y="382046"/>
                  <a:pt x="778435" y="1428675"/>
                  <a:pt x="950259" y="247530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6005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00174 -0.079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39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00295 0.1189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5" grpId="0"/>
      <p:bldP spid="43" grpId="0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1603"/>
            <a:ext cx="9144000" cy="805343"/>
          </a:xfrm>
          <a:solidFill>
            <a:srgbClr val="CC99FF"/>
          </a:solidFill>
        </p:spPr>
        <p:txBody>
          <a:bodyPr anchor="ctr">
            <a:normAutofit/>
          </a:bodyPr>
          <a:lstStyle/>
          <a:p>
            <a:r>
              <a:rPr lang="en-GB" sz="3600" b="1" dirty="0"/>
              <a:t>Key to remember!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5238D80-D1A6-4308-B4E3-A05F1EB68AA5}"/>
              </a:ext>
            </a:extLst>
          </p:cNvPr>
          <p:cNvCxnSpPr>
            <a:cxnSpLocks/>
          </p:cNvCxnSpPr>
          <p:nvPr/>
        </p:nvCxnSpPr>
        <p:spPr>
          <a:xfrm flipV="1">
            <a:off x="714720" y="2247241"/>
            <a:ext cx="0" cy="2969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73C361D-208F-44D4-98C6-4737E501A43B}"/>
              </a:ext>
            </a:extLst>
          </p:cNvPr>
          <p:cNvCxnSpPr>
            <a:cxnSpLocks/>
          </p:cNvCxnSpPr>
          <p:nvPr/>
        </p:nvCxnSpPr>
        <p:spPr>
          <a:xfrm>
            <a:off x="596225" y="5098448"/>
            <a:ext cx="33524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13F2104-D0B5-4ABC-8396-4E92A132C38B}"/>
              </a:ext>
            </a:extLst>
          </p:cNvPr>
          <p:cNvGrpSpPr/>
          <p:nvPr/>
        </p:nvGrpSpPr>
        <p:grpSpPr>
          <a:xfrm>
            <a:off x="829440" y="2910336"/>
            <a:ext cx="1138805" cy="304869"/>
            <a:chOff x="2036978" y="3209163"/>
            <a:chExt cx="1518407" cy="406492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500E149-5FCD-4384-9AC3-5D8B957BFD6F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40C42EB-8FFD-481B-B6A2-9C8AB3948415}"/>
                </a:ext>
              </a:extLst>
            </p:cNvPr>
            <p:cNvSpPr txBox="1"/>
            <p:nvPr/>
          </p:nvSpPr>
          <p:spPr>
            <a:xfrm>
              <a:off x="2245871" y="3209163"/>
              <a:ext cx="1164850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Reactants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B78D02B-5F81-4D64-90DD-CC997FDC21D7}"/>
              </a:ext>
            </a:extLst>
          </p:cNvPr>
          <p:cNvGrpSpPr/>
          <p:nvPr/>
        </p:nvGrpSpPr>
        <p:grpSpPr>
          <a:xfrm>
            <a:off x="2639883" y="4211376"/>
            <a:ext cx="1138805" cy="302425"/>
            <a:chOff x="2036978" y="3212422"/>
            <a:chExt cx="1518407" cy="403233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72ADE5C-95CB-433C-8422-F093E120758F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91168B6-4348-42C2-8A92-AB4243D908DE}"/>
                </a:ext>
              </a:extLst>
            </p:cNvPr>
            <p:cNvSpPr txBox="1"/>
            <p:nvPr/>
          </p:nvSpPr>
          <p:spPr>
            <a:xfrm>
              <a:off x="2291331" y="3212422"/>
              <a:ext cx="1073884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Products</a:t>
              </a:r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87435F9-4030-46D9-B981-44D3ADD522D2}"/>
              </a:ext>
            </a:extLst>
          </p:cNvPr>
          <p:cNvCxnSpPr/>
          <p:nvPr/>
        </p:nvCxnSpPr>
        <p:spPr>
          <a:xfrm>
            <a:off x="2213943" y="3251364"/>
            <a:ext cx="0" cy="13110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F7A528D-CF6A-4D54-BA53-8B4A03ECA11D}"/>
              </a:ext>
            </a:extLst>
          </p:cNvPr>
          <p:cNvCxnSpPr>
            <a:cxnSpLocks/>
          </p:cNvCxnSpPr>
          <p:nvPr/>
        </p:nvCxnSpPr>
        <p:spPr>
          <a:xfrm flipV="1">
            <a:off x="2213943" y="2718549"/>
            <a:ext cx="0" cy="488319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38C87975-2BF2-427E-86FB-F37E4D31E8C3}"/>
              </a:ext>
            </a:extLst>
          </p:cNvPr>
          <p:cNvSpPr/>
          <p:nvPr/>
        </p:nvSpPr>
        <p:spPr>
          <a:xfrm>
            <a:off x="1947717" y="2661407"/>
            <a:ext cx="712694" cy="1856478"/>
          </a:xfrm>
          <a:custGeom>
            <a:avLst/>
            <a:gdLst>
              <a:gd name="connsiteX0" fmla="*/ 0 w 950259"/>
              <a:gd name="connsiteY0" fmla="*/ 727187 h 2475304"/>
              <a:gd name="connsiteX1" fmla="*/ 448236 w 950259"/>
              <a:gd name="connsiteY1" fmla="*/ 90693 h 2475304"/>
              <a:gd name="connsiteX2" fmla="*/ 950259 w 950259"/>
              <a:gd name="connsiteY2" fmla="*/ 2475304 h 24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0259" h="2475304">
                <a:moveTo>
                  <a:pt x="0" y="727187"/>
                </a:moveTo>
                <a:cubicBezTo>
                  <a:pt x="144930" y="263263"/>
                  <a:pt x="289860" y="-200660"/>
                  <a:pt x="448236" y="90693"/>
                </a:cubicBezTo>
                <a:cubicBezTo>
                  <a:pt x="606612" y="382046"/>
                  <a:pt x="778435" y="1428675"/>
                  <a:pt x="950259" y="247530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7611743-2282-494B-9FE8-F41455AF917E}"/>
              </a:ext>
            </a:extLst>
          </p:cNvPr>
          <p:cNvCxnSpPr>
            <a:cxnSpLocks/>
          </p:cNvCxnSpPr>
          <p:nvPr/>
        </p:nvCxnSpPr>
        <p:spPr>
          <a:xfrm flipV="1">
            <a:off x="5405523" y="2192815"/>
            <a:ext cx="0" cy="2969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DCD5A4A-7495-4580-B263-869DF6583792}"/>
              </a:ext>
            </a:extLst>
          </p:cNvPr>
          <p:cNvCxnSpPr>
            <a:cxnSpLocks/>
          </p:cNvCxnSpPr>
          <p:nvPr/>
        </p:nvCxnSpPr>
        <p:spPr>
          <a:xfrm>
            <a:off x="5287028" y="5044022"/>
            <a:ext cx="33524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3C68ACB-95EC-4F77-A82C-C509B86C7E93}"/>
              </a:ext>
            </a:extLst>
          </p:cNvPr>
          <p:cNvSpPr txBox="1"/>
          <p:nvPr/>
        </p:nvSpPr>
        <p:spPr>
          <a:xfrm rot="16200000">
            <a:off x="4697508" y="3397585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Energy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B28CF5-D023-41E7-849F-F4F866F92251}"/>
              </a:ext>
            </a:extLst>
          </p:cNvPr>
          <p:cNvSpPr txBox="1"/>
          <p:nvPr/>
        </p:nvSpPr>
        <p:spPr>
          <a:xfrm>
            <a:off x="6093309" y="5216943"/>
            <a:ext cx="197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Course of Reaction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027C3F2-2523-4AAD-88D7-9A15FE458A75}"/>
              </a:ext>
            </a:extLst>
          </p:cNvPr>
          <p:cNvGrpSpPr/>
          <p:nvPr/>
        </p:nvGrpSpPr>
        <p:grpSpPr>
          <a:xfrm>
            <a:off x="7323286" y="2810274"/>
            <a:ext cx="1138805" cy="304869"/>
            <a:chOff x="2036978" y="3209163"/>
            <a:chExt cx="1518407" cy="406492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0A9FEC4-7E95-4B40-9A6C-3528BA2CE72A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41B28F3-C8C8-4024-A3CC-EC8FE1FCAF29}"/>
                </a:ext>
              </a:extLst>
            </p:cNvPr>
            <p:cNvSpPr txBox="1"/>
            <p:nvPr/>
          </p:nvSpPr>
          <p:spPr>
            <a:xfrm>
              <a:off x="2245871" y="3209163"/>
              <a:ext cx="1073884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Products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5991370-DDDA-4F9C-9D3A-0EEAD1D54B48}"/>
              </a:ext>
            </a:extLst>
          </p:cNvPr>
          <p:cNvGrpSpPr/>
          <p:nvPr/>
        </p:nvGrpSpPr>
        <p:grpSpPr>
          <a:xfrm>
            <a:off x="5497139" y="4130355"/>
            <a:ext cx="1138805" cy="302425"/>
            <a:chOff x="2036978" y="3212422"/>
            <a:chExt cx="1518407" cy="403233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C9BE9C0-B153-41F9-BE28-4293C47D2408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0F9AB72-A10B-4DD8-AEDC-E22788072B15}"/>
                </a:ext>
              </a:extLst>
            </p:cNvPr>
            <p:cNvSpPr txBox="1"/>
            <p:nvPr/>
          </p:nvSpPr>
          <p:spPr>
            <a:xfrm>
              <a:off x="2291331" y="3212422"/>
              <a:ext cx="1164850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Reactants</a:t>
              </a:r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BADA257-E9F0-474A-A141-2D2D947037B4}"/>
              </a:ext>
            </a:extLst>
          </p:cNvPr>
          <p:cNvCxnSpPr>
            <a:cxnSpLocks/>
          </p:cNvCxnSpPr>
          <p:nvPr/>
        </p:nvCxnSpPr>
        <p:spPr>
          <a:xfrm rot="10800000">
            <a:off x="7218268" y="3196427"/>
            <a:ext cx="0" cy="1311089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9948084B-6466-4D23-95C9-041D36CF7A0A}"/>
              </a:ext>
            </a:extLst>
          </p:cNvPr>
          <p:cNvCxnSpPr>
            <a:cxnSpLocks/>
          </p:cNvCxnSpPr>
          <p:nvPr/>
        </p:nvCxnSpPr>
        <p:spPr>
          <a:xfrm flipV="1">
            <a:off x="7066111" y="2576301"/>
            <a:ext cx="0" cy="1930032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AD070B4C-AAF7-4B98-8F7A-C6A54F105CCB}"/>
              </a:ext>
            </a:extLst>
          </p:cNvPr>
          <p:cNvSpPr/>
          <p:nvPr/>
        </p:nvSpPr>
        <p:spPr>
          <a:xfrm flipH="1">
            <a:off x="6635945" y="2576301"/>
            <a:ext cx="715268" cy="1856478"/>
          </a:xfrm>
          <a:custGeom>
            <a:avLst/>
            <a:gdLst>
              <a:gd name="connsiteX0" fmla="*/ 0 w 950259"/>
              <a:gd name="connsiteY0" fmla="*/ 727187 h 2475304"/>
              <a:gd name="connsiteX1" fmla="*/ 448236 w 950259"/>
              <a:gd name="connsiteY1" fmla="*/ 90693 h 2475304"/>
              <a:gd name="connsiteX2" fmla="*/ 950259 w 950259"/>
              <a:gd name="connsiteY2" fmla="*/ 2475304 h 24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0259" h="2475304">
                <a:moveTo>
                  <a:pt x="0" y="727187"/>
                </a:moveTo>
                <a:cubicBezTo>
                  <a:pt x="144930" y="263263"/>
                  <a:pt x="289860" y="-200660"/>
                  <a:pt x="448236" y="90693"/>
                </a:cubicBezTo>
                <a:cubicBezTo>
                  <a:pt x="606612" y="382046"/>
                  <a:pt x="778435" y="1428675"/>
                  <a:pt x="950259" y="247530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F55066D-B822-4706-B4BC-6EC9836CC5F5}"/>
              </a:ext>
            </a:extLst>
          </p:cNvPr>
          <p:cNvSpPr txBox="1"/>
          <p:nvPr/>
        </p:nvSpPr>
        <p:spPr>
          <a:xfrm rot="16200000">
            <a:off x="28154" y="3296263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Energy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FBC8EDA-E254-48EA-A715-548BBD564989}"/>
              </a:ext>
            </a:extLst>
          </p:cNvPr>
          <p:cNvSpPr txBox="1"/>
          <p:nvPr/>
        </p:nvSpPr>
        <p:spPr>
          <a:xfrm>
            <a:off x="1246106" y="5203797"/>
            <a:ext cx="197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Course of Reaction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007F40-B7A5-4FAD-8137-9816D3043562}"/>
              </a:ext>
            </a:extLst>
          </p:cNvPr>
          <p:cNvSpPr txBox="1"/>
          <p:nvPr/>
        </p:nvSpPr>
        <p:spPr>
          <a:xfrm>
            <a:off x="259884" y="983071"/>
            <a:ext cx="8679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2800" dirty="0">
                <a:solidFill>
                  <a:srgbClr val="7030A0"/>
                </a:solidFill>
                <a:latin typeface="Calibri" panose="020F0502020204030204"/>
              </a:rPr>
              <a:t>Activation energy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is always </a:t>
            </a:r>
            <a:r>
              <a:rPr lang="en-GB" sz="2800" b="1" dirty="0">
                <a:solidFill>
                  <a:prstClr val="black"/>
                </a:solidFill>
                <a:latin typeface="Calibri" panose="020F0502020204030204"/>
              </a:rPr>
              <a:t>upwards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sz="2800" b="1" u="sng" dirty="0">
                <a:solidFill>
                  <a:srgbClr val="7030A0"/>
                </a:solidFill>
                <a:latin typeface="Calibri" panose="020F0502020204030204"/>
              </a:rPr>
              <a:t>from</a:t>
            </a:r>
            <a:r>
              <a:rPr lang="en-GB" sz="2800" u="sng" dirty="0">
                <a:solidFill>
                  <a:srgbClr val="7030A0"/>
                </a:solidFill>
                <a:latin typeface="Calibri" panose="020F0502020204030204"/>
              </a:rPr>
              <a:t> reactants </a:t>
            </a:r>
            <a:r>
              <a:rPr lang="en-GB" sz="2800" b="1" u="sng" dirty="0">
                <a:solidFill>
                  <a:srgbClr val="7030A0"/>
                </a:solidFill>
                <a:latin typeface="Calibri" panose="020F0502020204030204"/>
              </a:rPr>
              <a:t>to</a:t>
            </a:r>
            <a:r>
              <a:rPr lang="en-GB" sz="2800" u="sng" dirty="0">
                <a:solidFill>
                  <a:srgbClr val="7030A0"/>
                </a:solidFill>
                <a:latin typeface="Calibri" panose="020F0502020204030204"/>
              </a:rPr>
              <a:t> top of peak</a:t>
            </a:r>
          </a:p>
        </p:txBody>
      </p:sp>
    </p:spTree>
    <p:extLst>
      <p:ext uri="{BB962C8B-B14F-4D97-AF65-F5344CB8AC3E}">
        <p14:creationId xmlns:p14="http://schemas.microsoft.com/office/powerpoint/2010/main" val="96129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1974"/>
            <a:ext cx="9144000" cy="805343"/>
          </a:xfrm>
          <a:solidFill>
            <a:srgbClr val="CC99FF"/>
          </a:solidFill>
        </p:spPr>
        <p:txBody>
          <a:bodyPr anchor="ctr">
            <a:normAutofit/>
          </a:bodyPr>
          <a:lstStyle/>
          <a:p>
            <a:r>
              <a:rPr lang="en-GB" sz="3600" b="1" dirty="0"/>
              <a:t>Key to remember!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5238D80-D1A6-4308-B4E3-A05F1EB68AA5}"/>
              </a:ext>
            </a:extLst>
          </p:cNvPr>
          <p:cNvCxnSpPr>
            <a:cxnSpLocks/>
          </p:cNvCxnSpPr>
          <p:nvPr/>
        </p:nvCxnSpPr>
        <p:spPr>
          <a:xfrm flipV="1">
            <a:off x="714720" y="2247241"/>
            <a:ext cx="0" cy="2969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73C361D-208F-44D4-98C6-4737E501A43B}"/>
              </a:ext>
            </a:extLst>
          </p:cNvPr>
          <p:cNvCxnSpPr>
            <a:cxnSpLocks/>
          </p:cNvCxnSpPr>
          <p:nvPr/>
        </p:nvCxnSpPr>
        <p:spPr>
          <a:xfrm>
            <a:off x="596225" y="5098448"/>
            <a:ext cx="33524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13F2104-D0B5-4ABC-8396-4E92A132C38B}"/>
              </a:ext>
            </a:extLst>
          </p:cNvPr>
          <p:cNvGrpSpPr/>
          <p:nvPr/>
        </p:nvGrpSpPr>
        <p:grpSpPr>
          <a:xfrm>
            <a:off x="829440" y="2910336"/>
            <a:ext cx="1138805" cy="304869"/>
            <a:chOff x="2036978" y="3209163"/>
            <a:chExt cx="1518407" cy="406492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500E149-5FCD-4384-9AC3-5D8B957BFD6F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40C42EB-8FFD-481B-B6A2-9C8AB3948415}"/>
                </a:ext>
              </a:extLst>
            </p:cNvPr>
            <p:cNvSpPr txBox="1"/>
            <p:nvPr/>
          </p:nvSpPr>
          <p:spPr>
            <a:xfrm>
              <a:off x="2245871" y="3209163"/>
              <a:ext cx="1164850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Reactants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B78D02B-5F81-4D64-90DD-CC997FDC21D7}"/>
              </a:ext>
            </a:extLst>
          </p:cNvPr>
          <p:cNvGrpSpPr/>
          <p:nvPr/>
        </p:nvGrpSpPr>
        <p:grpSpPr>
          <a:xfrm>
            <a:off x="2639883" y="4211376"/>
            <a:ext cx="1138805" cy="302425"/>
            <a:chOff x="2036978" y="3212422"/>
            <a:chExt cx="1518407" cy="403233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72ADE5C-95CB-433C-8422-F093E120758F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91168B6-4348-42C2-8A92-AB4243D908DE}"/>
                </a:ext>
              </a:extLst>
            </p:cNvPr>
            <p:cNvSpPr txBox="1"/>
            <p:nvPr/>
          </p:nvSpPr>
          <p:spPr>
            <a:xfrm>
              <a:off x="2291331" y="3212422"/>
              <a:ext cx="1073884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Products</a:t>
              </a:r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87435F9-4030-46D9-B981-44D3ADD522D2}"/>
              </a:ext>
            </a:extLst>
          </p:cNvPr>
          <p:cNvCxnSpPr/>
          <p:nvPr/>
        </p:nvCxnSpPr>
        <p:spPr>
          <a:xfrm>
            <a:off x="2213943" y="3251364"/>
            <a:ext cx="0" cy="13110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F7A528D-CF6A-4D54-BA53-8B4A03ECA11D}"/>
              </a:ext>
            </a:extLst>
          </p:cNvPr>
          <p:cNvCxnSpPr>
            <a:cxnSpLocks/>
          </p:cNvCxnSpPr>
          <p:nvPr/>
        </p:nvCxnSpPr>
        <p:spPr>
          <a:xfrm flipV="1">
            <a:off x="2213943" y="2718549"/>
            <a:ext cx="0" cy="488319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38C87975-2BF2-427E-86FB-F37E4D31E8C3}"/>
              </a:ext>
            </a:extLst>
          </p:cNvPr>
          <p:cNvSpPr/>
          <p:nvPr/>
        </p:nvSpPr>
        <p:spPr>
          <a:xfrm>
            <a:off x="1947717" y="2661407"/>
            <a:ext cx="712694" cy="1856478"/>
          </a:xfrm>
          <a:custGeom>
            <a:avLst/>
            <a:gdLst>
              <a:gd name="connsiteX0" fmla="*/ 0 w 950259"/>
              <a:gd name="connsiteY0" fmla="*/ 727187 h 2475304"/>
              <a:gd name="connsiteX1" fmla="*/ 448236 w 950259"/>
              <a:gd name="connsiteY1" fmla="*/ 90693 h 2475304"/>
              <a:gd name="connsiteX2" fmla="*/ 950259 w 950259"/>
              <a:gd name="connsiteY2" fmla="*/ 2475304 h 24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0259" h="2475304">
                <a:moveTo>
                  <a:pt x="0" y="727187"/>
                </a:moveTo>
                <a:cubicBezTo>
                  <a:pt x="144930" y="263263"/>
                  <a:pt x="289860" y="-200660"/>
                  <a:pt x="448236" y="90693"/>
                </a:cubicBezTo>
                <a:cubicBezTo>
                  <a:pt x="606612" y="382046"/>
                  <a:pt x="778435" y="1428675"/>
                  <a:pt x="950259" y="247530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7611743-2282-494B-9FE8-F41455AF917E}"/>
              </a:ext>
            </a:extLst>
          </p:cNvPr>
          <p:cNvCxnSpPr>
            <a:cxnSpLocks/>
          </p:cNvCxnSpPr>
          <p:nvPr/>
        </p:nvCxnSpPr>
        <p:spPr>
          <a:xfrm flipV="1">
            <a:off x="5405523" y="2192815"/>
            <a:ext cx="0" cy="2969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DCD5A4A-7495-4580-B263-869DF6583792}"/>
              </a:ext>
            </a:extLst>
          </p:cNvPr>
          <p:cNvCxnSpPr>
            <a:cxnSpLocks/>
          </p:cNvCxnSpPr>
          <p:nvPr/>
        </p:nvCxnSpPr>
        <p:spPr>
          <a:xfrm>
            <a:off x="5287028" y="5044022"/>
            <a:ext cx="33524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3C68ACB-95EC-4F77-A82C-C509B86C7E93}"/>
              </a:ext>
            </a:extLst>
          </p:cNvPr>
          <p:cNvSpPr txBox="1"/>
          <p:nvPr/>
        </p:nvSpPr>
        <p:spPr>
          <a:xfrm rot="16200000">
            <a:off x="4697508" y="3397585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Energy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B28CF5-D023-41E7-849F-F4F866F92251}"/>
              </a:ext>
            </a:extLst>
          </p:cNvPr>
          <p:cNvSpPr txBox="1"/>
          <p:nvPr/>
        </p:nvSpPr>
        <p:spPr>
          <a:xfrm>
            <a:off x="6093309" y="5216943"/>
            <a:ext cx="197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Course of Reaction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027C3F2-2523-4AAD-88D7-9A15FE458A75}"/>
              </a:ext>
            </a:extLst>
          </p:cNvPr>
          <p:cNvGrpSpPr/>
          <p:nvPr/>
        </p:nvGrpSpPr>
        <p:grpSpPr>
          <a:xfrm>
            <a:off x="7323286" y="2810274"/>
            <a:ext cx="1138805" cy="304869"/>
            <a:chOff x="2036978" y="3209163"/>
            <a:chExt cx="1518407" cy="406492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0A9FEC4-7E95-4B40-9A6C-3528BA2CE72A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41B28F3-C8C8-4024-A3CC-EC8FE1FCAF29}"/>
                </a:ext>
              </a:extLst>
            </p:cNvPr>
            <p:cNvSpPr txBox="1"/>
            <p:nvPr/>
          </p:nvSpPr>
          <p:spPr>
            <a:xfrm>
              <a:off x="2245871" y="3209163"/>
              <a:ext cx="1073884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Products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5991370-DDDA-4F9C-9D3A-0EEAD1D54B48}"/>
              </a:ext>
            </a:extLst>
          </p:cNvPr>
          <p:cNvGrpSpPr/>
          <p:nvPr/>
        </p:nvGrpSpPr>
        <p:grpSpPr>
          <a:xfrm>
            <a:off x="5497139" y="4130355"/>
            <a:ext cx="1138805" cy="302425"/>
            <a:chOff x="2036978" y="3212422"/>
            <a:chExt cx="1518407" cy="403233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C9BE9C0-B153-41F9-BE28-4293C47D2408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0F9AB72-A10B-4DD8-AEDC-E22788072B15}"/>
                </a:ext>
              </a:extLst>
            </p:cNvPr>
            <p:cNvSpPr txBox="1"/>
            <p:nvPr/>
          </p:nvSpPr>
          <p:spPr>
            <a:xfrm>
              <a:off x="2291331" y="3212422"/>
              <a:ext cx="1164850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1350" dirty="0">
                  <a:solidFill>
                    <a:prstClr val="black"/>
                  </a:solidFill>
                  <a:latin typeface="Calibri" panose="020F0502020204030204"/>
                </a:rPr>
                <a:t>Reactants</a:t>
              </a:r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BADA257-E9F0-474A-A141-2D2D947037B4}"/>
              </a:ext>
            </a:extLst>
          </p:cNvPr>
          <p:cNvCxnSpPr>
            <a:cxnSpLocks/>
          </p:cNvCxnSpPr>
          <p:nvPr/>
        </p:nvCxnSpPr>
        <p:spPr>
          <a:xfrm rot="10800000">
            <a:off x="7218268" y="3196427"/>
            <a:ext cx="0" cy="1311089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9948084B-6466-4D23-95C9-041D36CF7A0A}"/>
              </a:ext>
            </a:extLst>
          </p:cNvPr>
          <p:cNvCxnSpPr>
            <a:cxnSpLocks/>
          </p:cNvCxnSpPr>
          <p:nvPr/>
        </p:nvCxnSpPr>
        <p:spPr>
          <a:xfrm flipV="1">
            <a:off x="7066111" y="2576301"/>
            <a:ext cx="0" cy="1930032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AD070B4C-AAF7-4B98-8F7A-C6A54F105CCB}"/>
              </a:ext>
            </a:extLst>
          </p:cNvPr>
          <p:cNvSpPr/>
          <p:nvPr/>
        </p:nvSpPr>
        <p:spPr>
          <a:xfrm flipH="1">
            <a:off x="6635945" y="2576301"/>
            <a:ext cx="715268" cy="1856478"/>
          </a:xfrm>
          <a:custGeom>
            <a:avLst/>
            <a:gdLst>
              <a:gd name="connsiteX0" fmla="*/ 0 w 950259"/>
              <a:gd name="connsiteY0" fmla="*/ 727187 h 2475304"/>
              <a:gd name="connsiteX1" fmla="*/ 448236 w 950259"/>
              <a:gd name="connsiteY1" fmla="*/ 90693 h 2475304"/>
              <a:gd name="connsiteX2" fmla="*/ 950259 w 950259"/>
              <a:gd name="connsiteY2" fmla="*/ 2475304 h 24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0259" h="2475304">
                <a:moveTo>
                  <a:pt x="0" y="727187"/>
                </a:moveTo>
                <a:cubicBezTo>
                  <a:pt x="144930" y="263263"/>
                  <a:pt x="289860" y="-200660"/>
                  <a:pt x="448236" y="90693"/>
                </a:cubicBezTo>
                <a:cubicBezTo>
                  <a:pt x="606612" y="382046"/>
                  <a:pt x="778435" y="1428675"/>
                  <a:pt x="950259" y="247530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F55066D-B822-4706-B4BC-6EC9836CC5F5}"/>
              </a:ext>
            </a:extLst>
          </p:cNvPr>
          <p:cNvSpPr txBox="1"/>
          <p:nvPr/>
        </p:nvSpPr>
        <p:spPr>
          <a:xfrm rot="16200000">
            <a:off x="28154" y="3296263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Energy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FBC8EDA-E254-48EA-A715-548BBD564989}"/>
              </a:ext>
            </a:extLst>
          </p:cNvPr>
          <p:cNvSpPr txBox="1"/>
          <p:nvPr/>
        </p:nvSpPr>
        <p:spPr>
          <a:xfrm>
            <a:off x="1246106" y="5203797"/>
            <a:ext cx="197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Course of Reaction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007F40-B7A5-4FAD-8137-9816D3043562}"/>
              </a:ext>
            </a:extLst>
          </p:cNvPr>
          <p:cNvSpPr txBox="1"/>
          <p:nvPr/>
        </p:nvSpPr>
        <p:spPr>
          <a:xfrm>
            <a:off x="259884" y="1102978"/>
            <a:ext cx="8794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sz="3200" dirty="0">
                <a:solidFill>
                  <a:srgbClr val="FF0000"/>
                </a:solidFill>
                <a:latin typeface="Calibri" panose="020F0502020204030204"/>
              </a:rPr>
              <a:t>Energy</a:t>
            </a:r>
            <a:r>
              <a:rPr lang="en-GB" sz="3200" dirty="0">
                <a:solidFill>
                  <a:srgbClr val="7030A0"/>
                </a:solidFill>
                <a:latin typeface="Calibri" panose="020F0502020204030204"/>
              </a:rPr>
              <a:t> </a:t>
            </a:r>
            <a:r>
              <a:rPr lang="en-GB" sz="3200" dirty="0">
                <a:solidFill>
                  <a:srgbClr val="0070C0"/>
                </a:solidFill>
                <a:latin typeface="Calibri" panose="020F0502020204030204"/>
              </a:rPr>
              <a:t>Change</a:t>
            </a:r>
            <a:r>
              <a:rPr lang="en-GB" sz="3200" dirty="0">
                <a:solidFill>
                  <a:srgbClr val="7030A0"/>
                </a:solidFill>
                <a:latin typeface="Calibri" panose="020F0502020204030204"/>
              </a:rPr>
              <a:t> </a:t>
            </a:r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is always </a:t>
            </a:r>
            <a:r>
              <a:rPr lang="en-GB" sz="3200" b="1" u="sng" dirty="0">
                <a:solidFill>
                  <a:prstClr val="black"/>
                </a:solidFill>
                <a:latin typeface="Calibri" panose="020F0502020204030204"/>
              </a:rPr>
              <a:t>from</a:t>
            </a:r>
            <a:r>
              <a:rPr lang="en-GB" sz="3200" u="sng" dirty="0">
                <a:solidFill>
                  <a:prstClr val="black"/>
                </a:solidFill>
                <a:latin typeface="Calibri" panose="020F0502020204030204"/>
              </a:rPr>
              <a:t> reactants </a:t>
            </a:r>
            <a:r>
              <a:rPr lang="en-GB" sz="3200" b="1" u="sng" dirty="0">
                <a:solidFill>
                  <a:prstClr val="black"/>
                </a:solidFill>
                <a:latin typeface="Calibri" panose="020F0502020204030204"/>
              </a:rPr>
              <a:t>to</a:t>
            </a:r>
            <a:r>
              <a:rPr lang="en-GB" sz="3200" u="sng" dirty="0">
                <a:solidFill>
                  <a:prstClr val="black"/>
                </a:solidFill>
                <a:latin typeface="Calibri" panose="020F0502020204030204"/>
              </a:rPr>
              <a:t> products</a:t>
            </a:r>
          </a:p>
        </p:txBody>
      </p:sp>
    </p:spTree>
    <p:extLst>
      <p:ext uri="{BB962C8B-B14F-4D97-AF65-F5344CB8AC3E}">
        <p14:creationId xmlns:p14="http://schemas.microsoft.com/office/powerpoint/2010/main" val="190942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87" y="148160"/>
            <a:ext cx="8633149" cy="1188720"/>
          </a:xfrm>
        </p:spPr>
        <p:txBody>
          <a:bodyPr/>
          <a:lstStyle/>
          <a:p>
            <a:r>
              <a:rPr lang="en-GB" dirty="0"/>
              <a:t>ACTIVITY 1 –CONSTRUCT REACTION PROFILES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90679" y="6479435"/>
            <a:ext cx="2065310" cy="323968"/>
          </a:xfrm>
        </p:spPr>
        <p:txBody>
          <a:bodyPr/>
          <a:lstStyle/>
          <a:p>
            <a:fld id="{8EA76CA6-EED8-42A9-B25A-3164C2B55CC1}" type="datetime2">
              <a:rPr lang="en-GB" smtClean="0"/>
              <a:t>Monday, 09 November 2020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6B6345-5F2E-4525-A4CD-6C5453880789}"/>
              </a:ext>
            </a:extLst>
          </p:cNvPr>
          <p:cNvSpPr txBox="1"/>
          <p:nvPr/>
        </p:nvSpPr>
        <p:spPr>
          <a:xfrm>
            <a:off x="173387" y="1468235"/>
            <a:ext cx="8882602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800" dirty="0"/>
              <a:t>Construct a reaction profile for the following:</a:t>
            </a:r>
          </a:p>
          <a:p>
            <a:pPr>
              <a:defRPr/>
            </a:pPr>
            <a:endParaRPr lang="en-GB" sz="2800" dirty="0"/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en-GB" sz="2800" dirty="0"/>
              <a:t>H</a:t>
            </a:r>
            <a:r>
              <a:rPr lang="en-GB" sz="2800" baseline="-25000" dirty="0"/>
              <a:t>2(g)</a:t>
            </a:r>
            <a:r>
              <a:rPr lang="en-GB" sz="2800" dirty="0"/>
              <a:t> + Cl</a:t>
            </a:r>
            <a:r>
              <a:rPr lang="en-GB" sz="2800" baseline="-25000" dirty="0"/>
              <a:t>2(g)</a:t>
            </a:r>
            <a:r>
              <a:rPr lang="en-GB" sz="2800" dirty="0"/>
              <a:t> </a:t>
            </a:r>
            <a:r>
              <a:rPr lang="en-GB" sz="2800" dirty="0">
                <a:sym typeface="Wingdings" panose="05000000000000000000" pitchFamily="2" charset="2"/>
              </a:rPr>
              <a:t> 2HCl</a:t>
            </a:r>
            <a:r>
              <a:rPr lang="en-GB" sz="2800" baseline="-25000" dirty="0">
                <a:sym typeface="Wingdings" panose="05000000000000000000" pitchFamily="2" charset="2"/>
              </a:rPr>
              <a:t>(g)</a:t>
            </a:r>
          </a:p>
          <a:p>
            <a:pPr>
              <a:defRPr/>
            </a:pPr>
            <a:r>
              <a:rPr lang="en-GB" sz="2800" dirty="0">
                <a:sym typeface="Wingdings" panose="05000000000000000000" pitchFamily="2" charset="2"/>
              </a:rPr>
              <a:t>For this reaction, the energy transferred to the surroundings is 184 kJ/</a:t>
            </a:r>
            <a:r>
              <a:rPr lang="en-GB" sz="2800" dirty="0" err="1">
                <a:sym typeface="Wingdings" panose="05000000000000000000" pitchFamily="2" charset="2"/>
              </a:rPr>
              <a:t>mol</a:t>
            </a: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GB" sz="2800" dirty="0">
                <a:sym typeface="Wingdings" panose="05000000000000000000" pitchFamily="2" charset="2"/>
              </a:rPr>
              <a:t>2. H</a:t>
            </a:r>
            <a:r>
              <a:rPr lang="en-GB" sz="2800" baseline="-25000" dirty="0">
                <a:sym typeface="Wingdings" panose="05000000000000000000" pitchFamily="2" charset="2"/>
              </a:rPr>
              <a:t>2(g)</a:t>
            </a:r>
            <a:r>
              <a:rPr lang="en-GB" sz="2800" dirty="0">
                <a:sym typeface="Wingdings" panose="05000000000000000000" pitchFamily="2" charset="2"/>
              </a:rPr>
              <a:t> + I</a:t>
            </a:r>
            <a:r>
              <a:rPr lang="en-GB" sz="2800" baseline="-25000" dirty="0">
                <a:sym typeface="Wingdings" panose="05000000000000000000" pitchFamily="2" charset="2"/>
              </a:rPr>
              <a:t>2(g)</a:t>
            </a:r>
            <a:r>
              <a:rPr lang="en-GB" sz="2800" dirty="0">
                <a:sym typeface="Wingdings" panose="05000000000000000000" pitchFamily="2" charset="2"/>
              </a:rPr>
              <a:t>  2HI</a:t>
            </a:r>
            <a:r>
              <a:rPr lang="en-GB" sz="2800" baseline="-25000" dirty="0">
                <a:sym typeface="Wingdings" panose="05000000000000000000" pitchFamily="2" charset="2"/>
              </a:rPr>
              <a:t>(g)</a:t>
            </a:r>
          </a:p>
          <a:p>
            <a:pPr>
              <a:defRPr/>
            </a:pPr>
            <a:r>
              <a:rPr lang="en-GB" sz="2800" dirty="0">
                <a:sym typeface="Wingdings" panose="05000000000000000000" pitchFamily="2" charset="2"/>
              </a:rPr>
              <a:t>For this reaction, the energy taken in from the surroundings is 26.5 kJ/</a:t>
            </a:r>
            <a:r>
              <a:rPr lang="en-GB" sz="2800" dirty="0" err="1">
                <a:sym typeface="Wingdings" panose="05000000000000000000" pitchFamily="2" charset="2"/>
              </a:rPr>
              <a:t>mol</a:t>
            </a:r>
            <a:endParaRPr lang="en-GB" sz="2800" dirty="0">
              <a:solidFill>
                <a:srgbClr val="FFFF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83389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88" y="227753"/>
            <a:ext cx="8790138" cy="1188720"/>
          </a:xfrm>
        </p:spPr>
        <p:txBody>
          <a:bodyPr>
            <a:normAutofit/>
          </a:bodyPr>
          <a:lstStyle/>
          <a:p>
            <a:r>
              <a:rPr lang="en-GB" dirty="0"/>
              <a:t>ACTIVITY 1 answers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6B6345-5F2E-4525-A4CD-6C5453880789}"/>
              </a:ext>
            </a:extLst>
          </p:cNvPr>
          <p:cNvSpPr txBox="1"/>
          <p:nvPr/>
        </p:nvSpPr>
        <p:spPr>
          <a:xfrm>
            <a:off x="173388" y="1510797"/>
            <a:ext cx="8790138" cy="52629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en-GB" sz="2800" dirty="0"/>
              <a:t>H</a:t>
            </a:r>
            <a:r>
              <a:rPr lang="en-GB" sz="2800" baseline="-25000" dirty="0"/>
              <a:t>2(g)</a:t>
            </a:r>
            <a:r>
              <a:rPr lang="en-GB" sz="2800" dirty="0"/>
              <a:t> + Cl</a:t>
            </a:r>
            <a:r>
              <a:rPr lang="en-GB" sz="2800" baseline="-25000" dirty="0"/>
              <a:t>2(g)</a:t>
            </a:r>
            <a:r>
              <a:rPr lang="en-GB" sz="2800" dirty="0"/>
              <a:t> </a:t>
            </a:r>
            <a:r>
              <a:rPr lang="en-GB" sz="2800" dirty="0">
                <a:sym typeface="Wingdings" panose="05000000000000000000" pitchFamily="2" charset="2"/>
              </a:rPr>
              <a:t> 2HCl</a:t>
            </a:r>
            <a:r>
              <a:rPr lang="en-GB" sz="2800" baseline="-25000" dirty="0">
                <a:sym typeface="Wingdings" panose="05000000000000000000" pitchFamily="2" charset="2"/>
              </a:rPr>
              <a:t>(g)</a:t>
            </a:r>
          </a:p>
          <a:p>
            <a:pPr>
              <a:defRPr/>
            </a:pPr>
            <a:r>
              <a:rPr lang="en-GB" sz="2800" dirty="0">
                <a:sym typeface="Wingdings" panose="05000000000000000000" pitchFamily="2" charset="2"/>
              </a:rPr>
              <a:t>For this reaction, the energy transferred to the surroundings is 184 kJ/</a:t>
            </a:r>
            <a:r>
              <a:rPr lang="en-GB" sz="2800" dirty="0" err="1">
                <a:sym typeface="Wingdings" panose="05000000000000000000" pitchFamily="2" charset="2"/>
              </a:rPr>
              <a:t>mol</a:t>
            </a: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GB" sz="2800" dirty="0">
              <a:sym typeface="Wingdings" panose="05000000000000000000" pitchFamily="2" charset="2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5238D80-D1A6-4308-B4E3-A05F1EB68AA5}"/>
              </a:ext>
            </a:extLst>
          </p:cNvPr>
          <p:cNvCxnSpPr>
            <a:cxnSpLocks/>
          </p:cNvCxnSpPr>
          <p:nvPr/>
        </p:nvCxnSpPr>
        <p:spPr>
          <a:xfrm flipV="1">
            <a:off x="2531488" y="3125546"/>
            <a:ext cx="0" cy="2969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73C361D-208F-44D4-98C6-4737E501A43B}"/>
              </a:ext>
            </a:extLst>
          </p:cNvPr>
          <p:cNvCxnSpPr>
            <a:cxnSpLocks/>
          </p:cNvCxnSpPr>
          <p:nvPr/>
        </p:nvCxnSpPr>
        <p:spPr>
          <a:xfrm>
            <a:off x="2412993" y="5976753"/>
            <a:ext cx="33524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513F2104-D0B5-4ABC-8396-4E92A132C38B}"/>
              </a:ext>
            </a:extLst>
          </p:cNvPr>
          <p:cNvGrpSpPr/>
          <p:nvPr/>
        </p:nvGrpSpPr>
        <p:grpSpPr>
          <a:xfrm>
            <a:off x="2646208" y="3788641"/>
            <a:ext cx="1138805" cy="304869"/>
            <a:chOff x="2036978" y="3209163"/>
            <a:chExt cx="1518407" cy="406492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500E149-5FCD-4384-9AC3-5D8B957BFD6F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0C42EB-8FFD-481B-B6A2-9C8AB3948415}"/>
                </a:ext>
              </a:extLst>
            </p:cNvPr>
            <p:cNvSpPr txBox="1"/>
            <p:nvPr/>
          </p:nvSpPr>
          <p:spPr>
            <a:xfrm>
              <a:off x="2245871" y="3209163"/>
              <a:ext cx="246308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endParaRPr lang="en-GB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B78D02B-5F81-4D64-90DD-CC997FDC21D7}"/>
              </a:ext>
            </a:extLst>
          </p:cNvPr>
          <p:cNvGrpSpPr/>
          <p:nvPr/>
        </p:nvGrpSpPr>
        <p:grpSpPr>
          <a:xfrm>
            <a:off x="4477179" y="5003743"/>
            <a:ext cx="1138805" cy="400110"/>
            <a:chOff x="2036978" y="3082176"/>
            <a:chExt cx="1518407" cy="533479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72ADE5C-95CB-433C-8422-F093E120758F}"/>
                </a:ext>
              </a:extLst>
            </p:cNvPr>
            <p:cNvCxnSpPr>
              <a:cxnSpLocks/>
            </p:cNvCxnSpPr>
            <p:nvPr/>
          </p:nvCxnSpPr>
          <p:spPr>
            <a:xfrm>
              <a:off x="2036978" y="3615655"/>
              <a:ext cx="15184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91168B6-4348-42C2-8A92-AB4243D908DE}"/>
                </a:ext>
              </a:extLst>
            </p:cNvPr>
            <p:cNvSpPr txBox="1"/>
            <p:nvPr/>
          </p:nvSpPr>
          <p:spPr>
            <a:xfrm>
              <a:off x="2370911" y="3082176"/>
              <a:ext cx="720711" cy="5334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GB" sz="2000" dirty="0">
                  <a:solidFill>
                    <a:prstClr val="black"/>
                  </a:solidFill>
                  <a:latin typeface="Calibri" panose="020F0502020204030204"/>
                </a:rPr>
                <a:t>HCl</a:t>
              </a:r>
              <a:endParaRPr lang="en-GB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87435F9-4030-46D9-B981-44D3ADD522D2}"/>
              </a:ext>
            </a:extLst>
          </p:cNvPr>
          <p:cNvCxnSpPr/>
          <p:nvPr/>
        </p:nvCxnSpPr>
        <p:spPr>
          <a:xfrm>
            <a:off x="4030711" y="4129669"/>
            <a:ext cx="0" cy="13110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F7A528D-CF6A-4D54-BA53-8B4A03ECA11D}"/>
              </a:ext>
            </a:extLst>
          </p:cNvPr>
          <p:cNvCxnSpPr>
            <a:cxnSpLocks/>
          </p:cNvCxnSpPr>
          <p:nvPr/>
        </p:nvCxnSpPr>
        <p:spPr>
          <a:xfrm flipV="1">
            <a:off x="4030711" y="3596854"/>
            <a:ext cx="0" cy="488319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39">
            <a:extLst>
              <a:ext uri="{FF2B5EF4-FFF2-40B4-BE49-F238E27FC236}">
                <a16:creationId xmlns:a16="http://schemas.microsoft.com/office/drawing/2014/main" id="{38C87975-2BF2-427E-86FB-F37E4D31E8C3}"/>
              </a:ext>
            </a:extLst>
          </p:cNvPr>
          <p:cNvSpPr/>
          <p:nvPr/>
        </p:nvSpPr>
        <p:spPr>
          <a:xfrm>
            <a:off x="3764485" y="3539712"/>
            <a:ext cx="712694" cy="1856478"/>
          </a:xfrm>
          <a:custGeom>
            <a:avLst/>
            <a:gdLst>
              <a:gd name="connsiteX0" fmla="*/ 0 w 950259"/>
              <a:gd name="connsiteY0" fmla="*/ 727187 h 2475304"/>
              <a:gd name="connsiteX1" fmla="*/ 448236 w 950259"/>
              <a:gd name="connsiteY1" fmla="*/ 90693 h 2475304"/>
              <a:gd name="connsiteX2" fmla="*/ 950259 w 950259"/>
              <a:gd name="connsiteY2" fmla="*/ 2475304 h 24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0259" h="2475304">
                <a:moveTo>
                  <a:pt x="0" y="727187"/>
                </a:moveTo>
                <a:cubicBezTo>
                  <a:pt x="144930" y="263263"/>
                  <a:pt x="289860" y="-200660"/>
                  <a:pt x="448236" y="90693"/>
                </a:cubicBezTo>
                <a:cubicBezTo>
                  <a:pt x="606612" y="382046"/>
                  <a:pt x="778435" y="1428675"/>
                  <a:pt x="950259" y="247530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55066D-B822-4706-B4BC-6EC9836CC5F5}"/>
              </a:ext>
            </a:extLst>
          </p:cNvPr>
          <p:cNvSpPr txBox="1"/>
          <p:nvPr/>
        </p:nvSpPr>
        <p:spPr>
          <a:xfrm rot="16200000">
            <a:off x="1844922" y="4174568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Energy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BC8EDA-E254-48EA-A715-548BBD564989}"/>
              </a:ext>
            </a:extLst>
          </p:cNvPr>
          <p:cNvSpPr txBox="1"/>
          <p:nvPr/>
        </p:nvSpPr>
        <p:spPr>
          <a:xfrm>
            <a:off x="3062874" y="6082102"/>
            <a:ext cx="197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Course of Reaction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12210" y="3696518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</a:t>
            </a:r>
            <a:r>
              <a:rPr lang="en-GB" baseline="-25000" dirty="0"/>
              <a:t>2</a:t>
            </a:r>
            <a:r>
              <a:rPr lang="en-GB" dirty="0"/>
              <a:t> + Cl</a:t>
            </a:r>
            <a:r>
              <a:rPr lang="en-GB" baseline="-25000" dirty="0"/>
              <a:t>2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174171" y="4359234"/>
            <a:ext cx="149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Energy change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85997" y="3608918"/>
            <a:ext cx="213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Activation energy</a:t>
            </a:r>
          </a:p>
        </p:txBody>
      </p:sp>
    </p:spTree>
    <p:extLst>
      <p:ext uri="{BB962C8B-B14F-4D97-AF65-F5344CB8AC3E}">
        <p14:creationId xmlns:p14="http://schemas.microsoft.com/office/powerpoint/2010/main" val="176065717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S4 Oct 17" id="{FB251E51-7448-4CDE-B8D2-E720F6A9ACED}" vid="{4EBA18BA-9BB9-4F27-B7D6-EA505661EF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87E40B7BE40447878EAE91306EB914" ma:contentTypeVersion="3" ma:contentTypeDescription="Create a new document." ma:contentTypeScope="" ma:versionID="fe72bccc741046af90487527e394a497">
  <xsd:schema xmlns:xsd="http://www.w3.org/2001/XMLSchema" xmlns:xs="http://www.w3.org/2001/XMLSchema" xmlns:p="http://schemas.microsoft.com/office/2006/metadata/properties" xmlns:ns2="d296abfb-16c7-422c-bf55-7f7bb10bff50" targetNamespace="http://schemas.microsoft.com/office/2006/metadata/properties" ma:root="true" ma:fieldsID="16f56b878bc2373f87bd81e6cc722402" ns2:_="">
    <xsd:import namespace="d296abfb-16c7-422c-bf55-7f7bb10bff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96abfb-16c7-422c-bf55-7f7bb10bff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79A470-BBC0-485A-94F4-715471514831}"/>
</file>

<file path=customXml/itemProps2.xml><?xml version="1.0" encoding="utf-8"?>
<ds:datastoreItem xmlns:ds="http://schemas.openxmlformats.org/officeDocument/2006/customXml" ds:itemID="{F264B5C0-CF70-4B35-B2CE-0232925C5FB0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  <ds:schemaRef ds:uri="3eb4558b-8982-4134-8cf8-0edee52307a7"/>
    <ds:schemaRef ds:uri="049f97e1-32ae-4d3d-9c64-63be60dba36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630CA28-B374-4D8D-BF82-530416E1FB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Science SMART Curriculum Template</Template>
  <TotalTime>651</TotalTime>
  <Words>1167</Words>
  <Application>Microsoft Office PowerPoint</Application>
  <PresentationFormat>On-screen Show (4:3)</PresentationFormat>
  <Paragraphs>189</Paragraphs>
  <Slides>32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Arial Black</vt:lpstr>
      <vt:lpstr>Calibri</vt:lpstr>
      <vt:lpstr>Calibri Light</vt:lpstr>
      <vt:lpstr>Comic Sans MS</vt:lpstr>
      <vt:lpstr>Gill Sans MT</vt:lpstr>
      <vt:lpstr>Times New Roman</vt:lpstr>
      <vt:lpstr>Wingdings</vt:lpstr>
      <vt:lpstr>Parcel</vt:lpstr>
      <vt:lpstr>Office Theme</vt:lpstr>
      <vt:lpstr>REACTION PROFILES</vt:lpstr>
      <vt:lpstr>DO now- answers</vt:lpstr>
      <vt:lpstr>PowerPoint Presentation</vt:lpstr>
      <vt:lpstr>Exothermic - Reaction Profile</vt:lpstr>
      <vt:lpstr>Endothermic - Reaction Profile</vt:lpstr>
      <vt:lpstr>Key to remember!</vt:lpstr>
      <vt:lpstr>Key to remember!</vt:lpstr>
      <vt:lpstr>ACTIVITY 1 –CONSTRUCT REACTION PROFILES</vt:lpstr>
      <vt:lpstr>ACTIVITY 1 answers</vt:lpstr>
      <vt:lpstr>ACTIVITY 1 answers</vt:lpstr>
      <vt:lpstr>How does a chemical reaction happen?</vt:lpstr>
      <vt:lpstr>How does that work then? Collision Theory</vt:lpstr>
      <vt:lpstr>PowerPoint Presentation</vt:lpstr>
      <vt:lpstr>More than the activation energy.</vt:lpstr>
      <vt:lpstr>Less than the activation energy.</vt:lpstr>
      <vt:lpstr>Activity 2- Fill in the gaps</vt:lpstr>
      <vt:lpstr>Activity 2- why do oxygen and nitrogen not react</vt:lpstr>
      <vt:lpstr>Answer- why do oxygen and nitrogen not react</vt:lpstr>
      <vt:lpstr>Activity 3-Overall energy change in terms of bonds (Higher tier)</vt:lpstr>
      <vt:lpstr>Activity 3 answers-Overall energy change in terms of bonds (Higher tier)</vt:lpstr>
      <vt:lpstr>Activity 3 answers-Overall energy change in terms of bonds (Higher tier)</vt:lpstr>
      <vt:lpstr>Progress Quiz   1/5</vt:lpstr>
      <vt:lpstr>ANSWERS Progress Quiz   1/5</vt:lpstr>
      <vt:lpstr>Progress Quiz   2/5</vt:lpstr>
      <vt:lpstr>ANSWERS Progress Quiz   2/5</vt:lpstr>
      <vt:lpstr>Progress Quiz   3/5</vt:lpstr>
      <vt:lpstr>ANSWERS Progress Quiz   3/5</vt:lpstr>
      <vt:lpstr>Progress Quiz   4/5</vt:lpstr>
      <vt:lpstr>ANSWERS Progress Quiz   4/5</vt:lpstr>
      <vt:lpstr>Progress Quiz   5/5</vt:lpstr>
      <vt:lpstr>ANSWERS Progress Quiz   5/5</vt:lpstr>
      <vt:lpstr>PLENARY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Thomas Kelly</dc:creator>
  <cp:lastModifiedBy>Helen Bradford</cp:lastModifiedBy>
  <cp:revision>79</cp:revision>
  <dcterms:created xsi:type="dcterms:W3CDTF">2018-04-17T10:43:12Z</dcterms:created>
  <dcterms:modified xsi:type="dcterms:W3CDTF">2020-11-09T15:15:38Z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0x0101002B87E40B7BE40447878EAE91306EB914</vt:lpwstr>
  </property>
</Properties>
</file>