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7" r:id="rId5"/>
    <p:sldId id="350" r:id="rId6"/>
    <p:sldId id="409" r:id="rId7"/>
    <p:sldId id="394" r:id="rId8"/>
    <p:sldId id="352" r:id="rId9"/>
    <p:sldId id="351" r:id="rId10"/>
    <p:sldId id="395" r:id="rId11"/>
    <p:sldId id="396" r:id="rId12"/>
    <p:sldId id="400" r:id="rId13"/>
    <p:sldId id="399" r:id="rId14"/>
    <p:sldId id="402" r:id="rId15"/>
    <p:sldId id="403" r:id="rId16"/>
    <p:sldId id="408" r:id="rId17"/>
    <p:sldId id="404" r:id="rId18"/>
    <p:sldId id="379" r:id="rId19"/>
    <p:sldId id="381" r:id="rId20"/>
    <p:sldId id="383" r:id="rId21"/>
    <p:sldId id="384" r:id="rId22"/>
    <p:sldId id="385" r:id="rId23"/>
    <p:sldId id="386" r:id="rId24"/>
    <p:sldId id="387" r:id="rId25"/>
    <p:sldId id="388" r:id="rId26"/>
    <p:sldId id="3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FF9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8C162-BCD8-4D29-F061-3C5796FDA1CA}" v="6" dt="2020-08-30T12:42:49.297"/>
    <p1510:client id="{E00F104A-D17D-4EAD-AD13-F3613F093A9C}" v="65" dt="2020-10-12T11:08:21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2"/>
  </p:normalViewPr>
  <p:slideViewPr>
    <p:cSldViewPr snapToGrid="0" snapToObjects="1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44F9-9584-491B-9C8B-1B860868FF7D}" type="datetimeFigureOut">
              <a:rPr lang="en-GB" smtClean="0"/>
              <a:t>23/11/2020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BCA4-ACA8-4802-9DD2-8D81C565F7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AA202-F588-4824-8BA8-611320BC54BB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36993-0702-4651-866E-0AC6C96F1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93827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821261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86"/>
            <a:ext cx="9352280" cy="8919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4910"/>
            <a:ext cx="9249092" cy="76577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890"/>
            <a:ext cx="9179560" cy="786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D0AA-9F30-4246-96C1-B0BDFFE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98FF-DEE5-5042-9437-3594D8DAACC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017E-7B5F-954A-A68C-4C21CEB9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BC7D4-2561-D347-AAFB-F34B1F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0CB4-B97D-9744-B168-1D86DFD7B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8786"/>
            <a:ext cx="9137332" cy="1258614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17682"/>
            <a:ext cx="6172200" cy="3643367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 sz="3200"/>
            </a:lvl1pPr>
            <a:lvl2pPr marL="685800" indent="-228600">
              <a:buFont typeface="Gill Sans MT" panose="020B0502020104020203" pitchFamily="34" charset="0"/>
              <a:buChar char="–"/>
              <a:defRPr sz="2800"/>
            </a:lvl2pPr>
            <a:lvl3pPr marL="1143000" indent="-228600">
              <a:buFont typeface="Gill Sans MT" panose="020B0502020104020203" pitchFamily="34" charset="0"/>
              <a:buChar char="–"/>
              <a:defRPr sz="2400"/>
            </a:lvl3pPr>
            <a:lvl4pPr marL="1600200" indent="-228600">
              <a:buFont typeface="Gill Sans MT" panose="020B0502020104020203" pitchFamily="34" charset="0"/>
              <a:buChar char="–"/>
              <a:defRPr sz="2000"/>
            </a:lvl4pPr>
            <a:lvl5pPr marL="2057400" indent="-2286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7682"/>
            <a:ext cx="3932237" cy="3651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8"/>
            <a:ext cx="9230360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70857"/>
            <a:ext cx="2628900" cy="5306106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0857"/>
            <a:ext cx="6649720" cy="530610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07826-32C1-B745-8EC8-F28C3A9930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007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857" y="505091"/>
            <a:ext cx="6147229" cy="1754326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Music Distribution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Distance Learning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1D454-0853-4459-85E0-F1DBE62B8AF9}"/>
              </a:ext>
            </a:extLst>
          </p:cNvPr>
          <p:cNvSpPr txBox="1"/>
          <p:nvPr/>
        </p:nvSpPr>
        <p:spPr>
          <a:xfrm>
            <a:off x="416856" y="5678117"/>
            <a:ext cx="6147229" cy="92333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Lesson 1 of 2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te This Dow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294639"/>
            <a:ext cx="1319034" cy="13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4926" y="834927"/>
            <a:ext cx="940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Hard Copy vs Digital Sales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176" y="2170927"/>
            <a:ext cx="10345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Q: </a:t>
            </a:r>
            <a:r>
              <a:rPr lang="en-US" sz="4000" dirty="0">
                <a:solidFill>
                  <a:srgbClr val="002060"/>
                </a:solidFill>
              </a:rPr>
              <a:t>Is it easy to get rich selling your music? What do think makes more money – selling CDs/Vinyl or streaming and downloads?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7068" y="42844"/>
            <a:ext cx="697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30 Second thinking time: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6663"/>
              </p:ext>
            </p:extLst>
          </p:nvPr>
        </p:nvGraphicFramePr>
        <p:xfrm>
          <a:off x="621211" y="1702750"/>
          <a:ext cx="812799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6217">
                  <a:extLst>
                    <a:ext uri="{9D8B030D-6E8A-4147-A177-3AD203B41FA5}">
                      <a16:colId xmlns:a16="http://schemas.microsoft.com/office/drawing/2014/main" val="905589864"/>
                    </a:ext>
                  </a:extLst>
                </a:gridCol>
                <a:gridCol w="2293034">
                  <a:extLst>
                    <a:ext uri="{9D8B030D-6E8A-4147-A177-3AD203B41FA5}">
                      <a16:colId xmlns:a16="http://schemas.microsoft.com/office/drawing/2014/main" val="1515465443"/>
                    </a:ext>
                  </a:extLst>
                </a:gridCol>
                <a:gridCol w="2418748">
                  <a:extLst>
                    <a:ext uri="{9D8B030D-6E8A-4147-A177-3AD203B41FA5}">
                      <a16:colId xmlns:a16="http://schemas.microsoft.com/office/drawing/2014/main" val="3910887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YouTube</a:t>
                      </a:r>
                      <a:endParaRPr lang="en-GB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3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B050"/>
                          </a:solidFill>
                        </a:rPr>
                        <a:t>Spotify</a:t>
                      </a:r>
                      <a:endParaRPr lang="en-GB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7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Apple Music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5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Amazon Music</a:t>
                      </a:r>
                      <a:endParaRPr lang="en-GB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2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B0F0"/>
                          </a:solidFill>
                        </a:rPr>
                        <a:t>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3600" b="1" dirty="0">
                          <a:solidFill>
                            <a:srgbClr val="FFC000"/>
                          </a:solidFill>
                        </a:rPr>
                        <a:t>o</a:t>
                      </a:r>
                      <a:r>
                        <a:rPr lang="en-US" sz="3600" b="1" dirty="0">
                          <a:solidFill>
                            <a:srgbClr val="00B0F0"/>
                          </a:solidFill>
                        </a:rPr>
                        <a:t>g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3600" b="1" dirty="0"/>
                        <a:t> Play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249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94397"/>
              </p:ext>
            </p:extLst>
          </p:nvPr>
        </p:nvGraphicFramePr>
        <p:xfrm>
          <a:off x="621211" y="1159794"/>
          <a:ext cx="8127999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6217">
                  <a:extLst>
                    <a:ext uri="{9D8B030D-6E8A-4147-A177-3AD203B41FA5}">
                      <a16:colId xmlns:a16="http://schemas.microsoft.com/office/drawing/2014/main" val="3133084292"/>
                    </a:ext>
                  </a:extLst>
                </a:gridCol>
                <a:gridCol w="2293034">
                  <a:extLst>
                    <a:ext uri="{9D8B030D-6E8A-4147-A177-3AD203B41FA5}">
                      <a16:colId xmlns:a16="http://schemas.microsoft.com/office/drawing/2014/main" val="2817175840"/>
                    </a:ext>
                  </a:extLst>
                </a:gridCol>
                <a:gridCol w="2418748">
                  <a:extLst>
                    <a:ext uri="{9D8B030D-6E8A-4147-A177-3AD203B41FA5}">
                      <a16:colId xmlns:a16="http://schemas.microsoft.com/office/drawing/2014/main" val="624658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bg1"/>
                          </a:solidFill>
                        </a:rPr>
                        <a:t>Platform</a:t>
                      </a:r>
                      <a:endParaRPr lang="en-GB" sz="3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£stream/view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Amount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for £1000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0936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2270" y="1737157"/>
            <a:ext cx="20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0.0006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2269" y="2366774"/>
            <a:ext cx="20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0.0030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2268" y="3015724"/>
            <a:ext cx="20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0.0057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2267" y="3662055"/>
            <a:ext cx="20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0.0032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266" y="4276932"/>
            <a:ext cx="20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0.0054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909" y="1767934"/>
            <a:ext cx="2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1,666,666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7192" y="2397551"/>
            <a:ext cx="2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   333,333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4165" y="3015724"/>
            <a:ext cx="2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175,438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57190" y="3650350"/>
            <a:ext cx="2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  312,500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188" y="4256321"/>
            <a:ext cx="20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  185,185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3154" y="2350069"/>
            <a:ext cx="2708451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Q: </a:t>
            </a:r>
            <a:r>
              <a:rPr lang="en-US" sz="2000" b="1" dirty="0">
                <a:solidFill>
                  <a:schemeClr val="bg1"/>
                </a:solidFill>
              </a:rPr>
              <a:t>How many times do you think your music has to be viewed on YouTube to make </a:t>
            </a:r>
            <a:r>
              <a:rPr lang="en-US" sz="2000" b="1" dirty="0">
                <a:solidFill>
                  <a:srgbClr val="FFFF00"/>
                </a:solidFill>
              </a:rPr>
              <a:t>£1000?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3153" y="4233545"/>
            <a:ext cx="2708451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Q: </a:t>
            </a:r>
            <a:r>
              <a:rPr lang="en-US" sz="2000" b="1" dirty="0">
                <a:solidFill>
                  <a:schemeClr val="bg1"/>
                </a:solidFill>
              </a:rPr>
              <a:t>How many times do you think your music has to be streamed on Spotify to make </a:t>
            </a:r>
            <a:r>
              <a:rPr lang="en-US" sz="2000" b="1" dirty="0">
                <a:solidFill>
                  <a:srgbClr val="FFFF00"/>
                </a:solidFill>
              </a:rPr>
              <a:t>£1000?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3644" y="1955235"/>
            <a:ext cx="19014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(6.6%)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(2.2%)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(4.5%)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(22%)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(5%)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(30%)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(30%)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5" y="14068"/>
            <a:ext cx="10761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So, selling CDs and </a:t>
            </a:r>
            <a:r>
              <a:rPr lang="en-US" sz="4000" b="1" dirty="0">
                <a:solidFill>
                  <a:schemeClr val="bg1"/>
                </a:solidFill>
              </a:rPr>
              <a:t>Vinyl is more profitable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235" y="1955061"/>
            <a:ext cx="39952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41B29"/>
                </a:solidFill>
              </a:rPr>
              <a:t>Artist </a:t>
            </a:r>
          </a:p>
          <a:p>
            <a:r>
              <a:rPr lang="en-US" sz="3600" b="1" dirty="0">
                <a:solidFill>
                  <a:srgbClr val="141B29"/>
                </a:solidFill>
              </a:rPr>
              <a:t>Producer  </a:t>
            </a:r>
          </a:p>
          <a:p>
            <a:r>
              <a:rPr lang="en-US" sz="3600" b="1" dirty="0">
                <a:solidFill>
                  <a:srgbClr val="141B29"/>
                </a:solidFill>
              </a:rPr>
              <a:t>Songwriters </a:t>
            </a:r>
          </a:p>
          <a:p>
            <a:r>
              <a:rPr lang="en-US" sz="3600" b="1" dirty="0">
                <a:solidFill>
                  <a:srgbClr val="141B29"/>
                </a:solidFill>
              </a:rPr>
              <a:t>Distributor  </a:t>
            </a:r>
          </a:p>
          <a:p>
            <a:r>
              <a:rPr lang="en-US" sz="3600" b="1" dirty="0">
                <a:solidFill>
                  <a:srgbClr val="141B29"/>
                </a:solidFill>
              </a:rPr>
              <a:t>Manufacturing  </a:t>
            </a:r>
          </a:p>
          <a:p>
            <a:r>
              <a:rPr lang="en-US" sz="3600" b="1" dirty="0">
                <a:solidFill>
                  <a:srgbClr val="141B29"/>
                </a:solidFill>
              </a:rPr>
              <a:t>Retailer </a:t>
            </a:r>
          </a:p>
          <a:p>
            <a:r>
              <a:rPr lang="en-US" sz="3600" b="1" dirty="0">
                <a:solidFill>
                  <a:srgbClr val="141B29"/>
                </a:solidFill>
              </a:rPr>
              <a:t>Record label 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1041" y="991729"/>
            <a:ext cx="10761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*Average CD selling price £9.99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127" y="1955235"/>
            <a:ext cx="39952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(66p) 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(22p) 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(45p) 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(£2.19) 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(49p) 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(£2.99)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(£2.99)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6124" y="2405381"/>
            <a:ext cx="2708451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Q: </a:t>
            </a:r>
            <a:r>
              <a:rPr lang="en-US" sz="2000" b="1" dirty="0">
                <a:solidFill>
                  <a:schemeClr val="bg1"/>
                </a:solidFill>
              </a:rPr>
              <a:t>As an artist, how many CDs will you have to sell to make </a:t>
            </a:r>
            <a:r>
              <a:rPr lang="en-US" sz="2000" b="1" dirty="0">
                <a:solidFill>
                  <a:srgbClr val="FFFF00"/>
                </a:solidFill>
              </a:rPr>
              <a:t>£1000 </a:t>
            </a:r>
            <a:r>
              <a:rPr lang="en-US" sz="2000" b="1" dirty="0">
                <a:solidFill>
                  <a:schemeClr val="bg1"/>
                </a:solidFill>
              </a:rPr>
              <a:t>profit?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411B-A949-4A7C-B9AD-A3E050FF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8" y="429669"/>
            <a:ext cx="9382760" cy="1325563"/>
          </a:xfrm>
        </p:spPr>
        <p:txBody>
          <a:bodyPr/>
          <a:lstStyle/>
          <a:p>
            <a:r>
              <a:rPr lang="en-GB" dirty="0"/>
              <a:t>WORD CONSCIOUSNESS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AC775A-2F9A-4D9E-9062-F669023B4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28542"/>
              </p:ext>
            </p:extLst>
          </p:nvPr>
        </p:nvGraphicFramePr>
        <p:xfrm>
          <a:off x="1202660" y="1979624"/>
          <a:ext cx="8128000" cy="1449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246642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9688251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KEYWORD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YOUR 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033451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r>
                        <a:rPr lang="en-GB" dirty="0"/>
                        <a:t>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224109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r>
                        <a:rPr lang="en-GB" dirty="0"/>
                        <a:t>Consumer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52352"/>
                  </a:ext>
                </a:extLst>
              </a:tr>
            </a:tbl>
          </a:graphicData>
        </a:graphic>
      </p:graphicFrame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B35C09BD-EE31-4ED1-9A5D-B266F54A0268}"/>
              </a:ext>
            </a:extLst>
          </p:cNvPr>
          <p:cNvSpPr/>
          <p:nvPr/>
        </p:nvSpPr>
        <p:spPr>
          <a:xfrm>
            <a:off x="2757376" y="3774557"/>
            <a:ext cx="5018567" cy="2653773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Ensure you read through the slides ands write your definitions down! </a:t>
            </a:r>
          </a:p>
        </p:txBody>
      </p:sp>
    </p:spTree>
    <p:extLst>
      <p:ext uri="{BB962C8B-B14F-4D97-AF65-F5344CB8AC3E}">
        <p14:creationId xmlns:p14="http://schemas.microsoft.com/office/powerpoint/2010/main" val="10560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17" t="19792" r="8711" b="6771"/>
          <a:stretch/>
        </p:blipFill>
        <p:spPr>
          <a:xfrm>
            <a:off x="342900" y="1501326"/>
            <a:ext cx="6503751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953" y="2272923"/>
            <a:ext cx="3742194" cy="1631216"/>
          </a:xfrm>
          <a:prstGeom prst="rect">
            <a:avLst/>
          </a:prstGeom>
          <a:solidFill>
            <a:srgbClr val="00206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1. What are the advantages and disadvantages of streaming music from the point of view of a musician/artist/band?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5953" y="4137679"/>
            <a:ext cx="3742194" cy="1631216"/>
          </a:xfrm>
          <a:prstGeom prst="rect">
            <a:avLst/>
          </a:prstGeom>
          <a:solidFill>
            <a:srgbClr val="00206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2. </a:t>
            </a:r>
            <a:r>
              <a:rPr lang="en-US" sz="2000" b="1" dirty="0">
                <a:solidFill>
                  <a:schemeClr val="bg1"/>
                </a:solidFill>
              </a:rPr>
              <a:t>Is streaming good for music?  </a:t>
            </a:r>
            <a:r>
              <a:rPr lang="en-US" sz="2000" b="1" dirty="0">
                <a:solidFill>
                  <a:srgbClr val="FFFF00"/>
                </a:solidFill>
              </a:rPr>
              <a:t>Write a paragraph in your books that explains your opinion, give reasons for your answer.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883" y="236141"/>
            <a:ext cx="7654225" cy="1323439"/>
          </a:xfrm>
          <a:prstGeom prst="rect">
            <a:avLst/>
          </a:prstGeom>
          <a:solidFill>
            <a:srgbClr val="00206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Read the worksheet titled 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‘Is Streaming good for music?’</a:t>
            </a:r>
          </a:p>
        </p:txBody>
      </p:sp>
      <p:pic>
        <p:nvPicPr>
          <p:cNvPr id="8" name="Picture 7" descr="Write This Dow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32" y="1061410"/>
            <a:ext cx="1016289" cy="10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52051C-91D4-4CDF-9EAB-8AA7E702407F}"/>
              </a:ext>
            </a:extLst>
          </p:cNvPr>
          <p:cNvSpPr/>
          <p:nvPr/>
        </p:nvSpPr>
        <p:spPr>
          <a:xfrm>
            <a:off x="342900" y="5806626"/>
            <a:ext cx="6674588" cy="626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copy of this sheet has been uploaded onto teams! </a:t>
            </a:r>
          </a:p>
        </p:txBody>
      </p:sp>
    </p:spTree>
    <p:extLst>
      <p:ext uri="{BB962C8B-B14F-4D97-AF65-F5344CB8AC3E}">
        <p14:creationId xmlns:p14="http://schemas.microsoft.com/office/powerpoint/2010/main" val="25668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007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857" y="505091"/>
            <a:ext cx="4276165" cy="1754326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Platform vs Audience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5829664"/>
            <a:ext cx="507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Lesson 2 of 2</a:t>
            </a:r>
            <a:endParaRPr lang="en-GB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007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8476" y="843868"/>
            <a:ext cx="3164115" cy="1446550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rgbClr val="002060"/>
                </a:solidFill>
              </a:rPr>
              <a:t>DNA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" y="2647950"/>
            <a:ext cx="20097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1176" r="47389" b="12745"/>
          <a:stretch/>
        </p:blipFill>
        <p:spPr>
          <a:xfrm>
            <a:off x="2868706" y="2422188"/>
            <a:ext cx="1811720" cy="1802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51" y="2566988"/>
            <a:ext cx="1933548" cy="1643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0" y="4451396"/>
            <a:ext cx="1295117" cy="17581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926" y="4577786"/>
            <a:ext cx="1685925" cy="1638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" y="4577786"/>
            <a:ext cx="2404773" cy="15820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r="37560"/>
          <a:stretch/>
        </p:blipFill>
        <p:spPr>
          <a:xfrm>
            <a:off x="9545641" y="3429000"/>
            <a:ext cx="2097741" cy="24719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4950" y="3825968"/>
            <a:ext cx="1466850" cy="189547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2464247"/>
            <a:ext cx="12192000" cy="0"/>
          </a:xfrm>
          <a:prstGeom prst="line">
            <a:avLst/>
          </a:prstGeom>
          <a:ln w="920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2606" y="825203"/>
            <a:ext cx="6292953" cy="830997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What do all of these have in common? Write ONE sente4nce with your answer. 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2606" y="1809793"/>
            <a:ext cx="6292953" cy="461665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CLUE: Think about business…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te This Dow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294639"/>
            <a:ext cx="1319034" cy="13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224" y="1861905"/>
            <a:ext cx="9296400" cy="258532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L/O How is music consumed? Who listens to which platform?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217" y="-91371"/>
            <a:ext cx="4797896" cy="891902"/>
          </a:xfrm>
        </p:spPr>
        <p:txBody>
          <a:bodyPr/>
          <a:lstStyle/>
          <a:p>
            <a:r>
              <a:rPr lang="en-GB" i="0" dirty="0">
                <a:solidFill>
                  <a:schemeClr val="bg1"/>
                </a:solidFill>
                <a:latin typeface="+mn-lt"/>
              </a:rPr>
              <a:t>Progress Indicators: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03129"/>
              </p:ext>
            </p:extLst>
          </p:nvPr>
        </p:nvGraphicFramePr>
        <p:xfrm>
          <a:off x="690549" y="1842522"/>
          <a:ext cx="9755448" cy="268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816">
                  <a:extLst>
                    <a:ext uri="{9D8B030D-6E8A-4147-A177-3AD203B41FA5}">
                      <a16:colId xmlns:a16="http://schemas.microsoft.com/office/drawing/2014/main" val="2764306388"/>
                    </a:ext>
                  </a:extLst>
                </a:gridCol>
                <a:gridCol w="3251816">
                  <a:extLst>
                    <a:ext uri="{9D8B030D-6E8A-4147-A177-3AD203B41FA5}">
                      <a16:colId xmlns:a16="http://schemas.microsoft.com/office/drawing/2014/main" val="2639351721"/>
                    </a:ext>
                  </a:extLst>
                </a:gridCol>
                <a:gridCol w="3251816">
                  <a:extLst>
                    <a:ext uri="{9D8B030D-6E8A-4147-A177-3AD203B41FA5}">
                      <a16:colId xmlns:a16="http://schemas.microsoft.com/office/drawing/2014/main" val="1644309988"/>
                    </a:ext>
                  </a:extLst>
                </a:gridCol>
              </a:tblGrid>
              <a:tr h="949204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rgbClr val="FFFF00"/>
                          </a:solidFill>
                        </a:rPr>
                        <a:t>Key Terms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Good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Outstanding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97286"/>
                  </a:ext>
                </a:extLst>
              </a:tr>
              <a:tr h="1444748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Consume/Consumption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Platforms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Target Audience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Target Market</a:t>
                      </a:r>
                      <a:endParaRPr lang="en-GB" b="1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Identify a range of different platforms where music can be consumed.</a:t>
                      </a:r>
                    </a:p>
                    <a:p>
                      <a:endParaRPr lang="en-US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Make basic conclusions from listening data.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Describe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a range of different music platforms where music can be consumed and suggest a suitable target audience for each one.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69420"/>
                  </a:ext>
                </a:extLst>
              </a:tr>
            </a:tbl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861391" y="0"/>
            <a:ext cx="5697826" cy="628253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007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64247"/>
            <a:ext cx="12192000" cy="0"/>
          </a:xfrm>
          <a:prstGeom prst="line">
            <a:avLst/>
          </a:prstGeom>
          <a:ln w="920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01" t="9474" r="14505" b="204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4" y="350849"/>
            <a:ext cx="5475817" cy="5475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462" y="2563020"/>
            <a:ext cx="2540000" cy="120032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/>
              <a:t>DNA</a:t>
            </a:r>
            <a:endParaRPr lang="en-GB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3931" y="1259174"/>
            <a:ext cx="425026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1.What do you think is meant by the term DISTRIBUTION?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3931" y="3284842"/>
            <a:ext cx="503184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2.What do you think are the two different types of MUSIC DISTRIBUTION?</a:t>
            </a:r>
            <a:endParaRPr lang="en-GB" sz="3200" b="1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CF6CDA-07AB-4EBD-B302-0D114AB201D6}"/>
              </a:ext>
            </a:extLst>
          </p:cNvPr>
          <p:cNvCxnSpPr/>
          <p:nvPr/>
        </p:nvCxnSpPr>
        <p:spPr>
          <a:xfrm flipV="1">
            <a:off x="4136065" y="3763349"/>
            <a:ext cx="1959935" cy="1372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92E22-D95E-4E42-A4D6-3F4EAECDD6F1}"/>
              </a:ext>
            </a:extLst>
          </p:cNvPr>
          <p:cNvSpPr/>
          <p:nvPr/>
        </p:nvSpPr>
        <p:spPr>
          <a:xfrm>
            <a:off x="404629" y="4921649"/>
            <a:ext cx="3592622" cy="12911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 these questions in full sentences! </a:t>
            </a:r>
          </a:p>
        </p:txBody>
      </p:sp>
    </p:spTree>
    <p:extLst>
      <p:ext uri="{BB962C8B-B14F-4D97-AF65-F5344CB8AC3E}">
        <p14:creationId xmlns:p14="http://schemas.microsoft.com/office/powerpoint/2010/main" val="23469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96" t="22467" r="41120" b="20486"/>
          <a:stretch/>
        </p:blipFill>
        <p:spPr>
          <a:xfrm>
            <a:off x="258417" y="1068256"/>
            <a:ext cx="7374835" cy="5233152"/>
          </a:xfrm>
          <a:prstGeom prst="rect">
            <a:avLst/>
          </a:prstGeom>
        </p:spPr>
      </p:pic>
      <p:pic>
        <p:nvPicPr>
          <p:cNvPr id="3" name="Picture 2" descr="Write This Dow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0"/>
            <a:ext cx="1319034" cy="13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1061" y="2385391"/>
            <a:ext cx="3816626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Task: write a </a:t>
            </a:r>
            <a:r>
              <a:rPr lang="en-US" sz="2400" b="1" dirty="0">
                <a:solidFill>
                  <a:srgbClr val="FFFF00"/>
                </a:solidFill>
              </a:rPr>
              <a:t>paragraph</a:t>
            </a:r>
            <a:r>
              <a:rPr lang="en-US" sz="2400" b="1" dirty="0">
                <a:solidFill>
                  <a:schemeClr val="bg1"/>
                </a:solidFill>
              </a:rPr>
              <a:t> about the information in the graph. What </a:t>
            </a:r>
            <a:r>
              <a:rPr lang="en-US" sz="2400" b="1" dirty="0">
                <a:solidFill>
                  <a:srgbClr val="FFFF00"/>
                </a:solidFill>
              </a:rPr>
              <a:t>conclusions</a:t>
            </a:r>
            <a:r>
              <a:rPr lang="en-US" sz="2400" b="1" dirty="0">
                <a:solidFill>
                  <a:schemeClr val="bg1"/>
                </a:solidFill>
              </a:rPr>
              <a:t> can you draw about the way different age groups consume music online?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235" y="-50289"/>
            <a:ext cx="3379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TASK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6" t="13995" r="35283" b="6658"/>
          <a:stretch/>
        </p:blipFill>
        <p:spPr>
          <a:xfrm>
            <a:off x="-20082" y="0"/>
            <a:ext cx="122120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6" t="13995" r="35283" b="6658"/>
          <a:stretch/>
        </p:blipFill>
        <p:spPr>
          <a:xfrm>
            <a:off x="357605" y="1620079"/>
            <a:ext cx="6884782" cy="3866321"/>
          </a:xfrm>
          <a:prstGeom prst="rect">
            <a:avLst/>
          </a:prstGeom>
        </p:spPr>
      </p:pic>
      <p:pic>
        <p:nvPicPr>
          <p:cNvPr id="3" name="Picture 2" descr="Write This Dow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0"/>
            <a:ext cx="1319034" cy="13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7235" y="-50289"/>
            <a:ext cx="3379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TASK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4592" y="1635927"/>
            <a:ext cx="3140765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Write a </a:t>
            </a:r>
            <a:r>
              <a:rPr lang="en-US" sz="2400" b="1" dirty="0">
                <a:solidFill>
                  <a:srgbClr val="FFFF00"/>
                </a:solidFill>
              </a:rPr>
              <a:t>paragraph </a:t>
            </a:r>
            <a:r>
              <a:rPr lang="en-US" sz="2400" b="1" dirty="0">
                <a:solidFill>
                  <a:schemeClr val="bg1"/>
                </a:solidFill>
              </a:rPr>
              <a:t>about what has happened to CD sales since they were invented around 1983.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4592" y="4220962"/>
            <a:ext cx="3816626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EXTENSION: </a:t>
            </a:r>
            <a:r>
              <a:rPr lang="en-US" sz="2400" b="1" dirty="0">
                <a:solidFill>
                  <a:schemeClr val="bg1"/>
                </a:solidFill>
              </a:rPr>
              <a:t>Why do you think that sales of CDs started to fall significantly after 2005?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65" t="43164" r="36911" b="5026"/>
          <a:stretch/>
        </p:blipFill>
        <p:spPr>
          <a:xfrm>
            <a:off x="159026" y="1766048"/>
            <a:ext cx="5744817" cy="3024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3843" y="1766047"/>
            <a:ext cx="49828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CDs sales increased sharply between the 90’s-2000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CDs sales peaked around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CD sales started to decline in then early-mid 2000s, this is w hen online music started to become more 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5739" y="5012441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Task: </a:t>
            </a:r>
            <a:r>
              <a:rPr lang="en-US" sz="3200" b="1" dirty="0">
                <a:solidFill>
                  <a:srgbClr val="FF0066"/>
                </a:solidFill>
              </a:rPr>
              <a:t>Why are there as many CDs still being sold now as there were in 1983? Write your answer in full sentences! </a:t>
            </a:r>
            <a:endParaRPr lang="en-GB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772321-C86C-46E1-B67B-2F50AD880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75520"/>
              </p:ext>
            </p:extLst>
          </p:nvPr>
        </p:nvGraphicFramePr>
        <p:xfrm>
          <a:off x="690549" y="1842522"/>
          <a:ext cx="9755448" cy="378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816">
                  <a:extLst>
                    <a:ext uri="{9D8B030D-6E8A-4147-A177-3AD203B41FA5}">
                      <a16:colId xmlns:a16="http://schemas.microsoft.com/office/drawing/2014/main" val="2764306388"/>
                    </a:ext>
                  </a:extLst>
                </a:gridCol>
                <a:gridCol w="3251816">
                  <a:extLst>
                    <a:ext uri="{9D8B030D-6E8A-4147-A177-3AD203B41FA5}">
                      <a16:colId xmlns:a16="http://schemas.microsoft.com/office/drawing/2014/main" val="2639351721"/>
                    </a:ext>
                  </a:extLst>
                </a:gridCol>
                <a:gridCol w="3251816">
                  <a:extLst>
                    <a:ext uri="{9D8B030D-6E8A-4147-A177-3AD203B41FA5}">
                      <a16:colId xmlns:a16="http://schemas.microsoft.com/office/drawing/2014/main" val="1644309988"/>
                    </a:ext>
                  </a:extLst>
                </a:gridCol>
              </a:tblGrid>
              <a:tr h="949204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rgbClr val="FFFF00"/>
                          </a:solidFill>
                        </a:rPr>
                        <a:t>Key Terms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Good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Outstanding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97286"/>
                  </a:ext>
                </a:extLst>
              </a:tr>
              <a:tr h="1444748"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rgbClr val="FFFF00"/>
                          </a:solidFill>
                        </a:rPr>
                        <a:t>Distribution </a:t>
                      </a:r>
                    </a:p>
                    <a:p>
                      <a:r>
                        <a:rPr lang="en-GB" b="1" baseline="0" dirty="0">
                          <a:solidFill>
                            <a:srgbClr val="FFFF00"/>
                          </a:solidFill>
                        </a:rPr>
                        <a:t>Consumer</a:t>
                      </a:r>
                    </a:p>
                    <a:p>
                      <a:endParaRPr lang="en-GB" b="1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To identify what music distribution is and what a consumer is. 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To describe the difference between physical and digital distribution.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To describe the importance of music distribution and how it can impact on the consumer. 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To analyse the different types of distribution and provide an opinion on which appears to be most effective.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6942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EEC04B4-F32A-473F-85B7-A9BA70B03041}"/>
              </a:ext>
            </a:extLst>
          </p:cNvPr>
          <p:cNvSpPr txBox="1">
            <a:spLocks/>
          </p:cNvSpPr>
          <p:nvPr/>
        </p:nvSpPr>
        <p:spPr>
          <a:xfrm>
            <a:off x="6559217" y="-91371"/>
            <a:ext cx="4797896" cy="891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Progress Indicators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ECCAC1F7-4905-452D-88B7-AAEB78F20392}"/>
              </a:ext>
            </a:extLst>
          </p:cNvPr>
          <p:cNvSpPr/>
          <p:nvPr/>
        </p:nvSpPr>
        <p:spPr>
          <a:xfrm>
            <a:off x="861391" y="0"/>
            <a:ext cx="5697826" cy="628253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te This Dow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294639"/>
            <a:ext cx="1319034" cy="13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6008" y="1613673"/>
            <a:ext cx="8374922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L/O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How does the finished music product get to the consumer?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E28AC9-B4BD-45EE-99A5-B6287CCA0512}"/>
              </a:ext>
            </a:extLst>
          </p:cNvPr>
          <p:cNvSpPr/>
          <p:nvPr/>
        </p:nvSpPr>
        <p:spPr>
          <a:xfrm>
            <a:off x="2179674" y="4019107"/>
            <a:ext cx="7336466" cy="15629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 the next couple of slides, you will find some information – read through it CAREFULLY and make some notes! Merits will be awarded for the most presentable notes! </a:t>
            </a:r>
          </a:p>
        </p:txBody>
      </p:sp>
      <p:pic>
        <p:nvPicPr>
          <p:cNvPr id="1026" name="Picture 2" descr="https://encrypted-tbn0.gstatic.com/images?q=tbn:ANd9GcSWdWxKCGwS8FOkmXa5uFmqwaYb9zJDvY7low2VLeKAtOfQ1PC75PuAcQqpdw&amp;s">
            <a:extLst>
              <a:ext uri="{FF2B5EF4-FFF2-40B4-BE49-F238E27FC236}">
                <a16:creationId xmlns:a16="http://schemas.microsoft.com/office/drawing/2014/main" id="{50CE86E3-FFDE-4859-A153-6EDFEE11D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9" b="90000" l="4412" r="40441">
                        <a14:foregroundMark x1="19118" y1="17857" x2="19118" y2="17857"/>
                        <a14:foregroundMark x1="11765" y1="13571" x2="11765" y2="13571"/>
                        <a14:foregroundMark x1="16176" y1="12857" x2="35294" y2="19286"/>
                        <a14:foregroundMark x1="35294" y1="19286" x2="27941" y2="35000"/>
                        <a14:foregroundMark x1="25000" y1="58571" x2="25000" y2="58571"/>
                        <a14:foregroundMark x1="22059" y1="38571" x2="24265" y2="88571"/>
                        <a14:foregroundMark x1="5882" y1="73571" x2="27206" y2="68571"/>
                        <a14:foregroundMark x1="27206" y1="68571" x2="36765" y2="69286"/>
                        <a14:foregroundMark x1="12500" y1="15000" x2="16912" y2="35000"/>
                        <a14:foregroundMark x1="16912" y1="35000" x2="16912" y2="35000"/>
                        <a14:foregroundMark x1="36765" y1="69286" x2="36765" y2="69286"/>
                        <a14:foregroundMark x1="5147" y1="22143" x2="41176" y2="20714"/>
                        <a14:foregroundMark x1="8088" y1="14286" x2="27206" y2="6429"/>
                        <a14:foregroundMark x1="27206" y1="6429" x2="36765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83"/>
          <a:stretch/>
        </p:blipFill>
        <p:spPr bwMode="auto">
          <a:xfrm rot="1501313">
            <a:off x="9912258" y="3067455"/>
            <a:ext cx="1060273" cy="24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mRBmR7_5xrD6_9f2A8RAX046AgrKh4hIyxco6hkGxxJPEkYli_jn0Fguf6mE&amp;s">
            <a:extLst>
              <a:ext uri="{FF2B5EF4-FFF2-40B4-BE49-F238E27FC236}">
                <a16:creationId xmlns:a16="http://schemas.microsoft.com/office/drawing/2014/main" id="{A0C41492-A970-4856-8629-3A064798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286" y1="47857" x2="39286" y2="47857"/>
                        <a14:foregroundMark x1="56429" y1="56429" x2="56429" y2="56429"/>
                        <a14:foregroundMark x1="46429" y1="65000" x2="46429" y2="65000"/>
                        <a14:foregroundMark x1="33571" y1="65000" x2="33571" y2="65000"/>
                        <a14:foregroundMark x1="48571" y1="71429" x2="48571" y2="71429"/>
                        <a14:foregroundMark x1="23571" y1="70714" x2="23571" y2="70714"/>
                        <a14:foregroundMark x1="30714" y1="77857" x2="30714" y2="77857"/>
                        <a14:foregroundMark x1="15714" y1="75000" x2="15714" y2="75000"/>
                        <a14:foregroundMark x1="73571" y1="36429" x2="73571" y2="36429"/>
                        <a14:foregroundMark x1="69286" y1="25000" x2="69286" y2="25000"/>
                        <a14:foregroundMark x1="75714" y1="15714" x2="75714" y2="15714"/>
                        <a14:foregroundMark x1="77857" y1="25714" x2="77857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91" y="3070581"/>
            <a:ext cx="178716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259" y="2328135"/>
            <a:ext cx="8521148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&amp;quot"/>
              </a:rPr>
              <a:t>Distribution</a:t>
            </a:r>
            <a:r>
              <a:rPr lang="en-US" sz="3200" b="1" dirty="0">
                <a:solidFill>
                  <a:srgbClr val="FFFF00"/>
                </a:solidFill>
                <a:latin typeface="Segoe UI" panose="020B0502040204020203" pitchFamily="34" charset="0"/>
              </a:rPr>
              <a:t> Companies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</a:rPr>
              <a:t>sign deals with </a:t>
            </a:r>
            <a:r>
              <a:rPr lang="en-US" sz="3200" b="1" dirty="0">
                <a:solidFill>
                  <a:srgbClr val="FFFF00"/>
                </a:solidFill>
                <a:latin typeface="Segoe UI" panose="020B0502040204020203" pitchFamily="34" charset="0"/>
              </a:rPr>
              <a:t>Record Labels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</a:rPr>
              <a:t> which give them the right to sell that label's products.</a:t>
            </a:r>
            <a:r>
              <a:rPr lang="en-US" sz="3200" b="1" dirty="0">
                <a:solidFill>
                  <a:srgbClr val="111111"/>
                </a:solidFill>
                <a:latin typeface="Segoe UI" panose="020B0502040204020203" pitchFamily="34" charset="0"/>
              </a:rPr>
              <a:t>.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905" y="758475"/>
            <a:ext cx="1848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66"/>
                </a:solidFill>
              </a:rPr>
              <a:t>1</a:t>
            </a:r>
            <a:endParaRPr lang="en-GB" sz="96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05" y="2288665"/>
            <a:ext cx="924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66"/>
                </a:solidFill>
              </a:rPr>
              <a:t>2</a:t>
            </a:r>
            <a:endParaRPr lang="en-GB" sz="96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9259" y="4166799"/>
            <a:ext cx="8521148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rgbClr val="FFFF00"/>
                </a:solidFill>
              </a:rPr>
              <a:t>Distributor </a:t>
            </a:r>
            <a:r>
              <a:rPr lang="en-US" sz="3200" b="1" dirty="0">
                <a:solidFill>
                  <a:schemeClr val="bg1"/>
                </a:solidFill>
              </a:rPr>
              <a:t>takes a cut of income from each unit sold and then pays the label the remaining balance and the artist/band or songwriter their </a:t>
            </a:r>
            <a:r>
              <a:rPr lang="en-US" sz="3200" b="1" dirty="0">
                <a:solidFill>
                  <a:srgbClr val="00FF00"/>
                </a:solidFill>
              </a:rPr>
              <a:t>ROYALTIES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712" y="4182716"/>
            <a:ext cx="924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66"/>
                </a:solidFill>
              </a:rPr>
              <a:t>3</a:t>
            </a:r>
            <a:endParaRPr lang="en-GB" sz="96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9259" y="1021888"/>
            <a:ext cx="8521148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&amp;quot"/>
              </a:rPr>
              <a:t>A </a:t>
            </a:r>
            <a:r>
              <a:rPr lang="en-US" sz="3200" b="1" dirty="0">
                <a:solidFill>
                  <a:srgbClr val="FFFF00"/>
                </a:solidFill>
                <a:latin typeface="&amp;quot"/>
              </a:rPr>
              <a:t>Record Company </a:t>
            </a:r>
            <a:r>
              <a:rPr lang="en-US" sz="3200" b="1" dirty="0">
                <a:solidFill>
                  <a:schemeClr val="bg1"/>
                </a:solidFill>
                <a:latin typeface="&amp;quot"/>
              </a:rPr>
              <a:t>will pay for the costs of producing a musical product.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921" y="1067204"/>
            <a:ext cx="7765775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Distribution</a:t>
            </a:r>
            <a:r>
              <a:rPr lang="en-US" sz="3200" dirty="0">
                <a:solidFill>
                  <a:schemeClr val="bg1"/>
                </a:solidFill>
              </a:rPr>
              <a:t> is the way that recorded music gets into the hands of consumers. 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84921" y="2403374"/>
            <a:ext cx="10369827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Companies that are responsible for making music available to consumers are called </a:t>
            </a:r>
            <a:r>
              <a:rPr lang="en-US" sz="3200" dirty="0">
                <a:solidFill>
                  <a:srgbClr val="FFFF00"/>
                </a:solidFill>
              </a:rPr>
              <a:t>DISTRIBUTION COMPANIES. 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284921" y="3916018"/>
            <a:ext cx="2339009" cy="1351721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59224" y="3922645"/>
            <a:ext cx="2485613" cy="1351721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7338389" y="3788035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0999" y="4041914"/>
            <a:ext cx="2146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Record Company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2003" y="4032455"/>
            <a:ext cx="2493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Distribution Company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38388" y="4865253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639878" y="3718079"/>
            <a:ext cx="2146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Online Retailer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9877" y="4819923"/>
            <a:ext cx="2146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Physical Retailer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743607" y="4313103"/>
            <a:ext cx="655982" cy="4368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80" y="4099609"/>
            <a:ext cx="1212574" cy="1206854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9819862" y="4007019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9819860" y="5168682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0530500" y="3691956"/>
            <a:ext cx="1462713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10530500" y="4795297"/>
            <a:ext cx="1462713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0455964" y="3917244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Consumer</a:t>
            </a:r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55964" y="5075630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Consumer</a:t>
            </a:r>
            <a:endParaRPr lang="en-GB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2" grpId="0" animBg="1"/>
      <p:bldP spid="13" grpId="0" animBg="1"/>
      <p:bldP spid="14" grpId="0"/>
      <p:bldP spid="15" grpId="0"/>
      <p:bldP spid="17" grpId="0" animBg="1"/>
      <p:bldP spid="18" grpId="0"/>
      <p:bldP spid="19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797" y="2903849"/>
            <a:ext cx="2485613" cy="1351721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918913" y="2769239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5697" y="3013659"/>
            <a:ext cx="2474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Distribution Company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18912" y="3846457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25523" y="2699283"/>
            <a:ext cx="2640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Digital distribution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1993" y="3770559"/>
            <a:ext cx="2392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Physical distribution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04" y="3080813"/>
            <a:ext cx="1212574" cy="120685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360638" y="3047857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360636" y="4209520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0053007" y="2737045"/>
            <a:ext cx="1462713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0053007" y="3895769"/>
            <a:ext cx="1462713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85085" y="2969424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Consumer</a:t>
            </a:r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85085" y="4145902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Consumer</a:t>
            </a:r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219772" y="3047215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9219770" y="4208878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125496" y="2756926"/>
            <a:ext cx="1984945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147454" y="3858770"/>
            <a:ext cx="1962985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84542" y="2883949"/>
            <a:ext cx="224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iTunes/Spotify/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Amazon/</a:t>
            </a:r>
            <a:r>
              <a:rPr lang="en-US" sz="2000" b="1" dirty="0" err="1">
                <a:solidFill>
                  <a:schemeClr val="bg1"/>
                </a:solidFill>
              </a:rPr>
              <a:t>Youtube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333" y="3933724"/>
            <a:ext cx="224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Tesco /Amazon/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HMV/ASDA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4603" y="1213300"/>
            <a:ext cx="922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The Distribution Chain</a:t>
            </a:r>
            <a:endParaRPr lang="en-GB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0703" y="1579248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60704" y="4298547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3489" y="1521605"/>
            <a:ext cx="2640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Digital distribution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84" y="4240904"/>
            <a:ext cx="2392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Physical distribution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02428" y="1857866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802428" y="4661610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174434" y="0"/>
            <a:ext cx="733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Two Types of Distribution: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3617" y="1120676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A3A3A"/>
                </a:solidFill>
              </a:rPr>
              <a:t>Physical Music Distribution</a:t>
            </a:r>
          </a:p>
          <a:p>
            <a:r>
              <a:rPr lang="en-US" sz="2000" dirty="0">
                <a:solidFill>
                  <a:srgbClr val="3A3A3A"/>
                </a:solidFill>
              </a:rPr>
              <a:t>The more traditional method of distribution; this is how albums get into shops. A music distribution company signs deals with record labels or artists which then gives them the right to sell their music to shops. . Put simply, the distributing company act as a middleman between the artist/record label and the store.</a:t>
            </a:r>
          </a:p>
          <a:p>
            <a:endParaRPr lang="en-US" b="0" i="0" u="none" strike="noStrike" dirty="0">
              <a:solidFill>
                <a:srgbClr val="3A3A3A"/>
              </a:solidFill>
              <a:effectLst/>
              <a:latin typeface="&amp;quo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3617" y="365612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A3A3A"/>
                </a:solidFill>
                <a:latin typeface="inherit"/>
              </a:rPr>
              <a:t>Digital Music Distribution</a:t>
            </a:r>
          </a:p>
          <a:p>
            <a:r>
              <a:rPr lang="en-US" sz="2000" dirty="0">
                <a:solidFill>
                  <a:srgbClr val="3A3A3A"/>
                </a:solidFill>
                <a:latin typeface="&amp;quot"/>
              </a:rPr>
              <a:t>Digital music distribution works much the same, just on a different platform. Instead of transporting albums to a physical store, the distribution company will distribute music in digital format (usually mp3 or .wav). The music is sent to online music platforms such as iTunes, Spotify and AmazonMP3. </a:t>
            </a:r>
            <a:endParaRPr lang="en-US" sz="2000" b="0" i="0" u="none" strike="noStrike" dirty="0">
              <a:solidFill>
                <a:srgbClr val="3A3A3A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37164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797" y="2446655"/>
            <a:ext cx="2485613" cy="1351721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918913" y="2312045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5697" y="2556465"/>
            <a:ext cx="2474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Distribution Company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18912" y="3389263"/>
            <a:ext cx="2339009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25523" y="2242089"/>
            <a:ext cx="2640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Digital distribution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1993" y="3313365"/>
            <a:ext cx="2392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Physical distribution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04" y="2623619"/>
            <a:ext cx="1212574" cy="120685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360638" y="2590663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360636" y="3752326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0053007" y="2279851"/>
            <a:ext cx="1462713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0053007" y="3438575"/>
            <a:ext cx="1462713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85085" y="2512230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Consumer</a:t>
            </a:r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85085" y="3688708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Consumer</a:t>
            </a:r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219772" y="2590021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9219770" y="3751684"/>
            <a:ext cx="655982" cy="306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125496" y="2299732"/>
            <a:ext cx="1984945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147454" y="3401576"/>
            <a:ext cx="1962985" cy="96193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84542" y="2426755"/>
            <a:ext cx="224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iTunes/Spotify/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Amazon/</a:t>
            </a:r>
            <a:r>
              <a:rPr lang="en-US" sz="2000" b="1" dirty="0" err="1">
                <a:solidFill>
                  <a:schemeClr val="bg1"/>
                </a:solidFill>
              </a:rPr>
              <a:t>Youtube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333" y="3476530"/>
            <a:ext cx="224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Tesco /Amazon/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HMV/ASDA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4603" y="954565"/>
            <a:ext cx="922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The Distribution Chain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6638" y="4847432"/>
            <a:ext cx="11324491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&amp;quot"/>
              </a:rPr>
              <a:t>It is then the distributor’s job to ensure that royalties for the use of the music are passed back to the artists and song writers.</a:t>
            </a:r>
          </a:p>
        </p:txBody>
      </p:sp>
    </p:spTree>
    <p:extLst>
      <p:ext uri="{BB962C8B-B14F-4D97-AF65-F5344CB8AC3E}">
        <p14:creationId xmlns:p14="http://schemas.microsoft.com/office/powerpoint/2010/main" val="10834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CF8DBE802684BA0F92B3A3AEB6BC3" ma:contentTypeVersion="6" ma:contentTypeDescription="Create a new document." ma:contentTypeScope="" ma:versionID="5947970475a0e6dabb56d7c35e703e2a">
  <xsd:schema xmlns:xsd="http://www.w3.org/2001/XMLSchema" xmlns:xs="http://www.w3.org/2001/XMLSchema" xmlns:p="http://schemas.microsoft.com/office/2006/metadata/properties" xmlns:ns2="57c4c294-0249-4f71-9f4e-f3584c1dd6b0" xmlns:ns3="8dc42980-c664-4792-982f-7f84ce4ba489" targetNamespace="http://schemas.microsoft.com/office/2006/metadata/properties" ma:root="true" ma:fieldsID="bb47ff32711e95fb49a1aed28f12b5c1" ns2:_="" ns3:_="">
    <xsd:import namespace="57c4c294-0249-4f71-9f4e-f3584c1dd6b0"/>
    <xsd:import namespace="8dc42980-c664-4792-982f-7f84ce4ba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4c294-0249-4f71-9f4e-f3584c1dd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42980-c664-4792-982f-7f84ce4ba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dc42980-c664-4792-982f-7f84ce4ba489">
      <UserInfo>
        <DisplayName>Mrs L Rutter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E2F8102-1051-4235-BB5E-410DB03E9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4c294-0249-4f71-9f4e-f3584c1dd6b0"/>
    <ds:schemaRef ds:uri="8dc42980-c664-4792-982f-7f84ce4ba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E12482-1803-4BD0-85EB-2F63DB7B63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61475-F450-484D-9699-34391F776362}">
  <ds:schemaRefs>
    <ds:schemaRef ds:uri="http://purl.org/dc/dcmitype/"/>
    <ds:schemaRef ds:uri="57c4c294-0249-4f71-9f4e-f3584c1dd6b0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dc42980-c664-4792-982f-7f84ce4ba48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14830</TotalTime>
  <Words>973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&amp;quot</vt:lpstr>
      <vt:lpstr>Arial</vt:lpstr>
      <vt:lpstr>Calibri</vt:lpstr>
      <vt:lpstr>Gill Sans MT</vt:lpstr>
      <vt:lpstr>inherit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CONSCIOUSNESS</vt:lpstr>
      <vt:lpstr>PowerPoint Presentation</vt:lpstr>
      <vt:lpstr>PowerPoint Presentation</vt:lpstr>
      <vt:lpstr>PowerPoint Presentation</vt:lpstr>
      <vt:lpstr>PowerPoint Presentation</vt:lpstr>
      <vt:lpstr>Progress Indicators: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Lisa Rutter</cp:lastModifiedBy>
  <cp:revision>461</cp:revision>
  <dcterms:created xsi:type="dcterms:W3CDTF">2018-09-04T10:33:37Z</dcterms:created>
  <dcterms:modified xsi:type="dcterms:W3CDTF">2020-11-23T09:22:37Z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0x010100D17CF8DBE802684BA0F92B3A3AEB6BC3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</Properties>
</file>