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29"/>
  </p:notesMasterIdLst>
  <p:sldIdLst>
    <p:sldId id="256" r:id="rId5"/>
    <p:sldId id="257" r:id="rId6"/>
    <p:sldId id="260" r:id="rId7"/>
    <p:sldId id="262" r:id="rId8"/>
    <p:sldId id="259" r:id="rId9"/>
    <p:sldId id="263" r:id="rId10"/>
    <p:sldId id="261" r:id="rId11"/>
    <p:sldId id="269" r:id="rId12"/>
    <p:sldId id="270" r:id="rId13"/>
    <p:sldId id="271" r:id="rId14"/>
    <p:sldId id="272" r:id="rId15"/>
    <p:sldId id="273" r:id="rId16"/>
    <p:sldId id="267" r:id="rId17"/>
    <p:sldId id="274" r:id="rId18"/>
    <p:sldId id="264" r:id="rId19"/>
    <p:sldId id="265" r:id="rId20"/>
    <p:sldId id="275" r:id="rId21"/>
    <p:sldId id="276" r:id="rId22"/>
    <p:sldId id="266" r:id="rId23"/>
    <p:sldId id="268" r:id="rId24"/>
    <p:sldId id="278" r:id="rId25"/>
    <p:sldId id="277" r:id="rId26"/>
    <p:sldId id="279" r:id="rId27"/>
    <p:sldId id="280"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B15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1122"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D652526-6CA5-4947-AB1A-801F749593B1}" type="datetimeFigureOut">
              <a:rPr lang="en-GB" smtClean="0"/>
              <a:t>05/02/2020</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9F8E892-48A8-4F35-8A87-21451C458130}" type="slidenum">
              <a:rPr lang="en-GB" smtClean="0"/>
              <a:t>‹#›</a:t>
            </a:fld>
            <a:endParaRPr lang="en-GB"/>
          </a:p>
        </p:txBody>
      </p:sp>
    </p:spTree>
    <p:extLst>
      <p:ext uri="{BB962C8B-B14F-4D97-AF65-F5344CB8AC3E}">
        <p14:creationId xmlns:p14="http://schemas.microsoft.com/office/powerpoint/2010/main" val="2457715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9F8E892-48A8-4F35-8A87-21451C458130}" type="slidenum">
              <a:rPr lang="en-GB" smtClean="0"/>
              <a:t>8</a:t>
            </a:fld>
            <a:endParaRPr lang="en-GB"/>
          </a:p>
        </p:txBody>
      </p:sp>
    </p:spTree>
    <p:extLst>
      <p:ext uri="{BB962C8B-B14F-4D97-AF65-F5344CB8AC3E}">
        <p14:creationId xmlns:p14="http://schemas.microsoft.com/office/powerpoint/2010/main" val="19640053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3.png"/></Relationships>
</file>

<file path=ppt/slideLayouts/_rels/slideLayout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3.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4E06B6C-8487-467B-90C7-CC9ECF06AA89}"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1608523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11960259-CB99-42E9-84AE-D9EB1CE93216}"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24178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CB1A2F8-F334-48DD-B29A-17D64DF36F30}"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183295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ED34FDA-F07C-1A4A-A66C-614D81B07BE4}"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11673405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D8881EE-082D-3148-86A3-D72D85EEE0B8}"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31956957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AD09B93-42FF-DB45-8436-835F47BFFAB0}"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16332943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08B59EE-3C21-8341-AD5D-06A2821AF870}" type="datetime1">
              <a:rPr lang="en-GB" smtClean="0"/>
              <a:t>05/02/2020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612519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9560F16-F8A0-7348-9841-CD634E289EA7}" type="datetime1">
              <a:rPr lang="en-GB" smtClean="0"/>
              <a:t>05/02/2020</a:t>
            </a:fld>
            <a:endParaRPr lang="en-GB"/>
          </a:p>
        </p:txBody>
      </p:sp>
      <p:sp>
        <p:nvSpPr>
          <p:cNvPr id="8" name="Footer Placeholder 7"/>
          <p:cNvSpPr>
            <a:spLocks noGrp="1"/>
          </p:cNvSpPr>
          <p:nvPr>
            <p:ph type="ftr" sz="quarter" idx="11"/>
          </p:nvPr>
        </p:nvSpPr>
        <p:spPr/>
        <p:txBody>
          <a:bodyPr/>
          <a:lstStyle/>
          <a:p>
            <a:r>
              <a:rPr lang="en-GB" smtClean="0"/>
              <a:t>Samaad Hussain 8292</a:t>
            </a:r>
            <a:endParaRPr lang="en-GB"/>
          </a:p>
        </p:txBody>
      </p:sp>
      <p:sp>
        <p:nvSpPr>
          <p:cNvPr id="9" name="Slide Number Placeholder 8"/>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2674127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531E7D1-F18C-CB4E-B034-0FA4FECDC378}" type="datetime1">
              <a:rPr lang="en-GB" smtClean="0"/>
              <a:t>05/02/2020</a:t>
            </a:fld>
            <a:endParaRPr lang="en-GB"/>
          </a:p>
        </p:txBody>
      </p:sp>
      <p:sp>
        <p:nvSpPr>
          <p:cNvPr id="4" name="Footer Placeholder 3"/>
          <p:cNvSpPr>
            <a:spLocks noGrp="1"/>
          </p:cNvSpPr>
          <p:nvPr>
            <p:ph type="ftr" sz="quarter" idx="11"/>
          </p:nvPr>
        </p:nvSpPr>
        <p:spPr/>
        <p:txBody>
          <a:bodyPr/>
          <a:lstStyle/>
          <a:p>
            <a:r>
              <a:rPr lang="en-GB" smtClean="0"/>
              <a:t>Samaad Hussain 8292</a:t>
            </a:r>
            <a:endParaRPr lang="en-GB"/>
          </a:p>
        </p:txBody>
      </p:sp>
      <p:sp>
        <p:nvSpPr>
          <p:cNvPr id="5" name="Slide Number Placeholder 4"/>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22295606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41D4CA-AF08-1841-A203-AF4522B1B555}" type="datetime1">
              <a:rPr lang="en-GB" smtClean="0"/>
              <a:t>05/02/2020</a:t>
            </a:fld>
            <a:endParaRPr lang="en-GB"/>
          </a:p>
        </p:txBody>
      </p:sp>
      <p:sp>
        <p:nvSpPr>
          <p:cNvPr id="3" name="Footer Placeholder 2"/>
          <p:cNvSpPr>
            <a:spLocks noGrp="1"/>
          </p:cNvSpPr>
          <p:nvPr>
            <p:ph type="ftr" sz="quarter" idx="11"/>
          </p:nvPr>
        </p:nvSpPr>
        <p:spPr/>
        <p:txBody>
          <a:bodyPr/>
          <a:lstStyle/>
          <a:p>
            <a:r>
              <a:rPr lang="en-GB" smtClean="0"/>
              <a:t>Samaad Hussain 8292</a:t>
            </a:r>
            <a:endParaRPr lang="en-GB"/>
          </a:p>
        </p:txBody>
      </p:sp>
      <p:sp>
        <p:nvSpPr>
          <p:cNvPr id="4" name="Slide Number Placeholder 3"/>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30701303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426FC33-20FB-664A-B828-44752717A1D4}" type="datetime1">
              <a:rPr lang="en-GB" smtClean="0"/>
              <a:t>05/02/2020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1654605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A038C45-6B31-4FA0-9BC9-4EA6A46B70F2}"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3694268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C725162B-48C9-6E44-A960-506CFD349889}" type="datetime1">
              <a:rPr lang="en-GB" smtClean="0"/>
              <a:t>05/02/2020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32480308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E93EF34-98F5-4A4B-9E69-0A50A086AA4C}"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32281744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D37C6C-1A10-BA42-8B7E-A1B22D98ED05}"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17F1A4B8-2E1D-4C40-B042-FA4D6FC0193C}" type="slidenum">
              <a:rPr lang="en-GB" smtClean="0"/>
              <a:t>‹#›</a:t>
            </a:fld>
            <a:endParaRPr lang="en-GB"/>
          </a:p>
        </p:txBody>
      </p:sp>
    </p:spTree>
    <p:extLst>
      <p:ext uri="{BB962C8B-B14F-4D97-AF65-F5344CB8AC3E}">
        <p14:creationId xmlns:p14="http://schemas.microsoft.com/office/powerpoint/2010/main" val="1764939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E1D2746-7646-3740-8504-59A5C59F887F}"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Reece Rose 8361</a:t>
            </a:r>
            <a:endParaRPr lang="en-GB"/>
          </a:p>
        </p:txBody>
      </p:sp>
      <p:sp>
        <p:nvSpPr>
          <p:cNvPr id="6" name="Slide Number Placeholder 5"/>
          <p:cNvSpPr>
            <a:spLocks noGrp="1"/>
          </p:cNvSpPr>
          <p:nvPr>
            <p:ph type="sldNum" sz="quarter" idx="12"/>
          </p:nvPr>
        </p:nvSpPr>
        <p:spPr/>
        <p:txBody>
          <a:bodyPr/>
          <a:lstStyle/>
          <a:p>
            <a:fld id="{25E80360-1EA5-4F90-920D-35B3DC71C2CE}"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893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3810D8D-CC3C-7B4D-892F-6B21F09F6308}"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Reece Rose 8361</a:t>
            </a:r>
            <a:endParaRPr lang="en-GB"/>
          </a:p>
        </p:txBody>
      </p:sp>
      <p:sp>
        <p:nvSpPr>
          <p:cNvPr id="6" name="Slide Number Placeholder 5"/>
          <p:cNvSpPr>
            <a:spLocks noGrp="1"/>
          </p:cNvSpPr>
          <p:nvPr>
            <p:ph type="sldNum" sz="quarter" idx="12"/>
          </p:nvPr>
        </p:nvSpPr>
        <p:spPr/>
        <p:txBody>
          <a:bodyPr/>
          <a:lstStyle/>
          <a:p>
            <a:fld id="{25E80360-1EA5-4F90-920D-35B3DC71C2CE}" type="slidenum">
              <a:rPr lang="en-GB" smtClean="0"/>
              <a:t>‹#›</a:t>
            </a:fld>
            <a:endParaRPr lang="en-GB"/>
          </a:p>
        </p:txBody>
      </p:sp>
    </p:spTree>
    <p:extLst>
      <p:ext uri="{BB962C8B-B14F-4D97-AF65-F5344CB8AC3E}">
        <p14:creationId xmlns:p14="http://schemas.microsoft.com/office/powerpoint/2010/main" val="21685641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CF412B2-89A5-F24C-8456-3FA11C23CF2B}"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Reece Rose 8361</a:t>
            </a:r>
            <a:endParaRPr lang="en-GB"/>
          </a:p>
        </p:txBody>
      </p:sp>
      <p:sp>
        <p:nvSpPr>
          <p:cNvPr id="6" name="Slide Number Placeholder 5"/>
          <p:cNvSpPr>
            <a:spLocks noGrp="1"/>
          </p:cNvSpPr>
          <p:nvPr>
            <p:ph type="sldNum" sz="quarter" idx="12"/>
          </p:nvPr>
        </p:nvSpPr>
        <p:spPr/>
        <p:txBody>
          <a:bodyPr/>
          <a:lstStyle/>
          <a:p>
            <a:fld id="{25E80360-1EA5-4F90-920D-35B3DC71C2CE}" type="slidenum">
              <a:rPr lang="en-GB" smtClean="0"/>
              <a:t>‹#›</a:t>
            </a:fld>
            <a:endParaRPr lang="en-GB"/>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533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4498AE0-264A-BA4F-8E92-18C6291E7861}" type="datetime1">
              <a:rPr lang="en-GB" smtClean="0"/>
              <a:t>05/02/2020</a:t>
            </a:fld>
            <a:endParaRPr lang="en-GB"/>
          </a:p>
        </p:txBody>
      </p:sp>
      <p:sp>
        <p:nvSpPr>
          <p:cNvPr id="6" name="Footer Placeholder 5"/>
          <p:cNvSpPr>
            <a:spLocks noGrp="1"/>
          </p:cNvSpPr>
          <p:nvPr>
            <p:ph type="ftr" sz="quarter" idx="11"/>
          </p:nvPr>
        </p:nvSpPr>
        <p:spPr/>
        <p:txBody>
          <a:bodyPr/>
          <a:lstStyle/>
          <a:p>
            <a:r>
              <a:rPr lang="en-GB" smtClean="0"/>
              <a:t>Reece Rose 8361</a:t>
            </a:r>
            <a:endParaRPr lang="en-GB"/>
          </a:p>
        </p:txBody>
      </p:sp>
      <p:sp>
        <p:nvSpPr>
          <p:cNvPr id="7" name="Slide Number Placeholder 6"/>
          <p:cNvSpPr>
            <a:spLocks noGrp="1"/>
          </p:cNvSpPr>
          <p:nvPr>
            <p:ph type="sldNum" sz="quarter" idx="12"/>
          </p:nvPr>
        </p:nvSpPr>
        <p:spPr/>
        <p:txBody>
          <a:bodyPr/>
          <a:lstStyle/>
          <a:p>
            <a:fld id="{25E80360-1EA5-4F90-920D-35B3DC71C2CE}" type="slidenum">
              <a:rPr lang="en-GB" smtClean="0"/>
              <a:t>‹#›</a:t>
            </a:fld>
            <a:endParaRPr lang="en-GB"/>
          </a:p>
        </p:txBody>
      </p:sp>
    </p:spTree>
    <p:extLst>
      <p:ext uri="{BB962C8B-B14F-4D97-AF65-F5344CB8AC3E}">
        <p14:creationId xmlns:p14="http://schemas.microsoft.com/office/powerpoint/2010/main" val="54547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71CDEA2-A5DF-6B47-A75C-B5CDEB95F31B}" type="datetime1">
              <a:rPr lang="en-GB" smtClean="0"/>
              <a:t>05/02/2020</a:t>
            </a:fld>
            <a:endParaRPr lang="en-GB"/>
          </a:p>
        </p:txBody>
      </p:sp>
      <p:sp>
        <p:nvSpPr>
          <p:cNvPr id="8" name="Footer Placeholder 7"/>
          <p:cNvSpPr>
            <a:spLocks noGrp="1"/>
          </p:cNvSpPr>
          <p:nvPr>
            <p:ph type="ftr" sz="quarter" idx="11"/>
          </p:nvPr>
        </p:nvSpPr>
        <p:spPr/>
        <p:txBody>
          <a:bodyPr/>
          <a:lstStyle/>
          <a:p>
            <a:r>
              <a:rPr lang="en-GB" smtClean="0"/>
              <a:t>Reece Rose 8361</a:t>
            </a:r>
            <a:endParaRPr lang="en-GB"/>
          </a:p>
        </p:txBody>
      </p:sp>
      <p:sp>
        <p:nvSpPr>
          <p:cNvPr id="9" name="Slide Number Placeholder 8"/>
          <p:cNvSpPr>
            <a:spLocks noGrp="1"/>
          </p:cNvSpPr>
          <p:nvPr>
            <p:ph type="sldNum" sz="quarter" idx="12"/>
          </p:nvPr>
        </p:nvSpPr>
        <p:spPr/>
        <p:txBody>
          <a:bodyPr/>
          <a:lstStyle/>
          <a:p>
            <a:fld id="{25E80360-1EA5-4F90-920D-35B3DC71C2CE}" type="slidenum">
              <a:rPr lang="en-GB" smtClean="0"/>
              <a:t>‹#›</a:t>
            </a:fld>
            <a:endParaRPr lang="en-GB"/>
          </a:p>
        </p:txBody>
      </p:sp>
    </p:spTree>
    <p:extLst>
      <p:ext uri="{BB962C8B-B14F-4D97-AF65-F5344CB8AC3E}">
        <p14:creationId xmlns:p14="http://schemas.microsoft.com/office/powerpoint/2010/main" val="39335490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F212CB7-5FB8-6D42-84A9-53DE6DE20F14}" type="datetime1">
              <a:rPr lang="en-GB" smtClean="0"/>
              <a:t>05/02/2020</a:t>
            </a:fld>
            <a:endParaRPr lang="en-GB"/>
          </a:p>
        </p:txBody>
      </p:sp>
      <p:sp>
        <p:nvSpPr>
          <p:cNvPr id="4" name="Footer Placeholder 3"/>
          <p:cNvSpPr>
            <a:spLocks noGrp="1"/>
          </p:cNvSpPr>
          <p:nvPr>
            <p:ph type="ftr" sz="quarter" idx="11"/>
          </p:nvPr>
        </p:nvSpPr>
        <p:spPr/>
        <p:txBody>
          <a:bodyPr/>
          <a:lstStyle/>
          <a:p>
            <a:r>
              <a:rPr lang="en-GB" smtClean="0"/>
              <a:t>Reece Rose 8361</a:t>
            </a:r>
            <a:endParaRPr lang="en-GB"/>
          </a:p>
        </p:txBody>
      </p:sp>
      <p:sp>
        <p:nvSpPr>
          <p:cNvPr id="5" name="Slide Number Placeholder 4"/>
          <p:cNvSpPr>
            <a:spLocks noGrp="1"/>
          </p:cNvSpPr>
          <p:nvPr>
            <p:ph type="sldNum" sz="quarter" idx="12"/>
          </p:nvPr>
        </p:nvSpPr>
        <p:spPr/>
        <p:txBody>
          <a:bodyPr/>
          <a:lstStyle/>
          <a:p>
            <a:fld id="{25E80360-1EA5-4F90-920D-35B3DC71C2CE}" type="slidenum">
              <a:rPr lang="en-GB" smtClean="0"/>
              <a:t>‹#›</a:t>
            </a:fld>
            <a:endParaRPr lang="en-GB"/>
          </a:p>
        </p:txBody>
      </p:sp>
    </p:spTree>
    <p:extLst>
      <p:ext uri="{BB962C8B-B14F-4D97-AF65-F5344CB8AC3E}">
        <p14:creationId xmlns:p14="http://schemas.microsoft.com/office/powerpoint/2010/main" val="3645246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0762CEE-D15E-A544-B401-A70177EC1BAA}" type="datetime1">
              <a:rPr lang="en-GB" smtClean="0"/>
              <a:t>05/02/2020</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GB" smtClean="0"/>
              <a:t>Reece Rose 8361</a:t>
            </a:r>
            <a:endParaRPr lang="en-GB"/>
          </a:p>
        </p:txBody>
      </p:sp>
      <p:sp>
        <p:nvSpPr>
          <p:cNvPr id="9" name="Slide Number Placeholder 8"/>
          <p:cNvSpPr>
            <a:spLocks noGrp="1"/>
          </p:cNvSpPr>
          <p:nvPr>
            <p:ph type="sldNum" sz="quarter" idx="12"/>
          </p:nvPr>
        </p:nvSpPr>
        <p:spPr/>
        <p:txBody>
          <a:bodyPr/>
          <a:lstStyle/>
          <a:p>
            <a:fld id="{25E80360-1EA5-4F90-920D-35B3DC71C2CE}" type="slidenum">
              <a:rPr lang="en-GB" smtClean="0"/>
              <a:t>‹#›</a:t>
            </a:fld>
            <a:endParaRPr lang="en-GB"/>
          </a:p>
        </p:txBody>
      </p:sp>
    </p:spTree>
    <p:extLst>
      <p:ext uri="{BB962C8B-B14F-4D97-AF65-F5344CB8AC3E}">
        <p14:creationId xmlns:p14="http://schemas.microsoft.com/office/powerpoint/2010/main" val="418088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AC9FF6-2754-4E5A-A7CC-97EFF4DBBF12}"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Samaad Hussain 8292</a:t>
            </a:r>
            <a:endParaRPr lang="en-GB"/>
          </a:p>
        </p:txBody>
      </p:sp>
      <p:sp>
        <p:nvSpPr>
          <p:cNvPr id="6" name="Slide Number Placeholder 5"/>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30687745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69E00DE1-3BB1-3C4C-AA12-8A7CDB547E12}" type="datetime1">
              <a:rPr lang="en-GB" smtClean="0"/>
              <a:t>05/02/2020</a:t>
            </a:fld>
            <a:endParaRPr lang="en-GB"/>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GB" smtClean="0"/>
              <a:t>Reece Rose 8361</a:t>
            </a:r>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25E80360-1EA5-4F90-920D-35B3DC71C2CE}" type="slidenum">
              <a:rPr lang="en-GB" smtClean="0"/>
              <a:t>‹#›</a:t>
            </a:fld>
            <a:endParaRPr lang="en-GB"/>
          </a:p>
        </p:txBody>
      </p:sp>
    </p:spTree>
    <p:extLst>
      <p:ext uri="{BB962C8B-B14F-4D97-AF65-F5344CB8AC3E}">
        <p14:creationId xmlns:p14="http://schemas.microsoft.com/office/powerpoint/2010/main" val="41930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4383BCD7-4B2A-7E40-A365-39D4ACEC9DAE}" type="datetime1">
              <a:rPr lang="en-GB" smtClean="0"/>
              <a:t>05/02/2020</a:t>
            </a:fld>
            <a:endParaRPr lang="en-GB"/>
          </a:p>
        </p:txBody>
      </p:sp>
      <p:sp>
        <p:nvSpPr>
          <p:cNvPr id="6" name="Footer Placeholder 5"/>
          <p:cNvSpPr>
            <a:spLocks noGrp="1"/>
          </p:cNvSpPr>
          <p:nvPr>
            <p:ph type="ftr" sz="quarter" idx="11"/>
          </p:nvPr>
        </p:nvSpPr>
        <p:spPr/>
        <p:txBody>
          <a:bodyPr/>
          <a:lstStyle/>
          <a:p>
            <a:r>
              <a:rPr lang="en-GB" smtClean="0"/>
              <a:t>Reece Rose 8361</a:t>
            </a:r>
            <a:endParaRPr lang="en-GB"/>
          </a:p>
        </p:txBody>
      </p:sp>
      <p:sp>
        <p:nvSpPr>
          <p:cNvPr id="7" name="Slide Number Placeholder 6"/>
          <p:cNvSpPr>
            <a:spLocks noGrp="1"/>
          </p:cNvSpPr>
          <p:nvPr>
            <p:ph type="sldNum" sz="quarter" idx="12"/>
          </p:nvPr>
        </p:nvSpPr>
        <p:spPr/>
        <p:txBody>
          <a:bodyPr/>
          <a:lstStyle/>
          <a:p>
            <a:fld id="{25E80360-1EA5-4F90-920D-35B3DC71C2CE}" type="slidenum">
              <a:rPr lang="en-GB" smtClean="0"/>
              <a:t>‹#›</a:t>
            </a:fld>
            <a:endParaRPr lang="en-GB"/>
          </a:p>
        </p:txBody>
      </p:sp>
    </p:spTree>
    <p:extLst>
      <p:ext uri="{BB962C8B-B14F-4D97-AF65-F5344CB8AC3E}">
        <p14:creationId xmlns:p14="http://schemas.microsoft.com/office/powerpoint/2010/main" val="28434823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150FE8C-6DB5-DF4B-BBED-A4CDFD72223F}"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Reece Rose 8361</a:t>
            </a:r>
            <a:endParaRPr lang="en-GB"/>
          </a:p>
        </p:txBody>
      </p:sp>
      <p:sp>
        <p:nvSpPr>
          <p:cNvPr id="6" name="Slide Number Placeholder 5"/>
          <p:cNvSpPr>
            <a:spLocks noGrp="1"/>
          </p:cNvSpPr>
          <p:nvPr>
            <p:ph type="sldNum" sz="quarter" idx="12"/>
          </p:nvPr>
        </p:nvSpPr>
        <p:spPr/>
        <p:txBody>
          <a:bodyPr/>
          <a:lstStyle/>
          <a:p>
            <a:fld id="{25E80360-1EA5-4F90-920D-35B3DC71C2CE}" type="slidenum">
              <a:rPr lang="en-GB" smtClean="0"/>
              <a:t>‹#›</a:t>
            </a:fld>
            <a:endParaRPr lang="en-GB"/>
          </a:p>
        </p:txBody>
      </p:sp>
    </p:spTree>
    <p:extLst>
      <p:ext uri="{BB962C8B-B14F-4D97-AF65-F5344CB8AC3E}">
        <p14:creationId xmlns:p14="http://schemas.microsoft.com/office/powerpoint/2010/main" val="1811403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9F9A220-971D-A64E-B33B-720506E6FBFD}"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Reece Rose 8361</a:t>
            </a:r>
            <a:endParaRPr lang="en-GB"/>
          </a:p>
        </p:txBody>
      </p:sp>
      <p:sp>
        <p:nvSpPr>
          <p:cNvPr id="6" name="Slide Number Placeholder 5"/>
          <p:cNvSpPr>
            <a:spLocks noGrp="1"/>
          </p:cNvSpPr>
          <p:nvPr>
            <p:ph type="sldNum" sz="quarter" idx="12"/>
          </p:nvPr>
        </p:nvSpPr>
        <p:spPr/>
        <p:txBody>
          <a:bodyPr/>
          <a:lstStyle/>
          <a:p>
            <a:fld id="{25E80360-1EA5-4F90-920D-35B3DC71C2CE}" type="slidenum">
              <a:rPr lang="en-GB" smtClean="0"/>
              <a:t>‹#›</a:t>
            </a:fld>
            <a:endParaRPr lang="en-GB"/>
          </a:p>
        </p:txBody>
      </p:sp>
    </p:spTree>
    <p:extLst>
      <p:ext uri="{BB962C8B-B14F-4D97-AF65-F5344CB8AC3E}">
        <p14:creationId xmlns:p14="http://schemas.microsoft.com/office/powerpoint/2010/main" val="17720328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90626" y="134694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90626" y="4299697"/>
            <a:ext cx="7667244"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90626" y="1484779"/>
            <a:ext cx="7667244"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7236911" y="4068923"/>
            <a:ext cx="810678"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475220" cy="3035808"/>
          </a:xfrm>
        </p:spPr>
        <p:txBody>
          <a:bodyPr anchor="ctr">
            <a:noAutofit/>
          </a:bodyPr>
          <a:lstStyle>
            <a:lvl1pPr algn="l">
              <a:lnSpc>
                <a:spcPct val="80000"/>
              </a:lnSpc>
              <a:defRPr sz="72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650">
                <a:solidFill>
                  <a:schemeClr val="tx1"/>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C66558B-233E-C943-9FF1-B8E0E586E5C5}"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8220 Callum Bagley</a:t>
            </a:r>
            <a:endParaRPr lang="en-GB"/>
          </a:p>
        </p:txBody>
      </p:sp>
      <p:sp>
        <p:nvSpPr>
          <p:cNvPr id="6" name="Slide Number Placeholder 5"/>
          <p:cNvSpPr>
            <a:spLocks noGrp="1"/>
          </p:cNvSpPr>
          <p:nvPr>
            <p:ph type="sldNum" sz="quarter" idx="12"/>
          </p:nvPr>
        </p:nvSpPr>
        <p:spPr>
          <a:xfrm>
            <a:off x="7194550" y="4289334"/>
            <a:ext cx="895401" cy="640080"/>
          </a:xfrm>
        </p:spPr>
        <p:txBody>
          <a:bodyPr/>
          <a:lstStyle>
            <a:lvl1pPr>
              <a:defRPr sz="2100"/>
            </a:lvl1pPr>
          </a:lstStyle>
          <a:p>
            <a:fld id="{AA6A9976-36EA-4D15-ACBD-D85C0D488E96}" type="slidenum">
              <a:rPr lang="en-GB" smtClean="0"/>
              <a:t>‹#›</a:t>
            </a:fld>
            <a:endParaRPr lang="en-GB"/>
          </a:p>
        </p:txBody>
      </p:sp>
    </p:spTree>
    <p:extLst>
      <p:ext uri="{BB962C8B-B14F-4D97-AF65-F5344CB8AC3E}">
        <p14:creationId xmlns:p14="http://schemas.microsoft.com/office/powerpoint/2010/main" val="3252096534"/>
      </p:ext>
    </p:extLst>
  </p:cSld>
  <p:clrMapOvr>
    <a:masterClrMapping/>
  </p:clrMapOvr>
  <p:extLst mod="1">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917DEB-8A6F-AB47-B835-E7C9535BFB54}"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8220 Callum Bagley</a:t>
            </a:r>
            <a:endParaRPr lang="en-GB"/>
          </a:p>
        </p:txBody>
      </p:sp>
      <p:sp>
        <p:nvSpPr>
          <p:cNvPr id="6" name="Slide Number Placeholder 5"/>
          <p:cNvSpPr>
            <a:spLocks noGrp="1"/>
          </p:cNvSpPr>
          <p:nvPr>
            <p:ph type="sldNum" sz="quarter" idx="12"/>
          </p:nvPr>
        </p:nvSpPr>
        <p:spPr/>
        <p:txBody>
          <a:bodyPr/>
          <a:lstStyle/>
          <a:p>
            <a:fld id="{AA6A9976-36EA-4D15-ACBD-D85C0D488E96}" type="slidenum">
              <a:rPr lang="en-GB" smtClean="0"/>
              <a:t>‹#›</a:t>
            </a:fld>
            <a:endParaRPr lang="en-GB"/>
          </a:p>
        </p:txBody>
      </p:sp>
    </p:spTree>
    <p:extLst>
      <p:ext uri="{BB962C8B-B14F-4D97-AF65-F5344CB8AC3E}">
        <p14:creationId xmlns:p14="http://schemas.microsoft.com/office/powerpoint/2010/main" val="22370677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000" b="0"/>
            </a:lvl1pPr>
          </a:lstStyle>
          <a:p>
            <a:r>
              <a:rPr lang="en-US" smtClean="0"/>
              <a:t>Click to edit Master title style</a:t>
            </a:r>
            <a:endParaRPr lang="en-US" dirty="0"/>
          </a:p>
        </p:txBody>
      </p:sp>
      <p:sp>
        <p:nvSpPr>
          <p:cNvPr id="3" name="Text Placeholder 2"/>
          <p:cNvSpPr>
            <a:spLocks noGrp="1"/>
          </p:cNvSpPr>
          <p:nvPr>
            <p:ph type="body" idx="1"/>
          </p:nvPr>
        </p:nvSpPr>
        <p:spPr>
          <a:xfrm>
            <a:off x="1624331" y="5020056"/>
            <a:ext cx="6789420" cy="1066800"/>
          </a:xfrm>
        </p:spPr>
        <p:txBody>
          <a:bodyPr anchor="t">
            <a:normAutofit/>
          </a:bodyPr>
          <a:lstStyle>
            <a:lvl1pPr marL="0" indent="0">
              <a:buNone/>
              <a:defRPr sz="1500">
                <a:solidFill>
                  <a:schemeClr val="tx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6445251" y="6272785"/>
            <a:ext cx="1983232" cy="365125"/>
          </a:xfrm>
        </p:spPr>
        <p:txBody>
          <a:bodyPr/>
          <a:lstStyle/>
          <a:p>
            <a:fld id="{EE438FCE-000E-4046-843E-8D700F234BA7}" type="datetime1">
              <a:rPr lang="en-GB" smtClean="0"/>
              <a:t>05/02/2020</a:t>
            </a:fld>
            <a:endParaRPr lang="en-GB"/>
          </a:p>
        </p:txBody>
      </p:sp>
      <p:sp>
        <p:nvSpPr>
          <p:cNvPr id="5" name="Footer Placeholder 4"/>
          <p:cNvSpPr>
            <a:spLocks noGrp="1"/>
          </p:cNvSpPr>
          <p:nvPr>
            <p:ph type="ftr" sz="quarter" idx="11"/>
          </p:nvPr>
        </p:nvSpPr>
        <p:spPr>
          <a:xfrm>
            <a:off x="1637031" y="6272785"/>
            <a:ext cx="4745736" cy="365125"/>
          </a:xfrm>
        </p:spPr>
        <p:txBody>
          <a:bodyPr/>
          <a:lstStyle/>
          <a:p>
            <a:r>
              <a:rPr lang="en-GB" smtClean="0"/>
              <a:t>8220 Callum Bagley</a:t>
            </a:r>
            <a:endParaRPr lang="en-GB"/>
          </a:p>
        </p:txBody>
      </p:sp>
      <p:grpSp>
        <p:nvGrpSpPr>
          <p:cNvPr id="8" name="Group 7"/>
          <p:cNvGrpSpPr/>
          <p:nvPr/>
        </p:nvGrpSpPr>
        <p:grpSpPr>
          <a:xfrm>
            <a:off x="673049" y="2325848"/>
            <a:ext cx="810678"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32776" y="2506133"/>
            <a:ext cx="891224" cy="720332"/>
          </a:xfrm>
        </p:spPr>
        <p:txBody>
          <a:bodyPr/>
          <a:lstStyle>
            <a:lvl1pPr>
              <a:defRPr sz="2100"/>
            </a:lvl1pPr>
          </a:lstStyle>
          <a:p>
            <a:fld id="{AA6A9976-36EA-4D15-ACBD-D85C0D488E96}" type="slidenum">
              <a:rPr lang="en-GB" smtClean="0"/>
              <a:t>‹#›</a:t>
            </a:fld>
            <a:endParaRPr lang="en-GB"/>
          </a:p>
        </p:txBody>
      </p:sp>
    </p:spTree>
    <p:extLst>
      <p:ext uri="{BB962C8B-B14F-4D97-AF65-F5344CB8AC3E}">
        <p14:creationId xmlns:p14="http://schemas.microsoft.com/office/powerpoint/2010/main" val="32683695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2386"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73168" y="2194560"/>
            <a:ext cx="3566160" cy="39776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60572CD-8146-7244-B1B8-0CA0346410BE}" type="datetime1">
              <a:rPr lang="en-GB" smtClean="0"/>
              <a:t>05/02/2020</a:t>
            </a:fld>
            <a:endParaRPr lang="en-GB"/>
          </a:p>
        </p:txBody>
      </p:sp>
      <p:sp>
        <p:nvSpPr>
          <p:cNvPr id="6" name="Footer Placeholder 5"/>
          <p:cNvSpPr>
            <a:spLocks noGrp="1"/>
          </p:cNvSpPr>
          <p:nvPr>
            <p:ph type="ftr" sz="quarter" idx="11"/>
          </p:nvPr>
        </p:nvSpPr>
        <p:spPr/>
        <p:txBody>
          <a:bodyPr/>
          <a:lstStyle/>
          <a:p>
            <a:r>
              <a:rPr lang="en-GB" smtClean="0"/>
              <a:t>8220 Callum Bagley</a:t>
            </a:r>
            <a:endParaRPr lang="en-GB"/>
          </a:p>
        </p:txBody>
      </p:sp>
      <p:sp>
        <p:nvSpPr>
          <p:cNvPr id="7" name="Slide Number Placeholder 6"/>
          <p:cNvSpPr>
            <a:spLocks noGrp="1"/>
          </p:cNvSpPr>
          <p:nvPr>
            <p:ph type="sldNum" sz="quarter" idx="12"/>
          </p:nvPr>
        </p:nvSpPr>
        <p:spPr/>
        <p:txBody>
          <a:bodyPr/>
          <a:lstStyle/>
          <a:p>
            <a:fld id="{AA6A9976-36EA-4D15-ACBD-D85C0D488E96}" type="slidenum">
              <a:rPr lang="en-GB" smtClean="0"/>
              <a:t>‹#›</a:t>
            </a:fld>
            <a:endParaRPr lang="en-GB"/>
          </a:p>
        </p:txBody>
      </p:sp>
    </p:spTree>
    <p:extLst>
      <p:ext uri="{BB962C8B-B14F-4D97-AF65-F5344CB8AC3E}">
        <p14:creationId xmlns:p14="http://schemas.microsoft.com/office/powerpoint/2010/main" val="345004594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00100"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02386"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73168" y="2048256"/>
            <a:ext cx="3566160" cy="640080"/>
          </a:xfrm>
        </p:spPr>
        <p:txBody>
          <a:bodyPr anchor="ctr">
            <a:normAutofit/>
          </a:bodyPr>
          <a:lstStyle>
            <a:lvl1pPr marL="0" indent="0">
              <a:buNone/>
              <a:defRPr sz="1500" b="1">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773168" y="2743200"/>
            <a:ext cx="3566160" cy="3291840"/>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27FD831-0A29-E64D-8488-77EC3F583DD8}" type="datetime1">
              <a:rPr lang="en-GB" smtClean="0"/>
              <a:t>05/02/2020</a:t>
            </a:fld>
            <a:endParaRPr lang="en-GB"/>
          </a:p>
        </p:txBody>
      </p:sp>
      <p:sp>
        <p:nvSpPr>
          <p:cNvPr id="8" name="Footer Placeholder 7"/>
          <p:cNvSpPr>
            <a:spLocks noGrp="1"/>
          </p:cNvSpPr>
          <p:nvPr>
            <p:ph type="ftr" sz="quarter" idx="11"/>
          </p:nvPr>
        </p:nvSpPr>
        <p:spPr/>
        <p:txBody>
          <a:bodyPr/>
          <a:lstStyle/>
          <a:p>
            <a:r>
              <a:rPr lang="en-GB" smtClean="0"/>
              <a:t>8220 Callum Bagley</a:t>
            </a:r>
            <a:endParaRPr lang="en-GB"/>
          </a:p>
        </p:txBody>
      </p:sp>
      <p:sp>
        <p:nvSpPr>
          <p:cNvPr id="9" name="Slide Number Placeholder 8"/>
          <p:cNvSpPr>
            <a:spLocks noGrp="1"/>
          </p:cNvSpPr>
          <p:nvPr>
            <p:ph type="sldNum" sz="quarter" idx="12"/>
          </p:nvPr>
        </p:nvSpPr>
        <p:spPr/>
        <p:txBody>
          <a:bodyPr/>
          <a:lstStyle/>
          <a:p>
            <a:fld id="{AA6A9976-36EA-4D15-ACBD-D85C0D488E96}" type="slidenum">
              <a:rPr lang="en-GB" smtClean="0"/>
              <a:t>‹#›</a:t>
            </a:fld>
            <a:endParaRPr lang="en-GB"/>
          </a:p>
        </p:txBody>
      </p:sp>
    </p:spTree>
    <p:extLst>
      <p:ext uri="{BB962C8B-B14F-4D97-AF65-F5344CB8AC3E}">
        <p14:creationId xmlns:p14="http://schemas.microsoft.com/office/powerpoint/2010/main" val="56844057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ADC0FE1-9391-2149-AA36-89280CC77303}" type="datetime1">
              <a:rPr lang="en-GB" smtClean="0"/>
              <a:t>05/02/2020</a:t>
            </a:fld>
            <a:endParaRPr lang="en-GB"/>
          </a:p>
        </p:txBody>
      </p:sp>
      <p:sp>
        <p:nvSpPr>
          <p:cNvPr id="4" name="Footer Placeholder 3"/>
          <p:cNvSpPr>
            <a:spLocks noGrp="1"/>
          </p:cNvSpPr>
          <p:nvPr>
            <p:ph type="ftr" sz="quarter" idx="11"/>
          </p:nvPr>
        </p:nvSpPr>
        <p:spPr/>
        <p:txBody>
          <a:bodyPr/>
          <a:lstStyle/>
          <a:p>
            <a:r>
              <a:rPr lang="en-GB" smtClean="0"/>
              <a:t>8220 Callum Bagley</a:t>
            </a:r>
            <a:endParaRPr lang="en-GB"/>
          </a:p>
        </p:txBody>
      </p:sp>
      <p:sp>
        <p:nvSpPr>
          <p:cNvPr id="5" name="Slide Number Placeholder 4"/>
          <p:cNvSpPr>
            <a:spLocks noGrp="1"/>
          </p:cNvSpPr>
          <p:nvPr>
            <p:ph type="sldNum" sz="quarter" idx="12"/>
          </p:nvPr>
        </p:nvSpPr>
        <p:spPr/>
        <p:txBody>
          <a:bodyPr/>
          <a:lstStyle/>
          <a:p>
            <a:fld id="{AA6A9976-36EA-4D15-ACBD-D85C0D488E96}" type="slidenum">
              <a:rPr lang="en-GB" smtClean="0"/>
              <a:t>‹#›</a:t>
            </a:fld>
            <a:endParaRPr lang="en-GB"/>
          </a:p>
        </p:txBody>
      </p:sp>
    </p:spTree>
    <p:extLst>
      <p:ext uri="{BB962C8B-B14F-4D97-AF65-F5344CB8AC3E}">
        <p14:creationId xmlns:p14="http://schemas.microsoft.com/office/powerpoint/2010/main" val="41378370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4DDC90F-03AE-498A-BAD7-EF931D075B94}" type="datetime1">
              <a:rPr lang="en-GB" smtClean="0"/>
              <a:t>05/02/2020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4192301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08038B-BCE8-904D-8BD0-13D14161EFB7}" type="datetime1">
              <a:rPr lang="en-GB" smtClean="0"/>
              <a:t>05/02/2020</a:t>
            </a:fld>
            <a:endParaRPr lang="en-GB"/>
          </a:p>
        </p:txBody>
      </p:sp>
      <p:sp>
        <p:nvSpPr>
          <p:cNvPr id="3" name="Footer Placeholder 2"/>
          <p:cNvSpPr>
            <a:spLocks noGrp="1"/>
          </p:cNvSpPr>
          <p:nvPr>
            <p:ph type="ftr" sz="quarter" idx="11"/>
          </p:nvPr>
        </p:nvSpPr>
        <p:spPr/>
        <p:txBody>
          <a:bodyPr/>
          <a:lstStyle/>
          <a:p>
            <a:r>
              <a:rPr lang="en-GB" smtClean="0"/>
              <a:t>8220 Callum Bagley</a:t>
            </a:r>
            <a:endParaRPr lang="en-GB"/>
          </a:p>
        </p:txBody>
      </p:sp>
      <p:sp>
        <p:nvSpPr>
          <p:cNvPr id="4" name="Slide Number Placeholder 3"/>
          <p:cNvSpPr>
            <a:spLocks noGrp="1"/>
          </p:cNvSpPr>
          <p:nvPr>
            <p:ph type="sldNum" sz="quarter" idx="12"/>
          </p:nvPr>
        </p:nvSpPr>
        <p:spPr/>
        <p:txBody>
          <a:bodyPr/>
          <a:lstStyle/>
          <a:p>
            <a:fld id="{AA6A9976-36EA-4D15-ACBD-D85C0D488E96}" type="slidenum">
              <a:rPr lang="en-GB" smtClean="0"/>
              <a:t>‹#›</a:t>
            </a:fld>
            <a:endParaRPr lang="en-GB"/>
          </a:p>
        </p:txBody>
      </p:sp>
    </p:spTree>
    <p:extLst>
      <p:ext uri="{BB962C8B-B14F-4D97-AF65-F5344CB8AC3E}">
        <p14:creationId xmlns:p14="http://schemas.microsoft.com/office/powerpoint/2010/main" val="1772967059"/>
      </p:ext>
    </p:extLst>
  </p:cSld>
  <p:clrMapOvr>
    <a:masterClrMapping/>
  </p:clrMapOvr>
  <p:extLst mod="1">
    <p:ext uri="{DCECCB84-F9BA-43D5-87BE-67443E8EF086}">
      <p15:sldGuideLst xmlns:p15="http://schemas.microsoft.com/office/powerpoint/2012/main"/>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1500"/>
            </a:lvl1pPr>
            <a:lvl2pPr>
              <a:defRPr sz="135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93368365-3F37-B241-B9C3-2D6E94483817}" type="datetime1">
              <a:rPr lang="en-GB" smtClean="0"/>
              <a:t>05/02/2020</a:t>
            </a:fld>
            <a:endParaRPr lang="en-GB"/>
          </a:p>
        </p:txBody>
      </p:sp>
      <p:sp>
        <p:nvSpPr>
          <p:cNvPr id="6" name="Footer Placeholder 5"/>
          <p:cNvSpPr>
            <a:spLocks noGrp="1"/>
          </p:cNvSpPr>
          <p:nvPr>
            <p:ph type="ftr" sz="quarter" idx="11"/>
          </p:nvPr>
        </p:nvSpPr>
        <p:spPr/>
        <p:txBody>
          <a:bodyPr/>
          <a:lstStyle/>
          <a:p>
            <a:r>
              <a:rPr lang="en-GB" smtClean="0"/>
              <a:t>8220 Callum Bagley</a:t>
            </a:r>
            <a:endParaRPr lang="en-GB"/>
          </a:p>
        </p:txBody>
      </p:sp>
      <p:grpSp>
        <p:nvGrpSpPr>
          <p:cNvPr id="9" name="Group 8"/>
          <p:cNvGrpSpPr>
            <a:grpSpLocks noChangeAspect="1"/>
          </p:cNvGrpSpPr>
          <p:nvPr/>
        </p:nvGrpSpPr>
        <p:grpSpPr>
          <a:xfrm>
            <a:off x="8551294" y="6229681"/>
            <a:ext cx="3429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A6A9976-36EA-4D15-ACBD-D85C0D488E96}" type="slidenum">
              <a:rPr lang="en-GB" smtClean="0"/>
              <a:t>‹#›</a:t>
            </a:fld>
            <a:endParaRPr lang="en-GB"/>
          </a:p>
        </p:txBody>
      </p:sp>
    </p:spTree>
    <p:extLst>
      <p:ext uri="{BB962C8B-B14F-4D97-AF65-F5344CB8AC3E}">
        <p14:creationId xmlns:p14="http://schemas.microsoft.com/office/powerpoint/2010/main" val="1433899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Edit Master text styles</a:t>
            </a:r>
          </a:p>
        </p:txBody>
      </p:sp>
      <p:sp>
        <p:nvSpPr>
          <p:cNvPr id="5" name="Date Placeholder 4"/>
          <p:cNvSpPr>
            <a:spLocks noGrp="1"/>
          </p:cNvSpPr>
          <p:nvPr>
            <p:ph type="dt" sz="half" idx="10"/>
          </p:nvPr>
        </p:nvSpPr>
        <p:spPr/>
        <p:txBody>
          <a:bodyPr/>
          <a:lstStyle/>
          <a:p>
            <a:fld id="{EC67FB6D-DC21-914B-BF7E-F59B6D5427CD}" type="datetime1">
              <a:rPr lang="en-GB" smtClean="0"/>
              <a:t>05/02/2020</a:t>
            </a:fld>
            <a:endParaRPr lang="en-GB"/>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AA6A9976-36EA-4D15-ACBD-D85C0D488E96}" type="slidenum">
              <a:rPr lang="en-GB" smtClean="0"/>
              <a:t>‹#›</a:t>
            </a:fld>
            <a:endParaRPr lang="en-GB"/>
          </a:p>
        </p:txBody>
      </p:sp>
    </p:spTree>
    <p:extLst>
      <p:ext uri="{BB962C8B-B14F-4D97-AF65-F5344CB8AC3E}">
        <p14:creationId xmlns:p14="http://schemas.microsoft.com/office/powerpoint/2010/main" val="383619667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EDEE36-DE7D-514F-97CB-F1C6771AAEB4}"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8220 Callum Bagley</a:t>
            </a:r>
            <a:endParaRPr lang="en-GB"/>
          </a:p>
        </p:txBody>
      </p:sp>
      <p:sp>
        <p:nvSpPr>
          <p:cNvPr id="6" name="Slide Number Placeholder 5"/>
          <p:cNvSpPr>
            <a:spLocks noGrp="1"/>
          </p:cNvSpPr>
          <p:nvPr>
            <p:ph type="sldNum" sz="quarter" idx="12"/>
          </p:nvPr>
        </p:nvSpPr>
        <p:spPr/>
        <p:txBody>
          <a:bodyPr/>
          <a:lstStyle/>
          <a:p>
            <a:fld id="{AA6A9976-36EA-4D15-ACBD-D85C0D488E96}" type="slidenum">
              <a:rPr lang="en-GB" smtClean="0"/>
              <a:t>‹#›</a:t>
            </a:fld>
            <a:endParaRPr lang="en-GB"/>
          </a:p>
        </p:txBody>
      </p:sp>
    </p:spTree>
    <p:extLst>
      <p:ext uri="{BB962C8B-B14F-4D97-AF65-F5344CB8AC3E}">
        <p14:creationId xmlns:p14="http://schemas.microsoft.com/office/powerpoint/2010/main" val="255025181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E2536E-7CC8-FC4B-8A33-D47A25AF7942}" type="datetime1">
              <a:rPr lang="en-GB" smtClean="0"/>
              <a:t>05/02/2020</a:t>
            </a:fld>
            <a:endParaRPr lang="en-GB"/>
          </a:p>
        </p:txBody>
      </p:sp>
      <p:sp>
        <p:nvSpPr>
          <p:cNvPr id="5" name="Footer Placeholder 4"/>
          <p:cNvSpPr>
            <a:spLocks noGrp="1"/>
          </p:cNvSpPr>
          <p:nvPr>
            <p:ph type="ftr" sz="quarter" idx="11"/>
          </p:nvPr>
        </p:nvSpPr>
        <p:spPr/>
        <p:txBody>
          <a:bodyPr/>
          <a:lstStyle/>
          <a:p>
            <a:r>
              <a:rPr lang="en-GB" smtClean="0"/>
              <a:t>8220 Callum Bagley</a:t>
            </a:r>
            <a:endParaRPr lang="en-GB"/>
          </a:p>
        </p:txBody>
      </p:sp>
      <p:sp>
        <p:nvSpPr>
          <p:cNvPr id="6" name="Slide Number Placeholder 5"/>
          <p:cNvSpPr>
            <a:spLocks noGrp="1"/>
          </p:cNvSpPr>
          <p:nvPr>
            <p:ph type="sldNum" sz="quarter" idx="12"/>
          </p:nvPr>
        </p:nvSpPr>
        <p:spPr/>
        <p:txBody>
          <a:bodyPr/>
          <a:lstStyle/>
          <a:p>
            <a:fld id="{AA6A9976-36EA-4D15-ACBD-D85C0D488E96}" type="slidenum">
              <a:rPr lang="en-GB" smtClean="0"/>
              <a:t>‹#›</a:t>
            </a:fld>
            <a:endParaRPr lang="en-GB"/>
          </a:p>
        </p:txBody>
      </p:sp>
    </p:spTree>
    <p:extLst>
      <p:ext uri="{BB962C8B-B14F-4D97-AF65-F5344CB8AC3E}">
        <p14:creationId xmlns:p14="http://schemas.microsoft.com/office/powerpoint/2010/main" val="33399232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1B5610DF-0AC5-475E-A4D4-CBCE5C658FEB}" type="datetime1">
              <a:rPr lang="en-GB" smtClean="0"/>
              <a:t>05/02/2020</a:t>
            </a:fld>
            <a:endParaRPr lang="en-GB"/>
          </a:p>
        </p:txBody>
      </p:sp>
      <p:sp>
        <p:nvSpPr>
          <p:cNvPr id="8" name="Footer Placeholder 7"/>
          <p:cNvSpPr>
            <a:spLocks noGrp="1"/>
          </p:cNvSpPr>
          <p:nvPr>
            <p:ph type="ftr" sz="quarter" idx="11"/>
          </p:nvPr>
        </p:nvSpPr>
        <p:spPr/>
        <p:txBody>
          <a:bodyPr/>
          <a:lstStyle/>
          <a:p>
            <a:r>
              <a:rPr lang="en-GB" smtClean="0"/>
              <a:t>Samaad Hussain 8292</a:t>
            </a:r>
            <a:endParaRPr lang="en-GB"/>
          </a:p>
        </p:txBody>
      </p:sp>
      <p:sp>
        <p:nvSpPr>
          <p:cNvPr id="9" name="Slide Number Placeholder 8"/>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37122444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AEDD2AA6-DBAA-4AFD-8D65-5BA16D1E8D3F}" type="datetime1">
              <a:rPr lang="en-GB" smtClean="0"/>
              <a:t>05/02/2020</a:t>
            </a:fld>
            <a:endParaRPr lang="en-GB"/>
          </a:p>
        </p:txBody>
      </p:sp>
      <p:sp>
        <p:nvSpPr>
          <p:cNvPr id="4" name="Footer Placeholder 3"/>
          <p:cNvSpPr>
            <a:spLocks noGrp="1"/>
          </p:cNvSpPr>
          <p:nvPr>
            <p:ph type="ftr" sz="quarter" idx="11"/>
          </p:nvPr>
        </p:nvSpPr>
        <p:spPr/>
        <p:txBody>
          <a:bodyPr/>
          <a:lstStyle/>
          <a:p>
            <a:r>
              <a:rPr lang="en-GB" smtClean="0"/>
              <a:t>Samaad Hussain 8292</a:t>
            </a:r>
            <a:endParaRPr lang="en-GB"/>
          </a:p>
        </p:txBody>
      </p:sp>
      <p:sp>
        <p:nvSpPr>
          <p:cNvPr id="5" name="Slide Number Placeholder 4"/>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398529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445036-0269-4C9E-81FC-8A1AF41A4498}" type="datetime1">
              <a:rPr lang="en-GB" smtClean="0"/>
              <a:t>05/02/2020</a:t>
            </a:fld>
            <a:endParaRPr lang="en-GB"/>
          </a:p>
        </p:txBody>
      </p:sp>
      <p:sp>
        <p:nvSpPr>
          <p:cNvPr id="3" name="Footer Placeholder 2"/>
          <p:cNvSpPr>
            <a:spLocks noGrp="1"/>
          </p:cNvSpPr>
          <p:nvPr>
            <p:ph type="ftr" sz="quarter" idx="11"/>
          </p:nvPr>
        </p:nvSpPr>
        <p:spPr/>
        <p:txBody>
          <a:bodyPr/>
          <a:lstStyle/>
          <a:p>
            <a:r>
              <a:rPr lang="en-GB" smtClean="0"/>
              <a:t>Samaad Hussain 8292</a:t>
            </a:r>
            <a:endParaRPr lang="en-GB"/>
          </a:p>
        </p:txBody>
      </p:sp>
      <p:sp>
        <p:nvSpPr>
          <p:cNvPr id="4" name="Slide Number Placeholder 3"/>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476881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B299AB6-BE26-4ADB-B373-224FB08CB6C1}" type="datetime1">
              <a:rPr lang="en-GB" smtClean="0"/>
              <a:t>05/02/2020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3883420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54F6185-A3B4-4BE1-A459-32CFBC846218}" type="datetime1">
              <a:rPr lang="en-GB" smtClean="0"/>
              <a:t>05/02/2020</a:t>
            </a:fld>
            <a:endParaRPr lang="en-GB"/>
          </a:p>
        </p:txBody>
      </p:sp>
      <p:sp>
        <p:nvSpPr>
          <p:cNvPr id="6" name="Footer Placeholder 5"/>
          <p:cNvSpPr>
            <a:spLocks noGrp="1"/>
          </p:cNvSpPr>
          <p:nvPr>
            <p:ph type="ftr" sz="quarter" idx="11"/>
          </p:nvPr>
        </p:nvSpPr>
        <p:spPr/>
        <p:txBody>
          <a:bodyPr/>
          <a:lstStyle/>
          <a:p>
            <a:r>
              <a:rPr lang="en-GB" smtClean="0"/>
              <a:t>Samaad Hussain 8292</a:t>
            </a:r>
            <a:endParaRPr lang="en-GB"/>
          </a:p>
        </p:txBody>
      </p:sp>
      <p:sp>
        <p:nvSpPr>
          <p:cNvPr id="7" name="Slide Number Placeholder 6"/>
          <p:cNvSpPr>
            <a:spLocks noGrp="1"/>
          </p:cNvSpPr>
          <p:nvPr>
            <p:ph type="sldNum" sz="quarter" idx="12"/>
          </p:nvPr>
        </p:nvSpPr>
        <p:spPr/>
        <p:txBody>
          <a:bodyPr/>
          <a:lstStyle/>
          <a:p>
            <a:fld id="{0DF3A88F-2CF8-40C6-9903-5D919D186018}" type="slidenum">
              <a:rPr lang="en-GB" smtClean="0"/>
              <a:t>‹#›</a:t>
            </a:fld>
            <a:endParaRPr lang="en-GB"/>
          </a:p>
        </p:txBody>
      </p:sp>
    </p:spTree>
    <p:extLst>
      <p:ext uri="{BB962C8B-B14F-4D97-AF65-F5344CB8AC3E}">
        <p14:creationId xmlns:p14="http://schemas.microsoft.com/office/powerpoint/2010/main" val="9209761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4.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8A454B-DF3D-4E32-B75F-AEE1492DEDA6}" type="datetime1">
              <a:rPr lang="en-GB" smtClean="0"/>
              <a:t>05/02/2020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Samaad Hussain 8292</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F3A88F-2CF8-40C6-9903-5D919D186018}" type="slidenum">
              <a:rPr lang="en-GB" smtClean="0"/>
              <a:t>‹#›</a:t>
            </a:fld>
            <a:endParaRPr lang="en-GB"/>
          </a:p>
        </p:txBody>
      </p:sp>
    </p:spTree>
    <p:extLst>
      <p:ext uri="{BB962C8B-B14F-4D97-AF65-F5344CB8AC3E}">
        <p14:creationId xmlns:p14="http://schemas.microsoft.com/office/powerpoint/2010/main" val="642287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50"/>
            </a:gs>
            <a:gs pos="91143">
              <a:srgbClr val="00B0F0"/>
            </a:gs>
            <a:gs pos="74000">
              <a:srgbClr val="00B050"/>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0EEFBB5-8246-2F44-A621-FC5384956C51}" type="datetime1">
              <a:rPr lang="en-GB" smtClean="0"/>
              <a:t>05/02/2020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smtClean="0"/>
              <a:t>Samaad Hussain 8292</a:t>
            </a:r>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7F1A4B8-2E1D-4C40-B042-FA4D6FC0193C}" type="slidenum">
              <a:rPr lang="en-GB" smtClean="0"/>
              <a:t>‹#›</a:t>
            </a:fld>
            <a:endParaRPr lang="en-GB"/>
          </a:p>
        </p:txBody>
      </p:sp>
    </p:spTree>
    <p:extLst>
      <p:ext uri="{BB962C8B-B14F-4D97-AF65-F5344CB8AC3E}">
        <p14:creationId xmlns:p14="http://schemas.microsoft.com/office/powerpoint/2010/main" val="1317711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fld id="{63B0B45D-C503-2C42-ADDF-B6AB28B6CA97}" type="datetime1">
              <a:rPr lang="en-GB" smtClean="0"/>
              <a:t>05/02/2020</a:t>
            </a:fld>
            <a:endParaRPr lang="en-GB"/>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r>
              <a:rPr lang="en-GB" smtClean="0"/>
              <a:t>Reece Rose 8361</a:t>
            </a:r>
            <a:endParaRPr lang="en-GB"/>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25E80360-1EA5-4F90-920D-35B3DC71C2CE}" type="slidenum">
              <a:rPr lang="en-GB" smtClean="0"/>
              <a:t>‹#›</a:t>
            </a:fld>
            <a:endParaRPr lang="en-GB"/>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312664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2386" y="484632"/>
            <a:ext cx="75438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02386" y="2121408"/>
            <a:ext cx="75438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73318" y="6272785"/>
            <a:ext cx="2455164" cy="365125"/>
          </a:xfrm>
          <a:prstGeom prst="rect">
            <a:avLst/>
          </a:prstGeom>
        </p:spPr>
        <p:txBody>
          <a:bodyPr vert="horz" lIns="91440" tIns="45720" rIns="91440" bIns="45720" rtlCol="0" anchor="ctr"/>
          <a:lstStyle>
            <a:lvl1pPr algn="r">
              <a:defRPr sz="825">
                <a:solidFill>
                  <a:schemeClr val="tx2"/>
                </a:solidFill>
              </a:defRPr>
            </a:lvl1pPr>
          </a:lstStyle>
          <a:p>
            <a:fld id="{FC79D862-765A-0A41-AB53-CE077F2A1E71}" type="datetime1">
              <a:rPr lang="en-GB" smtClean="0"/>
              <a:t>05/02/2020</a:t>
            </a:fld>
            <a:endParaRPr lang="en-GB"/>
          </a:p>
        </p:txBody>
      </p:sp>
      <p:sp>
        <p:nvSpPr>
          <p:cNvPr id="5" name="Footer Placeholder 4"/>
          <p:cNvSpPr>
            <a:spLocks noGrp="1"/>
          </p:cNvSpPr>
          <p:nvPr>
            <p:ph type="ftr" sz="quarter" idx="3"/>
          </p:nvPr>
        </p:nvSpPr>
        <p:spPr>
          <a:xfrm>
            <a:off x="816102" y="6272785"/>
            <a:ext cx="4745736" cy="365125"/>
          </a:xfrm>
          <a:prstGeom prst="rect">
            <a:avLst/>
          </a:prstGeom>
        </p:spPr>
        <p:txBody>
          <a:bodyPr vert="horz" lIns="91440" tIns="45720" rIns="91440" bIns="45720" rtlCol="0" anchor="ctr"/>
          <a:lstStyle>
            <a:lvl1pPr algn="l">
              <a:defRPr sz="825">
                <a:solidFill>
                  <a:schemeClr val="tx2"/>
                </a:solidFill>
              </a:defRPr>
            </a:lvl1pPr>
          </a:lstStyle>
          <a:p>
            <a:r>
              <a:rPr lang="en-GB" smtClean="0"/>
              <a:t>8220 Callum Bagley</a:t>
            </a:r>
            <a:endParaRPr lang="en-GB"/>
          </a:p>
        </p:txBody>
      </p:sp>
      <p:grpSp>
        <p:nvGrpSpPr>
          <p:cNvPr id="7" name="Group 6"/>
          <p:cNvGrpSpPr>
            <a:grpSpLocks noChangeAspect="1"/>
          </p:cNvGrpSpPr>
          <p:nvPr/>
        </p:nvGrpSpPr>
        <p:grpSpPr>
          <a:xfrm>
            <a:off x="8551294" y="6229681"/>
            <a:ext cx="3429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050" b="1">
                <a:solidFill>
                  <a:srgbClr val="FFFFFF"/>
                </a:solidFill>
                <a:latin typeface="+mj-lt"/>
              </a:defRPr>
            </a:lvl1pPr>
          </a:lstStyle>
          <a:p>
            <a:fld id="{AA6A9976-36EA-4D15-ACBD-D85C0D488E96}" type="slidenum">
              <a:rPr lang="en-GB" smtClean="0"/>
              <a:t>‹#›</a:t>
            </a:fld>
            <a:endParaRPr lang="en-GB"/>
          </a:p>
        </p:txBody>
      </p:sp>
    </p:spTree>
    <p:extLst>
      <p:ext uri="{BB962C8B-B14F-4D97-AF65-F5344CB8AC3E}">
        <p14:creationId xmlns:p14="http://schemas.microsoft.com/office/powerpoint/2010/main" val="208193130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sldNum="0" hdr="0" dt="0"/>
  <p:txStyles>
    <p:titleStyle>
      <a:lvl1pPr algn="l" defTabSz="685800" rtl="0" eaLnBrk="1" latinLnBrk="0" hangingPunct="1">
        <a:lnSpc>
          <a:spcPct val="90000"/>
        </a:lnSpc>
        <a:spcBef>
          <a:spcPct val="0"/>
        </a:spcBef>
        <a:buNone/>
        <a:defRPr sz="405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37160" indent="-137160" algn="l" defTabSz="685800" rtl="0" eaLnBrk="1" latinLnBrk="0" hangingPunct="1">
        <a:lnSpc>
          <a:spcPct val="90000"/>
        </a:lnSpc>
        <a:spcBef>
          <a:spcPts val="900"/>
        </a:spcBef>
        <a:buClr>
          <a:schemeClr val="accent1">
            <a:lumMod val="75000"/>
          </a:schemeClr>
        </a:buClr>
        <a:buSzPct val="85000"/>
        <a:buFont typeface="Wingdings" pitchFamily="2" charset="2"/>
        <a:buChar char="§"/>
        <a:defRPr sz="1500" kern="1200">
          <a:solidFill>
            <a:schemeClr val="tx1"/>
          </a:solidFill>
          <a:latin typeface="+mn-lt"/>
          <a:ea typeface="+mn-ea"/>
          <a:cs typeface="+mn-cs"/>
        </a:defRPr>
      </a:lvl1pPr>
      <a:lvl2pPr marL="34290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350" kern="1200">
          <a:solidFill>
            <a:schemeClr val="tx1"/>
          </a:solidFill>
          <a:latin typeface="+mn-lt"/>
          <a:ea typeface="+mn-ea"/>
          <a:cs typeface="+mn-cs"/>
        </a:defRPr>
      </a:lvl2pPr>
      <a:lvl3pPr marL="54864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3pPr>
      <a:lvl4pPr marL="75438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4pPr>
      <a:lvl5pPr marL="960120" indent="-13716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5pPr>
      <a:lvl6pPr marL="120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6pPr>
      <a:lvl7pPr marL="142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7pPr>
      <a:lvl8pPr marL="1650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8pPr>
      <a:lvl9pPr marL="1875000" indent="-171450" algn="l" defTabSz="685800" rtl="0" eaLnBrk="1" latinLnBrk="0" hangingPunct="1">
        <a:lnSpc>
          <a:spcPct val="90000"/>
        </a:lnSpc>
        <a:spcBef>
          <a:spcPts val="300"/>
        </a:spcBef>
        <a:spcAft>
          <a:spcPts val="150"/>
        </a:spcAft>
        <a:buClr>
          <a:schemeClr val="accent1">
            <a:lumMod val="75000"/>
          </a:schemeClr>
        </a:buClr>
        <a:buSzPct val="85000"/>
        <a:buFont typeface="Wingdings" pitchFamily="2" charset="2"/>
        <a:buChar char="§"/>
        <a:defRPr sz="12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048" y="0"/>
            <a:ext cx="9144000" cy="1392559"/>
          </a:xfrm>
        </p:spPr>
        <p:txBody>
          <a:bodyPr>
            <a:noAutofit/>
          </a:bodyPr>
          <a:lstStyle/>
          <a:p>
            <a:r>
              <a:rPr lang="en-GB" sz="9600" dirty="0" smtClean="0">
                <a:solidFill>
                  <a:srgbClr val="7030A0"/>
                </a:solidFill>
              </a:rPr>
              <a:t>Nutrition in Sport </a:t>
            </a:r>
            <a:endParaRPr lang="en-GB" sz="9600" dirty="0">
              <a:solidFill>
                <a:srgbClr val="7030A0"/>
              </a:solidFill>
            </a:endParaRPr>
          </a:p>
        </p:txBody>
      </p:sp>
      <p:sp>
        <p:nvSpPr>
          <p:cNvPr id="3" name="Subtitle 2"/>
          <p:cNvSpPr>
            <a:spLocks noGrp="1"/>
          </p:cNvSpPr>
          <p:nvPr>
            <p:ph type="subTitle" idx="1"/>
          </p:nvPr>
        </p:nvSpPr>
        <p:spPr>
          <a:xfrm>
            <a:off x="1371600" y="1392559"/>
            <a:ext cx="6400800" cy="1752600"/>
          </a:xfrm>
        </p:spPr>
        <p:txBody>
          <a:bodyPr>
            <a:noAutofit/>
          </a:bodyPr>
          <a:lstStyle/>
          <a:p>
            <a:r>
              <a:rPr lang="en-GB" sz="13800" dirty="0" smtClean="0">
                <a:solidFill>
                  <a:schemeClr val="bg1">
                    <a:lumMod val="50000"/>
                  </a:schemeClr>
                </a:solidFill>
              </a:rPr>
              <a:t>LO2</a:t>
            </a:r>
            <a:endParaRPr lang="en-GB" sz="13800" dirty="0">
              <a:solidFill>
                <a:schemeClr val="bg1">
                  <a:lumMod val="50000"/>
                </a:schemeClr>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18020073"/>
              </p:ext>
            </p:extLst>
          </p:nvPr>
        </p:nvGraphicFramePr>
        <p:xfrm>
          <a:off x="1524000" y="3573016"/>
          <a:ext cx="6096000" cy="26212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283056">
                <a:tc>
                  <a:txBody>
                    <a:bodyPr/>
                    <a:lstStyle/>
                    <a:p>
                      <a:pPr algn="ctr"/>
                      <a:r>
                        <a:rPr lang="en-GB" sz="3200" dirty="0" smtClean="0"/>
                        <a:t>Good Progress</a:t>
                      </a:r>
                      <a:endParaRPr lang="en-GB" sz="3200" dirty="0"/>
                    </a:p>
                  </a:txBody>
                  <a:tcPr/>
                </a:tc>
                <a:tc>
                  <a:txBody>
                    <a:bodyPr/>
                    <a:lstStyle/>
                    <a:p>
                      <a:pPr algn="ctr"/>
                      <a:r>
                        <a:rPr lang="en-GB" sz="3200" dirty="0" smtClean="0"/>
                        <a:t>Outstanding Progress</a:t>
                      </a:r>
                      <a:endParaRPr lang="en-GB" sz="3200" dirty="0"/>
                    </a:p>
                  </a:txBody>
                  <a:tcPr/>
                </a:tc>
                <a:extLst>
                  <a:ext uri="{0D108BD9-81ED-4DB2-BD59-A6C34878D82A}">
                    <a16:rowId xmlns:a16="http://schemas.microsoft.com/office/drawing/2014/main" val="10000"/>
                  </a:ext>
                </a:extLst>
              </a:tr>
              <a:tr h="370840">
                <a:tc>
                  <a:txBody>
                    <a:bodyPr/>
                    <a:lstStyle/>
                    <a:p>
                      <a:r>
                        <a:rPr lang="en-GB" dirty="0" smtClean="0"/>
                        <a:t>Be able to</a:t>
                      </a:r>
                      <a:r>
                        <a:rPr lang="en-GB" baseline="0" dirty="0" smtClean="0"/>
                        <a:t> explain the impact of exercise before, during, after exercise</a:t>
                      </a:r>
                      <a:endParaRPr lang="en-GB" dirty="0"/>
                    </a:p>
                  </a:txBody>
                  <a:tcPr/>
                </a:tc>
                <a:tc>
                  <a:txBody>
                    <a:bodyPr/>
                    <a:lstStyle/>
                    <a:p>
                      <a:r>
                        <a:rPr lang="en-GB" dirty="0" smtClean="0"/>
                        <a:t>Be</a:t>
                      </a:r>
                      <a:r>
                        <a:rPr lang="en-GB" baseline="0" dirty="0" smtClean="0"/>
                        <a:t> able to explain the impact on a sporting performance</a:t>
                      </a:r>
                      <a:endParaRPr lang="en-GB" dirty="0"/>
                    </a:p>
                  </a:txBody>
                  <a:tcPr/>
                </a:tc>
                <a:extLst>
                  <a:ext uri="{0D108BD9-81ED-4DB2-BD59-A6C34878D82A}">
                    <a16:rowId xmlns:a16="http://schemas.microsoft.com/office/drawing/2014/main" val="10001"/>
                  </a:ext>
                </a:extLst>
              </a:tr>
              <a:tr h="370840">
                <a:tc>
                  <a:txBody>
                    <a:bodyPr/>
                    <a:lstStyle/>
                    <a:p>
                      <a:r>
                        <a:rPr lang="en-GB" dirty="0" smtClean="0"/>
                        <a:t>Over</a:t>
                      </a:r>
                      <a:r>
                        <a:rPr lang="en-GB" baseline="0" dirty="0" smtClean="0"/>
                        <a:t> a range of examples to support </a:t>
                      </a:r>
                      <a:endParaRPr lang="en-GB" dirty="0"/>
                    </a:p>
                  </a:txBody>
                  <a:tcPr/>
                </a:tc>
                <a:tc>
                  <a:txBody>
                    <a:bodyPr/>
                    <a:lstStyle/>
                    <a:p>
                      <a:r>
                        <a:rPr lang="en-GB" dirty="0" smtClean="0"/>
                        <a:t>Offer</a:t>
                      </a:r>
                      <a:r>
                        <a:rPr lang="en-GB" baseline="0" dirty="0" smtClean="0"/>
                        <a:t> a wide range of examples.</a:t>
                      </a:r>
                      <a:endParaRPr lang="en-GB" dirty="0"/>
                    </a:p>
                  </a:txBody>
                  <a:tcPr/>
                </a:tc>
                <a:extLst>
                  <a:ext uri="{0D108BD9-81ED-4DB2-BD59-A6C34878D82A}">
                    <a16:rowId xmlns:a16="http://schemas.microsoft.com/office/drawing/2014/main" val="10002"/>
                  </a:ext>
                </a:extLst>
              </a:tr>
            </a:tbl>
          </a:graphicData>
        </a:graphic>
      </p:graphicFrame>
      <p:pic>
        <p:nvPicPr>
          <p:cNvPr id="5" name="Picture 4"/>
          <p:cNvPicPr>
            <a:picLocks noChangeAspect="1"/>
          </p:cNvPicPr>
          <p:nvPr/>
        </p:nvPicPr>
        <p:blipFill>
          <a:blip r:embed="rId2"/>
          <a:stretch>
            <a:fillRect/>
          </a:stretch>
        </p:blipFill>
        <p:spPr>
          <a:xfrm>
            <a:off x="6422109" y="1587832"/>
            <a:ext cx="2395782" cy="1593155"/>
          </a:xfrm>
          <a:prstGeom prst="rect">
            <a:avLst/>
          </a:prstGeom>
        </p:spPr>
      </p:pic>
      <p:pic>
        <p:nvPicPr>
          <p:cNvPr id="6" name="Picture 5"/>
          <p:cNvPicPr>
            <a:picLocks noChangeAspect="1"/>
          </p:cNvPicPr>
          <p:nvPr/>
        </p:nvPicPr>
        <p:blipFill>
          <a:blip r:embed="rId3"/>
          <a:stretch>
            <a:fillRect/>
          </a:stretch>
        </p:blipFill>
        <p:spPr>
          <a:xfrm>
            <a:off x="539552" y="1504794"/>
            <a:ext cx="2512495" cy="1676193"/>
          </a:xfrm>
          <a:prstGeom prst="rect">
            <a:avLst/>
          </a:prstGeom>
        </p:spPr>
      </p:pic>
    </p:spTree>
    <p:extLst>
      <p:ext uri="{BB962C8B-B14F-4D97-AF65-F5344CB8AC3E}">
        <p14:creationId xmlns:p14="http://schemas.microsoft.com/office/powerpoint/2010/main" val="845846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400" y="4437112"/>
            <a:ext cx="8938651" cy="1513518"/>
          </a:xfrm>
        </p:spPr>
        <p:txBody>
          <a:bodyPr/>
          <a:lstStyle/>
          <a:p>
            <a:r>
              <a:rPr lang="en-GB" dirty="0" smtClean="0"/>
              <a:t>The importance of nutrition during exercising    </a:t>
            </a:r>
            <a:endParaRPr lang="en-GB" dirty="0"/>
          </a:p>
        </p:txBody>
      </p:sp>
      <p:sp>
        <p:nvSpPr>
          <p:cNvPr id="3" name="Content Placeholder 2"/>
          <p:cNvSpPr>
            <a:spLocks noGrp="1"/>
          </p:cNvSpPr>
          <p:nvPr>
            <p:ph idx="1"/>
          </p:nvPr>
        </p:nvSpPr>
        <p:spPr>
          <a:xfrm>
            <a:off x="125361" y="188640"/>
            <a:ext cx="8893277" cy="3069443"/>
          </a:xfrm>
          <a:ln>
            <a:solidFill>
              <a:schemeClr val="bg1"/>
            </a:solidFill>
          </a:ln>
        </p:spPr>
        <p:txBody>
          <a:bodyPr>
            <a:noAutofit/>
          </a:bodyPr>
          <a:lstStyle/>
          <a:p>
            <a:pPr marL="0" indent="0" algn="ctr">
              <a:buNone/>
            </a:pPr>
            <a:r>
              <a:rPr lang="en-GB" sz="2400" dirty="0">
                <a:solidFill>
                  <a:srgbClr val="000000"/>
                </a:solidFill>
              </a:rPr>
              <a:t>It is important to maintain good nutrition during exercise to make sure you remain hydrated to allow you to maintain the same pace and to make sure you are not dehydrated as your muscles may become tired and you could get heat stroke which could lead to injuries. It is also important to also have a quick energy boost to replenish you nutritional needs during exercise, for example if you were tired and thirsty in a football match you could have a quick drink of water or an energy drink at half time. It is important that if you are working really hard and for a long time like marathon runner they need to have a small snack that will provide them with energy.</a:t>
            </a:r>
          </a:p>
        </p:txBody>
      </p:sp>
      <p:sp>
        <p:nvSpPr>
          <p:cNvPr id="6" name="Rectangle 5"/>
          <p:cNvSpPr/>
          <p:nvPr/>
        </p:nvSpPr>
        <p:spPr>
          <a:xfrm>
            <a:off x="2918652" y="5805264"/>
            <a:ext cx="3538148" cy="1107996"/>
          </a:xfrm>
          <a:prstGeom prst="rect">
            <a:avLst/>
          </a:prstGeom>
          <a:noFill/>
        </p:spPr>
        <p:txBody>
          <a:bodyPr wrap="none" lIns="91440" tIns="45720" rIns="91440" bIns="45720">
            <a:spAutoFit/>
          </a:bodyPr>
          <a:lstStyle/>
          <a:p>
            <a:pPr algn="ctr"/>
            <a:r>
              <a:rPr lang="en-US" sz="6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EXAMPLE</a:t>
            </a:r>
            <a:endParaRPr 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3030629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additive="base">
                                        <p:cTn id="7" dur="500" fill="hold"/>
                                        <p:tgtEl>
                                          <p:spTgt spid="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r>
              <a:rPr lang="en-GB" smtClean="0"/>
              <a:t>Reece Benjamin 8222</a:t>
            </a:r>
            <a:endParaRPr lang="en-GB"/>
          </a:p>
        </p:txBody>
      </p:sp>
      <p:pic>
        <p:nvPicPr>
          <p:cNvPr id="4" name="Picture 3"/>
          <p:cNvPicPr>
            <a:picLocks noChangeAspect="1"/>
          </p:cNvPicPr>
          <p:nvPr/>
        </p:nvPicPr>
        <p:blipFill>
          <a:blip r:embed="rId2"/>
          <a:stretch>
            <a:fillRect/>
          </a:stretch>
        </p:blipFill>
        <p:spPr>
          <a:xfrm>
            <a:off x="179513" y="116632"/>
            <a:ext cx="8964488" cy="6741368"/>
          </a:xfrm>
          <a:prstGeom prst="rect">
            <a:avLst/>
          </a:prstGeom>
        </p:spPr>
      </p:pic>
      <p:sp>
        <p:nvSpPr>
          <p:cNvPr id="8" name="Rectangle 7"/>
          <p:cNvSpPr/>
          <p:nvPr/>
        </p:nvSpPr>
        <p:spPr>
          <a:xfrm>
            <a:off x="2918652" y="5805264"/>
            <a:ext cx="3538148" cy="1107996"/>
          </a:xfrm>
          <a:prstGeom prst="rect">
            <a:avLst/>
          </a:prstGeom>
          <a:noFill/>
        </p:spPr>
        <p:txBody>
          <a:bodyPr wrap="none" lIns="91440" tIns="45720" rIns="91440" bIns="45720">
            <a:spAutoFit/>
          </a:bodyPr>
          <a:lstStyle/>
          <a:p>
            <a:pPr algn="ctr"/>
            <a:r>
              <a:rPr lang="en-US" sz="6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EXAMPLE</a:t>
            </a:r>
            <a:endParaRPr 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4292462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Picture 3"/>
          <p:cNvPicPr>
            <a:picLocks noChangeAspect="1"/>
          </p:cNvPicPr>
          <p:nvPr/>
        </p:nvPicPr>
        <p:blipFill>
          <a:blip r:embed="rId2"/>
          <a:stretch>
            <a:fillRect/>
          </a:stretch>
        </p:blipFill>
        <p:spPr>
          <a:xfrm>
            <a:off x="0" y="856216"/>
            <a:ext cx="9217023" cy="5184576"/>
          </a:xfrm>
          <a:prstGeom prst="rect">
            <a:avLst/>
          </a:prstGeom>
        </p:spPr>
      </p:pic>
      <p:sp>
        <p:nvSpPr>
          <p:cNvPr id="5" name="Rectangle 4"/>
          <p:cNvSpPr/>
          <p:nvPr/>
        </p:nvSpPr>
        <p:spPr>
          <a:xfrm>
            <a:off x="2918652" y="5805264"/>
            <a:ext cx="3538148" cy="1107996"/>
          </a:xfrm>
          <a:prstGeom prst="rect">
            <a:avLst/>
          </a:prstGeom>
          <a:noFill/>
        </p:spPr>
        <p:txBody>
          <a:bodyPr wrap="none" lIns="91440" tIns="45720" rIns="91440" bIns="45720">
            <a:spAutoFit/>
          </a:bodyPr>
          <a:lstStyle/>
          <a:p>
            <a:pPr algn="ctr"/>
            <a:r>
              <a:rPr lang="en-US" sz="6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EXAMPLE</a:t>
            </a:r>
            <a:endParaRPr 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2377267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2">
            <a:schemeClr val="accent6"/>
          </a:lnRef>
          <a:fillRef idx="1">
            <a:schemeClr val="lt1"/>
          </a:fillRef>
          <a:effectRef idx="0">
            <a:schemeClr val="accent6"/>
          </a:effectRef>
          <a:fontRef idx="minor">
            <a:schemeClr val="dk1"/>
          </a:fontRef>
        </p:style>
        <p:txBody>
          <a:bodyPr>
            <a:noAutofit/>
          </a:bodyPr>
          <a:lstStyle/>
          <a:p>
            <a:r>
              <a:rPr lang="en-GB" sz="7200" b="1" dirty="0" smtClean="0">
                <a:ln w="22225">
                  <a:solidFill>
                    <a:schemeClr val="accent2"/>
                  </a:solidFill>
                  <a:prstDash val="solid"/>
                </a:ln>
                <a:solidFill>
                  <a:schemeClr val="accent2">
                    <a:lumMod val="40000"/>
                    <a:lumOff val="60000"/>
                  </a:schemeClr>
                </a:solidFill>
              </a:rPr>
              <a:t>End of P4 target</a:t>
            </a:r>
            <a:endParaRPr lang="en-GB" sz="7200" b="1" dirty="0">
              <a:ln w="22225">
                <a:solidFill>
                  <a:schemeClr val="accent2"/>
                </a:solidFill>
                <a:prstDash val="solid"/>
              </a:ln>
              <a:solidFill>
                <a:schemeClr val="accent2">
                  <a:lumMod val="40000"/>
                  <a:lumOff val="60000"/>
                </a:schemeClr>
              </a:solidFill>
            </a:endParaRPr>
          </a:p>
        </p:txBody>
      </p:sp>
      <p:sp>
        <p:nvSpPr>
          <p:cNvPr id="3" name="Content Placeholder 2"/>
          <p:cNvSpPr>
            <a:spLocks noGrp="1"/>
          </p:cNvSpPr>
          <p:nvPr>
            <p:ph idx="1"/>
          </p:nvPr>
        </p:nvSpPr>
        <p:spPr>
          <a:xfrm>
            <a:off x="457200" y="1556792"/>
            <a:ext cx="8229600" cy="4525963"/>
          </a:xfrm>
        </p:spPr>
        <p:txBody>
          <a:bodyPr/>
          <a:lstStyle/>
          <a:p>
            <a:pPr marL="514350" indent="-514350">
              <a:buFont typeface="+mj-lt"/>
              <a:buAutoNum type="arabicPeriod"/>
            </a:pPr>
            <a:r>
              <a:rPr lang="en-GB" dirty="0" smtClean="0">
                <a:solidFill>
                  <a:schemeClr val="accent6">
                    <a:lumMod val="75000"/>
                  </a:schemeClr>
                </a:solidFill>
              </a:rPr>
              <a:t>Explain why nutrition is important for performance</a:t>
            </a:r>
          </a:p>
          <a:p>
            <a:pPr marL="0" indent="0">
              <a:buNone/>
            </a:pPr>
            <a:endParaRPr lang="en-GB" dirty="0">
              <a:solidFill>
                <a:schemeClr val="accent6">
                  <a:lumMod val="75000"/>
                </a:schemeClr>
              </a:solidFill>
            </a:endParaRPr>
          </a:p>
          <a:p>
            <a:pPr marL="514350" indent="-514350">
              <a:buFont typeface="+mj-lt"/>
              <a:buAutoNum type="arabicPeriod" startAt="2"/>
            </a:pPr>
            <a:r>
              <a:rPr lang="en-GB" b="1" i="1" u="sng" dirty="0" smtClean="0">
                <a:solidFill>
                  <a:srgbClr val="00B0F0"/>
                </a:solidFill>
              </a:rPr>
              <a:t>Explain</a:t>
            </a:r>
            <a:r>
              <a:rPr lang="en-GB" dirty="0" smtClean="0">
                <a:solidFill>
                  <a:schemeClr val="accent6">
                    <a:lumMod val="75000"/>
                  </a:schemeClr>
                </a:solidFill>
              </a:rPr>
              <a:t> why nutrition is important:</a:t>
            </a:r>
          </a:p>
          <a:p>
            <a:r>
              <a:rPr lang="en-GB" dirty="0" smtClean="0">
                <a:solidFill>
                  <a:schemeClr val="accent6">
                    <a:lumMod val="75000"/>
                  </a:schemeClr>
                </a:solidFill>
              </a:rPr>
              <a:t>Before exercise</a:t>
            </a:r>
          </a:p>
          <a:p>
            <a:r>
              <a:rPr lang="en-GB" dirty="0" smtClean="0">
                <a:solidFill>
                  <a:schemeClr val="accent6">
                    <a:lumMod val="75000"/>
                  </a:schemeClr>
                </a:solidFill>
              </a:rPr>
              <a:t>During exercise</a:t>
            </a:r>
          </a:p>
          <a:p>
            <a:r>
              <a:rPr lang="en-GB" dirty="0" smtClean="0">
                <a:solidFill>
                  <a:schemeClr val="accent6">
                    <a:lumMod val="75000"/>
                  </a:schemeClr>
                </a:solidFill>
              </a:rPr>
              <a:t>After exercise</a:t>
            </a:r>
          </a:p>
        </p:txBody>
      </p:sp>
      <p:sp>
        <p:nvSpPr>
          <p:cNvPr id="4" name="Rectangle 3"/>
          <p:cNvSpPr/>
          <p:nvPr/>
        </p:nvSpPr>
        <p:spPr>
          <a:xfrm>
            <a:off x="251405" y="5498634"/>
            <a:ext cx="8641189" cy="1446550"/>
          </a:xfrm>
          <a:prstGeom prst="rect">
            <a:avLst/>
          </a:prstGeom>
          <a:noFill/>
        </p:spPr>
        <p:txBody>
          <a:bodyPr wrap="square" lIns="91440" tIns="45720" rIns="91440" bIns="45720">
            <a:spAutoFit/>
          </a:bodyPr>
          <a:lstStyle/>
          <a:p>
            <a:pPr algn="ctr"/>
            <a:r>
              <a:rPr lang="en-US" sz="4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You must give a sporting example for each one </a:t>
            </a:r>
            <a:endParaRPr lang="en-US" sz="4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endParaRPr>
          </a:p>
        </p:txBody>
      </p:sp>
    </p:spTree>
    <p:extLst>
      <p:ext uri="{BB962C8B-B14F-4D97-AF65-F5344CB8AC3E}">
        <p14:creationId xmlns:p14="http://schemas.microsoft.com/office/powerpoint/2010/main" val="2085065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 calcmode="lin" valueType="num">
                                      <p:cBhvr additive="base">
                                        <p:cTn id="37" dur="500" fill="hold"/>
                                        <p:tgtEl>
                                          <p:spTgt spid="4"/>
                                        </p:tgtEl>
                                        <p:attrNameLst>
                                          <p:attrName>ppt_x</p:attrName>
                                        </p:attrNameLst>
                                      </p:cBhvr>
                                      <p:tavLst>
                                        <p:tav tm="0">
                                          <p:val>
                                            <p:strVal val="#ppt_x"/>
                                          </p:val>
                                        </p:tav>
                                        <p:tav tm="100000">
                                          <p:val>
                                            <p:strVal val="#ppt_x"/>
                                          </p:val>
                                        </p:tav>
                                      </p:tavLst>
                                    </p:anim>
                                    <p:anim calcmode="lin" valueType="num">
                                      <p:cBhvr additive="base">
                                        <p:cTn id="3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363272" cy="4464496"/>
          </a:xfrm>
        </p:spPr>
        <p:style>
          <a:lnRef idx="2">
            <a:schemeClr val="accent2"/>
          </a:lnRef>
          <a:fillRef idx="1">
            <a:schemeClr val="lt1"/>
          </a:fillRef>
          <a:effectRef idx="0">
            <a:schemeClr val="accent2"/>
          </a:effectRef>
          <a:fontRef idx="minor">
            <a:schemeClr val="dk1"/>
          </a:fontRef>
        </p:style>
        <p:txBody>
          <a:bodyPr>
            <a:noAutofit/>
          </a:bodyPr>
          <a:lstStyle/>
          <a:p>
            <a:r>
              <a:rPr lang="en-GB" sz="9600" b="1" dirty="0" smtClean="0">
                <a:ln w="22225">
                  <a:solidFill>
                    <a:schemeClr val="accent2"/>
                  </a:solidFill>
                  <a:prstDash val="solid"/>
                </a:ln>
                <a:solidFill>
                  <a:schemeClr val="accent2">
                    <a:lumMod val="40000"/>
                    <a:lumOff val="60000"/>
                  </a:schemeClr>
                </a:solidFill>
              </a:rPr>
              <a:t>P5 </a:t>
            </a:r>
            <a:br>
              <a:rPr lang="en-GB" sz="9600" b="1" dirty="0" smtClean="0">
                <a:ln w="22225">
                  <a:solidFill>
                    <a:schemeClr val="accent2"/>
                  </a:solidFill>
                  <a:prstDash val="solid"/>
                </a:ln>
                <a:solidFill>
                  <a:schemeClr val="accent2">
                    <a:lumMod val="40000"/>
                    <a:lumOff val="60000"/>
                  </a:schemeClr>
                </a:solidFill>
              </a:rPr>
            </a:br>
            <a:r>
              <a:rPr lang="en-GB" sz="9600" b="1" dirty="0" smtClean="0">
                <a:ln w="22225">
                  <a:solidFill>
                    <a:schemeClr val="accent2"/>
                  </a:solidFill>
                  <a:prstDash val="solid"/>
                </a:ln>
                <a:solidFill>
                  <a:schemeClr val="accent2">
                    <a:lumMod val="40000"/>
                    <a:lumOff val="60000"/>
                  </a:schemeClr>
                </a:solidFill>
              </a:rPr>
              <a:t>LO2</a:t>
            </a:r>
            <a:br>
              <a:rPr lang="en-GB" sz="9600" b="1" dirty="0" smtClean="0">
                <a:ln w="22225">
                  <a:solidFill>
                    <a:schemeClr val="accent2"/>
                  </a:solidFill>
                  <a:prstDash val="solid"/>
                </a:ln>
                <a:solidFill>
                  <a:schemeClr val="accent2">
                    <a:lumMod val="40000"/>
                    <a:lumOff val="60000"/>
                  </a:schemeClr>
                </a:solidFill>
              </a:rPr>
            </a:br>
            <a:r>
              <a:rPr lang="en-GB" sz="9600" b="1" dirty="0" smtClean="0">
                <a:ln w="22225">
                  <a:solidFill>
                    <a:schemeClr val="accent2"/>
                  </a:solidFill>
                  <a:prstDash val="solid"/>
                </a:ln>
                <a:solidFill>
                  <a:schemeClr val="accent2">
                    <a:lumMod val="40000"/>
                    <a:lumOff val="60000"/>
                  </a:schemeClr>
                </a:solidFill>
              </a:rPr>
              <a:t>Supplements </a:t>
            </a:r>
            <a:endParaRPr lang="en-GB" sz="96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0008261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6275" y="19225"/>
            <a:ext cx="7886700" cy="1325563"/>
          </a:xfrm>
        </p:spPr>
        <p:txBody>
          <a:bodyPr>
            <a:noAutofit/>
          </a:bodyPr>
          <a:lstStyle/>
          <a:p>
            <a:pPr algn="ctr"/>
            <a:r>
              <a:rPr lang="en-US" sz="8800" dirty="0" smtClean="0">
                <a:solidFill>
                  <a:schemeClr val="accent6">
                    <a:lumMod val="75000"/>
                  </a:schemeClr>
                </a:solidFill>
              </a:rPr>
              <a:t>Supplements</a:t>
            </a:r>
            <a:endParaRPr lang="en-US" sz="8800" dirty="0">
              <a:solidFill>
                <a:schemeClr val="accent6">
                  <a:lumMod val="75000"/>
                </a:schemeClr>
              </a:solidFill>
            </a:endParaRPr>
          </a:p>
        </p:txBody>
      </p:sp>
      <p:sp>
        <p:nvSpPr>
          <p:cNvPr id="3" name="Content Placeholder 2"/>
          <p:cNvSpPr>
            <a:spLocks noGrp="1"/>
          </p:cNvSpPr>
          <p:nvPr>
            <p:ph idx="1"/>
          </p:nvPr>
        </p:nvSpPr>
        <p:spPr>
          <a:xfrm>
            <a:off x="335149" y="2132856"/>
            <a:ext cx="8568952" cy="2088232"/>
          </a:xfrm>
        </p:spPr>
        <p:txBody>
          <a:bodyPr>
            <a:noAutofit/>
          </a:bodyPr>
          <a:lstStyle/>
          <a:p>
            <a:pPr marL="0" indent="0" algn="ctr">
              <a:buNone/>
            </a:pPr>
            <a:r>
              <a:rPr lang="en-US" sz="4000" dirty="0" smtClean="0">
                <a:solidFill>
                  <a:schemeClr val="accent5">
                    <a:lumMod val="75000"/>
                  </a:schemeClr>
                </a:solidFill>
              </a:rPr>
              <a:t>Supplements are used in sport to enhancing performance and add nutrients to your system that perhaps you need more than normal or you do not get from your diet </a:t>
            </a:r>
            <a:endParaRPr lang="en-US" sz="4000" dirty="0">
              <a:solidFill>
                <a:schemeClr val="accent5">
                  <a:lumMod val="75000"/>
                </a:schemeClr>
              </a:solidFill>
            </a:endParaRPr>
          </a:p>
        </p:txBody>
      </p:sp>
    </p:spTree>
    <p:extLst>
      <p:ext uri="{BB962C8B-B14F-4D97-AF65-F5344CB8AC3E}">
        <p14:creationId xmlns:p14="http://schemas.microsoft.com/office/powerpoint/2010/main" val="818305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95536" y="226290"/>
            <a:ext cx="2397274" cy="4062651"/>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sz="2400" b="1" u="sng" dirty="0" smtClean="0">
                <a:solidFill>
                  <a:schemeClr val="accent6">
                    <a:lumMod val="75000"/>
                  </a:schemeClr>
                </a:solidFill>
              </a:rPr>
              <a:t>Creatine</a:t>
            </a:r>
          </a:p>
          <a:p>
            <a:pPr algn="ctr"/>
            <a:r>
              <a:rPr lang="en-US" dirty="0" smtClean="0">
                <a:solidFill>
                  <a:srgbClr val="00B050"/>
                </a:solidFill>
              </a:rPr>
              <a:t>Creatine mainly helps build muscle quicker and makes the athlete stronger.</a:t>
            </a:r>
            <a:r>
              <a:rPr lang="en-US" dirty="0" smtClean="0"/>
              <a:t> This has many benefits for example in football it means you could shoot with more power and tussle for the ball better with more strength. Creatine also helps speed up </a:t>
            </a:r>
            <a:r>
              <a:rPr lang="en-US" dirty="0" smtClean="0">
                <a:solidFill>
                  <a:srgbClr val="00B050"/>
                </a:solidFill>
              </a:rPr>
              <a:t>muscle repair and strengthening.</a:t>
            </a:r>
            <a:endParaRPr lang="en-US" dirty="0">
              <a:solidFill>
                <a:srgbClr val="00B050"/>
              </a:solidFill>
            </a:endParaRPr>
          </a:p>
        </p:txBody>
      </p:sp>
      <p:sp>
        <p:nvSpPr>
          <p:cNvPr id="5" name="TextBox 4"/>
          <p:cNvSpPr txBox="1"/>
          <p:nvPr/>
        </p:nvSpPr>
        <p:spPr>
          <a:xfrm>
            <a:off x="3203848" y="279400"/>
            <a:ext cx="2638797" cy="3508653"/>
          </a:xfrm>
          <a:prstGeom prst="rect">
            <a:avLst/>
          </a:prstGeom>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u="sng" dirty="0" smtClean="0">
                <a:solidFill>
                  <a:srgbClr val="7030A0"/>
                </a:solidFill>
              </a:rPr>
              <a:t>Protein Powders</a:t>
            </a:r>
          </a:p>
          <a:p>
            <a:pPr algn="ctr"/>
            <a:r>
              <a:rPr lang="en-US" dirty="0" smtClean="0"/>
              <a:t>Protein powders can be put with water and mixed and drank. These help muscles </a:t>
            </a:r>
            <a:r>
              <a:rPr lang="en-US" dirty="0" smtClean="0">
                <a:solidFill>
                  <a:srgbClr val="00B050"/>
                </a:solidFill>
              </a:rPr>
              <a:t>repair and grow </a:t>
            </a:r>
            <a:r>
              <a:rPr lang="en-US" dirty="0" smtClean="0"/>
              <a:t>muscle tissue and can be taken with low calories. After hard intense exercise people take these shakes so they can recover </a:t>
            </a:r>
            <a:r>
              <a:rPr lang="en-US" dirty="0" smtClean="0">
                <a:solidFill>
                  <a:srgbClr val="00B050"/>
                </a:solidFill>
              </a:rPr>
              <a:t>quick and train again like in football.</a:t>
            </a:r>
            <a:endParaRPr lang="en-US" dirty="0">
              <a:solidFill>
                <a:srgbClr val="00B050"/>
              </a:solidFill>
            </a:endParaRPr>
          </a:p>
        </p:txBody>
      </p:sp>
      <p:sp>
        <p:nvSpPr>
          <p:cNvPr id="6" name="TextBox 5"/>
          <p:cNvSpPr txBox="1"/>
          <p:nvPr/>
        </p:nvSpPr>
        <p:spPr>
          <a:xfrm>
            <a:off x="6334125" y="279400"/>
            <a:ext cx="2558355" cy="3600986"/>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sz="2400" b="1" u="sng" dirty="0" smtClean="0">
                <a:solidFill>
                  <a:schemeClr val="accent2">
                    <a:lumMod val="75000"/>
                  </a:schemeClr>
                </a:solidFill>
              </a:rPr>
              <a:t>Multivitamins and Herbs</a:t>
            </a:r>
          </a:p>
          <a:p>
            <a:pPr algn="ctr"/>
            <a:r>
              <a:rPr lang="en-US" dirty="0" smtClean="0"/>
              <a:t>These herbs and vitamins can come in varying forms to fill </a:t>
            </a:r>
            <a:r>
              <a:rPr lang="en-US" dirty="0" smtClean="0">
                <a:solidFill>
                  <a:srgbClr val="00B050"/>
                </a:solidFill>
              </a:rPr>
              <a:t>gaps in a diet for nutrients that are not being used or eaten by food</a:t>
            </a:r>
            <a:r>
              <a:rPr lang="en-US" dirty="0" smtClean="0"/>
              <a:t>s in their diet to remain healthy and not get ill. </a:t>
            </a:r>
            <a:r>
              <a:rPr lang="en-US" dirty="0" smtClean="0">
                <a:solidFill>
                  <a:srgbClr val="00B050"/>
                </a:solidFill>
              </a:rPr>
              <a:t>Examples are vitamins A, B, C, D, E and can make bones stronger </a:t>
            </a:r>
            <a:endParaRPr lang="en-US" dirty="0">
              <a:solidFill>
                <a:srgbClr val="00B050"/>
              </a:solidFill>
            </a:endParaRPr>
          </a:p>
        </p:txBody>
      </p:sp>
      <p:sp>
        <p:nvSpPr>
          <p:cNvPr id="7" name="TextBox 6"/>
          <p:cNvSpPr txBox="1"/>
          <p:nvPr/>
        </p:nvSpPr>
        <p:spPr>
          <a:xfrm>
            <a:off x="755576" y="4826000"/>
            <a:ext cx="7632847" cy="1569660"/>
          </a:xfrm>
          <a:prstGeom prst="rect">
            <a:avLst/>
          </a:prstGeom>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u="sng" dirty="0" smtClean="0">
                <a:solidFill>
                  <a:schemeClr val="accent1">
                    <a:lumMod val="75000"/>
                  </a:schemeClr>
                </a:solidFill>
              </a:rPr>
              <a:t>Risks</a:t>
            </a:r>
          </a:p>
          <a:p>
            <a:pPr algn="ctr"/>
            <a:r>
              <a:rPr lang="en-US" dirty="0" smtClean="0">
                <a:solidFill>
                  <a:srgbClr val="00B050"/>
                </a:solidFill>
              </a:rPr>
              <a:t>The risks of supplements is that you don</a:t>
            </a:r>
            <a:r>
              <a:rPr lang="fr-FR" dirty="0" smtClean="0">
                <a:solidFill>
                  <a:srgbClr val="00B050"/>
                </a:solidFill>
              </a:rPr>
              <a:t>’</a:t>
            </a:r>
            <a:r>
              <a:rPr lang="en-US" dirty="0" smtClean="0">
                <a:solidFill>
                  <a:srgbClr val="00B050"/>
                </a:solidFill>
              </a:rPr>
              <a:t>t know what to take or how much of it</a:t>
            </a:r>
            <a:r>
              <a:rPr lang="en-US" dirty="0" smtClean="0">
                <a:solidFill>
                  <a:schemeClr val="accent1">
                    <a:lumMod val="75000"/>
                  </a:schemeClr>
                </a:solidFill>
              </a:rPr>
              <a:t>, for example too much protein with high carbohydrate content can cause you to </a:t>
            </a:r>
            <a:r>
              <a:rPr lang="en-US" dirty="0" smtClean="0">
                <a:solidFill>
                  <a:srgbClr val="00B050"/>
                </a:solidFill>
              </a:rPr>
              <a:t>gain weight that you might not want to and mean you run slower/lower </a:t>
            </a:r>
            <a:r>
              <a:rPr lang="en-US" dirty="0" smtClean="0">
                <a:solidFill>
                  <a:schemeClr val="accent1">
                    <a:lumMod val="75000"/>
                  </a:schemeClr>
                </a:solidFill>
              </a:rPr>
              <a:t>performance. </a:t>
            </a:r>
            <a:r>
              <a:rPr lang="en-US" dirty="0" smtClean="0">
                <a:solidFill>
                  <a:srgbClr val="00B050"/>
                </a:solidFill>
              </a:rPr>
              <a:t>Too much creatine can kidney problems.</a:t>
            </a:r>
            <a:endParaRPr lang="en-US" sz="1400" dirty="0">
              <a:solidFill>
                <a:srgbClr val="00B050"/>
              </a:solidFill>
            </a:endParaRPr>
          </a:p>
        </p:txBody>
      </p:sp>
      <p:sp>
        <p:nvSpPr>
          <p:cNvPr id="8" name="Title 1"/>
          <p:cNvSpPr>
            <a:spLocks noGrp="1"/>
          </p:cNvSpPr>
          <p:nvPr>
            <p:ph type="title"/>
          </p:nvPr>
        </p:nvSpPr>
        <p:spPr>
          <a:xfrm>
            <a:off x="3420377" y="4002822"/>
            <a:ext cx="4320481" cy="700742"/>
          </a:xfrm>
        </p:spPr>
        <p:style>
          <a:lnRef idx="2">
            <a:schemeClr val="accent5"/>
          </a:lnRef>
          <a:fillRef idx="1">
            <a:schemeClr val="lt1"/>
          </a:fillRef>
          <a:effectRef idx="0">
            <a:schemeClr val="accent5"/>
          </a:effectRef>
          <a:fontRef idx="minor">
            <a:schemeClr val="dk1"/>
          </a:fontRef>
        </p:style>
        <p:txBody>
          <a:bodyPr>
            <a:noAutofit/>
          </a:bodyPr>
          <a:lstStyle/>
          <a:p>
            <a:pPr algn="ctr"/>
            <a:r>
              <a:rPr lang="en-US" sz="5400" b="1" dirty="0" smtClean="0">
                <a:ln w="9525">
                  <a:solidFill>
                    <a:schemeClr val="bg1"/>
                  </a:solidFill>
                  <a:prstDash val="solid"/>
                </a:ln>
                <a:solidFill>
                  <a:schemeClr val="tx1"/>
                </a:solidFill>
                <a:effectLst>
                  <a:outerShdw blurRad="12700" dist="38100" dir="2700000" algn="tl" rotWithShape="0">
                    <a:schemeClr val="bg1">
                      <a:lumMod val="50000"/>
                    </a:schemeClr>
                  </a:outerShdw>
                </a:effectLst>
              </a:rPr>
              <a:t>Supplements</a:t>
            </a:r>
            <a:endParaRPr lang="en-US" sz="5400" b="1"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Tree>
    <p:extLst>
      <p:ext uri="{BB962C8B-B14F-4D97-AF65-F5344CB8AC3E}">
        <p14:creationId xmlns:p14="http://schemas.microsoft.com/office/powerpoint/2010/main" val="492556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04631" y="257313"/>
            <a:ext cx="8734737" cy="4913290"/>
          </a:xfrm>
          <a:prstGeom prst="rect">
            <a:avLst/>
          </a:prstGeom>
        </p:spPr>
      </p:pic>
      <p:sp>
        <p:nvSpPr>
          <p:cNvPr id="5" name="Rectangle 4"/>
          <p:cNvSpPr/>
          <p:nvPr/>
        </p:nvSpPr>
        <p:spPr>
          <a:xfrm>
            <a:off x="2802925" y="5353165"/>
            <a:ext cx="3538148" cy="1107996"/>
          </a:xfrm>
          <a:prstGeom prst="rect">
            <a:avLst/>
          </a:prstGeom>
          <a:noFill/>
        </p:spPr>
        <p:txBody>
          <a:bodyPr wrap="none" lIns="91440" tIns="45720" rIns="91440" bIns="45720">
            <a:spAutoFit/>
          </a:bodyPr>
          <a:lstStyle/>
          <a:p>
            <a:pPr algn="ctr"/>
            <a:r>
              <a:rPr lang="en-US" sz="6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EXAMPLE</a:t>
            </a:r>
            <a:endParaRPr 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708920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5" name="Picture 4"/>
          <p:cNvPicPr>
            <a:picLocks noChangeAspect="1"/>
          </p:cNvPicPr>
          <p:nvPr/>
        </p:nvPicPr>
        <p:blipFill>
          <a:blip r:embed="rId2"/>
          <a:stretch>
            <a:fillRect/>
          </a:stretch>
        </p:blipFill>
        <p:spPr>
          <a:xfrm>
            <a:off x="179513" y="164661"/>
            <a:ext cx="4095498" cy="2303718"/>
          </a:xfrm>
          <a:prstGeom prst="rect">
            <a:avLst/>
          </a:prstGeom>
        </p:spPr>
      </p:pic>
      <p:pic>
        <p:nvPicPr>
          <p:cNvPr id="6" name="Picture 5"/>
          <p:cNvPicPr>
            <a:picLocks noChangeAspect="1"/>
          </p:cNvPicPr>
          <p:nvPr/>
        </p:nvPicPr>
        <p:blipFill>
          <a:blip r:embed="rId3"/>
          <a:stretch>
            <a:fillRect/>
          </a:stretch>
        </p:blipFill>
        <p:spPr>
          <a:xfrm>
            <a:off x="4552697" y="151921"/>
            <a:ext cx="4421805" cy="2487265"/>
          </a:xfrm>
          <a:prstGeom prst="rect">
            <a:avLst/>
          </a:prstGeom>
        </p:spPr>
      </p:pic>
      <p:pic>
        <p:nvPicPr>
          <p:cNvPr id="7" name="Picture 6"/>
          <p:cNvPicPr>
            <a:picLocks noChangeAspect="1"/>
          </p:cNvPicPr>
          <p:nvPr/>
        </p:nvPicPr>
        <p:blipFill>
          <a:blip r:embed="rId4"/>
          <a:stretch>
            <a:fillRect/>
          </a:stretch>
        </p:blipFill>
        <p:spPr>
          <a:xfrm>
            <a:off x="142691" y="4685969"/>
            <a:ext cx="3679850" cy="2069916"/>
          </a:xfrm>
          <a:prstGeom prst="rect">
            <a:avLst/>
          </a:prstGeom>
        </p:spPr>
      </p:pic>
      <p:pic>
        <p:nvPicPr>
          <p:cNvPr id="8" name="Picture 7"/>
          <p:cNvPicPr>
            <a:picLocks noChangeAspect="1"/>
          </p:cNvPicPr>
          <p:nvPr/>
        </p:nvPicPr>
        <p:blipFill>
          <a:blip r:embed="rId5"/>
          <a:stretch>
            <a:fillRect/>
          </a:stretch>
        </p:blipFill>
        <p:spPr>
          <a:xfrm>
            <a:off x="5220072" y="4685969"/>
            <a:ext cx="3754431" cy="2111868"/>
          </a:xfrm>
          <a:prstGeom prst="rect">
            <a:avLst/>
          </a:prstGeom>
        </p:spPr>
      </p:pic>
      <p:pic>
        <p:nvPicPr>
          <p:cNvPr id="4" name="Picture 3"/>
          <p:cNvPicPr>
            <a:picLocks noChangeAspect="1"/>
          </p:cNvPicPr>
          <p:nvPr/>
        </p:nvPicPr>
        <p:blipFill>
          <a:blip r:embed="rId6"/>
          <a:stretch>
            <a:fillRect/>
          </a:stretch>
        </p:blipFill>
        <p:spPr>
          <a:xfrm>
            <a:off x="1523574" y="1714260"/>
            <a:ext cx="6096851" cy="3429479"/>
          </a:xfrm>
          <a:prstGeom prst="rect">
            <a:avLst/>
          </a:prstGeom>
        </p:spPr>
      </p:pic>
      <p:sp>
        <p:nvSpPr>
          <p:cNvPr id="9" name="Rectangle 8"/>
          <p:cNvSpPr/>
          <p:nvPr/>
        </p:nvSpPr>
        <p:spPr>
          <a:xfrm>
            <a:off x="2802925" y="5353165"/>
            <a:ext cx="3538148" cy="1107996"/>
          </a:xfrm>
          <a:prstGeom prst="rect">
            <a:avLst/>
          </a:prstGeom>
          <a:noFill/>
        </p:spPr>
        <p:txBody>
          <a:bodyPr wrap="none" lIns="91440" tIns="45720" rIns="91440" bIns="45720">
            <a:spAutoFit/>
          </a:bodyPr>
          <a:lstStyle/>
          <a:p>
            <a:pPr algn="ctr"/>
            <a:r>
              <a:rPr lang="en-US" sz="6600" b="1" cap="none" spc="0"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rPr>
              <a:t>EXAMPLE</a:t>
            </a:r>
            <a:endParaRPr lang="en-US" sz="66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Tree>
    <p:extLst>
      <p:ext uri="{BB962C8B-B14F-4D97-AF65-F5344CB8AC3E}">
        <p14:creationId xmlns:p14="http://schemas.microsoft.com/office/powerpoint/2010/main" val="176709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GB" sz="8000" b="1" u="sng" dirty="0" smtClean="0">
                <a:solidFill>
                  <a:srgbClr val="00B050"/>
                </a:solidFill>
              </a:rPr>
              <a:t>LO2: CAU</a:t>
            </a:r>
            <a:endParaRPr lang="en-GB" sz="8000" b="1" u="sng" dirty="0">
              <a:solidFill>
                <a:srgbClr val="00B050"/>
              </a:solidFill>
            </a:endParaRPr>
          </a:p>
        </p:txBody>
      </p:sp>
      <p:sp>
        <p:nvSpPr>
          <p:cNvPr id="3" name="Content Placeholder 2"/>
          <p:cNvSpPr>
            <a:spLocks noGrp="1"/>
          </p:cNvSpPr>
          <p:nvPr>
            <p:ph idx="1"/>
          </p:nvPr>
        </p:nvSpPr>
        <p:spPr>
          <a:xfrm>
            <a:off x="251520" y="1340768"/>
            <a:ext cx="8784976" cy="4525963"/>
          </a:xfrm>
        </p:spPr>
        <p:txBody>
          <a:bodyPr>
            <a:noAutofit/>
          </a:bodyPr>
          <a:lstStyle/>
          <a:p>
            <a:pPr marL="0" indent="0">
              <a:buNone/>
            </a:pPr>
            <a:r>
              <a:rPr lang="en-GB" sz="2800" b="1" u="sng" dirty="0" smtClean="0">
                <a:solidFill>
                  <a:schemeClr val="accent6">
                    <a:lumMod val="75000"/>
                  </a:schemeClr>
                </a:solidFill>
              </a:rPr>
              <a:t>When to eat nutrients for performance</a:t>
            </a:r>
          </a:p>
          <a:p>
            <a:r>
              <a:rPr lang="en-GB" sz="2800" dirty="0" smtClean="0">
                <a:solidFill>
                  <a:schemeClr val="accent6">
                    <a:lumMod val="75000"/>
                  </a:schemeClr>
                </a:solidFill>
              </a:rPr>
              <a:t>Before</a:t>
            </a:r>
          </a:p>
          <a:p>
            <a:r>
              <a:rPr lang="en-GB" sz="2800" dirty="0" smtClean="0">
                <a:solidFill>
                  <a:schemeClr val="accent6">
                    <a:lumMod val="75000"/>
                  </a:schemeClr>
                </a:solidFill>
              </a:rPr>
              <a:t>During </a:t>
            </a:r>
          </a:p>
          <a:p>
            <a:r>
              <a:rPr lang="en-GB" sz="2800" dirty="0" smtClean="0">
                <a:solidFill>
                  <a:schemeClr val="accent6">
                    <a:lumMod val="75000"/>
                  </a:schemeClr>
                </a:solidFill>
              </a:rPr>
              <a:t>After </a:t>
            </a:r>
          </a:p>
          <a:p>
            <a:endParaRPr lang="en-GB" sz="2800" dirty="0"/>
          </a:p>
          <a:p>
            <a:pPr marL="0" indent="0">
              <a:buNone/>
            </a:pPr>
            <a:r>
              <a:rPr lang="en-GB" sz="2800" b="1" u="sng" dirty="0" smtClean="0">
                <a:solidFill>
                  <a:srgbClr val="7030A0"/>
                </a:solidFill>
              </a:rPr>
              <a:t>Supplements</a:t>
            </a:r>
          </a:p>
          <a:p>
            <a:r>
              <a:rPr lang="en-GB" sz="2800" dirty="0" smtClean="0">
                <a:solidFill>
                  <a:srgbClr val="7030A0"/>
                </a:solidFill>
              </a:rPr>
              <a:t>Definition</a:t>
            </a:r>
          </a:p>
          <a:p>
            <a:r>
              <a:rPr lang="en-GB" sz="2800" dirty="0" smtClean="0">
                <a:solidFill>
                  <a:srgbClr val="7030A0"/>
                </a:solidFill>
              </a:rPr>
              <a:t>Multivitamins, protein powders, herbs, spices</a:t>
            </a:r>
          </a:p>
          <a:p>
            <a:r>
              <a:rPr lang="en-GB" sz="2800" dirty="0" smtClean="0">
                <a:solidFill>
                  <a:srgbClr val="7030A0"/>
                </a:solidFill>
              </a:rPr>
              <a:t>Why they are used</a:t>
            </a:r>
          </a:p>
          <a:p>
            <a:r>
              <a:rPr lang="en-GB" sz="2800" dirty="0" smtClean="0">
                <a:solidFill>
                  <a:srgbClr val="7030A0"/>
                </a:solidFill>
              </a:rPr>
              <a:t>Issue with them  </a:t>
            </a:r>
            <a:endParaRPr lang="en-GB" sz="2800" dirty="0">
              <a:solidFill>
                <a:srgbClr val="7030A0"/>
              </a:solidFill>
            </a:endParaRPr>
          </a:p>
        </p:txBody>
      </p:sp>
      <p:pic>
        <p:nvPicPr>
          <p:cNvPr id="2050" name="Picture 2" descr="Tick Clip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2204864"/>
            <a:ext cx="1885442" cy="19648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ick Clip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4725144"/>
            <a:ext cx="1885442" cy="196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02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050"/>
                                        </p:tgtEl>
                                        <p:attrNameLst>
                                          <p:attrName>style.visibility</p:attrName>
                                        </p:attrNameLst>
                                      </p:cBhvr>
                                      <p:to>
                                        <p:strVal val="visible"/>
                                      </p:to>
                                    </p:set>
                                    <p:anim calcmode="lin" valueType="num">
                                      <p:cBhvr additive="base">
                                        <p:cTn id="61" dur="500" fill="hold"/>
                                        <p:tgtEl>
                                          <p:spTgt spid="2050"/>
                                        </p:tgtEl>
                                        <p:attrNameLst>
                                          <p:attrName>ppt_x</p:attrName>
                                        </p:attrNameLst>
                                      </p:cBhvr>
                                      <p:tavLst>
                                        <p:tav tm="0">
                                          <p:val>
                                            <p:strVal val="#ppt_x"/>
                                          </p:val>
                                        </p:tav>
                                        <p:tav tm="100000">
                                          <p:val>
                                            <p:strVal val="#ppt_x"/>
                                          </p:val>
                                        </p:tav>
                                      </p:tavLst>
                                    </p:anim>
                                    <p:anim calcmode="lin" valueType="num">
                                      <p:cBhvr additive="base">
                                        <p:cTn id="6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5"/>
                                        </p:tgtEl>
                                        <p:attrNameLst>
                                          <p:attrName>style.visibility</p:attrName>
                                        </p:attrNameLst>
                                      </p:cBhvr>
                                      <p:to>
                                        <p:strVal val="visible"/>
                                      </p:to>
                                    </p:set>
                                    <p:anim calcmode="lin" valueType="num">
                                      <p:cBhvr additive="base">
                                        <p:cTn id="67" dur="500" fill="hold"/>
                                        <p:tgtEl>
                                          <p:spTgt spid="5"/>
                                        </p:tgtEl>
                                        <p:attrNameLst>
                                          <p:attrName>ppt_x</p:attrName>
                                        </p:attrNameLst>
                                      </p:cBhvr>
                                      <p:tavLst>
                                        <p:tav tm="0">
                                          <p:val>
                                            <p:strVal val="#ppt_x"/>
                                          </p:val>
                                        </p:tav>
                                        <p:tav tm="100000">
                                          <p:val>
                                            <p:strVal val="#ppt_x"/>
                                          </p:val>
                                        </p:tav>
                                      </p:tavLst>
                                    </p:anim>
                                    <p:anim calcmode="lin" valueType="num">
                                      <p:cBhvr additive="base">
                                        <p:cTn id="6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620688"/>
            <a:ext cx="8229600" cy="5832648"/>
          </a:xfrm>
        </p:spPr>
        <p:txBody>
          <a:bodyPr>
            <a:normAutofit/>
          </a:bodyPr>
          <a:lstStyle/>
          <a:p>
            <a:pPr marL="0" indent="0">
              <a:buNone/>
            </a:pPr>
            <a:r>
              <a:rPr lang="en-GB" sz="5400" b="1" u="sng" dirty="0" smtClean="0">
                <a:solidFill>
                  <a:schemeClr val="accent6">
                    <a:lumMod val="75000"/>
                  </a:schemeClr>
                </a:solidFill>
              </a:rPr>
              <a:t>Nutrition is important </a:t>
            </a:r>
          </a:p>
          <a:p>
            <a:pPr marL="0" indent="0">
              <a:buNone/>
            </a:pPr>
            <a:endParaRPr lang="en-GB" sz="5400" dirty="0"/>
          </a:p>
          <a:p>
            <a:pPr>
              <a:buFont typeface="Wingdings" panose="05000000000000000000" pitchFamily="2" charset="2"/>
              <a:buChar char="ü"/>
            </a:pPr>
            <a:r>
              <a:rPr lang="en-GB" sz="5400" dirty="0" smtClean="0">
                <a:solidFill>
                  <a:schemeClr val="tx2">
                    <a:lumMod val="75000"/>
                  </a:schemeClr>
                </a:solidFill>
              </a:rPr>
              <a:t>Before exercises</a:t>
            </a:r>
          </a:p>
          <a:p>
            <a:pPr>
              <a:buFont typeface="Wingdings" panose="05000000000000000000" pitchFamily="2" charset="2"/>
              <a:buChar char="ü"/>
            </a:pPr>
            <a:r>
              <a:rPr lang="en-GB" sz="5400" dirty="0" smtClean="0">
                <a:solidFill>
                  <a:schemeClr val="tx2">
                    <a:lumMod val="75000"/>
                  </a:schemeClr>
                </a:solidFill>
              </a:rPr>
              <a:t>During exercises</a:t>
            </a:r>
          </a:p>
          <a:p>
            <a:pPr>
              <a:buFont typeface="Wingdings" panose="05000000000000000000" pitchFamily="2" charset="2"/>
              <a:buChar char="ü"/>
            </a:pPr>
            <a:r>
              <a:rPr lang="en-GB" sz="5400" dirty="0" smtClean="0">
                <a:solidFill>
                  <a:schemeClr val="tx2">
                    <a:lumMod val="75000"/>
                  </a:schemeClr>
                </a:solidFill>
              </a:rPr>
              <a:t>After exercise</a:t>
            </a:r>
          </a:p>
          <a:p>
            <a:pPr marL="0" indent="0">
              <a:buNone/>
            </a:pPr>
            <a:endParaRPr lang="en-GB" dirty="0"/>
          </a:p>
        </p:txBody>
      </p:sp>
    </p:spTree>
    <p:extLst>
      <p:ext uri="{BB962C8B-B14F-4D97-AF65-F5344CB8AC3E}">
        <p14:creationId xmlns:p14="http://schemas.microsoft.com/office/powerpoint/2010/main" val="1592722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143000"/>
          </a:xfrm>
        </p:spPr>
        <p:txBody>
          <a:bodyPr>
            <a:normAutofit/>
          </a:bodyPr>
          <a:lstStyle/>
          <a:p>
            <a:r>
              <a:rPr lang="en-GB" sz="6600" b="1" u="sng" dirty="0" smtClean="0">
                <a:solidFill>
                  <a:srgbClr val="0070C0"/>
                </a:solidFill>
              </a:rPr>
              <a:t>Next lesson</a:t>
            </a:r>
            <a:endParaRPr lang="en-GB" sz="6600" b="1" u="sng" dirty="0">
              <a:solidFill>
                <a:srgbClr val="0070C0"/>
              </a:solidFill>
            </a:endParaRPr>
          </a:p>
        </p:txBody>
      </p:sp>
      <p:sp>
        <p:nvSpPr>
          <p:cNvPr id="3" name="Content Placeholder 2"/>
          <p:cNvSpPr>
            <a:spLocks noGrp="1"/>
          </p:cNvSpPr>
          <p:nvPr>
            <p:ph idx="1"/>
          </p:nvPr>
        </p:nvSpPr>
        <p:spPr>
          <a:xfrm>
            <a:off x="457200" y="2492896"/>
            <a:ext cx="8229600" cy="4525963"/>
          </a:xfrm>
        </p:spPr>
        <p:txBody>
          <a:bodyPr>
            <a:normAutofit/>
          </a:bodyPr>
          <a:lstStyle/>
          <a:p>
            <a:pPr marL="0" indent="0" algn="ctr">
              <a:buNone/>
            </a:pPr>
            <a:r>
              <a:rPr lang="en-GB" sz="9600" dirty="0" smtClean="0"/>
              <a:t>Diets tailored to performance </a:t>
            </a:r>
            <a:endParaRPr lang="en-GB" sz="9600" dirty="0"/>
          </a:p>
        </p:txBody>
      </p:sp>
    </p:spTree>
    <p:extLst>
      <p:ext uri="{BB962C8B-B14F-4D97-AF65-F5344CB8AC3E}">
        <p14:creationId xmlns:p14="http://schemas.microsoft.com/office/powerpoint/2010/main" val="18547700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35" y="188640"/>
            <a:ext cx="8683910" cy="848423"/>
          </a:xfrm>
        </p:spPr>
        <p:txBody>
          <a:bodyPr>
            <a:normAutofit/>
          </a:bodyPr>
          <a:lstStyle/>
          <a:p>
            <a:pPr algn="ctr"/>
            <a:r>
              <a:rPr lang="en-GB" sz="5400" b="1" u="sng" spc="0" dirty="0">
                <a:solidFill>
                  <a:schemeClr val="accent1">
                    <a:lumMod val="75000"/>
                  </a:schemeClr>
                </a:solidFill>
              </a:rPr>
              <a:t>Diet with types of activity</a:t>
            </a:r>
            <a:endParaRPr lang="en-GB" sz="5400" b="1" u="sng" spc="0" dirty="0">
              <a:solidFill>
                <a:schemeClr val="accent1">
                  <a:lumMod val="75000"/>
                </a:schemeClr>
              </a:solidFill>
            </a:endParaRPr>
          </a:p>
        </p:txBody>
      </p:sp>
      <p:sp>
        <p:nvSpPr>
          <p:cNvPr id="3" name="Content Placeholder 2"/>
          <p:cNvSpPr>
            <a:spLocks noGrp="1"/>
          </p:cNvSpPr>
          <p:nvPr>
            <p:ph idx="1"/>
          </p:nvPr>
        </p:nvSpPr>
        <p:spPr>
          <a:xfrm>
            <a:off x="161874" y="1196752"/>
            <a:ext cx="8822631" cy="3266810"/>
          </a:xfrm>
        </p:spPr>
        <p:txBody>
          <a:bodyPr>
            <a:noAutofit/>
          </a:bodyPr>
          <a:lstStyle/>
          <a:p>
            <a:r>
              <a:rPr lang="en-GB" sz="4400" b="1" u="sng" dirty="0" smtClean="0">
                <a:solidFill>
                  <a:srgbClr val="0070C0"/>
                </a:solidFill>
              </a:rPr>
              <a:t>Aerobic</a:t>
            </a:r>
          </a:p>
          <a:p>
            <a:r>
              <a:rPr lang="en-GB" sz="1400" dirty="0" smtClean="0">
                <a:solidFill>
                  <a:schemeClr val="tx1"/>
                </a:solidFill>
              </a:rPr>
              <a:t>When </a:t>
            </a:r>
            <a:r>
              <a:rPr lang="en-GB" sz="1400" dirty="0" smtClean="0">
                <a:solidFill>
                  <a:schemeClr val="tx1"/>
                </a:solidFill>
              </a:rPr>
              <a:t>you do activities such as running and marathons (aerobic) you need to be hydrated and energized and eat foods with nutrients and foods that will give energy for a long period like carbohydrate loading</a:t>
            </a:r>
            <a:r>
              <a:rPr lang="en-GB" sz="1400" dirty="0" smtClean="0">
                <a:solidFill>
                  <a:srgbClr val="00B050"/>
                </a:solidFill>
              </a:rPr>
              <a:t>. Carbohydrate loading is where you start low and gradually build up the carbohydrates up to the race for energy increase.</a:t>
            </a:r>
            <a:r>
              <a:rPr lang="en-GB" sz="1400" dirty="0" smtClean="0">
                <a:solidFill>
                  <a:schemeClr val="tx1"/>
                </a:solidFill>
              </a:rPr>
              <a:t> </a:t>
            </a:r>
            <a:r>
              <a:rPr lang="en-GB" sz="1400" dirty="0" smtClean="0">
                <a:solidFill>
                  <a:schemeClr val="tx1"/>
                </a:solidFill>
              </a:rPr>
              <a:t>This allows them to perform aerobically without fatiguing</a:t>
            </a:r>
            <a:r>
              <a:rPr lang="en-GB" sz="1400" dirty="0" smtClean="0">
                <a:solidFill>
                  <a:schemeClr val="tx1"/>
                </a:solidFill>
              </a:rPr>
              <a:t>. </a:t>
            </a:r>
          </a:p>
          <a:p>
            <a:r>
              <a:rPr lang="en-GB" sz="2000" dirty="0" smtClean="0">
                <a:solidFill>
                  <a:srgbClr val="00B050"/>
                </a:solidFill>
              </a:rPr>
              <a:t>Endurance </a:t>
            </a:r>
            <a:r>
              <a:rPr lang="en-GB" sz="2000" dirty="0" smtClean="0">
                <a:solidFill>
                  <a:srgbClr val="00B050"/>
                </a:solidFill>
              </a:rPr>
              <a:t>athletes need to be hydrated because they </a:t>
            </a:r>
            <a:r>
              <a:rPr lang="en-GB" sz="2000" dirty="0" smtClean="0">
                <a:solidFill>
                  <a:srgbClr val="00B050"/>
                </a:solidFill>
              </a:rPr>
              <a:t>perform for a lon</a:t>
            </a:r>
            <a:r>
              <a:rPr lang="en-GB" sz="2000" dirty="0" smtClean="0">
                <a:solidFill>
                  <a:srgbClr val="00B050"/>
                </a:solidFill>
              </a:rPr>
              <a:t>g time ,</a:t>
            </a:r>
            <a:r>
              <a:rPr lang="en-GB" sz="2000" dirty="0" smtClean="0">
                <a:solidFill>
                  <a:srgbClr val="00B050"/>
                </a:solidFill>
              </a:rPr>
              <a:t> </a:t>
            </a:r>
            <a:r>
              <a:rPr lang="en-GB" sz="2000" dirty="0" smtClean="0">
                <a:solidFill>
                  <a:schemeClr val="tx1"/>
                </a:solidFill>
              </a:rPr>
              <a:t>they </a:t>
            </a:r>
            <a:r>
              <a:rPr lang="en-GB" sz="2000" dirty="0" smtClean="0">
                <a:solidFill>
                  <a:schemeClr val="tx1"/>
                </a:solidFill>
              </a:rPr>
              <a:t>have to be hydrated all the time so they wont get dehydrated during the event. Dehydration could cause them to drop out of the race.  </a:t>
            </a:r>
            <a:endParaRPr lang="en-GB" sz="2000" dirty="0">
              <a:solidFill>
                <a:schemeClr val="tx1"/>
              </a:solidFill>
            </a:endParaRPr>
          </a:p>
          <a:p>
            <a:r>
              <a:rPr lang="en-GB" sz="3600" b="1" u="sng" dirty="0" smtClean="0">
                <a:solidFill>
                  <a:srgbClr val="FF0000"/>
                </a:solidFill>
              </a:rPr>
              <a:t>Anaerobic</a:t>
            </a:r>
            <a:endParaRPr lang="en-GB" sz="3600" b="1" u="sng" dirty="0" smtClean="0">
              <a:solidFill>
                <a:srgbClr val="FF0000"/>
              </a:solidFill>
            </a:endParaRPr>
          </a:p>
          <a:p>
            <a:r>
              <a:rPr lang="en-GB" sz="1600" dirty="0" smtClean="0">
                <a:solidFill>
                  <a:srgbClr val="00B050"/>
                </a:solidFill>
              </a:rPr>
              <a:t>Anaerobic exercise is short with a high intensity </a:t>
            </a:r>
            <a:r>
              <a:rPr lang="en-GB" sz="1600" dirty="0" smtClean="0">
                <a:solidFill>
                  <a:srgbClr val="000000"/>
                </a:solidFill>
              </a:rPr>
              <a:t>(100m sprint). </a:t>
            </a:r>
            <a:r>
              <a:rPr lang="en-GB" sz="1600" dirty="0" smtClean="0">
                <a:solidFill>
                  <a:srgbClr val="000000"/>
                </a:solidFill>
              </a:rPr>
              <a:t>Anaerobic Sprinting is </a:t>
            </a:r>
            <a:r>
              <a:rPr lang="en-GB" sz="1600" dirty="0" smtClean="0">
                <a:solidFill>
                  <a:srgbClr val="000000"/>
                </a:solidFill>
              </a:rPr>
              <a:t>hard but not for very </a:t>
            </a:r>
            <a:r>
              <a:rPr lang="en-GB" sz="1600" dirty="0" smtClean="0">
                <a:solidFill>
                  <a:srgbClr val="000000"/>
                </a:solidFill>
              </a:rPr>
              <a:t>long. </a:t>
            </a:r>
            <a:r>
              <a:rPr lang="en-GB" sz="1800" dirty="0" smtClean="0">
                <a:solidFill>
                  <a:srgbClr val="00B050"/>
                </a:solidFill>
              </a:rPr>
              <a:t>They would need carbohydrates </a:t>
            </a:r>
            <a:r>
              <a:rPr lang="en-GB" sz="1800" dirty="0" smtClean="0">
                <a:solidFill>
                  <a:srgbClr val="00B050"/>
                </a:solidFill>
              </a:rPr>
              <a:t>with </a:t>
            </a:r>
            <a:r>
              <a:rPr lang="en-GB" sz="1800" dirty="0" smtClean="0">
                <a:solidFill>
                  <a:srgbClr val="00B050"/>
                </a:solidFill>
              </a:rPr>
              <a:t>low fat </a:t>
            </a:r>
            <a:r>
              <a:rPr lang="en-GB" sz="1800" dirty="0" smtClean="0">
                <a:solidFill>
                  <a:srgbClr val="00B050"/>
                </a:solidFill>
              </a:rPr>
              <a:t>content </a:t>
            </a:r>
            <a:r>
              <a:rPr lang="en-GB" sz="1800" dirty="0" smtClean="0">
                <a:solidFill>
                  <a:srgbClr val="00B050"/>
                </a:solidFill>
              </a:rPr>
              <a:t>for energy and explosive movements not </a:t>
            </a:r>
            <a:r>
              <a:rPr lang="en-GB" sz="1800" dirty="0" smtClean="0">
                <a:solidFill>
                  <a:srgbClr val="00B050"/>
                </a:solidFill>
              </a:rPr>
              <a:t>carbohydrate </a:t>
            </a:r>
            <a:r>
              <a:rPr lang="en-GB" sz="1800" dirty="0" smtClean="0">
                <a:solidFill>
                  <a:srgbClr val="00B050"/>
                </a:solidFill>
              </a:rPr>
              <a:t>loading as this would make them feel heavy and stodgy for their races</a:t>
            </a:r>
            <a:r>
              <a:rPr lang="en-GB" sz="1800" dirty="0" smtClean="0">
                <a:solidFill>
                  <a:srgbClr val="00B050"/>
                </a:solidFill>
              </a:rPr>
              <a:t>.</a:t>
            </a:r>
          </a:p>
          <a:p>
            <a:pPr marL="0" indent="0">
              <a:buNone/>
            </a:pPr>
            <a:r>
              <a:rPr lang="en-GB" sz="1600" dirty="0" smtClean="0"/>
              <a:t>For </a:t>
            </a:r>
            <a:r>
              <a:rPr lang="en-GB" sz="1600" dirty="0"/>
              <a:t>bodybuilding you should eat carbohydrates that will give energy and fast releasing energy for hard exercises and high intensity. You should also use proteins that will help muscles repair and get bigger. You will eat more calories little and often make your level of muscle growth  big.</a:t>
            </a:r>
          </a:p>
          <a:p>
            <a:pPr marL="0" indent="0">
              <a:buNone/>
            </a:pPr>
            <a:endParaRPr lang="en-GB" sz="1400" dirty="0">
              <a:solidFill>
                <a:srgbClr val="000000"/>
              </a:solidFill>
            </a:endParaRPr>
          </a:p>
        </p:txBody>
      </p:sp>
      <p:sp>
        <p:nvSpPr>
          <p:cNvPr id="4" name="Footer Placeholder 3"/>
          <p:cNvSpPr>
            <a:spLocks noGrp="1"/>
          </p:cNvSpPr>
          <p:nvPr>
            <p:ph type="ftr" sz="quarter" idx="11"/>
          </p:nvPr>
        </p:nvSpPr>
        <p:spPr/>
        <p:txBody>
          <a:bodyPr/>
          <a:lstStyle/>
          <a:p>
            <a:pPr defTabSz="342900"/>
            <a:r>
              <a:rPr lang="en-GB" dirty="0" smtClean="0">
                <a:latin typeface="Calibri"/>
              </a:rPr>
              <a:t>Reece Rose 8361</a:t>
            </a:r>
            <a:endParaRPr lang="en-GB" dirty="0">
              <a:latin typeface="Calibri"/>
            </a:endParaRPr>
          </a:p>
        </p:txBody>
      </p:sp>
    </p:spTree>
    <p:extLst>
      <p:ext uri="{BB962C8B-B14F-4D97-AF65-F5344CB8AC3E}">
        <p14:creationId xmlns:p14="http://schemas.microsoft.com/office/powerpoint/2010/main" val="16230626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1637" y="42073"/>
            <a:ext cx="5734050" cy="715165"/>
          </a:xfrm>
        </p:spPr>
        <p:txBody>
          <a:bodyPr>
            <a:noAutofit/>
          </a:bodyPr>
          <a:lstStyle/>
          <a:p>
            <a:pPr algn="ctr"/>
            <a:r>
              <a:rPr lang="en-GB" sz="6000" b="1" u="sng" dirty="0" smtClean="0">
                <a:latin typeface="Agency FB" panose="020B0503020202020204" pitchFamily="34" charset="0"/>
              </a:rPr>
              <a:t>Sporting diets</a:t>
            </a:r>
            <a:endParaRPr lang="en-GB" sz="6000" b="1" u="sng" dirty="0">
              <a:latin typeface="Agency FB" panose="020B0503020202020204" pitchFamily="34" charset="0"/>
            </a:endParaRPr>
          </a:p>
        </p:txBody>
      </p:sp>
      <p:sp>
        <p:nvSpPr>
          <p:cNvPr id="3" name="TextBox 2"/>
          <p:cNvSpPr txBox="1"/>
          <p:nvPr/>
        </p:nvSpPr>
        <p:spPr>
          <a:xfrm>
            <a:off x="139151" y="903453"/>
            <a:ext cx="8572500" cy="923330"/>
          </a:xfrm>
          <a:prstGeom prst="rect">
            <a:avLst/>
          </a:prstGeom>
          <a:noFill/>
        </p:spPr>
        <p:txBody>
          <a:bodyPr wrap="square" rtlCol="0">
            <a:spAutoFit/>
          </a:bodyPr>
          <a:lstStyle/>
          <a:p>
            <a:pPr algn="ctr" defTabSz="685800"/>
            <a:r>
              <a:rPr lang="en-US" dirty="0">
                <a:solidFill>
                  <a:prstClr val="black"/>
                </a:solidFill>
                <a:latin typeface="Calibri"/>
              </a:rPr>
              <a:t>Sports have different needs. Here are two examples of different sports that have different diets. The intensity and physical nature of the sport you do determines what type od diet you need. </a:t>
            </a:r>
            <a:endParaRPr lang="en-US" dirty="0">
              <a:solidFill>
                <a:prstClr val="black"/>
              </a:solidFill>
              <a:latin typeface="Calibri"/>
            </a:endParaRPr>
          </a:p>
        </p:txBody>
      </p:sp>
      <p:sp>
        <p:nvSpPr>
          <p:cNvPr id="6" name="TextBox 5"/>
          <p:cNvSpPr txBox="1"/>
          <p:nvPr/>
        </p:nvSpPr>
        <p:spPr>
          <a:xfrm>
            <a:off x="221151" y="1556792"/>
            <a:ext cx="2962275" cy="2862322"/>
          </a:xfrm>
          <a:prstGeom prst="rect">
            <a:avLst/>
          </a:prstGeom>
          <a:noFill/>
          <a:ln>
            <a:solidFill>
              <a:schemeClr val="tx1"/>
            </a:solidFill>
          </a:ln>
        </p:spPr>
        <p:txBody>
          <a:bodyPr wrap="square" rtlCol="0">
            <a:spAutoFit/>
          </a:bodyPr>
          <a:lstStyle/>
          <a:p>
            <a:pPr algn="ctr" defTabSz="685800"/>
            <a:r>
              <a:rPr lang="en-US" sz="2000" b="1" u="sng" dirty="0">
                <a:solidFill>
                  <a:prstClr val="black"/>
                </a:solidFill>
                <a:latin typeface="Calibri"/>
              </a:rPr>
              <a:t>Aerobic Sport </a:t>
            </a:r>
          </a:p>
          <a:p>
            <a:pPr algn="ctr" defTabSz="685800"/>
            <a:r>
              <a:rPr lang="en-US" sz="2000" b="1" u="sng" dirty="0">
                <a:solidFill>
                  <a:prstClr val="black"/>
                </a:solidFill>
                <a:latin typeface="Calibri"/>
              </a:rPr>
              <a:t>Tour de France cycler </a:t>
            </a:r>
          </a:p>
          <a:p>
            <a:pPr defTabSz="685800"/>
            <a:r>
              <a:rPr lang="en-US" sz="1400" dirty="0">
                <a:solidFill>
                  <a:prstClr val="black"/>
                </a:solidFill>
                <a:latin typeface="Calibri"/>
              </a:rPr>
              <a:t>This bike event last for a long time and burns a lot of calories and energy stores. Carbohydrate loading is where the athlete builds up their carbohydrate in the days/weeks up to the event so they have a maximum store of energy going into he event. They need to stay hydrated before and through the event and eat lots of slow releasing carbs.</a:t>
            </a:r>
            <a:endParaRPr lang="en-US" sz="1400" dirty="0">
              <a:solidFill>
                <a:prstClr val="black"/>
              </a:solidFill>
              <a:latin typeface="Calibri"/>
            </a:endParaRPr>
          </a:p>
        </p:txBody>
      </p:sp>
      <p:pic>
        <p:nvPicPr>
          <p:cNvPr id="7" name="Picture 6"/>
          <p:cNvPicPr>
            <a:picLocks noChangeAspect="1"/>
          </p:cNvPicPr>
          <p:nvPr/>
        </p:nvPicPr>
        <p:blipFill>
          <a:blip r:embed="rId2"/>
          <a:stretch>
            <a:fillRect/>
          </a:stretch>
        </p:blipFill>
        <p:spPr>
          <a:xfrm>
            <a:off x="3438526" y="1933575"/>
            <a:ext cx="1973750" cy="1257300"/>
          </a:xfrm>
          <a:prstGeom prst="rect">
            <a:avLst/>
          </a:prstGeom>
        </p:spPr>
      </p:pic>
      <p:sp>
        <p:nvSpPr>
          <p:cNvPr id="9" name="TextBox 8"/>
          <p:cNvSpPr txBox="1"/>
          <p:nvPr/>
        </p:nvSpPr>
        <p:spPr>
          <a:xfrm>
            <a:off x="5656204" y="1563589"/>
            <a:ext cx="2962275" cy="3046988"/>
          </a:xfrm>
          <a:prstGeom prst="rect">
            <a:avLst/>
          </a:prstGeom>
          <a:noFill/>
          <a:ln>
            <a:solidFill>
              <a:schemeClr val="tx1"/>
            </a:solidFill>
          </a:ln>
        </p:spPr>
        <p:txBody>
          <a:bodyPr wrap="square" rtlCol="0">
            <a:spAutoFit/>
          </a:bodyPr>
          <a:lstStyle/>
          <a:p>
            <a:pPr algn="ctr" defTabSz="685800"/>
            <a:r>
              <a:rPr lang="en-US" sz="2400" b="1" u="sng" dirty="0">
                <a:solidFill>
                  <a:prstClr val="black"/>
                </a:solidFill>
                <a:latin typeface="Calibri"/>
              </a:rPr>
              <a:t>Anaerobic Sport </a:t>
            </a:r>
          </a:p>
          <a:p>
            <a:pPr algn="ctr" defTabSz="685800"/>
            <a:r>
              <a:rPr lang="en-US" sz="2400" b="1" u="sng" dirty="0">
                <a:solidFill>
                  <a:prstClr val="black"/>
                </a:solidFill>
                <a:latin typeface="Calibri"/>
              </a:rPr>
              <a:t>Diver</a:t>
            </a:r>
          </a:p>
          <a:p>
            <a:pPr algn="ctr" defTabSz="685800"/>
            <a:r>
              <a:rPr lang="en-US" sz="1600" dirty="0">
                <a:solidFill>
                  <a:prstClr val="black"/>
                </a:solidFill>
                <a:latin typeface="Calibri"/>
              </a:rPr>
              <a:t>A diver will need carbohydrates in smaller amounts as they need it for recovery and short energy sections. Low fat carbs are what's needed so they don</a:t>
            </a:r>
            <a:r>
              <a:rPr lang="fr-FR" sz="1600" dirty="0">
                <a:solidFill>
                  <a:prstClr val="black"/>
                </a:solidFill>
                <a:latin typeface="Calibri"/>
              </a:rPr>
              <a:t>’</a:t>
            </a:r>
            <a:r>
              <a:rPr lang="en-US" sz="1600" dirty="0">
                <a:solidFill>
                  <a:prstClr val="black"/>
                </a:solidFill>
                <a:latin typeface="Calibri"/>
              </a:rPr>
              <a:t>t put on extra weight. After a diving competition the carbs would help him recover ready fro training after.</a:t>
            </a:r>
          </a:p>
        </p:txBody>
      </p:sp>
      <p:pic>
        <p:nvPicPr>
          <p:cNvPr id="10" name="Picture 9"/>
          <p:cNvPicPr>
            <a:picLocks noChangeAspect="1"/>
          </p:cNvPicPr>
          <p:nvPr/>
        </p:nvPicPr>
        <p:blipFill>
          <a:blip r:embed="rId3"/>
          <a:stretch>
            <a:fillRect/>
          </a:stretch>
        </p:blipFill>
        <p:spPr>
          <a:xfrm>
            <a:off x="3429000" y="3220249"/>
            <a:ext cx="1962150" cy="1227926"/>
          </a:xfrm>
          <a:prstGeom prst="rect">
            <a:avLst/>
          </a:prstGeom>
        </p:spPr>
      </p:pic>
      <p:sp>
        <p:nvSpPr>
          <p:cNvPr id="12" name="TextBox 11"/>
          <p:cNvSpPr txBox="1"/>
          <p:nvPr/>
        </p:nvSpPr>
        <p:spPr>
          <a:xfrm>
            <a:off x="66674" y="4610577"/>
            <a:ext cx="8943975" cy="1938992"/>
          </a:xfrm>
          <a:prstGeom prst="rect">
            <a:avLst/>
          </a:prstGeom>
          <a:noFill/>
          <a:ln>
            <a:solidFill>
              <a:schemeClr val="tx1"/>
            </a:solidFill>
          </a:ln>
        </p:spPr>
        <p:txBody>
          <a:bodyPr wrap="square" rtlCol="0">
            <a:spAutoFit/>
          </a:bodyPr>
          <a:lstStyle/>
          <a:p>
            <a:pPr algn="ctr" defTabSz="685800"/>
            <a:r>
              <a:rPr lang="en-US" sz="2000" b="1" u="sng" dirty="0">
                <a:solidFill>
                  <a:prstClr val="black"/>
                </a:solidFill>
                <a:latin typeface="Calibri"/>
              </a:rPr>
              <a:t>Anaerobic Sport </a:t>
            </a:r>
          </a:p>
          <a:p>
            <a:pPr algn="ctr" defTabSz="685800"/>
            <a:r>
              <a:rPr lang="en-US" sz="2000" b="1" u="sng" dirty="0">
                <a:solidFill>
                  <a:prstClr val="black"/>
                </a:solidFill>
                <a:latin typeface="Calibri"/>
              </a:rPr>
              <a:t>Weight lifting</a:t>
            </a:r>
          </a:p>
          <a:p>
            <a:pPr defTabSz="685800"/>
            <a:r>
              <a:rPr lang="en-US" sz="2000" dirty="0">
                <a:solidFill>
                  <a:prstClr val="black"/>
                </a:solidFill>
                <a:latin typeface="Calibri"/>
              </a:rPr>
              <a:t>Weight lifts eat a lot of calories to build muscle and have high energy levels when working out. They will eat up to 7 meals a day and have cars and protein content to build an repair muscles. They will avoid fatty foods to stop saturated fats from making them overweight in the wrong weight.</a:t>
            </a:r>
          </a:p>
        </p:txBody>
      </p:sp>
      <p:sp>
        <p:nvSpPr>
          <p:cNvPr id="15" name="Rectangle 14"/>
          <p:cNvSpPr/>
          <p:nvPr/>
        </p:nvSpPr>
        <p:spPr>
          <a:xfrm>
            <a:off x="5656204" y="-100802"/>
            <a:ext cx="3538148" cy="1107996"/>
          </a:xfrm>
          <a:prstGeom prst="rect">
            <a:avLst/>
          </a:prstGeom>
          <a:noFill/>
        </p:spPr>
        <p:txBody>
          <a:bodyPr wrap="non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6600" b="1" i="0" u="none" strike="noStrike" kern="0" cap="none" spc="0" normalizeH="0" baseline="0" noProof="0" dirty="0" smtClean="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effectLst/>
                <a:uLnTx/>
                <a:uFillTx/>
              </a:rPr>
              <a:t>EXAMPLE</a:t>
            </a:r>
          </a:p>
        </p:txBody>
      </p:sp>
    </p:spTree>
    <p:extLst>
      <p:ext uri="{BB962C8B-B14F-4D97-AF65-F5344CB8AC3E}">
        <p14:creationId xmlns:p14="http://schemas.microsoft.com/office/powerpoint/2010/main" val="1793984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6378" y="476672"/>
            <a:ext cx="8494123" cy="6521278"/>
          </a:xfrm>
        </p:spPr>
        <p:txBody>
          <a:bodyPr>
            <a:normAutofit fontScale="92500" lnSpcReduction="10000"/>
          </a:bodyPr>
          <a:lstStyle/>
          <a:p>
            <a:pPr marL="0" indent="0" algn="ctr">
              <a:buNone/>
            </a:pPr>
            <a:endParaRPr lang="en-GB" sz="1350" u="sng" dirty="0">
              <a:solidFill>
                <a:srgbClr val="FF0000"/>
              </a:solidFill>
              <a:latin typeface="Rockwell Extra Bold"/>
              <a:cs typeface="Rockwell Extra Bold"/>
            </a:endParaRPr>
          </a:p>
          <a:p>
            <a:pPr marL="0" indent="0" algn="ctr">
              <a:buNone/>
            </a:pPr>
            <a:r>
              <a:rPr lang="en-GB" sz="3000" u="sng" dirty="0">
                <a:solidFill>
                  <a:srgbClr val="FF0000"/>
                </a:solidFill>
                <a:latin typeface="Rockwell Extra Bold"/>
                <a:cs typeface="Rockwell Extra Bold"/>
              </a:rPr>
              <a:t>Why change you diet</a:t>
            </a:r>
          </a:p>
          <a:p>
            <a:pPr marL="0" indent="0" algn="ctr">
              <a:buNone/>
            </a:pPr>
            <a:endParaRPr lang="en-GB" sz="1700" u="sng" dirty="0">
              <a:solidFill>
                <a:srgbClr val="FF0000"/>
              </a:solidFill>
              <a:latin typeface="Rockwell Extra Bold"/>
              <a:cs typeface="Rockwell Extra Bold"/>
            </a:endParaRPr>
          </a:p>
          <a:p>
            <a:pPr marL="0" indent="0">
              <a:buNone/>
            </a:pPr>
            <a:r>
              <a:rPr lang="en-GB" sz="1700" dirty="0">
                <a:latin typeface="Rockwell Extra Bold"/>
                <a:cs typeface="Rockwell Extra Bold"/>
              </a:rPr>
              <a:t>Endurance/aerobic athletes: </a:t>
            </a:r>
            <a:r>
              <a:rPr lang="en-GB" sz="1700" dirty="0">
                <a:solidFill>
                  <a:srgbClr val="00B050"/>
                </a:solidFill>
                <a:latin typeface="Rockwell Extra Bold"/>
                <a:cs typeface="Rockwell Extra Bold"/>
              </a:rPr>
              <a:t>Carbohydrate loading is </a:t>
            </a:r>
            <a:r>
              <a:rPr lang="en-GB" sz="1700" dirty="0">
                <a:solidFill>
                  <a:srgbClr val="00B050"/>
                </a:solidFill>
                <a:latin typeface="Rockwell Extra Bold"/>
                <a:cs typeface="Rockwell Extra Bold"/>
              </a:rPr>
              <a:t>a strategy used by endurance athletes, such as runners, to maximise the storage of glycogen (or energy) in the muscles and </a:t>
            </a:r>
            <a:r>
              <a:rPr lang="en-GB" sz="1700" dirty="0">
                <a:solidFill>
                  <a:srgbClr val="00B050"/>
                </a:solidFill>
                <a:latin typeface="Rockwell Extra Bold"/>
                <a:cs typeface="Rockwell Extra Bold"/>
              </a:rPr>
              <a:t>liver</a:t>
            </a:r>
            <a:r>
              <a:rPr lang="en-GB" sz="1700" dirty="0">
                <a:latin typeface="Rockwell Extra Bold"/>
                <a:cs typeface="Rockwell Extra Bold"/>
              </a:rPr>
              <a:t>. This </a:t>
            </a:r>
            <a:r>
              <a:rPr lang="en-GB" sz="1700" dirty="0" err="1">
                <a:latin typeface="Rockwell Extra Bold"/>
                <a:cs typeface="Rockwell Extra Bold"/>
              </a:rPr>
              <a:t>carbo</a:t>
            </a:r>
            <a:r>
              <a:rPr lang="en-GB" sz="1700" dirty="0">
                <a:latin typeface="Rockwell Extra Bold"/>
                <a:cs typeface="Rockwell Extra Bold"/>
              </a:rPr>
              <a:t> loading builds up and increase the carbohydrates a sportsman is eating in as they get closer and closer to a event. If you were Mo Farah and running the 5000m you would increase the % of carbohydrate in your meals leading up to the Olympics. </a:t>
            </a:r>
            <a:r>
              <a:rPr lang="en-GB" sz="1700" dirty="0">
                <a:solidFill>
                  <a:srgbClr val="00B050"/>
                </a:solidFill>
                <a:latin typeface="Rockwell Extra Bold"/>
                <a:cs typeface="Rockwell Extra Bold"/>
              </a:rPr>
              <a:t>High levels of hydration is needed to sustain activity over long periods of time this is because you’ll become tired and distracted by anything</a:t>
            </a:r>
            <a:r>
              <a:rPr lang="en-GB" sz="1700" dirty="0">
                <a:latin typeface="Rockwell Extra Bold"/>
                <a:cs typeface="Rockwell Extra Bold"/>
              </a:rPr>
              <a:t>.</a:t>
            </a:r>
          </a:p>
          <a:p>
            <a:pPr marL="0" indent="0">
              <a:buNone/>
            </a:pPr>
            <a:r>
              <a:rPr lang="en-GB" sz="1700" dirty="0">
                <a:latin typeface="Rockwell Extra Bold"/>
                <a:cs typeface="Rockwell Extra Bold"/>
              </a:rPr>
              <a:t>Short intense/anaerobic activities:  Not carbohydrate loading because you don’t need to maximise glycogen because of it being a short intense activity </a:t>
            </a:r>
            <a:r>
              <a:rPr lang="en-GB" sz="1700" dirty="0">
                <a:solidFill>
                  <a:srgbClr val="00B050"/>
                </a:solidFill>
                <a:latin typeface="Rockwell Extra Bold"/>
                <a:cs typeface="Rockwell Extra Bold"/>
              </a:rPr>
              <a:t>The need for long term energy has gone </a:t>
            </a:r>
            <a:r>
              <a:rPr lang="en-GB" sz="1700" dirty="0">
                <a:latin typeface="Rockwell Extra Bold"/>
                <a:cs typeface="Rockwell Extra Bold"/>
              </a:rPr>
              <a:t>and now you need explosive short term energy form low fat sources as it wouldn't</a:t>
            </a:r>
            <a:r>
              <a:rPr lang="fr-FR" sz="1700" dirty="0">
                <a:latin typeface="Rockwell Extra Bold"/>
                <a:cs typeface="Rockwell Extra Bold"/>
              </a:rPr>
              <a:t>’</a:t>
            </a:r>
            <a:r>
              <a:rPr lang="en-GB" sz="1700" dirty="0">
                <a:latin typeface="Rockwell Extra Bold"/>
                <a:cs typeface="Rockwell Extra Bold"/>
              </a:rPr>
              <a:t>t get burned off like aerobic exercise does.  There's a lactic acid build up because of it being an anaerobic as the oxygen delivery cannot keep up.</a:t>
            </a:r>
          </a:p>
          <a:p>
            <a:pPr marL="0" indent="0">
              <a:buNone/>
            </a:pPr>
            <a:r>
              <a:rPr lang="en-GB" sz="1700" dirty="0">
                <a:latin typeface="Rockwell Extra Bold"/>
                <a:cs typeface="Rockwell Extra Bold"/>
              </a:rPr>
              <a:t>Strength based activities: If your doing weightlifting your going to need a lot of protein to build muscle and burn fats. </a:t>
            </a:r>
            <a:r>
              <a:rPr lang="en-GB" sz="1700" dirty="0">
                <a:solidFill>
                  <a:srgbClr val="00B050"/>
                </a:solidFill>
                <a:latin typeface="Rockwell Extra Bold"/>
                <a:cs typeface="Rockwell Extra Bold"/>
              </a:rPr>
              <a:t>They would not need to </a:t>
            </a:r>
            <a:r>
              <a:rPr lang="en-GB" sz="1700" dirty="0" err="1">
                <a:solidFill>
                  <a:srgbClr val="00B050"/>
                </a:solidFill>
                <a:latin typeface="Rockwell Extra Bold"/>
                <a:cs typeface="Rockwell Extra Bold"/>
              </a:rPr>
              <a:t>carbo</a:t>
            </a:r>
            <a:r>
              <a:rPr lang="en-GB" sz="1700" dirty="0">
                <a:solidFill>
                  <a:srgbClr val="00B050"/>
                </a:solidFill>
                <a:latin typeface="Rockwell Extra Bold"/>
                <a:cs typeface="Rockwell Extra Bold"/>
              </a:rPr>
              <a:t> load, they need to eat high calorie diet to support muscle growth and high protein for the same reason. </a:t>
            </a:r>
            <a:r>
              <a:rPr lang="en-GB" sz="1700" dirty="0">
                <a:latin typeface="Rockwell Extra Bold"/>
                <a:cs typeface="Rockwell Extra Bold"/>
              </a:rPr>
              <a:t>Their muscles are worked very hard and consistently so an extremely high protein diet is important. These athletes would  aim for anywhere between 5-7 meals a day. You will need to build muscle mass so you can limit excess body fat in order to lift heavier weights. </a:t>
            </a:r>
          </a:p>
          <a:p>
            <a:pPr marL="0" indent="0" algn="ctr">
              <a:buNone/>
            </a:pPr>
            <a:endParaRPr lang="en-GB" sz="375" u="sng" dirty="0">
              <a:solidFill>
                <a:srgbClr val="FF0000"/>
              </a:solidFill>
              <a:latin typeface="Rockwell Extra Bold"/>
              <a:cs typeface="Rockwell Extra Bold"/>
            </a:endParaRPr>
          </a:p>
        </p:txBody>
      </p:sp>
      <p:pic>
        <p:nvPicPr>
          <p:cNvPr id="2" name="Picture 1"/>
          <p:cNvPicPr>
            <a:picLocks noChangeAspect="1"/>
          </p:cNvPicPr>
          <p:nvPr/>
        </p:nvPicPr>
        <p:blipFill>
          <a:blip r:embed="rId2"/>
          <a:stretch>
            <a:fillRect/>
          </a:stretch>
        </p:blipFill>
        <p:spPr>
          <a:xfrm>
            <a:off x="7236296" y="260648"/>
            <a:ext cx="1699878" cy="954726"/>
          </a:xfrm>
          <a:prstGeom prst="rect">
            <a:avLst/>
          </a:prstGeom>
        </p:spPr>
      </p:pic>
      <p:sp>
        <p:nvSpPr>
          <p:cNvPr id="4" name="Rectangle 3"/>
          <p:cNvSpPr/>
          <p:nvPr/>
        </p:nvSpPr>
        <p:spPr>
          <a:xfrm>
            <a:off x="1123186" y="5808258"/>
            <a:ext cx="6760509" cy="150041"/>
          </a:xfrm>
          <a:prstGeom prst="rect">
            <a:avLst/>
          </a:prstGeom>
        </p:spPr>
        <p:txBody>
          <a:bodyPr wrap="square">
            <a:spAutoFit/>
          </a:bodyPr>
          <a:lstStyle/>
          <a:p>
            <a:pPr defTabSz="342900"/>
            <a:r>
              <a:rPr lang="en-GB" sz="375" dirty="0">
                <a:solidFill>
                  <a:prstClr val="black"/>
                </a:solidFill>
                <a:latin typeface="Rockwell"/>
              </a:rPr>
              <a:t>https://www.google.co.uk/url?q=https://www.mensfitness.com/training/workout-routines/beginners-guide-weight-training&amp;sa=U&amp;ved=0ahUKEwiF-O6YiKjZAhUHB8AKHf1oDx0QwW4IFjAA&amp;usg=AOvVaw2q-Ehs8DsKaodZxjyCLeGT</a:t>
            </a:r>
            <a:endParaRPr lang="en-GB" sz="375" dirty="0">
              <a:solidFill>
                <a:prstClr val="black"/>
              </a:solidFill>
              <a:latin typeface="Rockwell"/>
            </a:endParaRPr>
          </a:p>
        </p:txBody>
      </p:sp>
      <p:sp>
        <p:nvSpPr>
          <p:cNvPr id="5" name="Footer Placeholder 4"/>
          <p:cNvSpPr>
            <a:spLocks noGrp="1"/>
          </p:cNvSpPr>
          <p:nvPr>
            <p:ph type="ftr" sz="quarter" idx="11"/>
          </p:nvPr>
        </p:nvSpPr>
        <p:spPr/>
        <p:txBody>
          <a:bodyPr/>
          <a:lstStyle/>
          <a:p>
            <a:pPr defTabSz="342900"/>
            <a:r>
              <a:rPr lang="en-GB">
                <a:solidFill>
                  <a:srgbClr val="696464"/>
                </a:solidFill>
                <a:latin typeface="Rockwell"/>
              </a:rPr>
              <a:t>8220 Callum Bagley</a:t>
            </a:r>
            <a:endParaRPr lang="en-GB">
              <a:solidFill>
                <a:srgbClr val="696464"/>
              </a:solidFill>
              <a:latin typeface="Rockwell"/>
            </a:endParaRPr>
          </a:p>
        </p:txBody>
      </p:sp>
      <p:sp>
        <p:nvSpPr>
          <p:cNvPr id="7" name="Rectangle 6"/>
          <p:cNvSpPr/>
          <p:nvPr/>
        </p:nvSpPr>
        <p:spPr>
          <a:xfrm>
            <a:off x="-30253" y="-77326"/>
            <a:ext cx="3538148" cy="1107996"/>
          </a:xfrm>
          <a:prstGeom prst="rect">
            <a:avLst/>
          </a:prstGeom>
          <a:noFill/>
        </p:spPr>
        <p:txBody>
          <a:bodyPr wrap="none" lIns="91440" tIns="45720" rIns="91440" bIns="45720">
            <a:spAutoFit/>
          </a:bodyPr>
          <a:lstStyle/>
          <a:p>
            <a:pPr algn="ctr"/>
            <a:r>
              <a:rPr lang="en-US" sz="6600" b="1" dirty="0" smtClean="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latin typeface="Calibri"/>
              </a:rPr>
              <a:t>EXAMPLE</a:t>
            </a:r>
            <a:endParaRPr lang="en-US" sz="6600" b="1" dirty="0">
              <a:ln w="12700" cmpd="sng">
                <a:solidFill>
                  <a:srgbClr val="8064A2"/>
                </a:solidFill>
                <a:prstDash val="solid"/>
              </a:ln>
              <a:gradFill>
                <a:gsLst>
                  <a:gs pos="0">
                    <a:srgbClr val="8064A2"/>
                  </a:gs>
                  <a:gs pos="4000">
                    <a:srgbClr val="8064A2">
                      <a:lumMod val="60000"/>
                      <a:lumOff val="40000"/>
                    </a:srgbClr>
                  </a:gs>
                  <a:gs pos="87000">
                    <a:srgbClr val="8064A2">
                      <a:lumMod val="20000"/>
                      <a:lumOff val="80000"/>
                    </a:srgbClr>
                  </a:gs>
                </a:gsLst>
                <a:lin ang="5400000"/>
              </a:gradFill>
              <a:latin typeface="Calibri"/>
            </a:endParaRPr>
          </a:p>
        </p:txBody>
      </p:sp>
    </p:spTree>
    <p:extLst>
      <p:ext uri="{BB962C8B-B14F-4D97-AF65-F5344CB8AC3E}">
        <p14:creationId xmlns:p14="http://schemas.microsoft.com/office/powerpoint/2010/main" val="20906706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GB" sz="8000" b="1" u="sng" dirty="0" smtClean="0">
                <a:solidFill>
                  <a:srgbClr val="00B050"/>
                </a:solidFill>
              </a:rPr>
              <a:t>LO2: CAU</a:t>
            </a:r>
            <a:endParaRPr lang="en-GB" sz="8000" b="1" u="sng" dirty="0">
              <a:solidFill>
                <a:srgbClr val="00B050"/>
              </a:solidFill>
            </a:endParaRPr>
          </a:p>
        </p:txBody>
      </p:sp>
      <p:sp>
        <p:nvSpPr>
          <p:cNvPr id="3" name="Content Placeholder 2"/>
          <p:cNvSpPr>
            <a:spLocks noGrp="1"/>
          </p:cNvSpPr>
          <p:nvPr>
            <p:ph idx="1"/>
          </p:nvPr>
        </p:nvSpPr>
        <p:spPr>
          <a:xfrm>
            <a:off x="251520" y="1340768"/>
            <a:ext cx="8784976" cy="4525963"/>
          </a:xfrm>
        </p:spPr>
        <p:txBody>
          <a:bodyPr>
            <a:noAutofit/>
          </a:bodyPr>
          <a:lstStyle/>
          <a:p>
            <a:pPr marL="0" indent="0">
              <a:buNone/>
            </a:pPr>
            <a:r>
              <a:rPr lang="en-GB" sz="1400" b="1" u="sng" dirty="0" smtClean="0">
                <a:solidFill>
                  <a:schemeClr val="accent6">
                    <a:lumMod val="75000"/>
                  </a:schemeClr>
                </a:solidFill>
              </a:rPr>
              <a:t>When to eat nutrients for performance</a:t>
            </a:r>
          </a:p>
          <a:p>
            <a:r>
              <a:rPr lang="en-GB" sz="1400" dirty="0" smtClean="0">
                <a:solidFill>
                  <a:schemeClr val="accent6">
                    <a:lumMod val="75000"/>
                  </a:schemeClr>
                </a:solidFill>
              </a:rPr>
              <a:t>Before</a:t>
            </a:r>
          </a:p>
          <a:p>
            <a:r>
              <a:rPr lang="en-GB" sz="1400" dirty="0" smtClean="0">
                <a:solidFill>
                  <a:schemeClr val="accent6">
                    <a:lumMod val="75000"/>
                  </a:schemeClr>
                </a:solidFill>
              </a:rPr>
              <a:t>During </a:t>
            </a:r>
          </a:p>
          <a:p>
            <a:r>
              <a:rPr lang="en-GB" sz="1400" dirty="0" smtClean="0">
                <a:solidFill>
                  <a:schemeClr val="accent6">
                    <a:lumMod val="75000"/>
                  </a:schemeClr>
                </a:solidFill>
              </a:rPr>
              <a:t>After </a:t>
            </a:r>
          </a:p>
          <a:p>
            <a:endParaRPr lang="en-GB" sz="1400" dirty="0"/>
          </a:p>
          <a:p>
            <a:pPr marL="0" indent="0">
              <a:buNone/>
            </a:pPr>
            <a:r>
              <a:rPr lang="en-GB" sz="1400" b="1" u="sng" dirty="0" smtClean="0">
                <a:solidFill>
                  <a:srgbClr val="7030A0"/>
                </a:solidFill>
              </a:rPr>
              <a:t>Supplements</a:t>
            </a:r>
          </a:p>
          <a:p>
            <a:r>
              <a:rPr lang="en-GB" sz="1400" dirty="0" smtClean="0">
                <a:solidFill>
                  <a:srgbClr val="7030A0"/>
                </a:solidFill>
              </a:rPr>
              <a:t>Definition</a:t>
            </a:r>
          </a:p>
          <a:p>
            <a:r>
              <a:rPr lang="en-GB" sz="1400" dirty="0" smtClean="0">
                <a:solidFill>
                  <a:srgbClr val="7030A0"/>
                </a:solidFill>
              </a:rPr>
              <a:t>Multivitamins, protein powders, herbs, spices</a:t>
            </a:r>
          </a:p>
          <a:p>
            <a:r>
              <a:rPr lang="en-GB" sz="1400" dirty="0" smtClean="0">
                <a:solidFill>
                  <a:srgbClr val="7030A0"/>
                </a:solidFill>
              </a:rPr>
              <a:t>Why they are used</a:t>
            </a:r>
          </a:p>
          <a:p>
            <a:r>
              <a:rPr lang="en-GB" sz="1400" dirty="0" smtClean="0">
                <a:solidFill>
                  <a:srgbClr val="7030A0"/>
                </a:solidFill>
              </a:rPr>
              <a:t>Issue with them  </a:t>
            </a:r>
            <a:endParaRPr lang="en-GB" sz="1400" dirty="0" smtClean="0">
              <a:solidFill>
                <a:srgbClr val="7030A0"/>
              </a:solidFill>
            </a:endParaRPr>
          </a:p>
          <a:p>
            <a:endParaRPr lang="en-GB" sz="1400" dirty="0">
              <a:solidFill>
                <a:srgbClr val="7030A0"/>
              </a:solidFill>
            </a:endParaRPr>
          </a:p>
          <a:p>
            <a:pPr marL="0" indent="0">
              <a:buNone/>
            </a:pPr>
            <a:r>
              <a:rPr lang="en-GB" sz="1400" b="1" u="sng" dirty="0" smtClean="0">
                <a:solidFill>
                  <a:srgbClr val="BB15BF"/>
                </a:solidFill>
              </a:rPr>
              <a:t>Needs for a diet</a:t>
            </a:r>
          </a:p>
          <a:p>
            <a:r>
              <a:rPr lang="en-GB" sz="1400" dirty="0" smtClean="0">
                <a:solidFill>
                  <a:srgbClr val="BB15BF"/>
                </a:solidFill>
              </a:rPr>
              <a:t>Aerobic (explain and give sporting example)</a:t>
            </a:r>
          </a:p>
          <a:p>
            <a:pPr lvl="4"/>
            <a:r>
              <a:rPr lang="en-GB" sz="1400" dirty="0" smtClean="0">
                <a:solidFill>
                  <a:srgbClr val="BB15BF"/>
                </a:solidFill>
              </a:rPr>
              <a:t>Carbohydrate loading</a:t>
            </a:r>
            <a:endParaRPr lang="en-GB" sz="1400" dirty="0" smtClean="0">
              <a:solidFill>
                <a:srgbClr val="BB15BF"/>
              </a:solidFill>
            </a:endParaRPr>
          </a:p>
          <a:p>
            <a:r>
              <a:rPr lang="en-GB" sz="1400" dirty="0" smtClean="0">
                <a:solidFill>
                  <a:srgbClr val="BB15BF"/>
                </a:solidFill>
              </a:rPr>
              <a:t>Anaerobic (explain and give sporting example)</a:t>
            </a:r>
          </a:p>
          <a:p>
            <a:pPr lvl="4"/>
            <a:r>
              <a:rPr lang="en-GB" sz="1400" dirty="0" smtClean="0">
                <a:solidFill>
                  <a:srgbClr val="BB15BF"/>
                </a:solidFill>
              </a:rPr>
              <a:t>Increase protein and fast burning carbs/fats</a:t>
            </a:r>
            <a:endParaRPr lang="en-GB" sz="1400" dirty="0">
              <a:solidFill>
                <a:srgbClr val="BB15BF"/>
              </a:solidFill>
            </a:endParaRPr>
          </a:p>
        </p:txBody>
      </p:sp>
      <p:pic>
        <p:nvPicPr>
          <p:cNvPr id="2050" name="Picture 2" descr="Tick Clip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1340768"/>
            <a:ext cx="1539949" cy="160478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Tick Clip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708920"/>
            <a:ext cx="1885442" cy="196482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Tick Clip Ar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0112" y="4654173"/>
            <a:ext cx="1885442" cy="19648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156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anim calcmode="lin" valueType="num">
                                      <p:cBhvr additive="base">
                                        <p:cTn id="4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 calcmode="lin" valueType="num">
                                      <p:cBhvr additive="base">
                                        <p:cTn id="5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
                                            <p:txEl>
                                              <p:pRg st="13" end="13"/>
                                            </p:txEl>
                                          </p:spTgt>
                                        </p:tgtEl>
                                        <p:attrNameLst>
                                          <p:attrName>style.visibility</p:attrName>
                                        </p:attrNameLst>
                                      </p:cBhvr>
                                      <p:to>
                                        <p:strVal val="visible"/>
                                      </p:to>
                                    </p:set>
                                    <p:anim calcmode="lin" valueType="num">
                                      <p:cBhvr additive="base">
                                        <p:cTn id="7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3">
                                            <p:txEl>
                                              <p:pRg st="14" end="14"/>
                                            </p:txEl>
                                          </p:spTgt>
                                        </p:tgtEl>
                                        <p:attrNameLst>
                                          <p:attrName>style.visibility</p:attrName>
                                        </p:attrNameLst>
                                      </p:cBhvr>
                                      <p:to>
                                        <p:strVal val="visible"/>
                                      </p:to>
                                    </p:set>
                                    <p:anim calcmode="lin" valueType="num">
                                      <p:cBhvr additive="base">
                                        <p:cTn id="7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
                                            <p:txEl>
                                              <p:pRg st="15" end="15"/>
                                            </p:txEl>
                                          </p:spTgt>
                                        </p:tgtEl>
                                        <p:attrNameLst>
                                          <p:attrName>style.visibility</p:attrName>
                                        </p:attrNameLst>
                                      </p:cBhvr>
                                      <p:to>
                                        <p:strVal val="visible"/>
                                      </p:to>
                                    </p:set>
                                    <p:anim calcmode="lin" valueType="num">
                                      <p:cBhvr additive="base">
                                        <p:cTn id="8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2050"/>
                                        </p:tgtEl>
                                        <p:attrNameLst>
                                          <p:attrName>style.visibility</p:attrName>
                                        </p:attrNameLst>
                                      </p:cBhvr>
                                      <p:to>
                                        <p:strVal val="visible"/>
                                      </p:to>
                                    </p:set>
                                    <p:anim calcmode="lin" valueType="num">
                                      <p:cBhvr additive="base">
                                        <p:cTn id="87" dur="500" fill="hold"/>
                                        <p:tgtEl>
                                          <p:spTgt spid="2050"/>
                                        </p:tgtEl>
                                        <p:attrNameLst>
                                          <p:attrName>ppt_x</p:attrName>
                                        </p:attrNameLst>
                                      </p:cBhvr>
                                      <p:tavLst>
                                        <p:tav tm="0">
                                          <p:val>
                                            <p:strVal val="#ppt_x"/>
                                          </p:val>
                                        </p:tav>
                                        <p:tav tm="100000">
                                          <p:val>
                                            <p:strVal val="#ppt_x"/>
                                          </p:val>
                                        </p:tav>
                                      </p:tavLst>
                                    </p:anim>
                                    <p:anim calcmode="lin" valueType="num">
                                      <p:cBhvr additive="base">
                                        <p:cTn id="8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additive="base">
                                        <p:cTn id="93" dur="500" fill="hold"/>
                                        <p:tgtEl>
                                          <p:spTgt spid="5"/>
                                        </p:tgtEl>
                                        <p:attrNameLst>
                                          <p:attrName>ppt_x</p:attrName>
                                        </p:attrNameLst>
                                      </p:cBhvr>
                                      <p:tavLst>
                                        <p:tav tm="0">
                                          <p:val>
                                            <p:strVal val="#ppt_x"/>
                                          </p:val>
                                        </p:tav>
                                        <p:tav tm="100000">
                                          <p:val>
                                            <p:strVal val="#ppt_x"/>
                                          </p:val>
                                        </p:tav>
                                      </p:tavLst>
                                    </p:anim>
                                    <p:anim calcmode="lin" valueType="num">
                                      <p:cBhvr additive="base">
                                        <p:cTn id="9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6"/>
                                        </p:tgtEl>
                                        <p:attrNameLst>
                                          <p:attrName>style.visibility</p:attrName>
                                        </p:attrNameLst>
                                      </p:cBhvr>
                                      <p:to>
                                        <p:strVal val="visible"/>
                                      </p:to>
                                    </p:set>
                                    <p:anim calcmode="lin" valueType="num">
                                      <p:cBhvr additive="base">
                                        <p:cTn id="99" dur="500" fill="hold"/>
                                        <p:tgtEl>
                                          <p:spTgt spid="6"/>
                                        </p:tgtEl>
                                        <p:attrNameLst>
                                          <p:attrName>ppt_x</p:attrName>
                                        </p:attrNameLst>
                                      </p:cBhvr>
                                      <p:tavLst>
                                        <p:tav tm="0">
                                          <p:val>
                                            <p:strVal val="#ppt_x"/>
                                          </p:val>
                                        </p:tav>
                                        <p:tav tm="100000">
                                          <p:val>
                                            <p:strVal val="#ppt_x"/>
                                          </p:val>
                                        </p:tav>
                                      </p:tavLst>
                                    </p:anim>
                                    <p:anim calcmode="lin" valueType="num">
                                      <p:cBhvr additive="base">
                                        <p:cTn id="10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420" y="260648"/>
            <a:ext cx="8611689" cy="5816977"/>
          </a:xfrm>
          <a:prstGeom prst="rect">
            <a:avLst/>
          </a:prstGeom>
          <a:noFill/>
        </p:spPr>
        <p:txBody>
          <a:bodyPr wrap="square" rtlCol="0">
            <a:spAutoFit/>
          </a:bodyPr>
          <a:lstStyle/>
          <a:p>
            <a:r>
              <a:rPr lang="en-GB" sz="6000" b="1" u="sng" dirty="0" smtClean="0">
                <a:solidFill>
                  <a:srgbClr val="00B0F0"/>
                </a:solidFill>
              </a:rPr>
              <a:t>Before event</a:t>
            </a:r>
          </a:p>
          <a:p>
            <a:r>
              <a:rPr lang="en-GB" sz="2400" dirty="0" smtClean="0"/>
              <a:t>You should always </a:t>
            </a:r>
            <a:r>
              <a:rPr lang="en-GB" sz="2400" b="1" dirty="0" smtClean="0">
                <a:solidFill>
                  <a:srgbClr val="00B050"/>
                </a:solidFill>
              </a:rPr>
              <a:t>eat before exercising so your body has enough fuel and energy for the activity/sport</a:t>
            </a:r>
            <a:r>
              <a:rPr lang="en-GB" sz="2400" b="1" dirty="0" smtClean="0"/>
              <a:t> </a:t>
            </a:r>
            <a:r>
              <a:rPr lang="en-GB" sz="2400" dirty="0" smtClean="0"/>
              <a:t>you are going to do. </a:t>
            </a:r>
          </a:p>
          <a:p>
            <a:endParaRPr lang="en-GB" sz="2400" dirty="0"/>
          </a:p>
          <a:p>
            <a:r>
              <a:rPr lang="en-GB" sz="2400" dirty="0" smtClean="0"/>
              <a:t>Your body needs a certain amount of carbohydrates for fuel /energy when training.. So you need enough carbohydrates for </a:t>
            </a:r>
            <a:r>
              <a:rPr lang="en-GB" sz="2400" dirty="0" err="1" smtClean="0"/>
              <a:t>energy</a:t>
            </a:r>
            <a:r>
              <a:rPr lang="en-GB" sz="2400" b="1" dirty="0" err="1">
                <a:solidFill>
                  <a:srgbClr val="00B050"/>
                </a:solidFill>
              </a:rPr>
              <a:t>When</a:t>
            </a:r>
            <a:r>
              <a:rPr lang="en-GB" sz="2400" b="1" dirty="0">
                <a:solidFill>
                  <a:srgbClr val="00B050"/>
                </a:solidFill>
              </a:rPr>
              <a:t> you start exercising your body burns the carbohydrates then fats then muscle</a:t>
            </a:r>
            <a:r>
              <a:rPr lang="en-GB" sz="2400" dirty="0" smtClean="0"/>
              <a:t> stores to be used up . </a:t>
            </a:r>
          </a:p>
          <a:p>
            <a:endParaRPr lang="en-GB" sz="2400" dirty="0"/>
          </a:p>
          <a:p>
            <a:r>
              <a:rPr lang="en-GB" sz="2400" dirty="0" smtClean="0"/>
              <a:t>You also would need </a:t>
            </a:r>
            <a:r>
              <a:rPr lang="en-GB" sz="2400" b="1" dirty="0" smtClean="0">
                <a:solidFill>
                  <a:srgbClr val="00B050"/>
                </a:solidFill>
              </a:rPr>
              <a:t>to drink plenty of water and stay hydrated</a:t>
            </a:r>
            <a:r>
              <a:rPr lang="en-GB" sz="2400" dirty="0" smtClean="0"/>
              <a:t>. An athlete would have an </a:t>
            </a:r>
            <a:r>
              <a:rPr lang="en-GB" sz="2400" b="1" dirty="0" smtClean="0">
                <a:solidFill>
                  <a:srgbClr val="00B050"/>
                </a:solidFill>
              </a:rPr>
              <a:t>increased carbohydrates intake </a:t>
            </a:r>
            <a:r>
              <a:rPr lang="en-GB" sz="2400" dirty="0" smtClean="0"/>
              <a:t>3-4 days before he exercised and he would have a high level of energy stores to keep him performing at a high level. Some athletes would eat food such as noodles, rice and potatoes as carbohydrate sources.</a:t>
            </a:r>
            <a:endParaRPr lang="en-GB" sz="2400" dirty="0"/>
          </a:p>
        </p:txBody>
      </p:sp>
    </p:spTree>
    <p:extLst>
      <p:ext uri="{BB962C8B-B14F-4D97-AF65-F5344CB8AC3E}">
        <p14:creationId xmlns:p14="http://schemas.microsoft.com/office/powerpoint/2010/main" val="1955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9420" y="260648"/>
            <a:ext cx="8611689" cy="1015663"/>
          </a:xfrm>
          <a:prstGeom prst="rect">
            <a:avLst/>
          </a:prstGeom>
          <a:noFill/>
        </p:spPr>
        <p:txBody>
          <a:bodyPr wrap="square" rtlCol="0">
            <a:spAutoFit/>
          </a:bodyPr>
          <a:lstStyle/>
          <a:p>
            <a:r>
              <a:rPr lang="en-GB" sz="6000" b="1" u="sng" dirty="0" smtClean="0">
                <a:solidFill>
                  <a:srgbClr val="00B0F0"/>
                </a:solidFill>
              </a:rPr>
              <a:t>Before event</a:t>
            </a:r>
          </a:p>
        </p:txBody>
      </p:sp>
      <p:pic>
        <p:nvPicPr>
          <p:cNvPr id="2050" name="Picture 2" descr="Image result for carbo loading&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3768" y="1276311"/>
            <a:ext cx="3834849" cy="215730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stretch>
            <a:fillRect/>
          </a:stretch>
        </p:blipFill>
        <p:spPr>
          <a:xfrm>
            <a:off x="467544" y="3573016"/>
            <a:ext cx="3617979" cy="2713484"/>
          </a:xfrm>
          <a:prstGeom prst="rect">
            <a:avLst/>
          </a:prstGeom>
        </p:spPr>
      </p:pic>
      <p:pic>
        <p:nvPicPr>
          <p:cNvPr id="1028" name="Picture 4" descr="Ruben Loftus-Cheek of Chelsea during the Premier League match between Chelsea FC and Leicester City at Stamford Bridge on December 22 201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44008" y="3573016"/>
            <a:ext cx="3991077" cy="2572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8246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additive="base">
                                        <p:cTn id="7" dur="500" fill="hold"/>
                                        <p:tgtEl>
                                          <p:spTgt spid="2050"/>
                                        </p:tgtEl>
                                        <p:attrNameLst>
                                          <p:attrName>ppt_x</p:attrName>
                                        </p:attrNameLst>
                                      </p:cBhvr>
                                      <p:tavLst>
                                        <p:tav tm="0">
                                          <p:val>
                                            <p:strVal val="#ppt_x"/>
                                          </p:val>
                                        </p:tav>
                                        <p:tav tm="100000">
                                          <p:val>
                                            <p:strVal val="#ppt_x"/>
                                          </p:val>
                                        </p:tav>
                                      </p:tavLst>
                                    </p:anim>
                                    <p:anim calcmode="lin" valueType="num">
                                      <p:cBhvr additive="base">
                                        <p:cTn id="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8"/>
                                        </p:tgtEl>
                                        <p:attrNameLst>
                                          <p:attrName>style.visibility</p:attrName>
                                        </p:attrNameLst>
                                      </p:cBhvr>
                                      <p:to>
                                        <p:strVal val="visible"/>
                                      </p:to>
                                    </p:set>
                                    <p:anim calcmode="lin" valueType="num">
                                      <p:cBhvr additive="base">
                                        <p:cTn id="19" dur="500" fill="hold"/>
                                        <p:tgtEl>
                                          <p:spTgt spid="1028"/>
                                        </p:tgtEl>
                                        <p:attrNameLst>
                                          <p:attrName>ppt_x</p:attrName>
                                        </p:attrNameLst>
                                      </p:cBhvr>
                                      <p:tavLst>
                                        <p:tav tm="0">
                                          <p:val>
                                            <p:strVal val="#ppt_x"/>
                                          </p:val>
                                        </p:tav>
                                        <p:tav tm="100000">
                                          <p:val>
                                            <p:strVal val="#ppt_x"/>
                                          </p:val>
                                        </p:tav>
                                      </p:tavLst>
                                    </p:anim>
                                    <p:anim calcmode="lin" valueType="num">
                                      <p:cBhvr additive="base">
                                        <p:cTn id="2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893" y="253995"/>
            <a:ext cx="8573255" cy="6032421"/>
          </a:xfrm>
          <a:prstGeom prst="rect">
            <a:avLst/>
          </a:prstGeom>
          <a:noFill/>
          <a:ln>
            <a:noFill/>
          </a:ln>
        </p:spPr>
        <p:txBody>
          <a:bodyPr wrap="square" rtlCol="0">
            <a:spAutoFit/>
          </a:bodyPr>
          <a:lstStyle/>
          <a:p>
            <a:r>
              <a:rPr lang="en-GB" sz="6600" b="1" u="sng" dirty="0" smtClean="0">
                <a:solidFill>
                  <a:srgbClr val="FF0000"/>
                </a:solidFill>
              </a:rPr>
              <a:t>During event</a:t>
            </a:r>
          </a:p>
          <a:p>
            <a:r>
              <a:rPr lang="en-GB" sz="2000" dirty="0" smtClean="0"/>
              <a:t>Some </a:t>
            </a:r>
            <a:r>
              <a:rPr lang="en-GB" sz="2000" b="1" dirty="0" smtClean="0">
                <a:solidFill>
                  <a:srgbClr val="00B050"/>
                </a:solidFill>
              </a:rPr>
              <a:t>sports last a long period of time</a:t>
            </a:r>
          </a:p>
          <a:p>
            <a:r>
              <a:rPr lang="en-GB" sz="2000" dirty="0" smtClean="0"/>
              <a:t>You may need to eat/drink during the event to keep the body functioning </a:t>
            </a:r>
          </a:p>
          <a:p>
            <a:endParaRPr lang="en-GB" sz="2000" dirty="0"/>
          </a:p>
          <a:p>
            <a:r>
              <a:rPr lang="en-GB" sz="2000" b="1" dirty="0" smtClean="0"/>
              <a:t>Marathon runners might need this as they have to run constantly for 26 miles.</a:t>
            </a:r>
            <a:r>
              <a:rPr lang="en-GB" sz="2000" dirty="0" smtClean="0"/>
              <a:t> During this they </a:t>
            </a:r>
            <a:r>
              <a:rPr lang="en-GB" sz="2000" b="1" dirty="0" smtClean="0">
                <a:solidFill>
                  <a:srgbClr val="00B050"/>
                </a:solidFill>
              </a:rPr>
              <a:t>will drink water at different mile markers and try and replenish stores of water that have been used up</a:t>
            </a:r>
            <a:r>
              <a:rPr lang="en-GB" sz="2000" dirty="0" smtClean="0"/>
              <a:t>. This is needed otherwise the athlete could be </a:t>
            </a:r>
            <a:r>
              <a:rPr lang="en-GB" sz="2000" b="1" dirty="0" smtClean="0">
                <a:solidFill>
                  <a:srgbClr val="00B050"/>
                </a:solidFill>
              </a:rPr>
              <a:t>dehydrated</a:t>
            </a:r>
            <a:r>
              <a:rPr lang="en-GB" sz="2000" dirty="0" smtClean="0"/>
              <a:t>.</a:t>
            </a:r>
          </a:p>
          <a:p>
            <a:endParaRPr lang="en-GB" sz="2000" dirty="0"/>
          </a:p>
          <a:p>
            <a:r>
              <a:rPr lang="en-GB" sz="2000" dirty="0" smtClean="0"/>
              <a:t>Being hydrated controls the body temperature and </a:t>
            </a:r>
            <a:r>
              <a:rPr lang="en-GB" sz="2000" b="1" dirty="0" smtClean="0">
                <a:solidFill>
                  <a:srgbClr val="00B050"/>
                </a:solidFill>
              </a:rPr>
              <a:t>avoids dehydration</a:t>
            </a:r>
            <a:r>
              <a:rPr lang="en-GB" sz="2000" b="1" dirty="0" smtClean="0"/>
              <a:t>. </a:t>
            </a:r>
            <a:r>
              <a:rPr lang="en-GB" sz="2000" dirty="0" smtClean="0"/>
              <a:t>Body </a:t>
            </a:r>
            <a:r>
              <a:rPr lang="en-GB" sz="2000" b="1" dirty="0" smtClean="0">
                <a:solidFill>
                  <a:srgbClr val="00B050"/>
                </a:solidFill>
              </a:rPr>
              <a:t>temp is controlled by your body sweating and releasing fluid onto the skins</a:t>
            </a:r>
            <a:r>
              <a:rPr lang="en-GB" sz="2000" b="1" dirty="0" smtClean="0"/>
              <a:t> </a:t>
            </a:r>
            <a:r>
              <a:rPr lang="en-GB" sz="2000" dirty="0" smtClean="0"/>
              <a:t>surface, this then cools the athlete down. If you are </a:t>
            </a:r>
            <a:r>
              <a:rPr lang="en-GB" sz="2000" b="1" dirty="0" smtClean="0">
                <a:solidFill>
                  <a:srgbClr val="00B050"/>
                </a:solidFill>
              </a:rPr>
              <a:t>dehydrated you cannot sweat</a:t>
            </a:r>
            <a:r>
              <a:rPr lang="en-GB" sz="2000" dirty="0" smtClean="0">
                <a:solidFill>
                  <a:srgbClr val="00B050"/>
                </a:solidFill>
              </a:rPr>
              <a:t> </a:t>
            </a:r>
            <a:r>
              <a:rPr lang="en-GB" sz="2000" dirty="0" smtClean="0"/>
              <a:t>and therefor get too hot!</a:t>
            </a:r>
          </a:p>
          <a:p>
            <a:endParaRPr lang="en-GB" sz="2000" dirty="0"/>
          </a:p>
          <a:p>
            <a:r>
              <a:rPr lang="en-GB" sz="2000" dirty="0" smtClean="0"/>
              <a:t>Energy gels – </a:t>
            </a:r>
            <a:r>
              <a:rPr lang="en-GB" sz="2000" b="1" dirty="0" smtClean="0">
                <a:solidFill>
                  <a:srgbClr val="00B050"/>
                </a:solidFill>
              </a:rPr>
              <a:t>Energy gels </a:t>
            </a:r>
            <a:r>
              <a:rPr lang="en-GB" sz="2000" dirty="0" smtClean="0"/>
              <a:t>are a supplement you can take during performance that </a:t>
            </a:r>
            <a:r>
              <a:rPr lang="en-GB" sz="2000" b="1" dirty="0" smtClean="0">
                <a:solidFill>
                  <a:srgbClr val="00B050"/>
                </a:solidFill>
              </a:rPr>
              <a:t>immediately increases energy levels </a:t>
            </a:r>
            <a:r>
              <a:rPr lang="en-GB" sz="2000" dirty="0" smtClean="0"/>
              <a:t>by replacing some carbohydrate stores. Used most in endurance sports. </a:t>
            </a:r>
            <a:endParaRPr lang="en-GB" sz="2000" dirty="0"/>
          </a:p>
        </p:txBody>
      </p:sp>
    </p:spTree>
    <p:extLst>
      <p:ext uri="{BB962C8B-B14F-4D97-AF65-F5344CB8AC3E}">
        <p14:creationId xmlns:p14="http://schemas.microsoft.com/office/powerpoint/2010/main" val="1452793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8602" y="260648"/>
            <a:ext cx="8452709" cy="687387"/>
          </a:xfrm>
        </p:spPr>
        <p:txBody>
          <a:bodyPr>
            <a:normAutofit fontScale="90000"/>
          </a:bodyPr>
          <a:lstStyle/>
          <a:p>
            <a:r>
              <a:rPr lang="en-GB" sz="3600" dirty="0" smtClean="0"/>
              <a:t>The importance of nutrients </a:t>
            </a:r>
            <a:r>
              <a:rPr lang="en-GB" b="1"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during </a:t>
            </a:r>
            <a:r>
              <a:rPr lang="en-GB" sz="3600" dirty="0" smtClean="0"/>
              <a:t>exercise </a:t>
            </a:r>
            <a:endParaRPr lang="en-GB" sz="3600" dirty="0"/>
          </a:p>
        </p:txBody>
      </p:sp>
      <p:pic>
        <p:nvPicPr>
          <p:cNvPr id="5" name="Picture 4"/>
          <p:cNvPicPr>
            <a:picLocks noChangeAspect="1"/>
          </p:cNvPicPr>
          <p:nvPr/>
        </p:nvPicPr>
        <p:blipFill>
          <a:blip r:embed="rId2"/>
          <a:stretch>
            <a:fillRect/>
          </a:stretch>
        </p:blipFill>
        <p:spPr>
          <a:xfrm>
            <a:off x="1043608" y="3767735"/>
            <a:ext cx="3290356" cy="2734239"/>
          </a:xfrm>
          <a:prstGeom prst="rect">
            <a:avLst/>
          </a:prstGeom>
        </p:spPr>
      </p:pic>
      <p:sp>
        <p:nvSpPr>
          <p:cNvPr id="8" name="Rectangle 7"/>
          <p:cNvSpPr/>
          <p:nvPr/>
        </p:nvSpPr>
        <p:spPr>
          <a:xfrm>
            <a:off x="538120" y="6669407"/>
            <a:ext cx="4572000" cy="184666"/>
          </a:xfrm>
          <a:prstGeom prst="rect">
            <a:avLst/>
          </a:prstGeom>
        </p:spPr>
        <p:txBody>
          <a:bodyPr>
            <a:spAutoFit/>
          </a:bodyPr>
          <a:lstStyle/>
          <a:p>
            <a:r>
              <a:rPr lang="en-US" sz="600" dirty="0"/>
              <a:t>https://</a:t>
            </a:r>
            <a:r>
              <a:rPr lang="en-US" sz="600" dirty="0" err="1"/>
              <a:t>www.telegraph.co.uk</a:t>
            </a:r>
            <a:r>
              <a:rPr lang="en-US" sz="600" dirty="0"/>
              <a:t>/sport/</a:t>
            </a:r>
            <a:r>
              <a:rPr lang="en-US" sz="600" dirty="0" err="1"/>
              <a:t>olympics</a:t>
            </a:r>
            <a:r>
              <a:rPr lang="en-US" sz="600" dirty="0"/>
              <a:t>/triathlon/9411439/London-2012-Olympics-Alistair-and-Jonathan-Brownlee-interview.html</a:t>
            </a:r>
          </a:p>
        </p:txBody>
      </p:sp>
      <p:pic>
        <p:nvPicPr>
          <p:cNvPr id="9" name="Picture 8"/>
          <p:cNvPicPr>
            <a:picLocks noChangeAspect="1"/>
          </p:cNvPicPr>
          <p:nvPr/>
        </p:nvPicPr>
        <p:blipFill>
          <a:blip r:embed="rId3"/>
          <a:stretch>
            <a:fillRect/>
          </a:stretch>
        </p:blipFill>
        <p:spPr>
          <a:xfrm>
            <a:off x="5312172" y="3733455"/>
            <a:ext cx="3439139" cy="2857876"/>
          </a:xfrm>
          <a:prstGeom prst="rect">
            <a:avLst/>
          </a:prstGeom>
        </p:spPr>
      </p:pic>
      <p:sp>
        <p:nvSpPr>
          <p:cNvPr id="10" name="Rectangle 9"/>
          <p:cNvSpPr/>
          <p:nvPr/>
        </p:nvSpPr>
        <p:spPr>
          <a:xfrm>
            <a:off x="5784445" y="6591331"/>
            <a:ext cx="2494594" cy="200055"/>
          </a:xfrm>
          <a:prstGeom prst="rect">
            <a:avLst/>
          </a:prstGeom>
        </p:spPr>
        <p:txBody>
          <a:bodyPr wrap="none">
            <a:spAutoFit/>
          </a:bodyPr>
          <a:lstStyle/>
          <a:p>
            <a:r>
              <a:rPr lang="en-US" sz="700" dirty="0"/>
              <a:t>https://</a:t>
            </a:r>
            <a:r>
              <a:rPr lang="en-US" sz="700" dirty="0" err="1"/>
              <a:t>guides.wiggle.co.uk</a:t>
            </a:r>
            <a:r>
              <a:rPr lang="en-US" sz="700" dirty="0"/>
              <a:t>/</a:t>
            </a:r>
            <a:r>
              <a:rPr lang="en-US" sz="700" dirty="0" err="1"/>
              <a:t>powerbar</a:t>
            </a:r>
            <a:r>
              <a:rPr lang="en-US" sz="700" dirty="0"/>
              <a:t>-triathlon-nutrition-guide</a:t>
            </a:r>
          </a:p>
        </p:txBody>
      </p:sp>
      <p:pic>
        <p:nvPicPr>
          <p:cNvPr id="6" name="Picture 5"/>
          <p:cNvPicPr>
            <a:picLocks noChangeAspect="1"/>
          </p:cNvPicPr>
          <p:nvPr/>
        </p:nvPicPr>
        <p:blipFill>
          <a:blip r:embed="rId4"/>
          <a:stretch>
            <a:fillRect/>
          </a:stretch>
        </p:blipFill>
        <p:spPr>
          <a:xfrm>
            <a:off x="2528409" y="1053781"/>
            <a:ext cx="3993093" cy="2538466"/>
          </a:xfrm>
          <a:prstGeom prst="rect">
            <a:avLst/>
          </a:prstGeom>
        </p:spPr>
      </p:pic>
    </p:spTree>
    <p:extLst>
      <p:ext uri="{BB962C8B-B14F-4D97-AF65-F5344CB8AC3E}">
        <p14:creationId xmlns:p14="http://schemas.microsoft.com/office/powerpoint/2010/main" val="225688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7382" y="188640"/>
            <a:ext cx="8635097" cy="5847755"/>
          </a:xfrm>
          <a:prstGeom prst="rect">
            <a:avLst/>
          </a:prstGeom>
          <a:noFill/>
        </p:spPr>
        <p:txBody>
          <a:bodyPr wrap="square" rtlCol="0">
            <a:spAutoFit/>
          </a:bodyPr>
          <a:lstStyle/>
          <a:p>
            <a:r>
              <a:rPr lang="en-GB" sz="5400" b="1" u="sng" dirty="0" smtClean="0">
                <a:solidFill>
                  <a:srgbClr val="7030A0"/>
                </a:solidFill>
              </a:rPr>
              <a:t>After event </a:t>
            </a:r>
            <a:endParaRPr lang="en-GB" sz="5400" b="1" u="sng" dirty="0">
              <a:solidFill>
                <a:srgbClr val="7030A0"/>
              </a:solidFill>
            </a:endParaRPr>
          </a:p>
          <a:p>
            <a:r>
              <a:rPr lang="en-GB" sz="3200" dirty="0" smtClean="0"/>
              <a:t>After exercises an athlete should make sure he drinks a lot of </a:t>
            </a:r>
            <a:r>
              <a:rPr lang="en-GB" sz="3200" b="1" dirty="0" smtClean="0"/>
              <a:t>fluids</a:t>
            </a:r>
            <a:r>
              <a:rPr lang="en-GB" sz="3200" dirty="0" smtClean="0"/>
              <a:t> and has some </a:t>
            </a:r>
            <a:r>
              <a:rPr lang="en-GB" sz="3200" b="1" dirty="0" smtClean="0"/>
              <a:t>carbohydrates</a:t>
            </a:r>
            <a:r>
              <a:rPr lang="en-GB" sz="3200" dirty="0" smtClean="0"/>
              <a:t> because he will need to </a:t>
            </a:r>
            <a:r>
              <a:rPr lang="en-GB" sz="3200" b="1" dirty="0" smtClean="0">
                <a:solidFill>
                  <a:srgbClr val="00B050"/>
                </a:solidFill>
              </a:rPr>
              <a:t>restore the stores he lost during the game</a:t>
            </a:r>
            <a:r>
              <a:rPr lang="en-GB" sz="3200" dirty="0" smtClean="0"/>
              <a:t>. After hard exercise a footballer will have </a:t>
            </a:r>
            <a:r>
              <a:rPr lang="en-GB" sz="3200" b="1" dirty="0" smtClean="0">
                <a:solidFill>
                  <a:srgbClr val="00B050"/>
                </a:solidFill>
              </a:rPr>
              <a:t>muscle fatigue</a:t>
            </a:r>
            <a:r>
              <a:rPr lang="en-GB" sz="3200" dirty="0" smtClean="0"/>
              <a:t>. To recover quickly the player will </a:t>
            </a:r>
            <a:r>
              <a:rPr lang="en-GB" sz="3200" b="1" dirty="0" smtClean="0">
                <a:solidFill>
                  <a:srgbClr val="00B050"/>
                </a:solidFill>
              </a:rPr>
              <a:t>eat protein as soon as they can after exercise stops.</a:t>
            </a:r>
            <a:r>
              <a:rPr lang="en-GB" sz="3200" dirty="0" smtClean="0"/>
              <a:t> This could be protein shakes or protein foods like eggs, chicken and other routine high foods. </a:t>
            </a:r>
            <a:r>
              <a:rPr lang="en-GB" sz="3200" b="1" dirty="0" smtClean="0">
                <a:solidFill>
                  <a:srgbClr val="00B050"/>
                </a:solidFill>
              </a:rPr>
              <a:t>This will help recovery and reduce muscle soreness.</a:t>
            </a:r>
          </a:p>
        </p:txBody>
      </p:sp>
    </p:spTree>
    <p:extLst>
      <p:ext uri="{BB962C8B-B14F-4D97-AF65-F5344CB8AC3E}">
        <p14:creationId xmlns:p14="http://schemas.microsoft.com/office/powerpoint/2010/main" val="1955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7504" y="0"/>
            <a:ext cx="8229600" cy="6525344"/>
          </a:xfrm>
        </p:spPr>
        <p:txBody>
          <a:bodyPr>
            <a:normAutofit/>
          </a:bodyPr>
          <a:lstStyle/>
          <a:p>
            <a:pPr marL="0" indent="0">
              <a:buNone/>
            </a:pPr>
            <a:r>
              <a:rPr lang="en-GB" sz="4800" b="1" u="sng" dirty="0" smtClean="0">
                <a:solidFill>
                  <a:srgbClr val="00B0F0"/>
                </a:solidFill>
              </a:rPr>
              <a:t>Summary</a:t>
            </a:r>
          </a:p>
          <a:p>
            <a:pPr marL="0" indent="0">
              <a:buNone/>
            </a:pPr>
            <a:r>
              <a:rPr lang="en-GB" sz="4800" b="1" u="sng" dirty="0" smtClean="0">
                <a:solidFill>
                  <a:srgbClr val="00B0F0"/>
                </a:solidFill>
              </a:rPr>
              <a:t>Nutrition is important when:</a:t>
            </a:r>
          </a:p>
          <a:p>
            <a:pPr marL="0" indent="0">
              <a:buNone/>
            </a:pPr>
            <a:endParaRPr lang="en-GB" sz="5400" dirty="0">
              <a:solidFill>
                <a:srgbClr val="7030A0"/>
              </a:solidFill>
            </a:endParaRPr>
          </a:p>
          <a:p>
            <a:pPr>
              <a:buFont typeface="Wingdings" panose="05000000000000000000" pitchFamily="2" charset="2"/>
              <a:buChar char="ü"/>
            </a:pPr>
            <a:r>
              <a:rPr lang="en-GB" sz="4800" dirty="0" smtClean="0">
                <a:solidFill>
                  <a:srgbClr val="7030A0"/>
                </a:solidFill>
              </a:rPr>
              <a:t>Before exercises</a:t>
            </a:r>
          </a:p>
          <a:p>
            <a:pPr>
              <a:buFont typeface="Wingdings" panose="05000000000000000000" pitchFamily="2" charset="2"/>
              <a:buChar char="ü"/>
            </a:pPr>
            <a:r>
              <a:rPr lang="en-GB" sz="4800" dirty="0" smtClean="0">
                <a:solidFill>
                  <a:srgbClr val="7030A0"/>
                </a:solidFill>
              </a:rPr>
              <a:t>During exercises</a:t>
            </a:r>
          </a:p>
          <a:p>
            <a:pPr>
              <a:buFont typeface="Wingdings" panose="05000000000000000000" pitchFamily="2" charset="2"/>
              <a:buChar char="ü"/>
            </a:pPr>
            <a:r>
              <a:rPr lang="en-GB" sz="4800" dirty="0" smtClean="0">
                <a:solidFill>
                  <a:srgbClr val="7030A0"/>
                </a:solidFill>
              </a:rPr>
              <a:t>After exercise</a:t>
            </a:r>
          </a:p>
          <a:p>
            <a:pPr marL="0" indent="0">
              <a:buNone/>
            </a:pPr>
            <a:endParaRPr lang="en-GB" dirty="0"/>
          </a:p>
        </p:txBody>
      </p:sp>
      <p:cxnSp>
        <p:nvCxnSpPr>
          <p:cNvPr id="4" name="Straight Arrow Connector 3"/>
          <p:cNvCxnSpPr/>
          <p:nvPr/>
        </p:nvCxnSpPr>
        <p:spPr>
          <a:xfrm flipV="1">
            <a:off x="4692099" y="2456021"/>
            <a:ext cx="864096" cy="504056"/>
          </a:xfrm>
          <a:prstGeom prst="straightConnector1">
            <a:avLst/>
          </a:prstGeom>
          <a:ln w="1047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483940" y="1831147"/>
            <a:ext cx="3840341" cy="646331"/>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accent6">
                    <a:lumMod val="75000"/>
                  </a:schemeClr>
                </a:solidFill>
                <a:latin typeface="Baskerville Old Face" panose="02020602080505020303" pitchFamily="18" charset="0"/>
              </a:rPr>
              <a:t>Carbohydrates for energy</a:t>
            </a:r>
          </a:p>
          <a:p>
            <a:pPr marL="285750" indent="-285750">
              <a:buFont typeface="Arial" panose="020B0604020202020204" pitchFamily="34" charset="0"/>
              <a:buChar char="•"/>
            </a:pPr>
            <a:r>
              <a:rPr lang="en-GB" dirty="0" smtClean="0">
                <a:solidFill>
                  <a:schemeClr val="accent6">
                    <a:lumMod val="75000"/>
                  </a:schemeClr>
                </a:solidFill>
                <a:latin typeface="Baskerville Old Face" panose="02020602080505020303" pitchFamily="18" charset="0"/>
              </a:rPr>
              <a:t>Hydration to stop dehydration  </a:t>
            </a:r>
          </a:p>
        </p:txBody>
      </p:sp>
      <p:cxnSp>
        <p:nvCxnSpPr>
          <p:cNvPr id="6" name="Straight Arrow Connector 5"/>
          <p:cNvCxnSpPr/>
          <p:nvPr/>
        </p:nvCxnSpPr>
        <p:spPr>
          <a:xfrm>
            <a:off x="4692099" y="3789040"/>
            <a:ext cx="1080120" cy="0"/>
          </a:xfrm>
          <a:prstGeom prst="straightConnector1">
            <a:avLst/>
          </a:prstGeom>
          <a:ln w="1047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867897" y="3184522"/>
            <a:ext cx="3456384" cy="1200329"/>
          </a:xfrm>
          <a:prstGeom prst="rect">
            <a:avLst/>
          </a:prstGeom>
          <a:noFill/>
        </p:spPr>
        <p:txBody>
          <a:bodyPr wrap="square" rtlCol="0">
            <a:spAutoFit/>
          </a:bodyPr>
          <a:lstStyle/>
          <a:p>
            <a:pPr marL="285750" indent="-285750">
              <a:buFont typeface="Arial" panose="020B0604020202020204" pitchFamily="34" charset="0"/>
              <a:buChar char="•"/>
            </a:pPr>
            <a:endParaRPr lang="en-GB" dirty="0" smtClean="0">
              <a:solidFill>
                <a:schemeClr val="accent6">
                  <a:lumMod val="75000"/>
                </a:schemeClr>
              </a:solidFill>
              <a:latin typeface="Baskerville Old Face" panose="02020602080505020303" pitchFamily="18" charset="0"/>
            </a:endParaRPr>
          </a:p>
          <a:p>
            <a:pPr marL="285750" indent="-285750">
              <a:buFont typeface="Arial" panose="020B0604020202020204" pitchFamily="34" charset="0"/>
              <a:buChar char="•"/>
            </a:pPr>
            <a:r>
              <a:rPr lang="en-GB" dirty="0" smtClean="0">
                <a:solidFill>
                  <a:schemeClr val="accent6">
                    <a:lumMod val="75000"/>
                  </a:schemeClr>
                </a:solidFill>
                <a:latin typeface="Baskerville Old Face" panose="02020602080505020303" pitchFamily="18" charset="0"/>
              </a:rPr>
              <a:t>Hydration for temperature control </a:t>
            </a:r>
          </a:p>
          <a:p>
            <a:pPr marL="285750" indent="-285750">
              <a:buFont typeface="Arial" panose="020B0604020202020204" pitchFamily="34" charset="0"/>
              <a:buChar char="•"/>
            </a:pPr>
            <a:r>
              <a:rPr lang="en-GB" dirty="0" smtClean="0">
                <a:solidFill>
                  <a:schemeClr val="accent6">
                    <a:lumMod val="75000"/>
                  </a:schemeClr>
                </a:solidFill>
                <a:latin typeface="Baskerville Old Face" panose="02020602080505020303" pitchFamily="18" charset="0"/>
              </a:rPr>
              <a:t>Energy gels </a:t>
            </a:r>
          </a:p>
        </p:txBody>
      </p:sp>
      <p:sp>
        <p:nvSpPr>
          <p:cNvPr id="10" name="TextBox 9"/>
          <p:cNvSpPr txBox="1"/>
          <p:nvPr/>
        </p:nvSpPr>
        <p:spPr>
          <a:xfrm>
            <a:off x="5435849" y="4773051"/>
            <a:ext cx="3528392" cy="1200329"/>
          </a:xfrm>
          <a:prstGeom prst="rect">
            <a:avLst/>
          </a:prstGeom>
          <a:noFill/>
        </p:spPr>
        <p:txBody>
          <a:bodyPr wrap="square" rtlCol="0">
            <a:spAutoFit/>
          </a:bodyPr>
          <a:lstStyle/>
          <a:p>
            <a:pPr marL="285750" indent="-285750">
              <a:buFont typeface="Arial" panose="020B0604020202020204" pitchFamily="34" charset="0"/>
              <a:buChar char="•"/>
            </a:pPr>
            <a:r>
              <a:rPr lang="en-GB" dirty="0" smtClean="0">
                <a:solidFill>
                  <a:schemeClr val="accent6">
                    <a:lumMod val="75000"/>
                  </a:schemeClr>
                </a:solidFill>
                <a:latin typeface="Baskerville Old Face" panose="02020602080505020303" pitchFamily="18" charset="0"/>
              </a:rPr>
              <a:t>Protein to recover </a:t>
            </a:r>
          </a:p>
          <a:p>
            <a:pPr marL="285750" indent="-285750">
              <a:buFont typeface="Arial" panose="020B0604020202020204" pitchFamily="34" charset="0"/>
              <a:buChar char="•"/>
            </a:pPr>
            <a:r>
              <a:rPr lang="en-GB" dirty="0" smtClean="0">
                <a:solidFill>
                  <a:schemeClr val="accent6">
                    <a:lumMod val="75000"/>
                  </a:schemeClr>
                </a:solidFill>
                <a:latin typeface="Baskerville Old Face" panose="02020602080505020303" pitchFamily="18" charset="0"/>
              </a:rPr>
              <a:t>Carbohydrates to restore energy stores</a:t>
            </a:r>
          </a:p>
          <a:p>
            <a:pPr marL="285750" indent="-285750">
              <a:buFont typeface="Arial" panose="020B0604020202020204" pitchFamily="34" charset="0"/>
              <a:buChar char="•"/>
            </a:pPr>
            <a:r>
              <a:rPr lang="en-GB" dirty="0" smtClean="0">
                <a:solidFill>
                  <a:schemeClr val="accent6">
                    <a:lumMod val="75000"/>
                  </a:schemeClr>
                </a:solidFill>
                <a:latin typeface="Baskerville Old Face" panose="02020602080505020303" pitchFamily="18" charset="0"/>
              </a:rPr>
              <a:t>Fluids to replace water lost  </a:t>
            </a:r>
          </a:p>
        </p:txBody>
      </p:sp>
      <p:cxnSp>
        <p:nvCxnSpPr>
          <p:cNvPr id="11" name="Straight Arrow Connector 10"/>
          <p:cNvCxnSpPr/>
          <p:nvPr/>
        </p:nvCxnSpPr>
        <p:spPr>
          <a:xfrm>
            <a:off x="4217466" y="4725144"/>
            <a:ext cx="1218630" cy="648072"/>
          </a:xfrm>
          <a:prstGeom prst="straightConnector1">
            <a:avLst/>
          </a:prstGeom>
          <a:ln w="104775">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2984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780928"/>
            <a:ext cx="8229600" cy="1858218"/>
          </a:xfrm>
        </p:spPr>
        <p:style>
          <a:lnRef idx="2">
            <a:schemeClr val="accent4"/>
          </a:lnRef>
          <a:fillRef idx="1">
            <a:schemeClr val="lt1"/>
          </a:fillRef>
          <a:effectRef idx="0">
            <a:schemeClr val="accent4"/>
          </a:effectRef>
          <a:fontRef idx="minor">
            <a:schemeClr val="dk1"/>
          </a:fontRef>
        </p:style>
        <p:txBody>
          <a:bodyPr>
            <a:noAutofit/>
          </a:bodyPr>
          <a:lstStyle/>
          <a:p>
            <a:r>
              <a:rPr lang="en-GB" sz="115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Examples</a:t>
            </a:r>
            <a:endParaRPr lang="en-GB" sz="115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ndParaRPr>
          </a:p>
        </p:txBody>
      </p:sp>
    </p:spTree>
    <p:extLst>
      <p:ext uri="{BB962C8B-B14F-4D97-AF65-F5344CB8AC3E}">
        <p14:creationId xmlns:p14="http://schemas.microsoft.com/office/powerpoint/2010/main" val="447625174"/>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1721</Words>
  <Application>Microsoft Office PowerPoint</Application>
  <PresentationFormat>On-screen Show (4:3)</PresentationFormat>
  <Paragraphs>137</Paragraphs>
  <Slides>24</Slides>
  <Notes>1</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24</vt:i4>
      </vt:variant>
    </vt:vector>
  </HeadingPairs>
  <TitlesOfParts>
    <vt:vector size="37" baseType="lpstr">
      <vt:lpstr>Agency FB</vt:lpstr>
      <vt:lpstr>Arial</vt:lpstr>
      <vt:lpstr>Baskerville Old Face</vt:lpstr>
      <vt:lpstr>Calibri</vt:lpstr>
      <vt:lpstr>Calibri Light</vt:lpstr>
      <vt:lpstr>Rockwell</vt:lpstr>
      <vt:lpstr>Rockwell Condensed</vt:lpstr>
      <vt:lpstr>Rockwell Extra Bold</vt:lpstr>
      <vt:lpstr>Wingdings</vt:lpstr>
      <vt:lpstr>Office Theme</vt:lpstr>
      <vt:lpstr>1_Office Theme</vt:lpstr>
      <vt:lpstr>Retrospect</vt:lpstr>
      <vt:lpstr>Wood Type</vt:lpstr>
      <vt:lpstr>Nutrition in Sport </vt:lpstr>
      <vt:lpstr>PowerPoint Presentation</vt:lpstr>
      <vt:lpstr>PowerPoint Presentation</vt:lpstr>
      <vt:lpstr>PowerPoint Presentation</vt:lpstr>
      <vt:lpstr>PowerPoint Presentation</vt:lpstr>
      <vt:lpstr>The importance of nutrients during exercise </vt:lpstr>
      <vt:lpstr>PowerPoint Presentation</vt:lpstr>
      <vt:lpstr>PowerPoint Presentation</vt:lpstr>
      <vt:lpstr>Examples</vt:lpstr>
      <vt:lpstr>The importance of nutrition during exercising    </vt:lpstr>
      <vt:lpstr>PowerPoint Presentation</vt:lpstr>
      <vt:lpstr>PowerPoint Presentation</vt:lpstr>
      <vt:lpstr>End of P4 target</vt:lpstr>
      <vt:lpstr>P5  LO2 Supplements </vt:lpstr>
      <vt:lpstr>Supplements</vt:lpstr>
      <vt:lpstr>Supplements</vt:lpstr>
      <vt:lpstr>PowerPoint Presentation</vt:lpstr>
      <vt:lpstr>PowerPoint Presentation</vt:lpstr>
      <vt:lpstr>LO2: CAU</vt:lpstr>
      <vt:lpstr>Next lesson</vt:lpstr>
      <vt:lpstr>Diet with types of activity</vt:lpstr>
      <vt:lpstr>Sporting diets</vt:lpstr>
      <vt:lpstr>PowerPoint Presentation</vt:lpstr>
      <vt:lpstr>LO2: CAU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in Sport</dc:title>
  <dc:creator>Rich</dc:creator>
  <cp:lastModifiedBy>Richard Moody</cp:lastModifiedBy>
  <cp:revision>11</cp:revision>
  <dcterms:created xsi:type="dcterms:W3CDTF">2020-02-03T23:49:30Z</dcterms:created>
  <dcterms:modified xsi:type="dcterms:W3CDTF">2020-02-05T08:36:34Z</dcterms:modified>
</cp:coreProperties>
</file>