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5" r:id="rId2"/>
    <p:sldId id="256" r:id="rId3"/>
    <p:sldId id="266" r:id="rId4"/>
    <p:sldId id="257" r:id="rId5"/>
    <p:sldId id="267" r:id="rId6"/>
    <p:sldId id="260" r:id="rId7"/>
    <p:sldId id="268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5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281" autoAdjust="0"/>
  </p:normalViewPr>
  <p:slideViewPr>
    <p:cSldViewPr>
      <p:cViewPr varScale="1">
        <p:scale>
          <a:sx n="85" d="100"/>
          <a:sy n="85" d="100"/>
        </p:scale>
        <p:origin x="114" y="67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306A6-3454-40FD-A3D8-F039C44CDB3B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010D6-F18C-4CE3-ACF1-ED4CF1B0A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3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Education, Sport, </a:t>
            </a:r>
            <a:r>
              <a:rPr lang="en-GB" dirty="0" smtClean="0"/>
              <a:t>Agriculture, Travel / </a:t>
            </a:r>
            <a:r>
              <a:rPr lang="en-GB" baseline="0" dirty="0" smtClean="0"/>
              <a:t>Transport</a:t>
            </a:r>
            <a:r>
              <a:rPr lang="en-GB" dirty="0" smtClean="0"/>
              <a:t>,</a:t>
            </a:r>
            <a:r>
              <a:rPr lang="en-GB" baseline="0" dirty="0" smtClean="0"/>
              <a:t> Media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010D6-F18C-4CE3-ACF1-ED4CF1B0AD8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32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010D6-F18C-4CE3-ACF1-ED4CF1B0AD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99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29172"/>
            <a:ext cx="9144000" cy="11025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 sz="8000" b="1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Candy Square BTN Striped" panose="020B0704010102040306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28646"/>
            <a:ext cx="9144000" cy="901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92191"/>
            <a:ext cx="9144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Add specification number here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6AC47C6-FCD0-4347-BB98-002187743FE4}"/>
              </a:ext>
            </a:extLst>
          </p:cNvPr>
          <p:cNvSpPr txBox="1">
            <a:spLocks/>
          </p:cNvSpPr>
          <p:nvPr userDrawn="1"/>
        </p:nvSpPr>
        <p:spPr>
          <a:xfrm>
            <a:off x="107504" y="128587"/>
            <a:ext cx="28803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2F1D49-4172-431C-AA1A-4D1E031D1461}" type="datetime2">
              <a:rPr lang="en-GB" b="1" smtClean="0">
                <a:solidFill>
                  <a:srgbClr val="FF0000"/>
                </a:solidFill>
              </a:rPr>
              <a:t>Thursday, 28 February 2019</a:t>
            </a:fld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8006"/>
            <a:ext cx="9144000" cy="4586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83119"/>
            <a:ext cx="8640960" cy="38590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20400" y="4694650"/>
            <a:ext cx="44999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00" dirty="0">
                <a:solidFill>
                  <a:srgbClr val="FF0000"/>
                </a:solidFill>
              </a:rPr>
              <a:t>Computers and their </a:t>
            </a:r>
            <a:r>
              <a:rPr lang="en-GB" sz="1300" dirty="0" smtClean="0">
                <a:solidFill>
                  <a:srgbClr val="FF0000"/>
                </a:solidFill>
              </a:rPr>
              <a:t>influence </a:t>
            </a:r>
            <a:r>
              <a:rPr lang="en-GB" sz="1300" dirty="0">
                <a:solidFill>
                  <a:srgbClr val="FF0000"/>
                </a:solidFill>
              </a:rPr>
              <a:t>on society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83E89-DF66-4225-8C82-B4E4100275E6}"/>
              </a:ext>
            </a:extLst>
          </p:cNvPr>
          <p:cNvSpPr txBox="1"/>
          <p:nvPr userDrawn="1"/>
        </p:nvSpPr>
        <p:spPr>
          <a:xfrm>
            <a:off x="3419872" y="4619515"/>
            <a:ext cx="5724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GB" sz="1200" b="1" u="sng" dirty="0" smtClean="0">
                <a:solidFill>
                  <a:srgbClr val="7030A0"/>
                </a:solidFill>
              </a:rPr>
              <a:t>Good</a:t>
            </a:r>
            <a:r>
              <a:rPr lang="en-GB" sz="1200" b="1" dirty="0" smtClean="0">
                <a:solidFill>
                  <a:srgbClr val="7030A0"/>
                </a:solidFill>
              </a:rPr>
              <a:t> – </a:t>
            </a:r>
            <a:r>
              <a:rPr lang="en-GB" sz="1200" dirty="0" smtClean="0">
                <a:solidFill>
                  <a:srgbClr val="7030A0"/>
                </a:solidFill>
              </a:rPr>
              <a:t>Describe the growth of computer systems and its effect on society</a:t>
            </a:r>
          </a:p>
          <a:p>
            <a:pPr algn="l"/>
            <a:r>
              <a:rPr lang="en-GB" sz="1200" b="1" u="sng" dirty="0" smtClean="0">
                <a:solidFill>
                  <a:srgbClr val="00B050"/>
                </a:solidFill>
              </a:rPr>
              <a:t>Outstanding</a:t>
            </a:r>
            <a:r>
              <a:rPr lang="en-GB" sz="1200" b="1" dirty="0" smtClean="0">
                <a:solidFill>
                  <a:srgbClr val="00B050"/>
                </a:solidFill>
              </a:rPr>
              <a:t> – </a:t>
            </a:r>
            <a:r>
              <a:rPr lang="en-GB" sz="1200" dirty="0" smtClean="0">
                <a:solidFill>
                  <a:srgbClr val="00B050"/>
                </a:solidFill>
              </a:rPr>
              <a:t>Discuss in detail, the growth of computer systems and its effect on society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93F9F4-EB1F-4DE2-B5E2-7E7921B4C6AD}"/>
              </a:ext>
            </a:extLst>
          </p:cNvPr>
          <p:cNvCxnSpPr>
            <a:cxnSpLocks/>
          </p:cNvCxnSpPr>
          <p:nvPr userDrawn="1"/>
        </p:nvCxnSpPr>
        <p:spPr>
          <a:xfrm>
            <a:off x="3419872" y="4587974"/>
            <a:ext cx="0" cy="55552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83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8006"/>
            <a:ext cx="9144000" cy="4586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83119"/>
            <a:ext cx="8640960" cy="38590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20400" y="4694650"/>
            <a:ext cx="44999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00" dirty="0">
                <a:solidFill>
                  <a:srgbClr val="FF0000"/>
                </a:solidFill>
              </a:rPr>
              <a:t>Computers and their </a:t>
            </a:r>
            <a:r>
              <a:rPr lang="en-GB" sz="1300" dirty="0" smtClean="0">
                <a:solidFill>
                  <a:srgbClr val="FF0000"/>
                </a:solidFill>
              </a:rPr>
              <a:t>influence </a:t>
            </a:r>
            <a:r>
              <a:rPr lang="en-GB" sz="1300" dirty="0">
                <a:solidFill>
                  <a:srgbClr val="FF0000"/>
                </a:solidFill>
              </a:rPr>
              <a:t>on society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83E89-DF66-4225-8C82-B4E4100275E6}"/>
              </a:ext>
            </a:extLst>
          </p:cNvPr>
          <p:cNvSpPr txBox="1"/>
          <p:nvPr userDrawn="1"/>
        </p:nvSpPr>
        <p:spPr>
          <a:xfrm>
            <a:off x="3419872" y="4619515"/>
            <a:ext cx="5724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GB" sz="1200" b="1" u="sng" dirty="0" smtClean="0">
                <a:solidFill>
                  <a:srgbClr val="7030A0"/>
                </a:solidFill>
              </a:rPr>
              <a:t>Good</a:t>
            </a:r>
            <a:r>
              <a:rPr lang="en-GB" sz="1200" b="1" dirty="0" smtClean="0">
                <a:solidFill>
                  <a:srgbClr val="7030A0"/>
                </a:solidFill>
              </a:rPr>
              <a:t> – </a:t>
            </a:r>
            <a:r>
              <a:rPr lang="en-GB" sz="1200" dirty="0" smtClean="0">
                <a:solidFill>
                  <a:srgbClr val="7030A0"/>
                </a:solidFill>
              </a:rPr>
              <a:t>Identify key stakeholders of technologies </a:t>
            </a:r>
          </a:p>
          <a:p>
            <a:pPr algn="l"/>
            <a:r>
              <a:rPr lang="en-GB" sz="1200" b="1" u="sng" dirty="0" smtClean="0">
                <a:solidFill>
                  <a:srgbClr val="00B050"/>
                </a:solidFill>
              </a:rPr>
              <a:t>Outstanding</a:t>
            </a:r>
            <a:r>
              <a:rPr lang="en-GB" sz="1200" b="1" dirty="0" smtClean="0">
                <a:solidFill>
                  <a:srgbClr val="00B050"/>
                </a:solidFill>
              </a:rPr>
              <a:t> – </a:t>
            </a:r>
            <a:r>
              <a:rPr lang="en-GB" sz="1200" dirty="0" smtClean="0">
                <a:solidFill>
                  <a:srgbClr val="00B050"/>
                </a:solidFill>
              </a:rPr>
              <a:t>Explain how key stakeholders are affected by technologies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93F9F4-EB1F-4DE2-B5E2-7E7921B4C6AD}"/>
              </a:ext>
            </a:extLst>
          </p:cNvPr>
          <p:cNvCxnSpPr>
            <a:cxnSpLocks/>
          </p:cNvCxnSpPr>
          <p:nvPr userDrawn="1"/>
        </p:nvCxnSpPr>
        <p:spPr>
          <a:xfrm>
            <a:off x="3419872" y="4587974"/>
            <a:ext cx="0" cy="55552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8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12360" y="176845"/>
            <a:ext cx="1296144" cy="273844"/>
          </a:xfrm>
          <a:prstGeom prst="rect">
            <a:avLst/>
          </a:prstGeom>
        </p:spPr>
        <p:txBody>
          <a:bodyPr/>
          <a:lstStyle/>
          <a:p>
            <a:fld id="{095D19BD-7837-4A96-8068-59BD5BFD070A}" type="datetime1">
              <a:rPr lang="en-GB" smtClean="0"/>
              <a:t>28/02/2019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07504" y="771525"/>
            <a:ext cx="4384228" cy="39604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652268" y="771525"/>
            <a:ext cx="4384228" cy="396046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6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735547"/>
            <a:ext cx="8640960" cy="3859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C52A31-C11A-4BED-BC60-1FE8E103DD4C}"/>
              </a:ext>
            </a:extLst>
          </p:cNvPr>
          <p:cNvCxnSpPr/>
          <p:nvPr userDrawn="1"/>
        </p:nvCxnSpPr>
        <p:spPr>
          <a:xfrm>
            <a:off x="0" y="4594623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2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ndy Square BTN Striped" panose="020B070401010204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s://www.youtube.com/watch?v=dqDZftgB2l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9F9AF-9C52-44E5-98BF-4C906CC5B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0293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Do Now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8B8987-EE01-4BDC-A060-5088875874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405" y="699822"/>
            <a:ext cx="3252788" cy="37179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Computer Science has had a massive impact on the world we live in.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Using these images, can you work out the main areas of society which computers have had an effect on?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Challenge: Can you think of any others?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Image result for manufacturing icon vector">
            <a:extLst>
              <a:ext uri="{FF2B5EF4-FFF2-40B4-BE49-F238E27FC236}">
                <a16:creationId xmlns:a16="http://schemas.microsoft.com/office/drawing/2014/main" id="{953F7045-F9E6-4143-B90A-E793C0E92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2"/>
          <a:stretch/>
        </p:blipFill>
        <p:spPr bwMode="auto">
          <a:xfrm>
            <a:off x="4615155" y="699822"/>
            <a:ext cx="1227700" cy="13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rime icon vector">
            <a:extLst>
              <a:ext uri="{FF2B5EF4-FFF2-40B4-BE49-F238E27FC236}">
                <a16:creationId xmlns:a16="http://schemas.microsoft.com/office/drawing/2014/main" id="{357A05AF-70C2-4B28-B7BA-48B74D384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07" y="1912228"/>
            <a:ext cx="1131590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Image result for business man icon vector">
            <a:extLst>
              <a:ext uri="{FF2B5EF4-FFF2-40B4-BE49-F238E27FC236}">
                <a16:creationId xmlns:a16="http://schemas.microsoft.com/office/drawing/2014/main" id="{3CC83BBB-78C3-4993-9628-F833D03BB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4" b="86266" l="0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65"/>
          <a:stretch/>
        </p:blipFill>
        <p:spPr bwMode="auto">
          <a:xfrm>
            <a:off x="6444979" y="436900"/>
            <a:ext cx="1609292" cy="1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ntertainment icon vector">
            <a:extLst>
              <a:ext uri="{FF2B5EF4-FFF2-40B4-BE49-F238E27FC236}">
                <a16:creationId xmlns:a16="http://schemas.microsoft.com/office/drawing/2014/main" id="{95BE1910-B689-431E-BD3D-AB9243597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33" y="2044263"/>
            <a:ext cx="999555" cy="99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ommunication icon vector">
            <a:extLst>
              <a:ext uri="{FF2B5EF4-FFF2-40B4-BE49-F238E27FC236}">
                <a16:creationId xmlns:a16="http://schemas.microsoft.com/office/drawing/2014/main" id="{C499F2B5-F7A9-4F84-9DE3-4F87979C0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72" y="3139628"/>
            <a:ext cx="1144530" cy="114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shopping icon vector">
            <a:extLst>
              <a:ext uri="{FF2B5EF4-FFF2-40B4-BE49-F238E27FC236}">
                <a16:creationId xmlns:a16="http://schemas.microsoft.com/office/drawing/2014/main" id="{7073F7B6-8A31-46BB-8EC1-432D5B14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408" y="1981993"/>
            <a:ext cx="992060" cy="9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health icon vector">
            <a:extLst>
              <a:ext uri="{FF2B5EF4-FFF2-40B4-BE49-F238E27FC236}">
                <a16:creationId xmlns:a16="http://schemas.microsoft.com/office/drawing/2014/main" id="{D383A5E7-837E-4BA7-A082-FC4A1669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74" y="3168128"/>
            <a:ext cx="1148660" cy="114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1.wp.com/www.mhsaa.com/portals/0/images/Do%20It%20Now%20Sticky%20Note.jpg">
            <a:extLst>
              <a:ext uri="{FF2B5EF4-FFF2-40B4-BE49-F238E27FC236}">
                <a16:creationId xmlns:a16="http://schemas.microsoft.com/office/drawing/2014/main" id="{27358439-956B-4FE1-A388-72C4D48F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75" b="956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350" y="31633"/>
            <a:ext cx="1078650" cy="10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uble Brace 6"/>
          <p:cNvSpPr/>
          <p:nvPr/>
        </p:nvSpPr>
        <p:spPr>
          <a:xfrm>
            <a:off x="229685" y="3490639"/>
            <a:ext cx="3168352" cy="776304"/>
          </a:xfrm>
          <a:prstGeom prst="bracePair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6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844341"/>
            <a:ext cx="3082278" cy="582215"/>
          </a:xfrm>
        </p:spPr>
        <p:txBody>
          <a:bodyPr>
            <a:normAutofit/>
          </a:bodyPr>
          <a:lstStyle/>
          <a:p>
            <a:pPr algn="l"/>
            <a:r>
              <a:rPr lang="en-GB" b="1" u="sng" dirty="0"/>
              <a:t>Progress </a:t>
            </a:r>
            <a:r>
              <a:rPr lang="en-GB" b="1" u="sng" dirty="0" smtClean="0"/>
              <a:t>Indicators</a:t>
            </a:r>
            <a:endParaRPr lang="en-GB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7705" y="4587974"/>
            <a:ext cx="9144000" cy="555526"/>
          </a:xfrm>
        </p:spPr>
        <p:txBody>
          <a:bodyPr anchor="ctr" anchorCtr="0">
            <a:normAutofit/>
          </a:bodyPr>
          <a:lstStyle/>
          <a:p>
            <a:pPr algn="l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Stakeholder = anyone with an 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interest </a:t>
            </a:r>
            <a:r>
              <a:rPr lang="en-GB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 issue</a:t>
            </a:r>
          </a:p>
        </p:txBody>
      </p:sp>
      <p:pic>
        <p:nvPicPr>
          <p:cNvPr id="1026" name="Picture 2" descr="Image result for computer laws">
            <a:extLst>
              <a:ext uri="{FF2B5EF4-FFF2-40B4-BE49-F238E27FC236}">
                <a16:creationId xmlns:a16="http://schemas.microsoft.com/office/drawing/2014/main" id="{F8930BC6-6F5D-4D2C-A06E-97E01D6C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730626" cy="129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705" y="265509"/>
            <a:ext cx="9144000" cy="1298129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 smtClean="0"/>
              <a:t>Unit 7 - Ethical</a:t>
            </a:r>
            <a:r>
              <a:rPr lang="en-GB" sz="3200" dirty="0"/>
              <a:t>, Legal, Cultural </a:t>
            </a:r>
            <a:r>
              <a:rPr lang="en-GB" sz="3200" dirty="0" smtClean="0"/>
              <a:t>and </a:t>
            </a:r>
            <a:r>
              <a:rPr lang="en-GB" sz="3200" dirty="0"/>
              <a:t>Environmental </a:t>
            </a:r>
            <a:r>
              <a:rPr lang="en-GB" sz="3200" dirty="0" smtClean="0"/>
              <a:t>Concerns</a:t>
            </a:r>
            <a:br>
              <a:rPr lang="en-GB" sz="3200" dirty="0" smtClean="0"/>
            </a:br>
            <a:r>
              <a:rPr lang="en-GB" sz="3200" dirty="0" smtClean="0"/>
              <a:t>Lesson 1 - Growth and Stakeholders</a:t>
            </a:r>
            <a:endParaRPr lang="en-GB" sz="4000" b="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067443"/>
              </p:ext>
            </p:extLst>
          </p:nvPr>
        </p:nvGraphicFramePr>
        <p:xfrm>
          <a:off x="107504" y="2355726"/>
          <a:ext cx="892899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329316416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601561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GOOD</a:t>
                      </a:r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OUTSTANDING</a:t>
                      </a:r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Describe how the growth of computer systems and its effect on society (4-6)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Identify key stakeholders of</a:t>
                      </a:r>
                      <a:r>
                        <a:rPr lang="en-GB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b="0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technologies </a:t>
                      </a:r>
                      <a:r>
                        <a:rPr lang="en-GB" b="0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(4-6)</a:t>
                      </a:r>
                      <a:r>
                        <a:rPr lang="en-GB" b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Discuss in detail, the growth of computer systems and its effect on society </a:t>
                      </a:r>
                      <a:r>
                        <a:rPr lang="en-GB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(7-9)</a:t>
                      </a:r>
                      <a:endParaRPr lang="en-GB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Explain how key stakeholders are affected by technologies (7-9)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33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5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 and Computer Science – Video </a:t>
            </a:r>
            <a:endParaRPr lang="en-GB" dirty="0"/>
          </a:p>
        </p:txBody>
      </p:sp>
      <p:pic>
        <p:nvPicPr>
          <p:cNvPr id="6" name="Content Placeholder 5" descr="Screen Clippi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3291"/>
            <a:ext cx="6871279" cy="3859212"/>
          </a:xfrm>
        </p:spPr>
      </p:pic>
      <p:sp>
        <p:nvSpPr>
          <p:cNvPr id="7" name="Cloud Callout 6"/>
          <p:cNvSpPr/>
          <p:nvPr/>
        </p:nvSpPr>
        <p:spPr>
          <a:xfrm>
            <a:off x="6228184" y="627534"/>
            <a:ext cx="2736304" cy="1656184"/>
          </a:xfrm>
          <a:prstGeom prst="cloudCallout">
            <a:avLst>
              <a:gd name="adj1" fmla="val -58550"/>
              <a:gd name="adj2" fmla="val 754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Look out for the positive and negative impact of computing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9F9AF-9C52-44E5-98BF-4C906CC5B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06"/>
            <a:ext cx="9144000" cy="491524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GB" dirty="0" smtClean="0"/>
              <a:t>Task - Growth of Computing (Transferable Skills</a:t>
            </a:r>
            <a:r>
              <a:rPr lang="en-GB" dirty="0" smtClean="0"/>
              <a:t>) pg.2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983" t="19493" r="25984" b="11628"/>
          <a:stretch/>
        </p:blipFill>
        <p:spPr>
          <a:xfrm>
            <a:off x="2403890" y="627534"/>
            <a:ext cx="4336219" cy="3886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341" t="2682" r="14878" b="5808"/>
          <a:stretch/>
        </p:blipFill>
        <p:spPr>
          <a:xfrm>
            <a:off x="7956376" y="21699"/>
            <a:ext cx="1157955" cy="81855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8155" y="863334"/>
            <a:ext cx="3281137" cy="1323439"/>
            <a:chOff x="107504" y="627534"/>
            <a:chExt cx="3281137" cy="1323439"/>
          </a:xfrm>
        </p:grpSpPr>
        <p:sp>
          <p:nvSpPr>
            <p:cNvPr id="7" name="Rectangle 6"/>
            <p:cNvSpPr/>
            <p:nvPr/>
          </p:nvSpPr>
          <p:spPr>
            <a:xfrm>
              <a:off x="107504" y="627534"/>
              <a:ext cx="2439232" cy="13234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1600" b="1" dirty="0"/>
                <a:t>TOP LEFT </a:t>
              </a:r>
              <a:r>
                <a:rPr lang="en-GB" sz="1600" b="1" dirty="0" smtClean="0"/>
                <a:t>BOX </a:t>
              </a:r>
            </a:p>
            <a:p>
              <a:r>
                <a:rPr lang="en-GB" sz="1600" b="1" dirty="0" smtClean="0"/>
                <a:t>(Group of 4)</a:t>
              </a:r>
              <a:endParaRPr lang="en-GB" sz="1600" b="1" dirty="0"/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GB" sz="1600" dirty="0"/>
                <a:t>5</a:t>
              </a:r>
              <a:r>
                <a:rPr lang="en-GB" sz="1600" dirty="0" smtClean="0"/>
                <a:t> Minutes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GB" sz="1600" dirty="0" smtClean="0"/>
                <a:t>Give details of positive and negative </a:t>
              </a:r>
              <a:r>
                <a:rPr lang="en-GB" sz="1600" dirty="0" smtClean="0"/>
                <a:t>impacts</a:t>
              </a:r>
              <a:endParaRPr lang="en-GB" sz="1600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224106" y="1535475"/>
              <a:ext cx="1164535" cy="399672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727367" y="888964"/>
            <a:ext cx="3386964" cy="1390581"/>
            <a:chOff x="-875569" y="411510"/>
            <a:chExt cx="3386964" cy="1390581"/>
          </a:xfrm>
        </p:grpSpPr>
        <p:sp>
          <p:nvSpPr>
            <p:cNvPr id="13" name="Rectangle 12"/>
            <p:cNvSpPr/>
            <p:nvPr/>
          </p:nvSpPr>
          <p:spPr>
            <a:xfrm>
              <a:off x="72163" y="411510"/>
              <a:ext cx="2439232" cy="13234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1600" b="1" dirty="0"/>
                <a:t>TOP </a:t>
              </a:r>
              <a:r>
                <a:rPr lang="en-GB" sz="1600" b="1" dirty="0" smtClean="0"/>
                <a:t>RIGHT BOX </a:t>
              </a:r>
              <a:br>
                <a:rPr lang="en-GB" sz="1600" b="1" dirty="0" smtClean="0"/>
              </a:br>
              <a:r>
                <a:rPr lang="en-GB" sz="1600" b="1" dirty="0" smtClean="0"/>
                <a:t>(Shoulder Pairs)</a:t>
              </a:r>
              <a:endParaRPr lang="en-GB" sz="1600" b="1" dirty="0"/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GB" sz="1600" dirty="0"/>
                <a:t>5</a:t>
              </a:r>
              <a:r>
                <a:rPr lang="en-GB" sz="1600" dirty="0" smtClean="0"/>
                <a:t> Minutes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GB" sz="1600" dirty="0" smtClean="0"/>
                <a:t>Give details of positive and negative impacts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-875569" y="1475948"/>
              <a:ext cx="1117471" cy="326143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07504" y="2830365"/>
            <a:ext cx="3355579" cy="1323439"/>
            <a:chOff x="107504" y="452076"/>
            <a:chExt cx="3355579" cy="1323439"/>
          </a:xfrm>
        </p:grpSpPr>
        <p:sp>
          <p:nvSpPr>
            <p:cNvPr id="18" name="Rectangle 17"/>
            <p:cNvSpPr/>
            <p:nvPr/>
          </p:nvSpPr>
          <p:spPr>
            <a:xfrm>
              <a:off x="107504" y="452076"/>
              <a:ext cx="2439232" cy="132343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1600" b="1" dirty="0" smtClean="0"/>
                <a:t>BOTTOM </a:t>
              </a:r>
              <a:r>
                <a:rPr lang="en-GB" sz="1600" b="1" dirty="0"/>
                <a:t>LEFT </a:t>
              </a:r>
              <a:r>
                <a:rPr lang="en-GB" sz="1600" b="1" dirty="0" smtClean="0"/>
                <a:t>BOX </a:t>
              </a:r>
            </a:p>
            <a:p>
              <a:r>
                <a:rPr lang="en-GB" sz="1600" b="1" dirty="0" smtClean="0"/>
                <a:t>(Face Pairs)</a:t>
              </a:r>
              <a:endParaRPr lang="en-GB" sz="1600" b="1" dirty="0"/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GB" sz="1600" dirty="0"/>
                <a:t>5</a:t>
              </a:r>
              <a:r>
                <a:rPr lang="en-GB" sz="1600" dirty="0" smtClean="0"/>
                <a:t> Minutes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GB" sz="1600" dirty="0" smtClean="0"/>
                <a:t>Give details of positive and negative impacts 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308873" y="1444506"/>
              <a:ext cx="1154210" cy="283990"/>
            </a:xfrm>
            <a:prstGeom prst="straightConnector1">
              <a:avLst/>
            </a:prstGeom>
            <a:ln w="762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716412" y="2830365"/>
            <a:ext cx="3375744" cy="1323439"/>
            <a:chOff x="-844184" y="726451"/>
            <a:chExt cx="3375744" cy="1323439"/>
          </a:xfrm>
        </p:grpSpPr>
        <p:sp>
          <p:nvSpPr>
            <p:cNvPr id="24" name="Rectangle 23"/>
            <p:cNvSpPr/>
            <p:nvPr/>
          </p:nvSpPr>
          <p:spPr>
            <a:xfrm>
              <a:off x="92328" y="726451"/>
              <a:ext cx="2439232" cy="13234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1600" b="1" dirty="0" smtClean="0"/>
                <a:t>BOTTOM RIGHT BOX (Individual)</a:t>
              </a:r>
              <a:endParaRPr lang="en-GB" sz="1600" b="1" dirty="0"/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GB" sz="1600" dirty="0"/>
                <a:t>5</a:t>
              </a:r>
              <a:r>
                <a:rPr lang="en-GB" sz="1600" dirty="0" smtClean="0"/>
                <a:t> Minutes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GB" sz="1600" dirty="0" smtClean="0"/>
                <a:t>Give details of positive and negative impacts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-844184" y="1403940"/>
              <a:ext cx="1086086" cy="28399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loud 35"/>
          <p:cNvSpPr/>
          <p:nvPr/>
        </p:nvSpPr>
        <p:spPr>
          <a:xfrm>
            <a:off x="2951819" y="1419622"/>
            <a:ext cx="3240360" cy="148487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 A TABLE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Choose 4 categories from the list 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5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844341"/>
            <a:ext cx="3082278" cy="582215"/>
          </a:xfrm>
        </p:spPr>
        <p:txBody>
          <a:bodyPr>
            <a:normAutofit/>
          </a:bodyPr>
          <a:lstStyle/>
          <a:p>
            <a:pPr algn="l"/>
            <a:r>
              <a:rPr lang="en-GB" b="1" u="sng" dirty="0"/>
              <a:t>Progress </a:t>
            </a:r>
            <a:r>
              <a:rPr lang="en-GB" b="1" u="sng" dirty="0" smtClean="0"/>
              <a:t>Indicators</a:t>
            </a:r>
            <a:endParaRPr lang="en-GB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7705" y="4587974"/>
            <a:ext cx="9144000" cy="555526"/>
          </a:xfrm>
        </p:spPr>
        <p:txBody>
          <a:bodyPr anchor="ctr" anchorCtr="0">
            <a:normAutofit/>
          </a:bodyPr>
          <a:lstStyle/>
          <a:p>
            <a:pPr algn="l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Stakeholder = anyone with an 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interest </a:t>
            </a:r>
            <a:r>
              <a:rPr lang="en-GB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 issue</a:t>
            </a:r>
          </a:p>
        </p:txBody>
      </p:sp>
      <p:pic>
        <p:nvPicPr>
          <p:cNvPr id="1026" name="Picture 2" descr="Image result for computer laws">
            <a:extLst>
              <a:ext uri="{FF2B5EF4-FFF2-40B4-BE49-F238E27FC236}">
                <a16:creationId xmlns:a16="http://schemas.microsoft.com/office/drawing/2014/main" id="{F8930BC6-6F5D-4D2C-A06E-97E01D6C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730626" cy="129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705" y="265509"/>
            <a:ext cx="9144000" cy="1298129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 smtClean="0"/>
              <a:t>Unit 7 - Ethical</a:t>
            </a:r>
            <a:r>
              <a:rPr lang="en-GB" sz="3200" dirty="0"/>
              <a:t>, Legal, Cultural </a:t>
            </a:r>
            <a:r>
              <a:rPr lang="en-GB" sz="3200" dirty="0" smtClean="0"/>
              <a:t>and </a:t>
            </a:r>
            <a:r>
              <a:rPr lang="en-GB" sz="3200" dirty="0"/>
              <a:t>Environmental </a:t>
            </a:r>
            <a:r>
              <a:rPr lang="en-GB" sz="3200" dirty="0" smtClean="0"/>
              <a:t>Concerns</a:t>
            </a:r>
            <a:br>
              <a:rPr lang="en-GB" sz="3200" dirty="0" smtClean="0"/>
            </a:br>
            <a:r>
              <a:rPr lang="en-GB" sz="3200" dirty="0" smtClean="0"/>
              <a:t>Lesson 1 - Growth and Stakeholders</a:t>
            </a:r>
            <a:endParaRPr lang="en-GB" sz="4000" b="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55739"/>
              </p:ext>
            </p:extLst>
          </p:nvPr>
        </p:nvGraphicFramePr>
        <p:xfrm>
          <a:off x="107504" y="2355726"/>
          <a:ext cx="892899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329316416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601561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GOOD</a:t>
                      </a:r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OUTSTANDING</a:t>
                      </a:r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Describe how the growth of computer systems and its effect on society (4-6)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Identify key stakeholders of</a:t>
                      </a:r>
                      <a:r>
                        <a:rPr lang="en-GB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technologies </a:t>
                      </a:r>
                      <a:r>
                        <a:rPr lang="en-GB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(4-6)</a:t>
                      </a:r>
                      <a:r>
                        <a:rPr lang="en-GB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Discuss in detail, the growth of computer systems and its effect on society </a:t>
                      </a:r>
                      <a:r>
                        <a:rPr lang="en-GB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(7-9)</a:t>
                      </a:r>
                      <a:endParaRPr lang="en-GB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Explain how key stakeholders are affected by technologies (7-9)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33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52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22D54-C8C3-4099-9D17-84858822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206A8-9198-44D7-8F46-E8498C96B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000" b="1" dirty="0"/>
              <a:t>Stakeholder</a:t>
            </a:r>
            <a:r>
              <a:rPr lang="en-GB" sz="2000" dirty="0"/>
              <a:t>: A </a:t>
            </a:r>
            <a:r>
              <a:rPr lang="en-GB" sz="2000" dirty="0" smtClean="0"/>
              <a:t>person(s) </a:t>
            </a:r>
            <a:r>
              <a:rPr lang="en-GB" sz="2000" dirty="0"/>
              <a:t>who may be involved either directly, </a:t>
            </a:r>
            <a:endParaRPr lang="en-GB" sz="2000" dirty="0" smtClean="0"/>
          </a:p>
          <a:p>
            <a:pPr marL="0" lvl="0" indent="0">
              <a:buNone/>
            </a:pPr>
            <a:r>
              <a:rPr lang="en-GB" sz="2000" dirty="0" smtClean="0"/>
              <a:t>or indirectly </a:t>
            </a:r>
            <a:r>
              <a:rPr lang="en-GB" sz="2000" dirty="0"/>
              <a:t>with an issue/problem</a:t>
            </a:r>
          </a:p>
          <a:p>
            <a:pPr lvl="0"/>
            <a:r>
              <a:rPr lang="en-GB" sz="2000" dirty="0"/>
              <a:t>Most issues and problems will have many stakeholders</a:t>
            </a:r>
          </a:p>
          <a:p>
            <a:pPr lvl="0"/>
            <a:r>
              <a:rPr lang="en-GB" sz="2000" dirty="0"/>
              <a:t>Some may be obvious, some may be less obvious</a:t>
            </a:r>
          </a:p>
          <a:p>
            <a:pPr lvl="0"/>
            <a:r>
              <a:rPr lang="en-GB" sz="2000" dirty="0"/>
              <a:t>For high-banded responses (marks) you should be able to identify more than just the ‘obvious’</a:t>
            </a:r>
          </a:p>
          <a:p>
            <a:pPr marL="0" lv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“The idea of driverless cars on our roads is rapidly becoming a reality”</a:t>
            </a:r>
          </a:p>
          <a:p>
            <a:pPr marL="0" lvl="0" indent="0" algn="ctr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019" b="4302"/>
          <a:stretch/>
        </p:blipFill>
        <p:spPr>
          <a:xfrm>
            <a:off x="7315113" y="48047"/>
            <a:ext cx="1800200" cy="103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22D54-C8C3-4099-9D17-84858822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Task – Stakeholders pg.3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3960440" cy="38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3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.1.1 databla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4C84913E9864F9C226E06F4D89945" ma:contentTypeVersion="0" ma:contentTypeDescription="Create a new document." ma:contentTypeScope="" ma:versionID="2981c21867d75c0e59ae11e3ed08d12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1aebc4f1b1c7440aaca86ffca8c17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06B1FC-A8A6-4E1C-95B5-E5192A8B7C13}"/>
</file>

<file path=customXml/itemProps2.xml><?xml version="1.0" encoding="utf-8"?>
<ds:datastoreItem xmlns:ds="http://schemas.openxmlformats.org/officeDocument/2006/customXml" ds:itemID="{EEF4BA82-CE45-4474-9B15-6AA694D05B69}"/>
</file>

<file path=customXml/itemProps3.xml><?xml version="1.0" encoding="utf-8"?>
<ds:datastoreItem xmlns:ds="http://schemas.openxmlformats.org/officeDocument/2006/customXml" ds:itemID="{E2962A1A-6A04-43DE-8995-97F4B81E8DB3}"/>
</file>

<file path=docProps/app.xml><?xml version="1.0" encoding="utf-8"?>
<Properties xmlns="http://schemas.openxmlformats.org/officeDocument/2006/extended-properties" xmlns:vt="http://schemas.openxmlformats.org/officeDocument/2006/docPropsVTypes">
  <Template>2.1.1 datablast</Template>
  <TotalTime>2949</TotalTime>
  <Words>370</Words>
  <Application>Microsoft Office PowerPoint</Application>
  <PresentationFormat>On-screen Show (16:9)</PresentationFormat>
  <Paragraphs>54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Candy Square BTN Striped</vt:lpstr>
      <vt:lpstr>Century Gothic</vt:lpstr>
      <vt:lpstr>2.1.1 datablast</vt:lpstr>
      <vt:lpstr>Do Now Activity</vt:lpstr>
      <vt:lpstr>Unit 7 - Ethical, Legal, Cultural and Environmental Concerns Lesson 1 - Growth and Stakeholders</vt:lpstr>
      <vt:lpstr>Sport and Computer Science – Video </vt:lpstr>
      <vt:lpstr>Task - Growth of Computing (Transferable Skills) pg.2</vt:lpstr>
      <vt:lpstr>Unit 7 - Ethical, Legal, Cultural and Environmental Concerns Lesson 1 - Growth and Stakeholders</vt:lpstr>
      <vt:lpstr>Stakeholders</vt:lpstr>
      <vt:lpstr>Task – Stakeholders pg.3</vt:lpstr>
    </vt:vector>
  </TitlesOfParts>
  <Company>Hillcrest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</dc:title>
  <dc:creator>David Atton</dc:creator>
  <cp:lastModifiedBy>David Atton</cp:lastModifiedBy>
  <cp:revision>173</cp:revision>
  <dcterms:created xsi:type="dcterms:W3CDTF">2015-05-05T10:47:24Z</dcterms:created>
  <dcterms:modified xsi:type="dcterms:W3CDTF">2019-02-28T11:56:17Z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0x010100CB64C84913E9864F9C226E06F4D89945</vt:lpwstr>
  </property>
</Properties>
</file>