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420" r:id="rId5"/>
    <p:sldId id="421" r:id="rId6"/>
    <p:sldId id="422" r:id="rId7"/>
    <p:sldId id="424" r:id="rId8"/>
    <p:sldId id="425" r:id="rId9"/>
    <p:sldId id="426" r:id="rId10"/>
    <p:sldId id="427" r:id="rId11"/>
    <p:sldId id="428" r:id="rId12"/>
    <p:sldId id="429" r:id="rId13"/>
    <p:sldId id="43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son 16 " id="{0A237DCF-AF68-784A-B909-23B0563A84E2}">
          <p14:sldIdLst>
            <p14:sldId id="420"/>
            <p14:sldId id="421"/>
            <p14:sldId id="422"/>
            <p14:sldId id="424"/>
            <p14:sldId id="425"/>
            <p14:sldId id="426"/>
            <p14:sldId id="427"/>
            <p14:sldId id="428"/>
            <p14:sldId id="429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mpuser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50B4A-8A9C-41AC-BF0C-5D1A5532EE7F}" v="306" dt="2020-11-30T09:46:44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0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pPr rtl="0"/>
          <a:r>
            <a:rPr lang="en-US" sz="1400">
              <a:latin typeface="Comic Sans MS"/>
              <a:cs typeface="Comic Sans MS"/>
            </a:rPr>
            <a:t>Last lesson we completed our assessment showing how we can break down language choices and explore their effects. 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custT="1"/>
      <dgm:spPr/>
      <dgm:t>
        <a:bodyPr/>
        <a:lstStyle/>
        <a:p>
          <a:endParaRPr lang="en-US" sz="1600" b="1">
            <a:latin typeface="Comic Sans MS"/>
            <a:cs typeface="Comic Sans MS"/>
          </a:endParaRPr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1400">
              <a:latin typeface="Comic Sans MS"/>
              <a:cs typeface="Comic Sans MS"/>
            </a:rPr>
            <a:t>Today we will look at how we write to </a:t>
          </a:r>
          <a:r>
            <a:rPr lang="en-US" sz="1400" err="1">
              <a:latin typeface="Comic Sans MS"/>
              <a:cs typeface="Comic Sans MS"/>
            </a:rPr>
            <a:t>summarise</a:t>
          </a:r>
          <a:r>
            <a:rPr lang="en-US" sz="1400">
              <a:latin typeface="Comic Sans MS"/>
              <a:cs typeface="Comic Sans MS"/>
            </a:rPr>
            <a:t> and use our knowledge of the events of the text so far to write our own speeches. </a:t>
          </a:r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custT="1"/>
      <dgm:spPr/>
      <dgm:t>
        <a:bodyPr/>
        <a:lstStyle/>
        <a:p>
          <a:endParaRPr lang="en-US" sz="1400" b="1">
            <a:latin typeface="Comic Sans MS"/>
            <a:cs typeface="Comic Sans MS"/>
          </a:endParaRPr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>
              <a:latin typeface="Comic Sans MS"/>
              <a:cs typeface="Comic Sans MS"/>
            </a:rPr>
            <a:t> We will be using our knowledge of the text and expanding our writing skills. 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 custScaleX="230693" custScaleY="103518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 custScaleX="204890" custLinFactX="49448" custLinFactNeighborX="100000" custLinFactNeighborY="5087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 custScaleX="205455" custScaleY="99046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 custScaleX="124977" custLinFactNeighborX="81067" custLinFactNeighborY="5126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 custScaleX="196004" custScaleY="124781">
        <dgm:presLayoutVars>
          <dgm:chMax val="1"/>
          <dgm:chPref val="1"/>
          <dgm:bulletEnabled val="1"/>
        </dgm:presLayoutVars>
      </dgm:prSet>
      <dgm:spPr/>
    </dgm:pt>
  </dgm:ptLst>
  <dgm:cxnLst>
    <dgm:cxn modelId="{247A9029-BA53-AC4B-96A5-6529C9D81E96}" type="presOf" srcId="{C87E7549-25F8-469B-9BAB-916097323D17}" destId="{A1397636-07B2-45DD-862D-1729CB8ECB22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F99CBB35-32F0-2040-9988-60B09DCB116F}" type="presOf" srcId="{878BC6BE-3918-47A7-8113-C40F0AB83A04}" destId="{698908F5-3661-4634-AA51-972239BC2BDF}" srcOrd="0" destOrd="0" presId="urn:microsoft.com/office/officeart/2005/8/layout/StepDownProcess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10164881-1E2B-9F45-AE4C-7D5C86D6A043}" type="presOf" srcId="{9D270672-A924-4484-98F1-026109417396}" destId="{FC354D39-0B1C-4C9C-815B-BDD1B5746EDD}" srcOrd="0" destOrd="0" presId="urn:microsoft.com/office/officeart/2005/8/layout/StepDownProcess"/>
    <dgm:cxn modelId="{326F5FC2-69C4-E941-B1ED-7CDA662F7AA5}" type="presOf" srcId="{F1F12898-0B5C-4FD2-98FF-93072E5B6F53}" destId="{8E560D77-881C-48D9-A944-AFEF62A0C9A3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EBE7CDD6-600E-094A-960F-52D271722A7D}" type="presOf" srcId="{22517444-2D09-47E7-A055-E000D4AA66C4}" destId="{75ADDAB6-EDD0-4D47-92F7-73ABB7ECBDE5}" srcOrd="0" destOrd="0" presId="urn:microsoft.com/office/officeart/2005/8/layout/StepDownProcess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E4ADEDEE-71C9-184C-B54F-92C659A9466A}" type="presOf" srcId="{A874258E-0180-4C4D-B3B6-E8B606BE48CE}" destId="{064F6A4E-6649-41FE-9F7E-0FD591E20CEC}" srcOrd="0" destOrd="0" presId="urn:microsoft.com/office/officeart/2005/8/layout/StepDownProcess"/>
    <dgm:cxn modelId="{4994524B-D45D-9240-A0C7-BC108F942D72}" type="presParOf" srcId="{8E560D77-881C-48D9-A944-AFEF62A0C9A3}" destId="{CB6E480D-8366-46C7-900A-894EEBA8D426}" srcOrd="0" destOrd="0" presId="urn:microsoft.com/office/officeart/2005/8/layout/StepDownProcess"/>
    <dgm:cxn modelId="{7C7B0256-4716-8346-B1EF-A05CF5683E31}" type="presParOf" srcId="{CB6E480D-8366-46C7-900A-894EEBA8D426}" destId="{0E04D851-F15F-4343-A7E3-BCACA13F098E}" srcOrd="0" destOrd="0" presId="urn:microsoft.com/office/officeart/2005/8/layout/StepDownProcess"/>
    <dgm:cxn modelId="{13A950CA-41B4-5F4D-8CD5-EFB59E158D9E}" type="presParOf" srcId="{CB6E480D-8366-46C7-900A-894EEBA8D426}" destId="{064F6A4E-6649-41FE-9F7E-0FD591E20CEC}" srcOrd="1" destOrd="0" presId="urn:microsoft.com/office/officeart/2005/8/layout/StepDownProcess"/>
    <dgm:cxn modelId="{111ABEC6-3956-3941-9CC6-B5A651896A0B}" type="presParOf" srcId="{CB6E480D-8366-46C7-900A-894EEBA8D426}" destId="{FC354D39-0B1C-4C9C-815B-BDD1B5746EDD}" srcOrd="2" destOrd="0" presId="urn:microsoft.com/office/officeart/2005/8/layout/StepDownProcess"/>
    <dgm:cxn modelId="{3F01ACCA-00F7-6648-9F7C-73160E1922D1}" type="presParOf" srcId="{8E560D77-881C-48D9-A944-AFEF62A0C9A3}" destId="{C4D3C406-86E7-44BC-BE20-165A5F4935B6}" srcOrd="1" destOrd="0" presId="urn:microsoft.com/office/officeart/2005/8/layout/StepDownProcess"/>
    <dgm:cxn modelId="{F0BD11DB-0D6F-8141-81FF-486164FDEF81}" type="presParOf" srcId="{8E560D77-881C-48D9-A944-AFEF62A0C9A3}" destId="{535545DE-5AEF-45FF-8459-FBF0897EEAAD}" srcOrd="2" destOrd="0" presId="urn:microsoft.com/office/officeart/2005/8/layout/StepDownProcess"/>
    <dgm:cxn modelId="{5AC5104E-533E-FC49-BEBF-89C157AE5CB2}" type="presParOf" srcId="{535545DE-5AEF-45FF-8459-FBF0897EEAAD}" destId="{D068FED9-96D5-4E7C-B483-072463F4641C}" srcOrd="0" destOrd="0" presId="urn:microsoft.com/office/officeart/2005/8/layout/StepDownProcess"/>
    <dgm:cxn modelId="{0A67646E-B734-7645-B8D7-1531F0653F27}" type="presParOf" srcId="{535545DE-5AEF-45FF-8459-FBF0897EEAAD}" destId="{75ADDAB6-EDD0-4D47-92F7-73ABB7ECBDE5}" srcOrd="1" destOrd="0" presId="urn:microsoft.com/office/officeart/2005/8/layout/StepDownProcess"/>
    <dgm:cxn modelId="{E9E5891A-4AD2-A749-B64D-5CD3A0B82744}" type="presParOf" srcId="{535545DE-5AEF-45FF-8459-FBF0897EEAAD}" destId="{A1397636-07B2-45DD-862D-1729CB8ECB22}" srcOrd="2" destOrd="0" presId="urn:microsoft.com/office/officeart/2005/8/layout/StepDownProcess"/>
    <dgm:cxn modelId="{10085A09-A75A-3C4C-B6EC-97FCEF447352}" type="presParOf" srcId="{8E560D77-881C-48D9-A944-AFEF62A0C9A3}" destId="{4E43E776-3E48-49E9-BF5C-79389676F3E5}" srcOrd="3" destOrd="0" presId="urn:microsoft.com/office/officeart/2005/8/layout/StepDownProcess"/>
    <dgm:cxn modelId="{46371D27-0FBE-9747-B83D-6223E665FB92}" type="presParOf" srcId="{8E560D77-881C-48D9-A944-AFEF62A0C9A3}" destId="{CB5C0B21-74CD-4125-813D-855B13126507}" srcOrd="4" destOrd="0" presId="urn:microsoft.com/office/officeart/2005/8/layout/StepDownProcess"/>
    <dgm:cxn modelId="{8A77FC45-D4F4-334B-9422-0BA66F6C0211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1447100" y="1269643"/>
          <a:ext cx="1059976" cy="12067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243" y="72668"/>
          <a:ext cx="4116433" cy="1292946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omic Sans MS"/>
              <a:cs typeface="Comic Sans MS"/>
            </a:rPr>
            <a:t>Last lesson we completed our assessment showing how we can break down language choices and explore their effects. </a:t>
          </a:r>
        </a:p>
      </dsp:txBody>
      <dsp:txXfrm>
        <a:off x="63371" y="135796"/>
        <a:ext cx="3990177" cy="1166690"/>
      </dsp:txXfrm>
    </dsp:sp>
    <dsp:sp modelId="{FC354D39-0B1C-4C9C-815B-BDD1B5746EDD}">
      <dsp:nvSpPr>
        <dsp:cNvPr id="0" name=""/>
        <dsp:cNvSpPr/>
      </dsp:nvSpPr>
      <dsp:spPr>
        <a:xfrm>
          <a:off x="4209539" y="265112"/>
          <a:ext cx="2659033" cy="100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1" kern="1200">
            <a:latin typeface="Comic Sans MS"/>
            <a:cs typeface="Comic Sans MS"/>
          </a:endParaRPr>
        </a:p>
      </dsp:txBody>
      <dsp:txXfrm>
        <a:off x="4209539" y="265112"/>
        <a:ext cx="2659033" cy="1009501"/>
      </dsp:txXfrm>
    </dsp:sp>
    <dsp:sp modelId="{D068FED9-96D5-4E7C-B483-072463F4641C}">
      <dsp:nvSpPr>
        <dsp:cNvPr id="0" name=""/>
        <dsp:cNvSpPr/>
      </dsp:nvSpPr>
      <dsp:spPr>
        <a:xfrm rot="5400000">
          <a:off x="3587761" y="2666732"/>
          <a:ext cx="1059976" cy="12067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2366074" y="1497684"/>
          <a:ext cx="3666092" cy="1237090"/>
        </a:xfrm>
        <a:prstGeom prst="roundRect">
          <a:avLst>
            <a:gd name="adj" fmla="val 1667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omic Sans MS"/>
              <a:cs typeface="Comic Sans MS"/>
            </a:rPr>
            <a:t>Today we will look at how we write to </a:t>
          </a:r>
          <a:r>
            <a:rPr lang="en-US" sz="1400" kern="1200" err="1">
              <a:latin typeface="Comic Sans MS"/>
              <a:cs typeface="Comic Sans MS"/>
            </a:rPr>
            <a:t>summarise</a:t>
          </a:r>
          <a:r>
            <a:rPr lang="en-US" sz="1400" kern="1200">
              <a:latin typeface="Comic Sans MS"/>
              <a:cs typeface="Comic Sans MS"/>
            </a:rPr>
            <a:t> and use our knowledge of the events of the text so far to write our own speeches. </a:t>
          </a:r>
        </a:p>
      </dsp:txBody>
      <dsp:txXfrm>
        <a:off x="2426475" y="1558085"/>
        <a:ext cx="3545290" cy="1116288"/>
      </dsp:txXfrm>
    </dsp:sp>
    <dsp:sp modelId="{A1397636-07B2-45DD-862D-1729CB8ECB22}">
      <dsp:nvSpPr>
        <dsp:cNvPr id="0" name=""/>
        <dsp:cNvSpPr/>
      </dsp:nvSpPr>
      <dsp:spPr>
        <a:xfrm>
          <a:off x="5981311" y="1662594"/>
          <a:ext cx="1621934" cy="100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>
            <a:latin typeface="Comic Sans MS"/>
            <a:cs typeface="Comic Sans MS"/>
          </a:endParaRPr>
        </a:p>
      </dsp:txBody>
      <dsp:txXfrm>
        <a:off x="5981311" y="1662594"/>
        <a:ext cx="1621934" cy="1009501"/>
      </dsp:txXfrm>
    </dsp:sp>
    <dsp:sp modelId="{698908F5-3661-4634-AA51-972239BC2BDF}">
      <dsp:nvSpPr>
        <dsp:cNvPr id="0" name=""/>
        <dsp:cNvSpPr/>
      </dsp:nvSpPr>
      <dsp:spPr>
        <a:xfrm>
          <a:off x="4731905" y="2894772"/>
          <a:ext cx="3497450" cy="1558522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omic Sans MS"/>
              <a:cs typeface="Comic Sans MS"/>
            </a:rPr>
            <a:t> We will be using our knowledge of the text and expanding our writing skills. </a:t>
          </a:r>
        </a:p>
      </dsp:txBody>
      <dsp:txXfrm>
        <a:off x="4807999" y="2970866"/>
        <a:ext cx="3345262" cy="1406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84866-F39A-C243-8794-0780B055BB5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AE8BA-CA8E-2948-B5AF-C7D1C2623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6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8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4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1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2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7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2-5207-0742-A042-D94305CE579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F9C11-34C2-0641-8459-A2F1530BB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v7fqp3/articles/z4w96v4" TargetMode="External"/><Relationship Id="rId2" Type="http://schemas.openxmlformats.org/officeDocument/2006/relationships/hyperlink" Target="https://www.youtube.com/watch?v=dsB73dRuG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6636" y="519443"/>
            <a:ext cx="7243657" cy="11430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129" y="519443"/>
            <a:ext cx="8229600" cy="1143000"/>
          </a:xfrm>
        </p:spPr>
        <p:txBody>
          <a:bodyPr/>
          <a:lstStyle/>
          <a:p>
            <a:r>
              <a:rPr lang="en-US">
                <a:latin typeface="Comic Sans MS"/>
                <a:cs typeface="Comic Sans MS"/>
              </a:rPr>
              <a:t>Lesson Sixteen  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5226D88-97D4-4BC2-885E-ED173573173F}"/>
              </a:ext>
            </a:extLst>
          </p:cNvPr>
          <p:cNvSpPr txBox="1">
            <a:spLocks/>
          </p:cNvSpPr>
          <p:nvPr/>
        </p:nvSpPr>
        <p:spPr>
          <a:xfrm>
            <a:off x="1302293" y="2997692"/>
            <a:ext cx="6858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C/W</a:t>
            </a: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						</a:t>
            </a: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Date</a:t>
            </a:r>
            <a:r>
              <a:rPr kumimoji="0" lang="en-GB" sz="35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 </a:t>
            </a: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Lesson Title: </a:t>
            </a:r>
            <a:r>
              <a:rPr lang="en-GB" sz="3500" b="1" u="sng" noProof="0" dirty="0">
                <a:solidFill>
                  <a:sysClr val="windowText" lastClr="000000"/>
                </a:solidFill>
                <a:latin typeface="+mj-lt"/>
              </a:rPr>
              <a:t>The Man on the Tor </a:t>
            </a:r>
            <a:r>
              <a:rPr lang="en-GB" sz="3500" b="1" u="sng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kumimoji="0" lang="en-GB" sz="3500" b="1" i="0" u="sng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Lesson Focus: </a:t>
            </a:r>
            <a:r>
              <a:rPr lang="en-GB" dirty="0">
                <a:latin typeface="Comic Sans MS"/>
                <a:cs typeface="Comic Sans MS"/>
              </a:rPr>
              <a:t>- </a:t>
            </a:r>
            <a:r>
              <a:rPr lang="en-GB" dirty="0"/>
              <a:t>- develop different ways of generating organising and shaping ideas, using a range of planning format and methods to draw on the conventions of different forms</a:t>
            </a:r>
          </a:p>
          <a:p>
            <a:pPr>
              <a:defRPr/>
            </a:pPr>
            <a:endParaRPr lang="en-GB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9049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2512" y="1417638"/>
            <a:ext cx="8656619" cy="5165326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97537" y="274638"/>
            <a:ext cx="7601370" cy="1143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/>
                <a:cs typeface="Comic Sans MS"/>
              </a:rPr>
              <a:t>Write your speech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Comic Sans MS"/>
                <a:cs typeface="Comic Sans MS"/>
              </a:rPr>
              <a:t>Remember you are Watson talking to Holmes and you are only covering any new information from the last chapter. </a:t>
            </a:r>
          </a:p>
          <a:p>
            <a:endParaRPr lang="en-US">
              <a:latin typeface="Comic Sans MS"/>
              <a:cs typeface="Comic Sans MS"/>
            </a:endParaRPr>
          </a:p>
          <a:p>
            <a:r>
              <a:rPr lang="en-US">
                <a:latin typeface="Comic Sans MS"/>
                <a:cs typeface="Comic Sans MS"/>
              </a:rPr>
              <a:t>SPAG is important and so are vocabulary choices. </a:t>
            </a:r>
          </a:p>
          <a:p>
            <a:endParaRPr lang="en-US">
              <a:latin typeface="Comic Sans MS"/>
              <a:cs typeface="Comic Sans MS"/>
            </a:endParaRPr>
          </a:p>
          <a:p>
            <a:r>
              <a:rPr lang="en-US">
                <a:latin typeface="Comic Sans MS"/>
                <a:cs typeface="Comic Sans MS"/>
              </a:rPr>
              <a:t>ADD SUCCESS CRITERIA suitable for the class </a:t>
            </a:r>
          </a:p>
        </p:txBody>
      </p:sp>
    </p:spTree>
    <p:extLst>
      <p:ext uri="{BB962C8B-B14F-4D97-AF65-F5344CB8AC3E}">
        <p14:creationId xmlns:p14="http://schemas.microsoft.com/office/powerpoint/2010/main" val="404948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34105" y="2128730"/>
            <a:ext cx="6528234" cy="211084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11677" y="274638"/>
            <a:ext cx="1658136" cy="114300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53855" cy="1143000"/>
          </a:xfrm>
        </p:spPr>
        <p:txBody>
          <a:bodyPr/>
          <a:lstStyle/>
          <a:p>
            <a:pPr algn="l"/>
            <a:r>
              <a:rPr lang="en-US"/>
              <a:t>DNA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6903" y="2289727"/>
            <a:ext cx="56600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omic Sans MS"/>
                <a:cs typeface="Comic Sans MS"/>
              </a:rPr>
              <a:t>Make a list of any persuasive features that you can remember from previous English lessons. </a:t>
            </a:r>
          </a:p>
          <a:p>
            <a:r>
              <a:rPr lang="en-US" sz="2800">
                <a:latin typeface="Comic Sans MS"/>
                <a:cs typeface="Comic Sans MS"/>
              </a:rPr>
              <a:t>DAFOREST</a:t>
            </a:r>
          </a:p>
        </p:txBody>
      </p:sp>
    </p:spTree>
    <p:extLst>
      <p:ext uri="{BB962C8B-B14F-4D97-AF65-F5344CB8AC3E}">
        <p14:creationId xmlns:p14="http://schemas.microsoft.com/office/powerpoint/2010/main" val="45895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65474"/>
              </p:ext>
            </p:extLst>
          </p:nvPr>
        </p:nvGraphicFramePr>
        <p:xfrm>
          <a:off x="371154" y="3737139"/>
          <a:ext cx="8401692" cy="29420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00846">
                  <a:extLst>
                    <a:ext uri="{9D8B030D-6E8A-4147-A177-3AD203B41FA5}">
                      <a16:colId xmlns:a16="http://schemas.microsoft.com/office/drawing/2014/main" val="4050230822"/>
                    </a:ext>
                  </a:extLst>
                </a:gridCol>
                <a:gridCol w="4200846">
                  <a:extLst>
                    <a:ext uri="{9D8B030D-6E8A-4147-A177-3AD203B41FA5}">
                      <a16:colId xmlns:a16="http://schemas.microsoft.com/office/drawing/2014/main" val="1989019206"/>
                    </a:ext>
                  </a:extLst>
                </a:gridCol>
              </a:tblGrid>
              <a:tr h="315930">
                <a:tc>
                  <a:txBody>
                    <a:bodyPr/>
                    <a:lstStyle/>
                    <a:p>
                      <a:r>
                        <a:rPr lang="en-GB"/>
                        <a:t>Word</a:t>
                      </a:r>
                      <a:r>
                        <a:rPr lang="en-GB" baseline="0"/>
                        <a:t> and definition </a:t>
                      </a:r>
                      <a:endParaRPr lang="en-GB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/>
                        <a:t>Your definition or synonyms 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58541173"/>
                  </a:ext>
                </a:extLst>
              </a:tr>
              <a:tr h="789824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/>
                          <a:cs typeface="Comic Sans MS"/>
                        </a:rPr>
                        <a:t>Summary (noun) </a:t>
                      </a:r>
                      <a:r>
                        <a:rPr lang="mr-IN" dirty="0">
                          <a:latin typeface="Comic Sans MS"/>
                          <a:cs typeface="Comic Sans MS"/>
                        </a:rPr>
                        <a:t>–</a:t>
                      </a:r>
                      <a:r>
                        <a:rPr lang="en-US" dirty="0">
                          <a:latin typeface="Comic Sans MS"/>
                          <a:cs typeface="Comic Sans MS"/>
                        </a:rPr>
                        <a:t> a brief statement</a:t>
                      </a:r>
                      <a:r>
                        <a:rPr lang="en-US" baseline="0" dirty="0">
                          <a:latin typeface="Comic Sans MS"/>
                          <a:cs typeface="Comic Sans MS"/>
                        </a:rPr>
                        <a:t> or account of the main point of something  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26289144"/>
                  </a:ext>
                </a:extLst>
              </a:tr>
              <a:tr h="789824">
                <a:tc>
                  <a:txBody>
                    <a:bodyPr/>
                    <a:lstStyle/>
                    <a:p>
                      <a:r>
                        <a:rPr lang="en-US">
                          <a:latin typeface="Comic Sans MS"/>
                          <a:cs typeface="Comic Sans MS"/>
                        </a:rPr>
                        <a:t>Remote</a:t>
                      </a:r>
                      <a:r>
                        <a:rPr lang="en-US" baseline="0">
                          <a:latin typeface="Comic Sans MS"/>
                          <a:cs typeface="Comic Sans MS"/>
                        </a:rPr>
                        <a:t> (adjective) </a:t>
                      </a:r>
                      <a:r>
                        <a:rPr lang="mr-IN" baseline="0">
                          <a:latin typeface="Comic Sans MS"/>
                          <a:cs typeface="Comic Sans MS"/>
                        </a:rPr>
                        <a:t>–</a:t>
                      </a:r>
                      <a:r>
                        <a:rPr lang="en-US" baseline="0">
                          <a:latin typeface="Comic Sans MS"/>
                          <a:cs typeface="Comic Sans MS"/>
                        </a:rPr>
                        <a:t> a place situated far from the main </a:t>
                      </a:r>
                      <a:r>
                        <a:rPr lang="en-US" baseline="0" err="1">
                          <a:latin typeface="Comic Sans MS"/>
                          <a:cs typeface="Comic Sans MS"/>
                        </a:rPr>
                        <a:t>centres</a:t>
                      </a:r>
                      <a:r>
                        <a:rPr lang="en-US" baseline="0">
                          <a:latin typeface="Comic Sans MS"/>
                          <a:cs typeface="Comic Sans MS"/>
                        </a:rPr>
                        <a:t> of population.</a:t>
                      </a:r>
                      <a:endParaRPr lang="en-US">
                        <a:latin typeface="Comic Sans MS"/>
                        <a:cs typeface="Comic Sans M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146728328"/>
                  </a:ext>
                </a:extLst>
              </a:tr>
              <a:tr h="747535">
                <a:tc>
                  <a:txBody>
                    <a:bodyPr/>
                    <a:lstStyle/>
                    <a:p>
                      <a:r>
                        <a:rPr lang="en-US">
                          <a:latin typeface="Comic Sans MS"/>
                          <a:cs typeface="Comic Sans MS"/>
                        </a:rPr>
                        <a:t>Regal (adjective)</a:t>
                      </a:r>
                      <a:r>
                        <a:rPr lang="en-US" baseline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mr-IN" baseline="0">
                          <a:latin typeface="Comic Sans MS"/>
                          <a:cs typeface="Comic Sans MS"/>
                        </a:rPr>
                        <a:t>–</a:t>
                      </a:r>
                      <a:r>
                        <a:rPr lang="en-US" baseline="0">
                          <a:latin typeface="Comic Sans MS"/>
                          <a:cs typeface="Comic Sans MS"/>
                        </a:rPr>
                        <a:t> of, resembling, or fit for a monarch. </a:t>
                      </a:r>
                      <a:endParaRPr lang="en-US">
                        <a:latin typeface="Comic Sans MS"/>
                        <a:cs typeface="Comic Sans M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180881147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0E8F4481-FEFD-4155-ACDC-4C699BE5037E}"/>
              </a:ext>
            </a:extLst>
          </p:cNvPr>
          <p:cNvSpPr txBox="1">
            <a:spLocks/>
          </p:cNvSpPr>
          <p:nvPr/>
        </p:nvSpPr>
        <p:spPr>
          <a:xfrm>
            <a:off x="1406693" y="482618"/>
            <a:ext cx="6858000" cy="728993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Task - Word Consciousness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D96BD-C3CC-405D-AC24-0989E2488951}"/>
              </a:ext>
            </a:extLst>
          </p:cNvPr>
          <p:cNvSpPr txBox="1"/>
          <p:nvPr/>
        </p:nvSpPr>
        <p:spPr>
          <a:xfrm>
            <a:off x="621002" y="1318316"/>
            <a:ext cx="2798465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1) Please </a:t>
            </a:r>
            <a:r>
              <a:rPr lang="en-GB" sz="2000" dirty="0">
                <a:solidFill>
                  <a:sysClr val="windowText" lastClr="000000"/>
                </a:solidFill>
                <a:latin typeface="+mj-lt"/>
              </a:rPr>
              <a:t>copy this out. If you are using your exercise book, this should be in the back.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F861D6-4547-40DE-AFFD-EA0FB809F52A}"/>
              </a:ext>
            </a:extLst>
          </p:cNvPr>
          <p:cNvSpPr txBox="1"/>
          <p:nvPr/>
        </p:nvSpPr>
        <p:spPr>
          <a:xfrm>
            <a:off x="3694250" y="1262066"/>
            <a:ext cx="4205236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2) Please </a:t>
            </a:r>
            <a:r>
              <a:rPr lang="en-GB" sz="2000" dirty="0">
                <a:solidFill>
                  <a:sysClr val="windowText" lastClr="000000"/>
                </a:solidFill>
                <a:latin typeface="+mj-lt"/>
              </a:rPr>
              <a:t>complete this column by putting the definitions into your own words AND coming up with synonyms*. You saw and copied an example of how to do this in lesson 1. </a:t>
            </a:r>
            <a:endParaRPr lang="en-GB" sz="2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BB0FE-78E1-4AB5-8617-87DFC334C9ED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020235" y="2641755"/>
            <a:ext cx="514978" cy="102346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EF0887-1156-43FA-B1B0-E42986A95C59}"/>
              </a:ext>
            </a:extLst>
          </p:cNvPr>
          <p:cNvSpPr txBox="1"/>
          <p:nvPr/>
        </p:nvSpPr>
        <p:spPr>
          <a:xfrm>
            <a:off x="6074432" y="2943737"/>
            <a:ext cx="207248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ysClr val="windowText" lastClr="000000"/>
                </a:solidFill>
                <a:latin typeface="+mj-lt"/>
              </a:rPr>
              <a:t>*synonym means alternative words  </a:t>
            </a:r>
            <a:endParaRPr lang="en-GB" i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38758E7-2788-4AB2-9E03-B822FA5F469F}"/>
              </a:ext>
            </a:extLst>
          </p:cNvPr>
          <p:cNvCxnSpPr>
            <a:cxnSpLocks/>
          </p:cNvCxnSpPr>
          <p:nvPr/>
        </p:nvCxnSpPr>
        <p:spPr>
          <a:xfrm>
            <a:off x="5296564" y="2868588"/>
            <a:ext cx="202050" cy="79663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5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6397" y="267017"/>
            <a:ext cx="8749311" cy="1143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017"/>
            <a:ext cx="8229600" cy="1143000"/>
          </a:xfrm>
        </p:spPr>
        <p:txBody>
          <a:bodyPr/>
          <a:lstStyle/>
          <a:p>
            <a:r>
              <a:rPr lang="en-US">
                <a:latin typeface="Comic Sans MS"/>
                <a:cs typeface="Comic Sans MS"/>
              </a:rPr>
              <a:t>Learning Journey 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6320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42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3309" y="254089"/>
            <a:ext cx="7690797" cy="1143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6169" y="1417638"/>
            <a:ext cx="8728161" cy="4932776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/>
                <a:cs typeface="Comic Sans MS"/>
              </a:rPr>
              <a:t>Task – Make notes to answer each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Comic Sans MS"/>
                <a:cs typeface="Comic Sans MS"/>
              </a:rPr>
              <a:t>What key events have occurred in the text so far concerning the mystery at Baskerville Hall?</a:t>
            </a:r>
          </a:p>
          <a:p>
            <a:r>
              <a:rPr lang="en-US">
                <a:latin typeface="Comic Sans MS"/>
                <a:cs typeface="Comic Sans MS"/>
              </a:rPr>
              <a:t>What overall impression of the moor has been created? </a:t>
            </a:r>
          </a:p>
          <a:p>
            <a:r>
              <a:rPr lang="en-US">
                <a:latin typeface="Comic Sans MS"/>
                <a:cs typeface="Comic Sans MS"/>
              </a:rPr>
              <a:t>Are there any characters who you feel are suspicious?  </a:t>
            </a:r>
          </a:p>
          <a:p>
            <a:r>
              <a:rPr lang="en-US">
                <a:latin typeface="Comic Sans MS"/>
                <a:cs typeface="Comic Sans MS"/>
              </a:rPr>
              <a:t>What has happened right at the end of ‘The Man on the Tor’? </a:t>
            </a:r>
          </a:p>
          <a:p>
            <a:endParaRPr lang="en-US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241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751973" y="2866748"/>
            <a:ext cx="3934827" cy="223606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Rounded Rectangle 4"/>
          <p:cNvSpPr/>
          <p:nvPr/>
        </p:nvSpPr>
        <p:spPr>
          <a:xfrm>
            <a:off x="268284" y="2655621"/>
            <a:ext cx="3577115" cy="2979254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94279" y="182562"/>
            <a:ext cx="7529827" cy="1417638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omic Sans MS"/>
                <a:cs typeface="Comic Sans MS"/>
              </a:rPr>
              <a:t>What is Watson’s role in the story?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2717410"/>
            <a:ext cx="3273060" cy="2488141"/>
          </a:xfrm>
        </p:spPr>
        <p:txBody>
          <a:bodyPr/>
          <a:lstStyle/>
          <a:p>
            <a:r>
              <a:rPr lang="en-US">
                <a:latin typeface="Comic Sans MS"/>
                <a:cs typeface="Comic Sans MS"/>
              </a:rPr>
              <a:t>Investigator </a:t>
            </a:r>
          </a:p>
          <a:p>
            <a:r>
              <a:rPr lang="en-US">
                <a:latin typeface="Comic Sans MS"/>
                <a:cs typeface="Comic Sans MS"/>
              </a:rPr>
              <a:t>Narrator </a:t>
            </a:r>
          </a:p>
          <a:p>
            <a:r>
              <a:rPr lang="en-US">
                <a:latin typeface="Comic Sans MS"/>
                <a:cs typeface="Comic Sans MS"/>
              </a:rPr>
              <a:t>Protector </a:t>
            </a:r>
          </a:p>
          <a:p>
            <a:r>
              <a:rPr lang="en-US">
                <a:latin typeface="Comic Sans MS"/>
                <a:cs typeface="Comic Sans MS"/>
              </a:rPr>
              <a:t>Friend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3640" y="3067289"/>
            <a:ext cx="3671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/>
                <a:cs typeface="Comic Sans MS"/>
              </a:rPr>
              <a:t>Task – write down your answer with a reason. You can pick more than one role as long as you can justify it.</a:t>
            </a:r>
          </a:p>
        </p:txBody>
      </p:sp>
    </p:spTree>
    <p:extLst>
      <p:ext uri="{BB962C8B-B14F-4D97-AF65-F5344CB8AC3E}">
        <p14:creationId xmlns:p14="http://schemas.microsoft.com/office/powerpoint/2010/main" val="167009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9578" y="274638"/>
            <a:ext cx="3505572" cy="1143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055" y="1417638"/>
            <a:ext cx="8549304" cy="498644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/>
                <a:cs typeface="Comic Sans MS"/>
              </a:rPr>
              <a:t>Narrator </a:t>
            </a:r>
            <a:r>
              <a:rPr lang="mr-IN">
                <a:latin typeface="Comic Sans MS"/>
                <a:cs typeface="Comic Sans MS"/>
              </a:rPr>
              <a:t>…</a:t>
            </a:r>
            <a:r>
              <a:rPr lang="en-GB">
                <a:latin typeface="Comic Sans MS"/>
                <a:cs typeface="Comic Sans MS"/>
              </a:rPr>
              <a:t> </a:t>
            </a:r>
            <a:endParaRPr lang="en-US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latin typeface="Comic Sans MS"/>
                <a:cs typeface="Comic Sans MS"/>
              </a:rPr>
              <a:t>One of Watson’s jobs has been to report back to Holmes who was still in London. </a:t>
            </a:r>
          </a:p>
          <a:p>
            <a:r>
              <a:rPr lang="en-US">
                <a:latin typeface="Comic Sans MS"/>
                <a:cs typeface="Comic Sans MS"/>
              </a:rPr>
              <a:t>At the end of this chapter Holmes reappears. </a:t>
            </a:r>
          </a:p>
          <a:p>
            <a:endParaRPr lang="en-US">
              <a:latin typeface="Comic Sans MS"/>
              <a:cs typeface="Comic Sans MS"/>
            </a:endParaRPr>
          </a:p>
          <a:p>
            <a:r>
              <a:rPr lang="en-US">
                <a:latin typeface="Comic Sans MS"/>
                <a:cs typeface="Comic Sans MS"/>
              </a:rPr>
              <a:t>YOUR TASK </a:t>
            </a:r>
            <a:r>
              <a:rPr lang="mr-IN">
                <a:latin typeface="Comic Sans MS"/>
                <a:cs typeface="Comic Sans MS"/>
              </a:rPr>
              <a:t>–</a:t>
            </a:r>
            <a:r>
              <a:rPr lang="en-US">
                <a:latin typeface="Comic Sans MS"/>
                <a:cs typeface="Comic Sans MS"/>
              </a:rPr>
              <a:t> write Watson’s speech recapping and summarizing the main ideas and developments from the chapter ‘The Man on the Tor’. </a:t>
            </a:r>
          </a:p>
        </p:txBody>
      </p:sp>
    </p:spTree>
    <p:extLst>
      <p:ext uri="{BB962C8B-B14F-4D97-AF65-F5344CB8AC3E}">
        <p14:creationId xmlns:p14="http://schemas.microsoft.com/office/powerpoint/2010/main" val="398376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2512" y="1600200"/>
            <a:ext cx="8692390" cy="466077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305647" y="274638"/>
            <a:ext cx="6599777" cy="1143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Summarising and speeches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Watch</a:t>
            </a:r>
            <a:r>
              <a:rPr lang="en-US"/>
              <a:t> this really short clip about writing summaries and make a few notes about the most important things you will need to know. </a:t>
            </a:r>
          </a:p>
          <a:p>
            <a:endParaRPr lang="en-US"/>
          </a:p>
          <a:p>
            <a:r>
              <a:rPr lang="en-US">
                <a:hlinkClick r:id="rId3"/>
              </a:rPr>
              <a:t>Watch</a:t>
            </a:r>
            <a:r>
              <a:rPr lang="en-US"/>
              <a:t> this really short clip about how to write a speech and make a few notes about the most important things you need to know. </a:t>
            </a:r>
          </a:p>
        </p:txBody>
      </p:sp>
    </p:spTree>
    <p:extLst>
      <p:ext uri="{BB962C8B-B14F-4D97-AF65-F5344CB8AC3E}">
        <p14:creationId xmlns:p14="http://schemas.microsoft.com/office/powerpoint/2010/main" val="235181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8345" y="1600200"/>
            <a:ext cx="4425562" cy="4714437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78345" y="17887"/>
            <a:ext cx="3022662" cy="1006203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45" y="42086"/>
            <a:ext cx="2708547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mic Sans MS"/>
                <a:cs typeface="Comic Sans MS"/>
              </a:rPr>
              <a:t>Top Tips </a:t>
            </a:r>
            <a:r>
              <a:rPr lang="mr-IN">
                <a:latin typeface="Comic Sans MS"/>
                <a:cs typeface="Comic Sans MS"/>
              </a:rPr>
              <a:t>…</a:t>
            </a:r>
            <a:r>
              <a:rPr lang="en-GB">
                <a:latin typeface="Comic Sans MS"/>
                <a:cs typeface="Comic Sans MS"/>
              </a:rPr>
              <a:t> </a:t>
            </a:r>
            <a:endParaRPr lang="en-US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9965" cy="51020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err="1">
                <a:latin typeface="Comic Sans MS"/>
                <a:cs typeface="Comic Sans MS"/>
              </a:rPr>
              <a:t>Summarising</a:t>
            </a:r>
            <a:r>
              <a:rPr lang="en-US" b="1" u="sng">
                <a:latin typeface="Comic Sans MS"/>
                <a:cs typeface="Comic Sans MS"/>
              </a:rPr>
              <a:t> </a:t>
            </a:r>
          </a:p>
          <a:p>
            <a:pPr>
              <a:buFontTx/>
              <a:buChar char="-"/>
            </a:pPr>
            <a:r>
              <a:rPr lang="en-US">
                <a:latin typeface="Comic Sans MS"/>
                <a:cs typeface="Comic Sans MS"/>
              </a:rPr>
              <a:t>Keep it short</a:t>
            </a:r>
          </a:p>
          <a:p>
            <a:pPr>
              <a:buFontTx/>
              <a:buChar char="-"/>
            </a:pPr>
            <a:r>
              <a:rPr lang="en-US">
                <a:latin typeface="Comic Sans MS"/>
                <a:cs typeface="Comic Sans MS"/>
              </a:rPr>
              <a:t>Include the main points from the beginning, middle and end</a:t>
            </a:r>
          </a:p>
          <a:p>
            <a:pPr>
              <a:buFontTx/>
              <a:buChar char="-"/>
            </a:pPr>
            <a:r>
              <a:rPr lang="en-US">
                <a:latin typeface="Comic Sans MS"/>
                <a:cs typeface="Comic Sans MS"/>
              </a:rPr>
              <a:t>Cover the who/what/why/</a:t>
            </a:r>
          </a:p>
          <a:p>
            <a:pPr marL="0" indent="0">
              <a:buNone/>
            </a:pPr>
            <a:r>
              <a:rPr lang="en-US">
                <a:latin typeface="Comic Sans MS"/>
                <a:cs typeface="Comic Sans MS"/>
              </a:rPr>
              <a:t>   where/when/how.</a:t>
            </a:r>
            <a:endParaRPr lang="en-US"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3907" y="0"/>
            <a:ext cx="4425562" cy="6702273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51045" y="286216"/>
            <a:ext cx="3791742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>
                <a:latin typeface="Comic Sans MS"/>
                <a:cs typeface="Comic Sans MS"/>
              </a:rPr>
              <a:t>Speeches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Snappy opening suited to the audience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Directly address the audience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Emotive language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Anecdotes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Repeat key notes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Uses appropriate statistics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Quote experts where relevant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Use Rhetorical Questions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Include alliteration for effect. </a:t>
            </a:r>
          </a:p>
          <a:p>
            <a:pPr marL="285750" indent="-285750">
              <a:buFontTx/>
              <a:buChar char="-"/>
            </a:pPr>
            <a:r>
              <a:rPr lang="en-US" sz="2200">
                <a:latin typeface="Comic Sans MS"/>
                <a:cs typeface="Comic Sans MS"/>
              </a:rPr>
              <a:t>Ensure there is a clear conclusion. </a:t>
            </a:r>
          </a:p>
        </p:txBody>
      </p:sp>
    </p:spTree>
    <p:extLst>
      <p:ext uri="{BB962C8B-B14F-4D97-AF65-F5344CB8AC3E}">
        <p14:creationId xmlns:p14="http://schemas.microsoft.com/office/powerpoint/2010/main" val="9713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B5CDE9-9BFF-4DB6-8F76-BBA833D2C940}"/>
</file>

<file path=customXml/itemProps2.xml><?xml version="1.0" encoding="utf-8"?>
<ds:datastoreItem xmlns:ds="http://schemas.openxmlformats.org/officeDocument/2006/customXml" ds:itemID="{0AA235AC-3440-405B-B7B5-7F95A4435232}"/>
</file>

<file path=customXml/itemProps3.xml><?xml version="1.0" encoding="utf-8"?>
<ds:datastoreItem xmlns:ds="http://schemas.openxmlformats.org/officeDocument/2006/customXml" ds:itemID="{17DD1CEF-9FC3-435A-9113-8521A12410DD}">
  <ds:schemaRefs>
    <ds:schemaRef ds:uri="2ee453fb-70d4-481f-b8ac-3f33dad850c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Segoe UI Light</vt:lpstr>
      <vt:lpstr>Office Theme</vt:lpstr>
      <vt:lpstr>Lesson Sixteen  </vt:lpstr>
      <vt:lpstr>DNA</vt:lpstr>
      <vt:lpstr>PowerPoint Presentation</vt:lpstr>
      <vt:lpstr>Learning Journey </vt:lpstr>
      <vt:lpstr>Task – Make notes to answer each question</vt:lpstr>
      <vt:lpstr>What is Watson’s role in the story? </vt:lpstr>
      <vt:lpstr>Narrator … </vt:lpstr>
      <vt:lpstr>Summarising and speeches </vt:lpstr>
      <vt:lpstr>Top Tips … </vt:lpstr>
      <vt:lpstr>Write your speech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Hound of the Baskervilles</dc:title>
  <dc:creator>MacUser</dc:creator>
  <cp:lastModifiedBy>Mrs Alex Slater</cp:lastModifiedBy>
  <cp:revision>2</cp:revision>
  <dcterms:created xsi:type="dcterms:W3CDTF">2020-06-17T07:53:49Z</dcterms:created>
  <dcterms:modified xsi:type="dcterms:W3CDTF">2020-11-30T11:32:33Z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