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69" r:id="rId2"/>
    <p:sldId id="302" r:id="rId3"/>
    <p:sldId id="300" r:id="rId4"/>
    <p:sldId id="279" r:id="rId5"/>
    <p:sldId id="298" r:id="rId6"/>
    <p:sldId id="294" r:id="rId7"/>
    <p:sldId id="296" r:id="rId8"/>
    <p:sldId id="297" r:id="rId9"/>
    <p:sldId id="299" r:id="rId10"/>
    <p:sldId id="287" r:id="rId11"/>
    <p:sldId id="259" r:id="rId12"/>
    <p:sldId id="286" r:id="rId13"/>
    <p:sldId id="260" r:id="rId14"/>
    <p:sldId id="283" r:id="rId15"/>
    <p:sldId id="261" r:id="rId16"/>
    <p:sldId id="288" r:id="rId17"/>
    <p:sldId id="301" r:id="rId18"/>
    <p:sldId id="262" r:id="rId19"/>
    <p:sldId id="289" r:id="rId20"/>
    <p:sldId id="263" r:id="rId21"/>
    <p:sldId id="290" r:id="rId22"/>
    <p:sldId id="264" r:id="rId23"/>
    <p:sldId id="291" r:id="rId24"/>
    <p:sldId id="284" r:id="rId25"/>
    <p:sldId id="278" r:id="rId26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29ED"/>
    <a:srgbClr val="2AE0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609215-306F-8660-8721-86A995794179}" v="6" dt="2019-09-19T07:33:18.292"/>
    <p1510:client id="{25213AE3-B34D-104A-39A4-28D91CD2C65C}" v="2" dt="2019-09-18T20:46:25.8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6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r R Moody" userId="S::rmoody@thelinkacademy.org.uk::21712368-3aaa-4393-97fe-4c106797a975" providerId="AD" clId="Web-{21609215-306F-8660-8721-86A995794179}"/>
    <pc:docChg chg="modSld">
      <pc:chgData name="Mr R Moody" userId="S::rmoody@thelinkacademy.org.uk::21712368-3aaa-4393-97fe-4c106797a975" providerId="AD" clId="Web-{21609215-306F-8660-8721-86A995794179}" dt="2019-09-19T07:33:18.292" v="4" actId="1076"/>
      <pc:docMkLst>
        <pc:docMk/>
      </pc:docMkLst>
      <pc:sldChg chg="delSp modSp">
        <pc:chgData name="Mr R Moody" userId="S::rmoody@thelinkacademy.org.uk::21712368-3aaa-4393-97fe-4c106797a975" providerId="AD" clId="Web-{21609215-306F-8660-8721-86A995794179}" dt="2019-09-19T07:33:18.292" v="4" actId="1076"/>
        <pc:sldMkLst>
          <pc:docMk/>
          <pc:sldMk cId="3952125713" sldId="281"/>
        </pc:sldMkLst>
        <pc:spChg chg="mod">
          <ac:chgData name="Mr R Moody" userId="S::rmoody@thelinkacademy.org.uk::21712368-3aaa-4393-97fe-4c106797a975" providerId="AD" clId="Web-{21609215-306F-8660-8721-86A995794179}" dt="2019-09-19T07:33:18.292" v="4" actId="1076"/>
          <ac:spMkLst>
            <pc:docMk/>
            <pc:sldMk cId="3952125713" sldId="281"/>
            <ac:spMk id="2" creationId="{00000000-0000-0000-0000-000000000000}"/>
          </ac:spMkLst>
        </pc:spChg>
        <pc:spChg chg="del">
          <ac:chgData name="Mr R Moody" userId="S::rmoody@thelinkacademy.org.uk::21712368-3aaa-4393-97fe-4c106797a975" providerId="AD" clId="Web-{21609215-306F-8660-8721-86A995794179}" dt="2019-09-19T07:33:16.964" v="3"/>
          <ac:spMkLst>
            <pc:docMk/>
            <pc:sldMk cId="3952125713" sldId="281"/>
            <ac:spMk id="3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29C026-F828-4A0B-8B28-45CD7ABD165C}" type="datetimeFigureOut">
              <a:rPr lang="en-GB" smtClean="0"/>
              <a:t>23/09/2019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33A2F8-6426-4DC9-97D0-7406E7C89F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8708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2F4B1A-E090-4709-BBE6-5B4E57CDBE8C}" type="datetimeFigureOut">
              <a:rPr lang="en-GB" smtClean="0"/>
              <a:t>23/09/2019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0E7EFD-5F9A-4BF8-AA49-217CB46778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0658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715A7-23D1-4617-AE8F-949F27C61CD2}" type="datetimeFigureOut">
              <a:rPr lang="en-GB" smtClean="0"/>
              <a:t>23/09/2019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00622-0497-4FFB-B99D-18A2971449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3062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715A7-23D1-4617-AE8F-949F27C61CD2}" type="datetimeFigureOut">
              <a:rPr lang="en-GB" smtClean="0"/>
              <a:t>23/09/2019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00622-0497-4FFB-B99D-18A2971449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931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715A7-23D1-4617-AE8F-949F27C61CD2}" type="datetimeFigureOut">
              <a:rPr lang="en-GB" smtClean="0"/>
              <a:t>23/09/2019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00622-0497-4FFB-B99D-18A2971449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8171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715A7-23D1-4617-AE8F-949F27C61CD2}" type="datetimeFigureOut">
              <a:rPr lang="en-GB" smtClean="0"/>
              <a:t>23/09/2019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00622-0497-4FFB-B99D-18A2971449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5726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715A7-23D1-4617-AE8F-949F27C61CD2}" type="datetimeFigureOut">
              <a:rPr lang="en-GB" smtClean="0"/>
              <a:t>23/09/2019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00622-0497-4FFB-B99D-18A2971449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0005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715A7-23D1-4617-AE8F-949F27C61CD2}" type="datetimeFigureOut">
              <a:rPr lang="en-GB" smtClean="0"/>
              <a:t>23/09/2019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00622-0497-4FFB-B99D-18A2971449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904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715A7-23D1-4617-AE8F-949F27C61CD2}" type="datetimeFigureOut">
              <a:rPr lang="en-GB" smtClean="0"/>
              <a:t>23/09/2019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00622-0497-4FFB-B99D-18A2971449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071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715A7-23D1-4617-AE8F-949F27C61CD2}" type="datetimeFigureOut">
              <a:rPr lang="en-GB" smtClean="0"/>
              <a:t>23/09/2019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00622-0497-4FFB-B99D-18A2971449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1885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715A7-23D1-4617-AE8F-949F27C61CD2}" type="datetimeFigureOut">
              <a:rPr lang="en-GB" smtClean="0"/>
              <a:t>23/09/2019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00622-0497-4FFB-B99D-18A2971449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752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715A7-23D1-4617-AE8F-949F27C61CD2}" type="datetimeFigureOut">
              <a:rPr lang="en-GB" smtClean="0"/>
              <a:t>23/09/2019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00622-0497-4FFB-B99D-18A2971449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9095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715A7-23D1-4617-AE8F-949F27C61CD2}" type="datetimeFigureOut">
              <a:rPr lang="en-GB" smtClean="0"/>
              <a:t>23/09/2019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00622-0497-4FFB-B99D-18A2971449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9654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715A7-23D1-4617-AE8F-949F27C61CD2}" type="datetimeFigureOut">
              <a:rPr lang="en-GB" smtClean="0"/>
              <a:t>23/09/2019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400622-0497-4FFB-B99D-18A2971449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954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5.wdp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963879" y="99883"/>
            <a:ext cx="8610250" cy="78479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u="sng" dirty="0" smtClean="0">
                <a:solidFill>
                  <a:srgbClr val="7030A0"/>
                </a:solidFill>
              </a:rPr>
              <a:t>Do Now Activity</a:t>
            </a:r>
            <a:endParaRPr lang="en-GB" b="1" u="sng" dirty="0">
              <a:solidFill>
                <a:srgbClr val="7030A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71241" y="1298472"/>
            <a:ext cx="2240403" cy="65637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83869" y="884674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Principles of training </a:t>
            </a:r>
            <a:endParaRPr lang="en-US" b="1" u="sng" dirty="0"/>
          </a:p>
        </p:txBody>
      </p:sp>
      <p:sp>
        <p:nvSpPr>
          <p:cNvPr id="12" name="TextBox 11"/>
          <p:cNvSpPr txBox="1"/>
          <p:nvPr/>
        </p:nvSpPr>
        <p:spPr>
          <a:xfrm>
            <a:off x="8015213" y="965728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Components of fitness</a:t>
            </a:r>
            <a:endParaRPr lang="en-US" b="1" u="sng" dirty="0"/>
          </a:p>
        </p:txBody>
      </p:sp>
      <p:sp>
        <p:nvSpPr>
          <p:cNvPr id="13" name="Rounded Rectangle 12"/>
          <p:cNvSpPr/>
          <p:nvPr/>
        </p:nvSpPr>
        <p:spPr>
          <a:xfrm>
            <a:off x="166671" y="2192855"/>
            <a:ext cx="2240403" cy="656370"/>
          </a:xfrm>
          <a:prstGeom prst="roundRect">
            <a:avLst/>
          </a:prstGeom>
          <a:solidFill>
            <a:srgbClr val="E2F0D9"/>
          </a:solidFill>
          <a:ln>
            <a:solidFill>
              <a:srgbClr val="70AD4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176370" y="3058702"/>
            <a:ext cx="2240403" cy="65637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171800" y="3953087"/>
            <a:ext cx="2240403" cy="65637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95210" y="4903950"/>
            <a:ext cx="2240403" cy="65637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176370" y="5826872"/>
            <a:ext cx="2240403" cy="65637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3234738" y="1664906"/>
            <a:ext cx="2240403" cy="6563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3230168" y="2559289"/>
            <a:ext cx="2240403" cy="6563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3239867" y="3425136"/>
            <a:ext cx="2240403" cy="6563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3235297" y="4319521"/>
            <a:ext cx="2240403" cy="6563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loud 10"/>
          <p:cNvSpPr/>
          <p:nvPr/>
        </p:nvSpPr>
        <p:spPr>
          <a:xfrm>
            <a:off x="2796936" y="5293770"/>
            <a:ext cx="2854016" cy="1398354"/>
          </a:xfrm>
          <a:prstGeom prst="cloud">
            <a:avLst/>
          </a:prstGeom>
          <a:solidFill>
            <a:srgbClr val="F2F2F2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>
            <a:stCxn id="13" idx="3"/>
            <a:endCxn id="25" idx="1"/>
          </p:cNvCxnSpPr>
          <p:nvPr/>
        </p:nvCxnSpPr>
        <p:spPr>
          <a:xfrm>
            <a:off x="2407074" y="2521040"/>
            <a:ext cx="518292" cy="81075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Left Brace 24"/>
          <p:cNvSpPr/>
          <p:nvPr/>
        </p:nvSpPr>
        <p:spPr>
          <a:xfrm>
            <a:off x="2925366" y="1469699"/>
            <a:ext cx="285402" cy="3724188"/>
          </a:xfrm>
          <a:prstGeom prst="leftBrac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5536791" y="2887474"/>
            <a:ext cx="233453" cy="2606060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75" name="Straight Connector 3074"/>
          <p:cNvCxnSpPr>
            <a:stCxn id="20" idx="3"/>
          </p:cNvCxnSpPr>
          <p:nvPr/>
        </p:nvCxnSpPr>
        <p:spPr>
          <a:xfrm>
            <a:off x="5470571" y="2887474"/>
            <a:ext cx="308812" cy="9117"/>
          </a:xfrm>
          <a:prstGeom prst="line">
            <a:avLst/>
          </a:prstGeom>
          <a:ln>
            <a:solidFill>
              <a:srgbClr val="70AD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6" name="Rectangle 3075"/>
          <p:cNvSpPr/>
          <p:nvPr/>
        </p:nvSpPr>
        <p:spPr>
          <a:xfrm>
            <a:off x="6236024" y="1712270"/>
            <a:ext cx="2682776" cy="6849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___________  _________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275552" y="1693443"/>
            <a:ext cx="2763824" cy="6849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A_______________</a:t>
            </a:r>
            <a:endParaRPr lang="en-US" dirty="0"/>
          </a:p>
        </p:txBody>
      </p:sp>
      <p:sp>
        <p:nvSpPr>
          <p:cNvPr id="3077" name="TextBox 3076"/>
          <p:cNvSpPr txBox="1"/>
          <p:nvPr/>
        </p:nvSpPr>
        <p:spPr>
          <a:xfrm>
            <a:off x="7206391" y="1398353"/>
            <a:ext cx="80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Health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10312698" y="1379525"/>
            <a:ext cx="55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Skill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6245723" y="2563847"/>
            <a:ext cx="2682776" cy="6849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___________  _________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285251" y="2545020"/>
            <a:ext cx="2763824" cy="6849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B_______________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6255422" y="3443962"/>
            <a:ext cx="2682776" cy="6849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___________  _________</a:t>
            </a:r>
          </a:p>
        </p:txBody>
      </p:sp>
      <p:sp>
        <p:nvSpPr>
          <p:cNvPr id="43" name="Rectangle 42"/>
          <p:cNvSpPr/>
          <p:nvPr/>
        </p:nvSpPr>
        <p:spPr>
          <a:xfrm>
            <a:off x="9294950" y="3425135"/>
            <a:ext cx="2763824" cy="6849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C_______________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6255422" y="4300098"/>
            <a:ext cx="2682776" cy="6849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___________  _________</a:t>
            </a:r>
          </a:p>
        </p:txBody>
      </p:sp>
      <p:sp>
        <p:nvSpPr>
          <p:cNvPr id="45" name="Rectangle 44"/>
          <p:cNvSpPr/>
          <p:nvPr/>
        </p:nvSpPr>
        <p:spPr>
          <a:xfrm>
            <a:off x="9294950" y="4281271"/>
            <a:ext cx="2763824" cy="6849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P_______________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9304649" y="5104310"/>
            <a:ext cx="2763824" cy="6849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R_______________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9318919" y="5974714"/>
            <a:ext cx="2763824" cy="6849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S_______________</a:t>
            </a:r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6222312" y="5147117"/>
            <a:ext cx="2763824" cy="6849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_______________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079" name="Straight Connector 3078"/>
          <p:cNvCxnSpPr/>
          <p:nvPr/>
        </p:nvCxnSpPr>
        <p:spPr>
          <a:xfrm>
            <a:off x="5964894" y="1070169"/>
            <a:ext cx="0" cy="5636224"/>
          </a:xfrm>
          <a:prstGeom prst="line">
            <a:avLst/>
          </a:prstGeom>
          <a:ln w="76200" cmpd="sng">
            <a:solidFill>
              <a:schemeClr val="tx1"/>
            </a:solidFill>
            <a:headEnd type="diamond"/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31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23354" y="2046065"/>
            <a:ext cx="11801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Circuit </a:t>
            </a:r>
          </a:p>
          <a:p>
            <a:pPr algn="ctr"/>
            <a:r>
              <a:rPr lang="en-GB" sz="2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training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5787617" y="2048310"/>
            <a:ext cx="122581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Interval</a:t>
            </a:r>
          </a:p>
          <a:p>
            <a:pPr algn="ctr"/>
            <a:r>
              <a:rPr lang="en-GB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Training</a:t>
            </a:r>
            <a:endParaRPr lang="en-GB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89103" y="2060036"/>
            <a:ext cx="122581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Weight</a:t>
            </a:r>
          </a:p>
          <a:p>
            <a:pPr algn="ctr"/>
            <a:r>
              <a:rPr lang="en-GB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Training</a:t>
            </a:r>
            <a:endParaRPr lang="en-GB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82823" y="3256743"/>
            <a:ext cx="122581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Fartlek</a:t>
            </a:r>
          </a:p>
          <a:p>
            <a:pPr algn="ctr"/>
            <a:r>
              <a:rPr lang="en-GB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Training</a:t>
            </a:r>
            <a:endParaRPr lang="en-GB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72710" y="3248816"/>
            <a:ext cx="156109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Plyometric </a:t>
            </a:r>
          </a:p>
          <a:p>
            <a:pPr algn="ctr"/>
            <a:r>
              <a:rPr lang="en-GB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Training</a:t>
            </a:r>
            <a:endParaRPr lang="en-GB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88317" y="3253902"/>
            <a:ext cx="109837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Fitness </a:t>
            </a:r>
          </a:p>
          <a:p>
            <a:pPr algn="ctr"/>
            <a:r>
              <a:rPr lang="en-GB" sz="2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Classes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68800" y="2725496"/>
            <a:ext cx="3937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008000"/>
                </a:solidFill>
              </a:rPr>
              <a:t>Methods of training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3681681" y="2054725"/>
            <a:ext cx="366378" cy="267212"/>
          </a:xfrm>
          <a:prstGeom prst="straightConnector1">
            <a:avLst/>
          </a:prstGeom>
          <a:ln w="762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6278835" y="4063538"/>
            <a:ext cx="14084" cy="416903"/>
          </a:xfrm>
          <a:prstGeom prst="straightConnector1">
            <a:avLst/>
          </a:prstGeom>
          <a:ln w="762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8689624" y="4051745"/>
            <a:ext cx="300526" cy="243200"/>
          </a:xfrm>
          <a:prstGeom prst="straightConnector1">
            <a:avLst/>
          </a:prstGeom>
          <a:ln w="762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710221" y="4028955"/>
            <a:ext cx="314425" cy="223183"/>
          </a:xfrm>
          <a:prstGeom prst="straightConnector1">
            <a:avLst/>
          </a:prstGeom>
          <a:ln w="762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8733288" y="2082206"/>
            <a:ext cx="383565" cy="286435"/>
          </a:xfrm>
          <a:prstGeom prst="straightConnector1">
            <a:avLst/>
          </a:prstGeom>
          <a:ln w="762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6421536" y="1598119"/>
            <a:ext cx="15515" cy="445244"/>
          </a:xfrm>
          <a:prstGeom prst="straightConnector1">
            <a:avLst/>
          </a:prstGeom>
          <a:ln w="762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699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342309"/>
            <a:ext cx="8229600" cy="1143000"/>
          </a:xfrm>
        </p:spPr>
        <p:txBody>
          <a:bodyPr>
            <a:noAutofit/>
          </a:bodyPr>
          <a:lstStyle/>
          <a:p>
            <a:r>
              <a:rPr lang="en-GB" sz="13800" b="1" dirty="0">
                <a:solidFill>
                  <a:srgbClr val="00B050"/>
                </a:solidFill>
              </a:rPr>
              <a:t>C</a:t>
            </a:r>
            <a:r>
              <a:rPr lang="en-GB" sz="8000" dirty="0"/>
              <a:t>ircuit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585" y="1782818"/>
            <a:ext cx="11776551" cy="272616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0000FF"/>
                </a:solidFill>
              </a:rPr>
              <a:t>A series of exercise stations </a:t>
            </a:r>
            <a:r>
              <a:rPr lang="en-GB" sz="3200" dirty="0">
                <a:solidFill>
                  <a:srgbClr val="0000FF"/>
                </a:solidFill>
              </a:rPr>
              <a:t>completed</a:t>
            </a:r>
            <a:r>
              <a:rPr lang="en-GB" dirty="0">
                <a:solidFill>
                  <a:srgbClr val="0000FF"/>
                </a:solidFill>
              </a:rPr>
              <a:t> one after the other in a circuit. Rest after one circuit and then repeat.</a:t>
            </a:r>
          </a:p>
          <a:p>
            <a:pPr marL="0" indent="0">
              <a:buNone/>
            </a:pPr>
            <a:endParaRPr lang="en-GB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GB" b="1" u="sng" dirty="0">
                <a:solidFill>
                  <a:srgbClr val="0000FF"/>
                </a:solidFill>
              </a:rPr>
              <a:t>Benefits</a:t>
            </a:r>
          </a:p>
          <a:p>
            <a:pPr marL="0" indent="0">
              <a:buNone/>
            </a:pPr>
            <a:r>
              <a:rPr lang="en-GB" dirty="0">
                <a:solidFill>
                  <a:srgbClr val="0000FF"/>
                </a:solidFill>
              </a:rPr>
              <a:t>Easy to adapt the circuit specific to your sport &amp; needs, little equipment needed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8104" y="4865701"/>
            <a:ext cx="11230552" cy="184665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/>
              <a:t>QUESTION TIME:</a:t>
            </a:r>
          </a:p>
          <a:p>
            <a:endParaRPr lang="en-US" b="1" u="sng" dirty="0" smtClean="0"/>
          </a:p>
          <a:p>
            <a:r>
              <a:rPr lang="en-US" b="1" u="sng" dirty="0" smtClean="0"/>
              <a:t>Good</a:t>
            </a:r>
            <a:r>
              <a:rPr lang="en-US" dirty="0" smtClean="0"/>
              <a:t>: List some exercises that might be in a circuit for someone who wants to improve MUSCULAR ENDURANCE</a:t>
            </a:r>
          </a:p>
          <a:p>
            <a:endParaRPr lang="en-US" dirty="0"/>
          </a:p>
          <a:p>
            <a:r>
              <a:rPr lang="en-US" b="1" u="sng" dirty="0" smtClean="0"/>
              <a:t>Outstanding</a:t>
            </a:r>
            <a:r>
              <a:rPr lang="en-US" dirty="0" smtClean="0"/>
              <a:t>: Explain the difference in the stations you would use for someone who wants to improve flexibility and someone who wanted to improve power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00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900" y="289475"/>
            <a:ext cx="8267700" cy="630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07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177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GB" sz="16600" b="1" dirty="0">
                <a:solidFill>
                  <a:srgbClr val="00B050"/>
                </a:solidFill>
              </a:rPr>
              <a:t>I</a:t>
            </a:r>
            <a:r>
              <a:rPr lang="en-GB" sz="8800" dirty="0"/>
              <a:t>nterval Training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696" y="2011122"/>
            <a:ext cx="11847902" cy="28117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0000FF"/>
                </a:solidFill>
              </a:rPr>
              <a:t>Varying levels of intensity. Often anaerobic exercise. Example – sprint for 30sec, walk for 10 sec.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u="sng" dirty="0"/>
              <a:t>Benefits</a:t>
            </a:r>
          </a:p>
          <a:p>
            <a:pPr marL="0" indent="0">
              <a:buNone/>
            </a:pPr>
            <a:r>
              <a:rPr lang="en-GB" dirty="0">
                <a:solidFill>
                  <a:srgbClr val="0000FF"/>
                </a:solidFill>
              </a:rPr>
              <a:t>Suitable for games players</a:t>
            </a:r>
            <a:r>
              <a:rPr lang="en-GB" dirty="0"/>
              <a:t>, simulates a live environment (football, netball match) where you are sprinting/walking.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8104" y="4865701"/>
            <a:ext cx="11230552" cy="15696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/>
              <a:t>QUESTION TIME:</a:t>
            </a:r>
          </a:p>
          <a:p>
            <a:endParaRPr lang="en-US" b="1" u="sng" dirty="0" smtClean="0"/>
          </a:p>
          <a:p>
            <a:r>
              <a:rPr lang="en-US" b="1" u="sng" dirty="0" smtClean="0"/>
              <a:t>Good</a:t>
            </a:r>
            <a:r>
              <a:rPr lang="en-US" dirty="0" smtClean="0"/>
              <a:t>: name a famous athlete and their sport that would do interval training</a:t>
            </a:r>
          </a:p>
          <a:p>
            <a:endParaRPr lang="en-US" dirty="0"/>
          </a:p>
          <a:p>
            <a:r>
              <a:rPr lang="en-US" b="1" u="sng" dirty="0" smtClean="0"/>
              <a:t>Outstanding</a:t>
            </a:r>
            <a:r>
              <a:rPr lang="en-US" dirty="0" smtClean="0"/>
              <a:t>: discuss is Mo Farah would use this type of training giving reasons why you have said your answer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21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976" t="21189" r="13526" b="19955"/>
          <a:stretch/>
        </p:blipFill>
        <p:spPr>
          <a:xfrm>
            <a:off x="1117600" y="3124200"/>
            <a:ext cx="9022080" cy="3733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82642"/>
            <a:ext cx="4064000" cy="25508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3600" y="345440"/>
            <a:ext cx="3251200" cy="260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03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8000" b="1" dirty="0">
                <a:solidFill>
                  <a:srgbClr val="00B050"/>
                </a:solidFill>
              </a:rPr>
              <a:t>C</a:t>
            </a:r>
            <a:r>
              <a:rPr lang="en-GB" sz="5400" dirty="0"/>
              <a:t>ontinuous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828" y="1197142"/>
            <a:ext cx="11910390" cy="304072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sz="4000" dirty="0">
                <a:solidFill>
                  <a:srgbClr val="0000FF"/>
                </a:solidFill>
              </a:rPr>
              <a:t>Moderate level of exercise, maintaining a consistent heart rate between </a:t>
            </a:r>
            <a:r>
              <a:rPr lang="en-GB" sz="4000" b="1" dirty="0">
                <a:solidFill>
                  <a:srgbClr val="0000FF"/>
                </a:solidFill>
              </a:rPr>
              <a:t>60-80% MHR (target zone)</a:t>
            </a:r>
          </a:p>
          <a:p>
            <a:pPr marL="0" indent="0">
              <a:buNone/>
            </a:pPr>
            <a:endParaRPr lang="en-GB" sz="4000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GB" sz="4000" dirty="0"/>
              <a:t>This training is aerobic.</a:t>
            </a:r>
          </a:p>
          <a:p>
            <a:pPr marL="0" indent="0">
              <a:buNone/>
            </a:pPr>
            <a:endParaRPr lang="en-GB" sz="4000" dirty="0"/>
          </a:p>
          <a:p>
            <a:pPr marL="0" indent="0">
              <a:buNone/>
            </a:pPr>
            <a:r>
              <a:rPr lang="en-GB" sz="4000" b="1" u="sng" dirty="0">
                <a:solidFill>
                  <a:srgbClr val="0000FF"/>
                </a:solidFill>
              </a:rPr>
              <a:t>Benefits</a:t>
            </a:r>
          </a:p>
          <a:p>
            <a:pPr marL="0" indent="0">
              <a:buNone/>
            </a:pPr>
            <a:r>
              <a:rPr lang="en-GB" sz="4000" dirty="0" err="1">
                <a:solidFill>
                  <a:srgbClr val="0000FF"/>
                </a:solidFill>
              </a:rPr>
              <a:t>Suitiable</a:t>
            </a:r>
            <a:r>
              <a:rPr lang="en-GB" sz="4000" dirty="0">
                <a:solidFill>
                  <a:srgbClr val="0000FF"/>
                </a:solidFill>
              </a:rPr>
              <a:t> for long distance endurance athletes. </a:t>
            </a:r>
            <a:r>
              <a:rPr lang="en-GB" sz="4000" dirty="0" err="1">
                <a:solidFill>
                  <a:srgbClr val="0000FF"/>
                </a:solidFill>
              </a:rPr>
              <a:t>E.g</a:t>
            </a:r>
            <a:r>
              <a:rPr lang="en-GB" sz="4000" dirty="0">
                <a:solidFill>
                  <a:srgbClr val="0000FF"/>
                </a:solidFill>
              </a:rPr>
              <a:t> marathon runners, 5,000 metre runners.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8104" y="4865701"/>
            <a:ext cx="11230552" cy="15696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/>
              <a:t>QUESTION TIME:</a:t>
            </a:r>
          </a:p>
          <a:p>
            <a:endParaRPr lang="en-US" b="1" u="sng" dirty="0" smtClean="0"/>
          </a:p>
          <a:p>
            <a:r>
              <a:rPr lang="en-US" b="1" u="sng" dirty="0" smtClean="0"/>
              <a:t>Good</a:t>
            </a:r>
            <a:r>
              <a:rPr lang="en-US" dirty="0" smtClean="0"/>
              <a:t>: Name the test that is similar to this type of training, what does it test</a:t>
            </a:r>
          </a:p>
          <a:p>
            <a:endParaRPr lang="en-US" dirty="0"/>
          </a:p>
          <a:p>
            <a:r>
              <a:rPr lang="en-US" b="1" u="sng" dirty="0" smtClean="0"/>
              <a:t>Outstanding</a:t>
            </a:r>
            <a:r>
              <a:rPr lang="en-US" dirty="0" smtClean="0"/>
              <a:t>: discus if you feel this is good type of training for a rugby player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63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358900"/>
            <a:ext cx="7213600" cy="439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000" y="736600"/>
            <a:ext cx="3505200" cy="2324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8000" y="3810000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87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1" y="309012"/>
            <a:ext cx="12039599" cy="893535"/>
          </a:xfrm>
        </p:spPr>
        <p:txBody>
          <a:bodyPr>
            <a:noAutofit/>
          </a:bodyPr>
          <a:lstStyle/>
          <a:p>
            <a:r>
              <a:rPr lang="en-GB" sz="5400" b="1" u="sng" dirty="0" smtClean="0">
                <a:solidFill>
                  <a:srgbClr val="7030A0"/>
                </a:solidFill>
              </a:rPr>
              <a:t>RECAP PI’s – where are you at?</a:t>
            </a:r>
            <a:endParaRPr lang="en-GB" sz="5400" b="1" u="sng" dirty="0">
              <a:solidFill>
                <a:srgbClr val="7030A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7202346"/>
              </p:ext>
            </p:extLst>
          </p:nvPr>
        </p:nvGraphicFramePr>
        <p:xfrm>
          <a:off x="656423" y="3553068"/>
          <a:ext cx="10745370" cy="307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58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1937">
                  <a:extLst>
                    <a:ext uri="{9D8B030D-6E8A-4147-A177-3AD203B41FA5}">
                      <a16:colId xmlns:a16="http://schemas.microsoft.com/office/drawing/2014/main" val="3094849379"/>
                    </a:ext>
                  </a:extLst>
                </a:gridCol>
                <a:gridCol w="4837556">
                  <a:extLst>
                    <a:ext uri="{9D8B030D-6E8A-4147-A177-3AD203B41FA5}">
                      <a16:colId xmlns:a16="http://schemas.microsoft.com/office/drawing/2014/main" val="894145289"/>
                    </a:ext>
                  </a:extLst>
                </a:gridCol>
              </a:tblGrid>
              <a:tr h="641257">
                <a:tc>
                  <a:txBody>
                    <a:bodyPr/>
                    <a:lstStyle/>
                    <a:p>
                      <a:pPr algn="ctr"/>
                      <a:endParaRPr lang="en-GB" sz="40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/>
                        <a:t>Good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/>
                        <a:t>Outstanding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3135132"/>
                  </a:ext>
                </a:extLst>
              </a:tr>
              <a:tr h="1134748"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/>
                        <a:t>3-5</a:t>
                      </a:r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/>
                        <a:t>To</a:t>
                      </a:r>
                      <a:r>
                        <a:rPr lang="en-GB" sz="2400" baseline="0" dirty="0" smtClean="0"/>
                        <a:t> know </a:t>
                      </a:r>
                      <a:r>
                        <a:rPr lang="en-GB" sz="2400" dirty="0" smtClean="0"/>
                        <a:t>3</a:t>
                      </a:r>
                      <a:r>
                        <a:rPr lang="en-GB" sz="2400" baseline="0" dirty="0" smtClean="0"/>
                        <a:t> </a:t>
                      </a:r>
                      <a:r>
                        <a:rPr lang="en-GB" sz="2400" baseline="0" dirty="0"/>
                        <a:t>methods of training and what they look like</a:t>
                      </a:r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/>
                        <a:t>TBAT link</a:t>
                      </a:r>
                      <a:r>
                        <a:rPr lang="en-GB" sz="2400" baseline="0" dirty="0" smtClean="0"/>
                        <a:t> </a:t>
                      </a:r>
                      <a:r>
                        <a:rPr lang="en-GB" sz="2400" baseline="0" dirty="0"/>
                        <a:t>a explanation of a method of training with at least 1 practical example</a:t>
                      </a:r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5758998"/>
                  </a:ext>
                </a:extLst>
              </a:tr>
              <a:tr h="1134748"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/>
                        <a:t>6-9</a:t>
                      </a:r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/>
                        <a:t>TBAT Link</a:t>
                      </a:r>
                      <a:r>
                        <a:rPr lang="en-GB" sz="2400" baseline="0" dirty="0" smtClean="0"/>
                        <a:t> a explanation of a method of training with at least 1 practical example</a:t>
                      </a:r>
                      <a:endParaRPr lang="en-GB" sz="2400" dirty="0" smtClean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u="sng" dirty="0" smtClean="0"/>
                        <a:t>Explain in</a:t>
                      </a:r>
                      <a:r>
                        <a:rPr lang="en-GB" sz="2400" u="sng" baseline="0" dirty="0" smtClean="0"/>
                        <a:t> detail 4 different training </a:t>
                      </a:r>
                      <a:r>
                        <a:rPr lang="en-GB" sz="2400" baseline="0" dirty="0" smtClean="0"/>
                        <a:t>methods and who would use it and why</a:t>
                      </a:r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074" name="Picture 2" descr="http://images.pitchero.com/ui/152735/1444827335_38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123" y="1290442"/>
            <a:ext cx="3532428" cy="209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20149128">
            <a:off x="8319455" y="1997649"/>
            <a:ext cx="19297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WHY?</a:t>
            </a:r>
            <a:endParaRPr 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933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241" y="0"/>
            <a:ext cx="11801357" cy="1325563"/>
          </a:xfrm>
        </p:spPr>
        <p:txBody>
          <a:bodyPr>
            <a:noAutofit/>
          </a:bodyPr>
          <a:lstStyle/>
          <a:p>
            <a:pPr algn="ctr"/>
            <a:r>
              <a:rPr lang="en-GB" sz="9600" b="1" dirty="0" smtClean="0">
                <a:solidFill>
                  <a:srgbClr val="00B050"/>
                </a:solidFill>
              </a:rPr>
              <a:t>W</a:t>
            </a:r>
            <a:r>
              <a:rPr lang="en-GB" sz="7200" dirty="0" smtClean="0"/>
              <a:t>e</a:t>
            </a:r>
            <a:r>
              <a:rPr lang="en-GB" sz="6600" dirty="0" smtClean="0"/>
              <a:t>ight / Resistance Training</a:t>
            </a:r>
            <a:endParaRPr lang="en-GB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49" y="1504952"/>
            <a:ext cx="11548857" cy="257596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sz="4000" dirty="0">
                <a:solidFill>
                  <a:srgbClr val="0000FF"/>
                </a:solidFill>
              </a:rPr>
              <a:t>Using resistance and weights can develop muscular strength/endurance &amp; power in isolation and large muscle groups.</a:t>
            </a:r>
          </a:p>
          <a:p>
            <a:pPr marL="0" indent="0">
              <a:buNone/>
            </a:pPr>
            <a:endParaRPr lang="en-GB" sz="4000" dirty="0"/>
          </a:p>
          <a:p>
            <a:pPr marL="0" indent="0">
              <a:buNone/>
            </a:pPr>
            <a:r>
              <a:rPr lang="en-GB" sz="4000" dirty="0">
                <a:solidFill>
                  <a:srgbClr val="0000FF"/>
                </a:solidFill>
              </a:rPr>
              <a:t>Develops muscle size and mass.</a:t>
            </a:r>
          </a:p>
          <a:p>
            <a:pPr marL="0" indent="0">
              <a:buNone/>
            </a:pPr>
            <a:r>
              <a:rPr lang="en-GB" sz="4000" dirty="0">
                <a:solidFill>
                  <a:srgbClr val="FF6600"/>
                </a:solidFill>
              </a:rPr>
              <a:t>Low repetitions &amp; heavy weight = Increase power</a:t>
            </a:r>
          </a:p>
          <a:p>
            <a:pPr marL="0" indent="0">
              <a:buNone/>
            </a:pPr>
            <a:r>
              <a:rPr lang="en-GB" sz="3600" dirty="0">
                <a:solidFill>
                  <a:srgbClr val="FF0000"/>
                </a:solidFill>
              </a:rPr>
              <a:t>High repetitions &amp; lower weight = Increase muscular endurance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8104" y="4865701"/>
            <a:ext cx="11230552" cy="15696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/>
              <a:t>QUESTION TIME:</a:t>
            </a:r>
          </a:p>
          <a:p>
            <a:endParaRPr lang="en-US" b="1" u="sng" dirty="0" smtClean="0"/>
          </a:p>
          <a:p>
            <a:r>
              <a:rPr lang="en-US" b="1" u="sng" dirty="0" smtClean="0"/>
              <a:t>Good</a:t>
            </a:r>
            <a:r>
              <a:rPr lang="en-US" dirty="0" smtClean="0"/>
              <a:t>: Give a sport that would do this type of training?</a:t>
            </a:r>
          </a:p>
          <a:p>
            <a:endParaRPr lang="en-US" dirty="0"/>
          </a:p>
          <a:p>
            <a:r>
              <a:rPr lang="en-US" b="1" u="sng" dirty="0" smtClean="0"/>
              <a:t>Outstanding</a:t>
            </a:r>
            <a:r>
              <a:rPr lang="en-US" dirty="0" smtClean="0"/>
              <a:t>: discus the weight that a basketball player would use to get a better jump to get rebounds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10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0465" b="10465"/>
          <a:stretch>
            <a:fillRect/>
          </a:stretch>
        </p:blipFill>
        <p:spPr>
          <a:xfrm>
            <a:off x="5121498" y="3932238"/>
            <a:ext cx="7070502" cy="292576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55600"/>
            <a:ext cx="6818489" cy="38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34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963879" y="99883"/>
            <a:ext cx="8610250" cy="78479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u="sng" dirty="0" smtClean="0">
                <a:solidFill>
                  <a:srgbClr val="7030A0"/>
                </a:solidFill>
              </a:rPr>
              <a:t>Do Now Activity</a:t>
            </a:r>
            <a:endParaRPr lang="en-GB" b="1" u="sng" dirty="0">
              <a:solidFill>
                <a:srgbClr val="7030A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71241" y="1298472"/>
            <a:ext cx="2240403" cy="65637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83869" y="884674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Principles of training </a:t>
            </a:r>
            <a:endParaRPr lang="en-US" b="1" u="sng" dirty="0"/>
          </a:p>
        </p:txBody>
      </p:sp>
      <p:sp>
        <p:nvSpPr>
          <p:cNvPr id="12" name="TextBox 11"/>
          <p:cNvSpPr txBox="1"/>
          <p:nvPr/>
        </p:nvSpPr>
        <p:spPr>
          <a:xfrm>
            <a:off x="8015213" y="965728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Components of fitness</a:t>
            </a:r>
            <a:endParaRPr lang="en-US" b="1" u="sng" dirty="0"/>
          </a:p>
        </p:txBody>
      </p:sp>
      <p:sp>
        <p:nvSpPr>
          <p:cNvPr id="13" name="Rounded Rectangle 12"/>
          <p:cNvSpPr/>
          <p:nvPr/>
        </p:nvSpPr>
        <p:spPr>
          <a:xfrm>
            <a:off x="166671" y="2192855"/>
            <a:ext cx="2240403" cy="656370"/>
          </a:xfrm>
          <a:prstGeom prst="roundRect">
            <a:avLst/>
          </a:prstGeom>
          <a:solidFill>
            <a:srgbClr val="E2F0D9"/>
          </a:solidFill>
          <a:ln>
            <a:solidFill>
              <a:srgbClr val="70AD4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176370" y="3058702"/>
            <a:ext cx="2240403" cy="65637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171800" y="3953087"/>
            <a:ext cx="2240403" cy="65637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95210" y="4903950"/>
            <a:ext cx="2240403" cy="65637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176370" y="5826872"/>
            <a:ext cx="2240403" cy="65637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3234738" y="1664906"/>
            <a:ext cx="2240403" cy="6563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3230168" y="2559289"/>
            <a:ext cx="2240403" cy="6563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3239867" y="3425136"/>
            <a:ext cx="2240403" cy="6563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3235297" y="4319521"/>
            <a:ext cx="2240403" cy="6563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loud 10"/>
          <p:cNvSpPr/>
          <p:nvPr/>
        </p:nvSpPr>
        <p:spPr>
          <a:xfrm>
            <a:off x="2796936" y="5293770"/>
            <a:ext cx="2854016" cy="1398354"/>
          </a:xfrm>
          <a:prstGeom prst="cloud">
            <a:avLst/>
          </a:prstGeom>
          <a:solidFill>
            <a:srgbClr val="F2F2F2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>
            <a:stCxn id="13" idx="3"/>
            <a:endCxn id="25" idx="1"/>
          </p:cNvCxnSpPr>
          <p:nvPr/>
        </p:nvCxnSpPr>
        <p:spPr>
          <a:xfrm>
            <a:off x="2407074" y="2521040"/>
            <a:ext cx="518292" cy="81075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Left Brace 24"/>
          <p:cNvSpPr/>
          <p:nvPr/>
        </p:nvSpPr>
        <p:spPr>
          <a:xfrm>
            <a:off x="2925366" y="1469699"/>
            <a:ext cx="285402" cy="3724188"/>
          </a:xfrm>
          <a:prstGeom prst="leftBrac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5536791" y="2887474"/>
            <a:ext cx="233453" cy="2606060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75" name="Straight Connector 3074"/>
          <p:cNvCxnSpPr>
            <a:stCxn id="20" idx="3"/>
          </p:cNvCxnSpPr>
          <p:nvPr/>
        </p:nvCxnSpPr>
        <p:spPr>
          <a:xfrm>
            <a:off x="5470571" y="2887474"/>
            <a:ext cx="308812" cy="9117"/>
          </a:xfrm>
          <a:prstGeom prst="line">
            <a:avLst/>
          </a:prstGeom>
          <a:ln>
            <a:solidFill>
              <a:srgbClr val="70AD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6" name="Rectangle 3075"/>
          <p:cNvSpPr/>
          <p:nvPr/>
        </p:nvSpPr>
        <p:spPr>
          <a:xfrm>
            <a:off x="6236024" y="1712270"/>
            <a:ext cx="2682776" cy="6849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___________  _________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275552" y="1693443"/>
            <a:ext cx="2763824" cy="6849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A_______________</a:t>
            </a:r>
            <a:endParaRPr lang="en-US" dirty="0"/>
          </a:p>
        </p:txBody>
      </p:sp>
      <p:sp>
        <p:nvSpPr>
          <p:cNvPr id="3077" name="TextBox 3076"/>
          <p:cNvSpPr txBox="1"/>
          <p:nvPr/>
        </p:nvSpPr>
        <p:spPr>
          <a:xfrm>
            <a:off x="7206391" y="1398353"/>
            <a:ext cx="80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Health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10312698" y="1379525"/>
            <a:ext cx="55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Skill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6245723" y="2563847"/>
            <a:ext cx="2682776" cy="6849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___________  _________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285251" y="2545020"/>
            <a:ext cx="2763824" cy="6849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B_______________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6255422" y="3443962"/>
            <a:ext cx="2682776" cy="6849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___________  _________</a:t>
            </a:r>
          </a:p>
        </p:txBody>
      </p:sp>
      <p:sp>
        <p:nvSpPr>
          <p:cNvPr id="43" name="Rectangle 42"/>
          <p:cNvSpPr/>
          <p:nvPr/>
        </p:nvSpPr>
        <p:spPr>
          <a:xfrm>
            <a:off x="9294950" y="3425135"/>
            <a:ext cx="2763824" cy="6849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C_______________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6255422" y="4300098"/>
            <a:ext cx="2682776" cy="6849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___________  _________</a:t>
            </a:r>
          </a:p>
        </p:txBody>
      </p:sp>
      <p:sp>
        <p:nvSpPr>
          <p:cNvPr id="45" name="Rectangle 44"/>
          <p:cNvSpPr/>
          <p:nvPr/>
        </p:nvSpPr>
        <p:spPr>
          <a:xfrm>
            <a:off x="9294950" y="4281271"/>
            <a:ext cx="2763824" cy="6849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P_______________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9304649" y="5104310"/>
            <a:ext cx="2763824" cy="6849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R_______________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9318919" y="5974714"/>
            <a:ext cx="2763824" cy="6849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S_______________</a:t>
            </a:r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6222312" y="5147117"/>
            <a:ext cx="2763824" cy="6849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_______________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079" name="Straight Connector 3078"/>
          <p:cNvCxnSpPr/>
          <p:nvPr/>
        </p:nvCxnSpPr>
        <p:spPr>
          <a:xfrm>
            <a:off x="5964894" y="1070169"/>
            <a:ext cx="0" cy="5636224"/>
          </a:xfrm>
          <a:prstGeom prst="line">
            <a:avLst/>
          </a:prstGeom>
          <a:ln w="76200" cmpd="sng">
            <a:solidFill>
              <a:schemeClr val="tx1"/>
            </a:solidFill>
            <a:headEnd type="diamond"/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682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557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GB" sz="13800" b="1" dirty="0">
                <a:solidFill>
                  <a:srgbClr val="00B050"/>
                </a:solidFill>
              </a:rPr>
              <a:t>F</a:t>
            </a:r>
            <a:r>
              <a:rPr lang="en-GB" sz="9600" dirty="0"/>
              <a:t>a</a:t>
            </a:r>
            <a:r>
              <a:rPr lang="en-GB" sz="8000" dirty="0"/>
              <a:t>rtlek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651000"/>
            <a:ext cx="11643968" cy="242991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sz="4000" dirty="0">
                <a:solidFill>
                  <a:srgbClr val="0000FF"/>
                </a:solidFill>
              </a:rPr>
              <a:t>Running, using different terrains. </a:t>
            </a:r>
          </a:p>
          <a:p>
            <a:pPr marL="0" indent="0">
              <a:buNone/>
            </a:pPr>
            <a:endParaRPr lang="en-GB" sz="4000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GB" sz="4000" dirty="0">
                <a:solidFill>
                  <a:srgbClr val="0000FF"/>
                </a:solidFill>
              </a:rPr>
              <a:t>Examples -  Completing a circuit of 400m including up &amp; down a hill/bank causing more resistance. </a:t>
            </a:r>
            <a:r>
              <a:rPr lang="en-GB" sz="4000" dirty="0"/>
              <a:t>This develops aerobic &amp; anaerobic fitness.</a:t>
            </a:r>
          </a:p>
          <a:p>
            <a:pPr marL="0" indent="0">
              <a:buNone/>
            </a:pPr>
            <a:endParaRPr lang="en-GB" sz="4000" dirty="0"/>
          </a:p>
          <a:p>
            <a:pPr marL="0" indent="0">
              <a:buNone/>
            </a:pPr>
            <a:r>
              <a:rPr lang="en-GB" sz="4000" dirty="0">
                <a:solidFill>
                  <a:srgbClr val="0000FF"/>
                </a:solidFill>
              </a:rPr>
              <a:t>Cross country runners can use this training method. It is similar to interval training.</a:t>
            </a:r>
          </a:p>
          <a:p>
            <a:pPr marL="0" indent="0">
              <a:buNone/>
            </a:pPr>
            <a:endParaRPr lang="en-GB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28104" y="4865701"/>
            <a:ext cx="11230552" cy="15696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/>
              <a:t>QUESTION TIME:</a:t>
            </a:r>
          </a:p>
          <a:p>
            <a:endParaRPr lang="en-US" b="1" u="sng" dirty="0" smtClean="0"/>
          </a:p>
          <a:p>
            <a:r>
              <a:rPr lang="en-US" b="1" u="sng" dirty="0" smtClean="0"/>
              <a:t>Good</a:t>
            </a:r>
            <a:r>
              <a:rPr lang="en-US" dirty="0" smtClean="0"/>
              <a:t>: Where could you do this type of training near you? Explain why</a:t>
            </a:r>
          </a:p>
          <a:p>
            <a:endParaRPr lang="en-US" dirty="0"/>
          </a:p>
          <a:p>
            <a:r>
              <a:rPr lang="en-US" b="1" u="sng" dirty="0" smtClean="0"/>
              <a:t>Outstanding</a:t>
            </a:r>
            <a:r>
              <a:rPr lang="en-US" dirty="0" smtClean="0"/>
              <a:t>: discus the difference between this and INTERVAL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32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007532"/>
            <a:ext cx="6223000" cy="41486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200" y="863600"/>
            <a:ext cx="6669476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91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797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GB" sz="9600" b="1" dirty="0">
                <a:solidFill>
                  <a:srgbClr val="00B050"/>
                </a:solidFill>
              </a:rPr>
              <a:t>P</a:t>
            </a:r>
            <a:r>
              <a:rPr lang="en-GB" sz="7200" b="1" dirty="0"/>
              <a:t>l</a:t>
            </a:r>
            <a:r>
              <a:rPr lang="en-GB" sz="7200" dirty="0"/>
              <a:t>yometric Training</a:t>
            </a:r>
            <a:endParaRPr lang="en-GB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5624"/>
            <a:ext cx="11743998" cy="26976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0000FF"/>
                </a:solidFill>
              </a:rPr>
              <a:t>Explosive movements mainly jumping movements. This method increases explosive power: box jumps, squat jumps</a:t>
            </a:r>
          </a:p>
          <a:p>
            <a:pPr marL="0" indent="0">
              <a:buNone/>
            </a:pPr>
            <a:r>
              <a:rPr lang="en-GB" dirty="0"/>
              <a:t>(focus on leg movements when giving examples)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Also known as JUMP training 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28104" y="4865701"/>
            <a:ext cx="11230552" cy="15696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/>
              <a:t>QUESTION TIME:</a:t>
            </a:r>
          </a:p>
          <a:p>
            <a:endParaRPr lang="en-US" b="1" u="sng" dirty="0" smtClean="0"/>
          </a:p>
          <a:p>
            <a:r>
              <a:rPr lang="en-US" b="1" u="sng" dirty="0" smtClean="0"/>
              <a:t>Good</a:t>
            </a:r>
            <a:r>
              <a:rPr lang="en-US" dirty="0" smtClean="0"/>
              <a:t>: list 2 sports that would do this and and example why</a:t>
            </a:r>
          </a:p>
          <a:p>
            <a:endParaRPr lang="en-US" dirty="0"/>
          </a:p>
          <a:p>
            <a:r>
              <a:rPr lang="en-US" b="1" u="sng" dirty="0" smtClean="0"/>
              <a:t>Outstanding</a:t>
            </a:r>
            <a:r>
              <a:rPr lang="en-US" dirty="0" smtClean="0"/>
              <a:t>: Discus what might happen if you do not warm up on this type of training and why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3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750" y="838200"/>
            <a:ext cx="7791450" cy="5194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9200" r="17851"/>
          <a:stretch/>
        </p:blipFill>
        <p:spPr>
          <a:xfrm>
            <a:off x="0" y="1854200"/>
            <a:ext cx="40386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12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600" y="22860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GB" sz="9600" b="1" dirty="0">
                <a:solidFill>
                  <a:srgbClr val="00B050"/>
                </a:solidFill>
              </a:rPr>
              <a:t>F</a:t>
            </a:r>
            <a:r>
              <a:rPr lang="en-GB" sz="9600" dirty="0"/>
              <a:t>itness Classes</a:t>
            </a:r>
            <a:endParaRPr lang="en-GB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5624"/>
            <a:ext cx="11696700" cy="5032375"/>
          </a:xfrm>
        </p:spPr>
        <p:txBody>
          <a:bodyPr>
            <a:noAutofit/>
          </a:bodyPr>
          <a:lstStyle/>
          <a:p>
            <a:r>
              <a:rPr lang="en-GB" sz="6000" dirty="0"/>
              <a:t>Body Pump</a:t>
            </a:r>
          </a:p>
          <a:p>
            <a:r>
              <a:rPr lang="en-GB" sz="6000" dirty="0"/>
              <a:t>Aerobics</a:t>
            </a:r>
          </a:p>
          <a:p>
            <a:r>
              <a:rPr lang="en-GB" sz="6000" dirty="0"/>
              <a:t>Spinning</a:t>
            </a:r>
          </a:p>
          <a:p>
            <a:r>
              <a:rPr lang="en-GB" sz="6000" dirty="0"/>
              <a:t>Yoga</a:t>
            </a:r>
          </a:p>
          <a:p>
            <a:r>
              <a:rPr lang="en-GB" sz="6000" dirty="0"/>
              <a:t>Pilates</a:t>
            </a:r>
          </a:p>
        </p:txBody>
      </p:sp>
      <p:pic>
        <p:nvPicPr>
          <p:cNvPr id="4" name="Picture 3" descr="emotionheader182976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520" y="1586484"/>
            <a:ext cx="2804160" cy="1094232"/>
          </a:xfrm>
          <a:prstGeom prst="rect">
            <a:avLst/>
          </a:prstGeom>
        </p:spPr>
      </p:pic>
      <p:pic>
        <p:nvPicPr>
          <p:cNvPr id="5" name="Picture 4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250" y="4673600"/>
            <a:ext cx="3721100" cy="2184400"/>
          </a:xfrm>
          <a:prstGeom prst="rect">
            <a:avLst/>
          </a:prstGeom>
        </p:spPr>
      </p:pic>
      <p:pic>
        <p:nvPicPr>
          <p:cNvPr id="6" name="Picture 5" descr="downloa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0" y="1631950"/>
            <a:ext cx="3492500" cy="2324100"/>
          </a:xfrm>
          <a:prstGeom prst="rect">
            <a:avLst/>
          </a:prstGeom>
        </p:spPr>
      </p:pic>
      <p:pic>
        <p:nvPicPr>
          <p:cNvPr id="7" name="Picture 6" descr="downloa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584" y="2921000"/>
            <a:ext cx="2313215" cy="1295400"/>
          </a:xfrm>
          <a:prstGeom prst="rect">
            <a:avLst/>
          </a:prstGeom>
        </p:spPr>
      </p:pic>
      <p:pic>
        <p:nvPicPr>
          <p:cNvPr id="8" name="Picture 7" descr="download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350" y="4533900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0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71120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8800" dirty="0">
                <a:solidFill>
                  <a:srgbClr val="00B050"/>
                </a:solidFill>
              </a:rPr>
              <a:t>Homework</a:t>
            </a:r>
            <a:br>
              <a:rPr lang="en-GB" sz="8800" dirty="0">
                <a:solidFill>
                  <a:srgbClr val="00B050"/>
                </a:solidFill>
              </a:rPr>
            </a:br>
            <a:r>
              <a:rPr lang="en-GB" sz="8800" dirty="0">
                <a:solidFill>
                  <a:srgbClr val="00B050"/>
                </a:solidFill>
              </a:rPr>
              <a:t>Due in next </a:t>
            </a:r>
            <a:r>
              <a:rPr lang="en-GB" sz="8800" dirty="0" smtClean="0">
                <a:solidFill>
                  <a:srgbClr val="00B050"/>
                </a:solidFill>
              </a:rPr>
              <a:t>MONDAY</a:t>
            </a:r>
            <a:endParaRPr lang="en-GB" sz="8800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5800" y="3009899"/>
            <a:ext cx="8763000" cy="101441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6600" dirty="0"/>
              <a:t>Complete your principles of training worksheet from last weeks </a:t>
            </a:r>
            <a:r>
              <a:rPr lang="en-GB" sz="6600" dirty="0" err="1"/>
              <a:t>lesosn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259433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0" y="1094279"/>
            <a:ext cx="4194159" cy="4145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  <a:defRPr/>
            </a:pPr>
            <a:r>
              <a:rPr lang="en-GB" altLang="en-US" sz="3200" dirty="0">
                <a:solidFill>
                  <a:srgbClr val="0099FF"/>
                </a:solidFill>
                <a:latin typeface="Arial" panose="020B0604020202020204" pitchFamily="34" charset="0"/>
                <a:ea typeface="+mn-ea"/>
              </a:rPr>
              <a:t>S</a:t>
            </a:r>
            <a:r>
              <a:rPr lang="en-GB" altLang="en-US" sz="2400" dirty="0">
                <a:latin typeface="Arial" panose="020B0604020202020204" pitchFamily="34" charset="0"/>
                <a:ea typeface="+mn-ea"/>
              </a:rPr>
              <a:t>pecificity 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en-GB" altLang="en-US" sz="3200" dirty="0">
                <a:solidFill>
                  <a:srgbClr val="00FF00"/>
                </a:solidFill>
                <a:latin typeface="Arial" panose="020B0604020202020204" pitchFamily="34" charset="0"/>
                <a:ea typeface="+mn-ea"/>
              </a:rPr>
              <a:t>P</a:t>
            </a:r>
            <a:r>
              <a:rPr lang="en-GB" altLang="en-US" sz="2400" dirty="0">
                <a:latin typeface="Arial" panose="020B0604020202020204" pitchFamily="34" charset="0"/>
              </a:rPr>
              <a:t>rogressive </a:t>
            </a:r>
            <a:r>
              <a:rPr lang="en-GB" altLang="en-US" sz="2400" dirty="0" smtClean="0">
                <a:solidFill>
                  <a:srgbClr val="43DE00"/>
                </a:solidFill>
                <a:latin typeface="Arial" panose="020B0604020202020204" pitchFamily="34" charset="0"/>
              </a:rPr>
              <a:t>O</a:t>
            </a:r>
            <a:r>
              <a:rPr lang="en-GB" altLang="en-US" sz="2400" dirty="0" smtClean="0">
                <a:latin typeface="Arial" panose="020B0604020202020204" pitchFamily="34" charset="0"/>
              </a:rPr>
              <a:t>verload</a:t>
            </a:r>
            <a:endParaRPr lang="en-GB" altLang="en-US" sz="24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30000"/>
              </a:lnSpc>
              <a:defRPr/>
            </a:pPr>
            <a:r>
              <a:rPr lang="en-GB" altLang="en-US" sz="3200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</a:rPr>
              <a:t>O</a:t>
            </a:r>
            <a:r>
              <a:rPr lang="en-GB" altLang="en-US" sz="2400" dirty="0" smtClean="0">
                <a:latin typeface="Arial" panose="020B0604020202020204" pitchFamily="34" charset="0"/>
                <a:ea typeface="+mn-ea"/>
              </a:rPr>
              <a:t>vertraining</a:t>
            </a:r>
            <a:endParaRPr lang="en-GB" altLang="en-US" sz="2400" dirty="0">
              <a:latin typeface="Arial" panose="020B0604020202020204" pitchFamily="34" charset="0"/>
              <a:ea typeface="+mn-ea"/>
            </a:endParaRPr>
          </a:p>
          <a:p>
            <a:pPr eaLnBrk="1" hangingPunct="1">
              <a:lnSpc>
                <a:spcPct val="130000"/>
              </a:lnSpc>
              <a:defRPr/>
            </a:pPr>
            <a:r>
              <a:rPr lang="en-GB" altLang="en-US" sz="3600" dirty="0" smtClean="0">
                <a:solidFill>
                  <a:srgbClr val="FF00FF"/>
                </a:solidFill>
                <a:latin typeface="Arial" panose="020B0604020202020204" pitchFamily="34" charset="0"/>
                <a:ea typeface="+mn-ea"/>
              </a:rPr>
              <a:t>R</a:t>
            </a:r>
            <a:r>
              <a:rPr lang="en-GB" altLang="en-US" sz="2400" dirty="0" smtClean="0">
                <a:latin typeface="Arial" panose="020B0604020202020204" pitchFamily="34" charset="0"/>
                <a:ea typeface="+mn-ea"/>
              </a:rPr>
              <a:t>eversibility</a:t>
            </a:r>
            <a:r>
              <a:rPr lang="en-GB" altLang="en-US" sz="2400" dirty="0" smtClean="0">
                <a:solidFill>
                  <a:srgbClr val="FF00FF"/>
                </a:solidFill>
                <a:latin typeface="Arial" panose="020B0604020202020204" pitchFamily="34" charset="0"/>
                <a:ea typeface="+mn-ea"/>
              </a:rPr>
              <a:t> </a:t>
            </a:r>
            <a:endParaRPr lang="en-GB" altLang="en-US" sz="2400" dirty="0">
              <a:solidFill>
                <a:srgbClr val="FF00FF"/>
              </a:solidFill>
              <a:latin typeface="Arial" panose="020B0604020202020204" pitchFamily="34" charset="0"/>
              <a:ea typeface="+mn-ea"/>
            </a:endParaRPr>
          </a:p>
          <a:p>
            <a:pPr eaLnBrk="1" hangingPunct="1">
              <a:lnSpc>
                <a:spcPct val="130000"/>
              </a:lnSpc>
              <a:defRPr/>
            </a:pPr>
            <a:r>
              <a:rPr lang="en-GB" altLang="en-US" sz="360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</a:rPr>
              <a:t>T</a:t>
            </a:r>
            <a:r>
              <a:rPr lang="en-GB" altLang="en-US" sz="2400" dirty="0" smtClean="0">
                <a:latin typeface="Arial" panose="020B0604020202020204" pitchFamily="34" charset="0"/>
                <a:ea typeface="+mn-ea"/>
              </a:rPr>
              <a:t>hreshold </a:t>
            </a:r>
            <a:r>
              <a:rPr lang="en-GB" altLang="en-US" sz="2400" dirty="0">
                <a:latin typeface="Arial" panose="020B0604020202020204" pitchFamily="34" charset="0"/>
                <a:ea typeface="+mn-ea"/>
              </a:rPr>
              <a:t>Training 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en-GB" altLang="en-US" sz="3600" dirty="0" smtClean="0">
                <a:solidFill>
                  <a:schemeClr val="accent4"/>
                </a:solidFill>
                <a:latin typeface="Arial" panose="020B0604020202020204" pitchFamily="34" charset="0"/>
                <a:ea typeface="+mn-ea"/>
              </a:rPr>
              <a:t>I</a:t>
            </a:r>
            <a:r>
              <a:rPr lang="en-GB" altLang="en-US" sz="2400" dirty="0" smtClean="0">
                <a:latin typeface="Arial" panose="020B0604020202020204" pitchFamily="34" charset="0"/>
                <a:ea typeface="+mn-ea"/>
              </a:rPr>
              <a:t>ndividual </a:t>
            </a:r>
            <a:r>
              <a:rPr lang="en-GB" altLang="en-US" sz="2400" dirty="0">
                <a:latin typeface="Arial" panose="020B0604020202020204" pitchFamily="34" charset="0"/>
                <a:ea typeface="+mn-ea"/>
              </a:rPr>
              <a:t>needs</a:t>
            </a:r>
          </a:p>
        </p:txBody>
      </p:sp>
      <p:sp>
        <p:nvSpPr>
          <p:cNvPr id="5123" name="Text Box 6"/>
          <p:cNvSpPr txBox="1">
            <a:spLocks noChangeArrowheads="1"/>
          </p:cNvSpPr>
          <p:nvPr/>
        </p:nvSpPr>
        <p:spPr bwMode="auto">
          <a:xfrm>
            <a:off x="4108769" y="837440"/>
            <a:ext cx="2555360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3600" dirty="0">
                <a:solidFill>
                  <a:schemeClr val="accent2"/>
                </a:solidFill>
              </a:rPr>
              <a:t>F</a:t>
            </a:r>
            <a:r>
              <a:rPr lang="en-GB" sz="3600" dirty="0"/>
              <a:t>requency </a:t>
            </a:r>
          </a:p>
          <a:p>
            <a:pPr eaLnBrk="1" hangingPunct="1"/>
            <a:r>
              <a:rPr lang="en-GB" sz="3600" dirty="0">
                <a:solidFill>
                  <a:srgbClr val="00CC00"/>
                </a:solidFill>
              </a:rPr>
              <a:t>I</a:t>
            </a:r>
            <a:r>
              <a:rPr lang="en-GB" sz="3600" dirty="0"/>
              <a:t>ntensity </a:t>
            </a:r>
          </a:p>
          <a:p>
            <a:pPr eaLnBrk="1" hangingPunct="1"/>
            <a:r>
              <a:rPr lang="en-GB" sz="3600" dirty="0">
                <a:solidFill>
                  <a:srgbClr val="FF0000"/>
                </a:solidFill>
              </a:rPr>
              <a:t>T</a:t>
            </a:r>
            <a:r>
              <a:rPr lang="en-GB" sz="3600" dirty="0"/>
              <a:t>ime</a:t>
            </a:r>
          </a:p>
          <a:p>
            <a:pPr eaLnBrk="1" hangingPunct="1"/>
            <a:r>
              <a:rPr lang="en-GB" sz="3600" dirty="0">
                <a:solidFill>
                  <a:srgbClr val="9900FF"/>
                </a:solidFill>
              </a:rPr>
              <a:t>T</a:t>
            </a:r>
            <a:r>
              <a:rPr lang="en-GB" sz="3600" dirty="0"/>
              <a:t>ype</a:t>
            </a:r>
          </a:p>
        </p:txBody>
      </p:sp>
      <p:sp>
        <p:nvSpPr>
          <p:cNvPr id="2" name="Right Arrow 1"/>
          <p:cNvSpPr/>
          <p:nvPr/>
        </p:nvSpPr>
        <p:spPr>
          <a:xfrm>
            <a:off x="3153689" y="2111801"/>
            <a:ext cx="613614" cy="1569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cxnSp>
        <p:nvCxnSpPr>
          <p:cNvPr id="4" name="Straight Arrow Connector 3"/>
          <p:cNvCxnSpPr>
            <a:endCxn id="5123" idx="1"/>
          </p:cNvCxnSpPr>
          <p:nvPr/>
        </p:nvCxnSpPr>
        <p:spPr>
          <a:xfrm flipV="1">
            <a:off x="2825476" y="1991553"/>
            <a:ext cx="1283293" cy="20465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5959677" y="1797886"/>
            <a:ext cx="5216" cy="172788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597619" y="3609853"/>
            <a:ext cx="2909538" cy="64633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Anaerobic = 80-90% </a:t>
            </a:r>
          </a:p>
          <a:p>
            <a:pPr algn="ctr"/>
            <a:r>
              <a:rPr lang="en-US" dirty="0" smtClean="0"/>
              <a:t>Aerobic = 60-80%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b="4866"/>
          <a:stretch/>
        </p:blipFill>
        <p:spPr>
          <a:xfrm>
            <a:off x="3389881" y="4566055"/>
            <a:ext cx="2831874" cy="217598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84526" y="128421"/>
            <a:ext cx="369844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smtClean="0"/>
              <a:t>Principles of training </a:t>
            </a:r>
            <a:endParaRPr lang="en-US" sz="3200" b="1" u="sng" dirty="0"/>
          </a:p>
        </p:txBody>
      </p:sp>
      <p:sp>
        <p:nvSpPr>
          <p:cNvPr id="17" name="TextBox 16"/>
          <p:cNvSpPr txBox="1"/>
          <p:nvPr/>
        </p:nvSpPr>
        <p:spPr>
          <a:xfrm>
            <a:off x="7415870" y="152400"/>
            <a:ext cx="401003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smtClean="0"/>
              <a:t>Components of fitness</a:t>
            </a:r>
            <a:endParaRPr lang="en-US" sz="3200" b="1" u="sng" dirty="0"/>
          </a:p>
        </p:txBody>
      </p:sp>
      <p:sp>
        <p:nvSpPr>
          <p:cNvPr id="18" name="TextBox 17"/>
          <p:cNvSpPr txBox="1"/>
          <p:nvPr/>
        </p:nvSpPr>
        <p:spPr>
          <a:xfrm>
            <a:off x="7634494" y="941747"/>
            <a:ext cx="1288333" cy="584776"/>
          </a:xfrm>
          <a:prstGeom prst="rect">
            <a:avLst/>
          </a:prstGeom>
          <a:solidFill>
            <a:srgbClr val="FBE5D6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Health</a:t>
            </a:r>
            <a:endParaRPr lang="en-US" sz="3200" dirty="0"/>
          </a:p>
        </p:txBody>
      </p:sp>
      <p:sp>
        <p:nvSpPr>
          <p:cNvPr id="19" name="TextBox 18"/>
          <p:cNvSpPr txBox="1"/>
          <p:nvPr/>
        </p:nvSpPr>
        <p:spPr>
          <a:xfrm>
            <a:off x="10269888" y="922920"/>
            <a:ext cx="842298" cy="5847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Skill</a:t>
            </a:r>
            <a:endParaRPr lang="en-US" sz="3200" dirty="0"/>
          </a:p>
        </p:txBody>
      </p:sp>
      <p:sp>
        <p:nvSpPr>
          <p:cNvPr id="20" name="Left Brace 19"/>
          <p:cNvSpPr/>
          <p:nvPr/>
        </p:nvSpPr>
        <p:spPr>
          <a:xfrm>
            <a:off x="3824381" y="913212"/>
            <a:ext cx="285402" cy="2425716"/>
          </a:xfrm>
          <a:prstGeom prst="leftBrac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9874896" y="1797885"/>
            <a:ext cx="2040621" cy="3170099"/>
          </a:xfrm>
          <a:prstGeom prst="rect">
            <a:avLst/>
          </a:prstGeom>
          <a:solidFill>
            <a:srgbClr val="FFF2CC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400" b="1" dirty="0" smtClean="0"/>
              <a:t>A</a:t>
            </a:r>
            <a:r>
              <a:rPr lang="en-US" sz="2400" dirty="0" smtClean="0"/>
              <a:t>gility </a:t>
            </a:r>
          </a:p>
          <a:p>
            <a:pPr>
              <a:lnSpc>
                <a:spcPct val="140000"/>
              </a:lnSpc>
            </a:pPr>
            <a:r>
              <a:rPr lang="en-US" sz="2400" b="1" dirty="0" smtClean="0"/>
              <a:t>B</a:t>
            </a:r>
            <a:r>
              <a:rPr lang="en-US" sz="2400" dirty="0" smtClean="0"/>
              <a:t>alance</a:t>
            </a:r>
          </a:p>
          <a:p>
            <a:pPr>
              <a:lnSpc>
                <a:spcPct val="140000"/>
              </a:lnSpc>
            </a:pPr>
            <a:r>
              <a:rPr lang="en-US" sz="2400" b="1" dirty="0" smtClean="0"/>
              <a:t>C</a:t>
            </a:r>
            <a:r>
              <a:rPr lang="en-US" sz="2400" dirty="0" smtClean="0"/>
              <a:t>oordination</a:t>
            </a:r>
          </a:p>
          <a:p>
            <a:pPr>
              <a:lnSpc>
                <a:spcPct val="140000"/>
              </a:lnSpc>
            </a:pPr>
            <a:r>
              <a:rPr lang="en-US" sz="2400" b="1" dirty="0" smtClean="0"/>
              <a:t>P</a:t>
            </a:r>
            <a:r>
              <a:rPr lang="en-US" sz="2400" dirty="0" smtClean="0"/>
              <a:t>ower </a:t>
            </a:r>
          </a:p>
          <a:p>
            <a:pPr>
              <a:lnSpc>
                <a:spcPct val="140000"/>
              </a:lnSpc>
            </a:pPr>
            <a:r>
              <a:rPr lang="en-US" sz="2400" b="1" dirty="0" smtClean="0"/>
              <a:t>R</a:t>
            </a:r>
            <a:r>
              <a:rPr lang="en-US" sz="2400" dirty="0" smtClean="0"/>
              <a:t>eaction Time</a:t>
            </a:r>
          </a:p>
          <a:p>
            <a:pPr>
              <a:lnSpc>
                <a:spcPct val="140000"/>
              </a:lnSpc>
            </a:pPr>
            <a:r>
              <a:rPr lang="en-US" sz="2400" b="1" dirty="0"/>
              <a:t>S</a:t>
            </a:r>
            <a:r>
              <a:rPr lang="en-US" sz="2400" dirty="0" smtClean="0"/>
              <a:t>peed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7020877" y="1797883"/>
            <a:ext cx="2618438" cy="201285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dirty="0" smtClean="0"/>
              <a:t>Cardiovascular endurance </a:t>
            </a:r>
          </a:p>
          <a:p>
            <a:pPr>
              <a:lnSpc>
                <a:spcPct val="140000"/>
              </a:lnSpc>
            </a:pPr>
            <a:r>
              <a:rPr lang="en-US" dirty="0" smtClean="0"/>
              <a:t>Muscular Endurance </a:t>
            </a:r>
          </a:p>
          <a:p>
            <a:pPr>
              <a:lnSpc>
                <a:spcPct val="140000"/>
              </a:lnSpc>
            </a:pPr>
            <a:r>
              <a:rPr lang="en-US" dirty="0" smtClean="0"/>
              <a:t>Muscular Strength </a:t>
            </a:r>
          </a:p>
          <a:p>
            <a:pPr>
              <a:lnSpc>
                <a:spcPct val="140000"/>
              </a:lnSpc>
            </a:pPr>
            <a:r>
              <a:rPr lang="en-US" dirty="0" smtClean="0"/>
              <a:t>Body Composition</a:t>
            </a:r>
          </a:p>
          <a:p>
            <a:pPr>
              <a:lnSpc>
                <a:spcPct val="140000"/>
              </a:lnSpc>
            </a:pPr>
            <a:r>
              <a:rPr lang="en-US" dirty="0" smtClean="0"/>
              <a:t>Flexibility </a:t>
            </a:r>
          </a:p>
        </p:txBody>
      </p:sp>
    </p:spTree>
    <p:extLst>
      <p:ext uri="{BB962C8B-B14F-4D97-AF65-F5344CB8AC3E}">
        <p14:creationId xmlns:p14="http://schemas.microsoft.com/office/powerpoint/2010/main" val="420308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/>
      <p:bldP spid="5123" grpId="0"/>
      <p:bldP spid="2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286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b="1" u="sng" dirty="0">
                <a:solidFill>
                  <a:schemeClr val="accent5">
                    <a:lumMod val="75000"/>
                  </a:schemeClr>
                </a:solidFill>
              </a:rPr>
              <a:t>Content recall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4509629"/>
              </p:ext>
            </p:extLst>
          </p:nvPr>
        </p:nvGraphicFramePr>
        <p:xfrm>
          <a:off x="254000" y="1227667"/>
          <a:ext cx="3708400" cy="52483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17248">
                <a:tc>
                  <a:txBody>
                    <a:bodyPr/>
                    <a:lstStyle/>
                    <a:p>
                      <a:r>
                        <a:rPr lang="en-US" sz="2800" dirty="0"/>
                        <a:t>Principles of Training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7248">
                <a:tc>
                  <a:txBody>
                    <a:bodyPr/>
                    <a:lstStyle/>
                    <a:p>
                      <a:r>
                        <a:rPr lang="en-US" sz="2800" dirty="0"/>
                        <a:t>Specificity</a:t>
                      </a:r>
                      <a:r>
                        <a:rPr lang="en-US" sz="2800" baseline="0" dirty="0"/>
                        <a:t> 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7248">
                <a:tc>
                  <a:txBody>
                    <a:bodyPr/>
                    <a:lstStyle/>
                    <a:p>
                      <a:r>
                        <a:rPr lang="en-US" sz="2800" dirty="0"/>
                        <a:t>Progressive Overload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7248">
                <a:tc>
                  <a:txBody>
                    <a:bodyPr/>
                    <a:lstStyle/>
                    <a:p>
                      <a:r>
                        <a:rPr lang="en-US" sz="2800" dirty="0"/>
                        <a:t>Individual</a:t>
                      </a:r>
                      <a:r>
                        <a:rPr lang="en-US" sz="2800" baseline="0" dirty="0"/>
                        <a:t> differences/needs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7248">
                <a:tc>
                  <a:txBody>
                    <a:bodyPr/>
                    <a:lstStyle/>
                    <a:p>
                      <a:r>
                        <a:rPr lang="en-US" sz="2800" dirty="0"/>
                        <a:t>Overtraining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7248">
                <a:tc>
                  <a:txBody>
                    <a:bodyPr/>
                    <a:lstStyle/>
                    <a:p>
                      <a:r>
                        <a:rPr lang="en-US" sz="2800" dirty="0"/>
                        <a:t>Reversibility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7248">
                <a:tc>
                  <a:txBody>
                    <a:bodyPr/>
                    <a:lstStyle/>
                    <a:p>
                      <a:r>
                        <a:rPr lang="en-US" sz="2800" dirty="0"/>
                        <a:t>Training thresholds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572793"/>
              </p:ext>
            </p:extLst>
          </p:nvPr>
        </p:nvGraphicFramePr>
        <p:xfrm>
          <a:off x="4368800" y="1329267"/>
          <a:ext cx="7467600" cy="5020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6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172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Definitions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72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When an injury occurs and you stop training, you</a:t>
                      </a:r>
                      <a:r>
                        <a:rPr lang="en-US" sz="2000" baseline="0" dirty="0"/>
                        <a:t> lose any fitness gains</a:t>
                      </a:r>
                      <a:endParaRPr lang="en-US" sz="2000" dirty="0"/>
                    </a:p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7248">
                <a:tc>
                  <a:txBody>
                    <a:bodyPr/>
                    <a:lstStyle/>
                    <a:p>
                      <a:r>
                        <a:rPr lang="en-US" sz="2000" dirty="0"/>
                        <a:t>60-80% MHR aerobic exercise</a:t>
                      </a:r>
                    </a:p>
                    <a:p>
                      <a:r>
                        <a:rPr lang="en-US" sz="2000" dirty="0"/>
                        <a:t>80-90% MHR anaerobic exercise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72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Making</a:t>
                      </a:r>
                      <a:r>
                        <a:rPr lang="en-US" sz="2000" baseline="0" dirty="0" smtClean="0"/>
                        <a:t> the method of training right for your aims</a:t>
                      </a:r>
                      <a:endParaRPr lang="en-US" sz="2000" dirty="0" smtClean="0"/>
                    </a:p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72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Training</a:t>
                      </a:r>
                      <a:r>
                        <a:rPr lang="en-US" sz="2000" baseline="0" dirty="0" smtClean="0"/>
                        <a:t> with an injury, planning so to not aggravate it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72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Training too often,</a:t>
                      </a:r>
                      <a:r>
                        <a:rPr lang="en-US" sz="2000" baseline="0" dirty="0"/>
                        <a:t> not allowing your body to recover and grow</a:t>
                      </a:r>
                      <a:endParaRPr lang="en-US" sz="2000" dirty="0"/>
                    </a:p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72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Increase the intensity gradually over time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918" y="6951383"/>
            <a:ext cx="9467855" cy="175432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GB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These are mixed up, work it out and write them up in your book</a:t>
            </a:r>
          </a:p>
        </p:txBody>
      </p:sp>
    </p:spTree>
    <p:extLst>
      <p:ext uri="{BB962C8B-B14F-4D97-AF65-F5344CB8AC3E}">
        <p14:creationId xmlns:p14="http://schemas.microsoft.com/office/powerpoint/2010/main" val="278363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8902" t="4032" r="3670" b="37328"/>
          <a:stretch/>
        </p:blipFill>
        <p:spPr>
          <a:xfrm>
            <a:off x="12281" y="1032136"/>
            <a:ext cx="12192000" cy="58258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9849"/>
            <a:ext cx="68755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u="sng" dirty="0" smtClean="0"/>
              <a:t>Demonstrate</a:t>
            </a:r>
            <a:endParaRPr lang="en-US" sz="4400" b="1" u="sng" dirty="0"/>
          </a:p>
        </p:txBody>
      </p:sp>
      <p:sp>
        <p:nvSpPr>
          <p:cNvPr id="2" name="Rectangle 1"/>
          <p:cNvSpPr/>
          <p:nvPr/>
        </p:nvSpPr>
        <p:spPr>
          <a:xfrm>
            <a:off x="940862" y="1124298"/>
            <a:ext cx="745819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u="sng" dirty="0" smtClean="0"/>
              <a:t>Question</a:t>
            </a:r>
            <a:r>
              <a:rPr lang="en-US" sz="1600" dirty="0" smtClean="0"/>
              <a:t>: Discuss</a:t>
            </a:r>
            <a:r>
              <a:rPr lang="en-US" sz="1600" dirty="0"/>
              <a:t>, using examples, how </a:t>
            </a:r>
            <a:r>
              <a:rPr lang="en-US" sz="1600" dirty="0" smtClean="0"/>
              <a:t>the </a:t>
            </a:r>
            <a:r>
              <a:rPr lang="en-US" sz="1600" dirty="0"/>
              <a:t>principles of training can improve the fitness of a group of GCSE PE students</a:t>
            </a:r>
            <a:r>
              <a:rPr lang="en-US" sz="1600" dirty="0" smtClean="0"/>
              <a:t>. (6)</a:t>
            </a:r>
          </a:p>
        </p:txBody>
      </p:sp>
      <p:pic>
        <p:nvPicPr>
          <p:cNvPr id="13" name="Picture 12" descr="82914287-boy-with-big-highlighter-cartoon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62" b="96154" l="38000" r="99615">
                        <a14:foregroundMark x1="84000" y1="33846" x2="82923" y2="36615"/>
                        <a14:foregroundMark x1="90231" y1="53000" x2="86462" y2="58923"/>
                        <a14:foregroundMark x1="92000" y1="53000" x2="92000" y2="54385"/>
                        <a14:foregroundMark x1="61692" y1="31385" x2="61692" y2="39077"/>
                        <a14:foregroundMark x1="61692" y1="29308" x2="62077" y2="31769"/>
                        <a14:foregroundMark x1="57538" y1="29692" x2="55077" y2="32846"/>
                        <a14:foregroundMark x1="63769" y1="27615" x2="63769" y2="27615"/>
                        <a14:foregroundMark x1="58923" y1="29692" x2="58923" y2="29692"/>
                        <a14:foregroundMark x1="57538" y1="36308" x2="46769" y2="44615"/>
                        <a14:foregroundMark x1="52692" y1="50231" x2="50538" y2="54769"/>
                        <a14:foregroundMark x1="48462" y1="48846" x2="46077" y2="54769"/>
                        <a14:foregroundMark x1="43231" y1="41846" x2="40846" y2="48462"/>
                        <a14:foregroundMark x1="44615" y1="45000" x2="43231" y2="52308"/>
                        <a14:foregroundMark x1="90231" y1="57538" x2="90231" y2="60308"/>
                        <a14:foregroundMark x1="92000" y1="57154" x2="92000" y2="57154"/>
                        <a14:foregroundMark x1="57846" y1="27923" x2="57846" y2="27923"/>
                        <a14:foregroundMark x1="76538" y1="33154" x2="76077" y2="32615"/>
                        <a14:foregroundMark x1="43538" y1="40385" x2="38923" y2="43231"/>
                        <a14:foregroundMark x1="38769" y1="47308" x2="41308" y2="45769"/>
                        <a14:foregroundMark x1="46538" y1="46615" x2="44846" y2="49154"/>
                        <a14:foregroundMark x1="47538" y1="47615" x2="46538" y2="50692"/>
                        <a14:foregroundMark x1="50923" y1="48615" x2="49769" y2="51538"/>
                        <a14:foregroundMark x1="62385" y1="36000" x2="62385" y2="37538"/>
                        <a14:backgroundMark x1="92692" y1="46769" x2="92692" y2="46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88" t="13438" b="10608"/>
          <a:stretch/>
        </p:blipFill>
        <p:spPr>
          <a:xfrm>
            <a:off x="7638724" y="1"/>
            <a:ext cx="1804409" cy="1631265"/>
          </a:xfrm>
          <a:prstGeom prst="rect">
            <a:avLst/>
          </a:prstGeom>
        </p:spPr>
      </p:pic>
      <p:pic>
        <p:nvPicPr>
          <p:cNvPr id="14" name="Picture 13" descr="single-pink-cartoon-highlighter-pen-with-bold-tick-or-check-mark-JF1DR2.jpg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58" b="77482" l="58038" r="98846">
                        <a14:foregroundMark x1="87552" y1="51799" x2="87552" y2="55899"/>
                        <a14:foregroundMark x1="65870" y1="22950" x2="66282" y2="26763"/>
                        <a14:foregroundMark x1="86315" y1="20935" x2="86315" y2="20935"/>
                        <a14:foregroundMark x1="67601" y1="27626" x2="65622" y2="29353"/>
                        <a14:foregroundMark x1="63561" y1="28058" x2="63067" y2="27770"/>
                        <a14:foregroundMark x1="89860" y1="54173" x2="91344" y2="54748"/>
                        <a14:foregroundMark x1="92003" y1="54173" x2="89530" y2="52806"/>
                        <a14:foregroundMark x1="88129" y1="51367" x2="88129" y2="51367"/>
                        <a14:foregroundMark x1="80956" y1="23381" x2="80956" y2="23381"/>
                        <a14:foregroundMark x1="80214" y1="20576" x2="80214" y2="20576"/>
                        <a14:foregroundMark x1="83759" y1="23094" x2="83759" y2="23094"/>
                        <a14:foregroundMark x1="84996" y1="25612" x2="84996" y2="25612"/>
                        <a14:foregroundMark x1="82605" y1="18993" x2="84254" y2="26475"/>
                        <a14:backgroundMark x1="63149" y1="26403" x2="63149" y2="264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10" t="6741" b="22161"/>
          <a:stretch/>
        </p:blipFill>
        <p:spPr>
          <a:xfrm>
            <a:off x="10855280" y="-19085"/>
            <a:ext cx="1189589" cy="18176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526699" y="6303608"/>
            <a:ext cx="1138628" cy="52322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___/ 6</a:t>
            </a:r>
            <a:endParaRPr lang="en-US" sz="2800" b="1" dirty="0"/>
          </a:p>
        </p:txBody>
      </p:sp>
      <p:pic>
        <p:nvPicPr>
          <p:cNvPr id="17" name="Picture 16" descr="cartoon-felt-tip-pen-white-vector-illustration-55089198.jpg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904" l="10000" r="99125">
                        <a14:foregroundMark x1="77125" y1="27724" x2="77125" y2="27724"/>
                        <a14:foregroundMark x1="84500" y1="31250" x2="84250" y2="39583"/>
                        <a14:foregroundMark x1="74750" y1="28205" x2="74750" y2="33013"/>
                        <a14:foregroundMark x1="71250" y1="42949" x2="79125" y2="47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55"/>
          <a:stretch/>
        </p:blipFill>
        <p:spPr>
          <a:xfrm rot="20401766">
            <a:off x="9465650" y="69149"/>
            <a:ext cx="1467343" cy="17325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20069826">
            <a:off x="3458999" y="3645038"/>
            <a:ext cx="5282591" cy="1015663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LETS MARK THIS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46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4816"/>
          <a:stretch/>
        </p:blipFill>
        <p:spPr>
          <a:xfrm>
            <a:off x="943850" y="177800"/>
            <a:ext cx="11039207" cy="2582762"/>
          </a:xfrm>
          <a:prstGeom prst="rect">
            <a:avLst/>
          </a:prstGeom>
          <a:ln w="57150" cmpd="sng">
            <a:solidFill>
              <a:srgbClr val="FF66E4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24897"/>
          <a:stretch/>
        </p:blipFill>
        <p:spPr>
          <a:xfrm>
            <a:off x="943850" y="2888968"/>
            <a:ext cx="11039207" cy="2753997"/>
          </a:xfrm>
          <a:prstGeom prst="rect">
            <a:avLst/>
          </a:prstGeom>
          <a:ln w="57150" cmpd="sng">
            <a:solidFill>
              <a:srgbClr val="FFFF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75104"/>
          <a:stretch/>
        </p:blipFill>
        <p:spPr>
          <a:xfrm>
            <a:off x="943850" y="5818886"/>
            <a:ext cx="11039207" cy="906200"/>
          </a:xfrm>
          <a:prstGeom prst="rect">
            <a:avLst/>
          </a:prstGeom>
          <a:ln w="38100" cmpd="sng">
            <a:solidFill>
              <a:srgbClr val="008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00509" y="969271"/>
            <a:ext cx="590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1-2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28129" y="3762095"/>
            <a:ext cx="590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3</a:t>
            </a:r>
            <a:r>
              <a:rPr lang="en-US" sz="2400" b="1" dirty="0" smtClean="0"/>
              <a:t>-</a:t>
            </a:r>
            <a:r>
              <a:rPr lang="en-US" sz="2400" b="1" dirty="0"/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3673" y="6015318"/>
            <a:ext cx="590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5</a:t>
            </a:r>
            <a:r>
              <a:rPr lang="en-US" sz="2400" b="1" dirty="0" smtClean="0"/>
              <a:t>-6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11616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188132" y="274639"/>
            <a:ext cx="5618803" cy="27829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Tx/>
              <a:buNone/>
              <a:defRPr/>
            </a:pPr>
            <a:r>
              <a:rPr lang="en-GB" sz="2800" b="1" u="sng" dirty="0" smtClean="0">
                <a:latin typeface="+mj-lt"/>
              </a:rPr>
              <a:t>Cardiovascular Endurance:</a:t>
            </a:r>
            <a:r>
              <a:rPr lang="en-GB" sz="2800" dirty="0" smtClean="0">
                <a:latin typeface="+mj-lt"/>
              </a:rPr>
              <a:t>		</a:t>
            </a:r>
            <a:endParaRPr lang="en-GB" sz="2800" dirty="0">
              <a:latin typeface="+mj-lt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215749" y="1049698"/>
            <a:ext cx="5569665" cy="2007885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b="1" u="sng" dirty="0" smtClean="0">
                <a:latin typeface="+mj-lt"/>
              </a:rPr>
              <a:t>Muscular endurance: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GB" altLang="en-US" dirty="0" smtClean="0">
                <a:latin typeface="+mj-lt"/>
              </a:rPr>
              <a:t>	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6215749" y="3202453"/>
            <a:ext cx="5569664" cy="1689679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b="1" u="sng" dirty="0" smtClean="0">
                <a:latin typeface="+mj-lt"/>
              </a:rPr>
              <a:t>Speed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188132" y="3217292"/>
            <a:ext cx="5618803" cy="1674839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b="1" u="sng" dirty="0" smtClean="0">
                <a:latin typeface="+mj-lt"/>
              </a:rPr>
              <a:t>Flexibility</a:t>
            </a:r>
            <a:r>
              <a:rPr lang="en-GB" altLang="en-US" dirty="0" smtClean="0">
                <a:latin typeface="+mj-lt"/>
              </a:rPr>
              <a:t>:</a:t>
            </a:r>
          </a:p>
          <a:p>
            <a:pPr eaLnBrk="1" hangingPunct="1">
              <a:lnSpc>
                <a:spcPct val="80000"/>
              </a:lnSpc>
              <a:buNone/>
              <a:defRPr/>
            </a:pPr>
            <a:endParaRPr lang="en-GB" altLang="en-US" sz="2800" dirty="0" smtClean="0">
              <a:latin typeface="+mj-lt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6215750" y="5167853"/>
            <a:ext cx="5737069" cy="1511787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b="1" u="sng" dirty="0" smtClean="0">
                <a:latin typeface="+mj-lt"/>
              </a:rPr>
              <a:t>Power: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188132" y="5194632"/>
            <a:ext cx="5618803" cy="1485009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b="1" u="sng" dirty="0" smtClean="0">
                <a:latin typeface="+mj-lt"/>
              </a:rPr>
              <a:t>Muscular strength: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9200" y="1836191"/>
            <a:ext cx="141437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600" dirty="0"/>
              <a:t>Circuit training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92355" y="6279589"/>
            <a:ext cx="1770236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600" dirty="0"/>
              <a:t>Plyometric training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30753" y="2474488"/>
            <a:ext cx="1827544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600" dirty="0"/>
              <a:t>Continuous training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319497" y="5293083"/>
            <a:ext cx="151586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600" dirty="0"/>
              <a:t>Interval training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3693" y="2474488"/>
            <a:ext cx="1451239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600" dirty="0"/>
              <a:t>Fartlek training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65572" y="1612736"/>
            <a:ext cx="4108451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600" dirty="0"/>
              <a:t>Weight/resistance training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30753" y="1836986"/>
            <a:ext cx="151586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600" dirty="0"/>
              <a:t>Interval training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9200" y="5694089"/>
            <a:ext cx="4108451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600" dirty="0"/>
              <a:t>Weight/resistance training 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6018266" y="10101"/>
            <a:ext cx="5767148" cy="1039597"/>
          </a:xfrm>
        </p:spPr>
        <p:txBody>
          <a:bodyPr>
            <a:normAutofit/>
          </a:bodyPr>
          <a:lstStyle/>
          <a:p>
            <a:r>
              <a:rPr lang="en-US" sz="6000" b="1" u="sng" dirty="0" smtClean="0"/>
              <a:t>Help</a:t>
            </a:r>
            <a:endParaRPr lang="en-US" sz="6000" b="1" u="sng" dirty="0"/>
          </a:p>
        </p:txBody>
      </p:sp>
      <p:sp>
        <p:nvSpPr>
          <p:cNvPr id="19" name="TextBox 18"/>
          <p:cNvSpPr txBox="1"/>
          <p:nvPr/>
        </p:nvSpPr>
        <p:spPr>
          <a:xfrm>
            <a:off x="343693" y="3741688"/>
            <a:ext cx="4108451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600" dirty="0" smtClean="0"/>
              <a:t>Flexibility training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343693" y="4361398"/>
            <a:ext cx="4108451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600" dirty="0" smtClean="0"/>
              <a:t>Yoga / </a:t>
            </a:r>
            <a:r>
              <a:rPr lang="en-US" sz="1600" dirty="0" err="1" smtClean="0"/>
              <a:t>pilates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8016214" y="3429000"/>
            <a:ext cx="1848658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/>
              <a:t>Interval training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864085" y="4149080"/>
            <a:ext cx="4108451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600" dirty="0"/>
              <a:t>Weight/resistance training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768920" y="5879539"/>
            <a:ext cx="4108451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600" dirty="0"/>
              <a:t>Weight/resistance training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9200" y="6279529"/>
            <a:ext cx="1874763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600" dirty="0" smtClean="0"/>
              <a:t>Body Pump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343694" y="1236911"/>
            <a:ext cx="2093385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600" dirty="0" smtClean="0"/>
              <a:t>Body Pump</a:t>
            </a:r>
            <a:endParaRPr lang="en-US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3203285" y="1296367"/>
            <a:ext cx="2093385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000" dirty="0" smtClean="0"/>
              <a:t>Aerobics </a:t>
            </a:r>
            <a:endParaRPr lang="en-US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2830753" y="792854"/>
            <a:ext cx="2093385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600" dirty="0" smtClean="0"/>
              <a:t>Spinning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6326413" y="2435763"/>
            <a:ext cx="2093385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600" dirty="0" smtClean="0"/>
              <a:t>Spinning</a:t>
            </a:r>
            <a:endParaRPr lang="en-US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9319496" y="2635818"/>
            <a:ext cx="141437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600" dirty="0"/>
              <a:t>Circuit training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319497" y="2108997"/>
            <a:ext cx="2093385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600" dirty="0" smtClean="0"/>
              <a:t>Body Pump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0312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  <p:bldP spid="11" grpId="0" animBg="1"/>
      <p:bldP spid="12" grpId="0" animBg="1"/>
      <p:bldP spid="13" grpId="0" animBg="1"/>
      <p:bldP spid="14" grpId="0" animBg="1"/>
      <p:bldP spid="15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488173" y="1196766"/>
            <a:ext cx="3553819" cy="4134218"/>
          </a:xfrm>
          <a:prstGeom prst="rect">
            <a:avLst/>
          </a:prstGeom>
          <a:solidFill>
            <a:srgbClr val="FFFFFF"/>
          </a:solidFill>
          <a:ln w="762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01026" y="59849"/>
            <a:ext cx="59346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u="sng" dirty="0" smtClean="0"/>
              <a:t>Connect</a:t>
            </a:r>
            <a:endParaRPr lang="en-US" sz="4400" b="1" u="sng" dirty="0"/>
          </a:p>
        </p:txBody>
      </p:sp>
      <p:pic>
        <p:nvPicPr>
          <p:cNvPr id="13" name="Picture 12" descr="82914287-boy-with-big-highlighter-cartoon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62" b="96154" l="38000" r="99615">
                        <a14:foregroundMark x1="84000" y1="33846" x2="82923" y2="36615"/>
                        <a14:foregroundMark x1="90231" y1="53000" x2="86462" y2="58923"/>
                        <a14:foregroundMark x1="92000" y1="53000" x2="92000" y2="54385"/>
                        <a14:foregroundMark x1="61692" y1="31385" x2="61692" y2="39077"/>
                        <a14:foregroundMark x1="61692" y1="29308" x2="62077" y2="31769"/>
                        <a14:foregroundMark x1="57538" y1="29692" x2="55077" y2="32846"/>
                        <a14:foregroundMark x1="63769" y1="27615" x2="63769" y2="27615"/>
                        <a14:foregroundMark x1="58923" y1="29692" x2="58923" y2="29692"/>
                        <a14:foregroundMark x1="57538" y1="36308" x2="46769" y2="44615"/>
                        <a14:foregroundMark x1="52692" y1="50231" x2="50538" y2="54769"/>
                        <a14:foregroundMark x1="48462" y1="48846" x2="46077" y2="54769"/>
                        <a14:foregroundMark x1="43231" y1="41846" x2="40846" y2="48462"/>
                        <a14:foregroundMark x1="44615" y1="45000" x2="43231" y2="52308"/>
                        <a14:foregroundMark x1="90231" y1="57538" x2="90231" y2="60308"/>
                        <a14:foregroundMark x1="92000" y1="57154" x2="92000" y2="57154"/>
                        <a14:foregroundMark x1="57846" y1="27923" x2="57846" y2="27923"/>
                        <a14:foregroundMark x1="76538" y1="33154" x2="76077" y2="32615"/>
                        <a14:foregroundMark x1="43538" y1="40385" x2="38923" y2="43231"/>
                        <a14:foregroundMark x1="38769" y1="47308" x2="41308" y2="45769"/>
                        <a14:foregroundMark x1="46538" y1="46615" x2="44846" y2="49154"/>
                        <a14:foregroundMark x1="47538" y1="47615" x2="46538" y2="50692"/>
                        <a14:foregroundMark x1="50923" y1="48615" x2="49769" y2="51538"/>
                        <a14:foregroundMark x1="62385" y1="36000" x2="62385" y2="37538"/>
                        <a14:backgroundMark x1="92692" y1="46769" x2="92692" y2="46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88" t="13438" b="10608"/>
          <a:stretch/>
        </p:blipFill>
        <p:spPr>
          <a:xfrm>
            <a:off x="7638724" y="1"/>
            <a:ext cx="1804409" cy="1631265"/>
          </a:xfrm>
          <a:prstGeom prst="rect">
            <a:avLst/>
          </a:prstGeom>
        </p:spPr>
      </p:pic>
      <p:pic>
        <p:nvPicPr>
          <p:cNvPr id="14" name="Picture 13" descr="single-pink-cartoon-highlighter-pen-with-bold-tick-or-check-mark-JF1DR2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58" b="77482" l="58038" r="98846">
                        <a14:foregroundMark x1="87552" y1="51799" x2="87552" y2="55899"/>
                        <a14:foregroundMark x1="65870" y1="22950" x2="66282" y2="26763"/>
                        <a14:foregroundMark x1="86315" y1="20935" x2="86315" y2="20935"/>
                        <a14:foregroundMark x1="67601" y1="27626" x2="65622" y2="29353"/>
                        <a14:foregroundMark x1="63561" y1="28058" x2="63067" y2="27770"/>
                        <a14:foregroundMark x1="89860" y1="54173" x2="91344" y2="54748"/>
                        <a14:foregroundMark x1="92003" y1="54173" x2="89530" y2="52806"/>
                        <a14:foregroundMark x1="88129" y1="51367" x2="88129" y2="51367"/>
                        <a14:foregroundMark x1="80956" y1="23381" x2="80956" y2="23381"/>
                        <a14:foregroundMark x1="80214" y1="20576" x2="80214" y2="20576"/>
                        <a14:foregroundMark x1="83759" y1="23094" x2="83759" y2="23094"/>
                        <a14:foregroundMark x1="84996" y1="25612" x2="84996" y2="25612"/>
                        <a14:foregroundMark x1="82605" y1="18993" x2="84254" y2="26475"/>
                        <a14:backgroundMark x1="63149" y1="26403" x2="63149" y2="264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10" t="6741" b="22161"/>
          <a:stretch/>
        </p:blipFill>
        <p:spPr>
          <a:xfrm>
            <a:off x="10781310" y="-2247"/>
            <a:ext cx="1248285" cy="19073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5335" y="1196766"/>
            <a:ext cx="3763940" cy="4216936"/>
          </a:xfrm>
          <a:prstGeom prst="rect">
            <a:avLst/>
          </a:prstGeom>
          <a:solidFill>
            <a:srgbClr val="FFFFFF"/>
          </a:solidFill>
          <a:ln w="76200" cmpd="sng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388897" y="1196766"/>
            <a:ext cx="3831931" cy="4134219"/>
          </a:xfrm>
          <a:prstGeom prst="rect">
            <a:avLst/>
          </a:prstGeom>
          <a:solidFill>
            <a:srgbClr val="FFFFFF"/>
          </a:solidFill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2125" y="1631265"/>
            <a:ext cx="30076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/>
              <a:buChar char="•"/>
            </a:pPr>
            <a:r>
              <a:rPr lang="en-US" sz="2400" b="1" dirty="0" smtClean="0"/>
              <a:t>Identify all the Principles of training </a:t>
            </a:r>
          </a:p>
          <a:p>
            <a:pPr marL="285750" indent="-285750" algn="ctr">
              <a:buFont typeface="Arial"/>
              <a:buChar char="•"/>
            </a:pPr>
            <a:endParaRPr lang="en-US" sz="2400" b="1" dirty="0"/>
          </a:p>
          <a:p>
            <a:pPr marL="285750" indent="-285750" algn="ctr">
              <a:buFont typeface="Arial"/>
              <a:buChar char="•"/>
            </a:pPr>
            <a:r>
              <a:rPr lang="en-US" sz="2400" b="1" dirty="0" smtClean="0"/>
              <a:t>Give a definition of each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728067" y="2064349"/>
            <a:ext cx="30076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/>
              <a:buChar char="•"/>
            </a:pPr>
            <a:r>
              <a:rPr lang="en-US" sz="2400" b="1" dirty="0" smtClean="0"/>
              <a:t>Give </a:t>
            </a:r>
            <a:r>
              <a:rPr lang="en-US" sz="2400" b="1" u="sng" dirty="0" smtClean="0"/>
              <a:t>simple examples </a:t>
            </a:r>
            <a:r>
              <a:rPr lang="en-US" sz="2400" b="1" dirty="0" smtClean="0"/>
              <a:t>of how most the </a:t>
            </a:r>
            <a:r>
              <a:rPr lang="en-US" sz="2400" b="1" dirty="0" err="1" smtClean="0"/>
              <a:t>PoT</a:t>
            </a:r>
            <a:r>
              <a:rPr lang="en-US" sz="2400" b="1" dirty="0" smtClean="0"/>
              <a:t> will help improve fitness </a:t>
            </a:r>
          </a:p>
          <a:p>
            <a:pPr algn="ctr"/>
            <a:r>
              <a:rPr lang="en-US" sz="2400" dirty="0" smtClean="0"/>
              <a:t>*choosing your own fitness to improve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710659" y="1990802"/>
            <a:ext cx="30076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/>
              <a:buChar char="•"/>
            </a:pPr>
            <a:r>
              <a:rPr lang="en-US" sz="2400" b="1" u="sng" dirty="0" smtClean="0"/>
              <a:t>Detail of how each </a:t>
            </a:r>
            <a:r>
              <a:rPr lang="en-US" sz="2400" b="1" u="sng" dirty="0" err="1" smtClean="0"/>
              <a:t>PoT</a:t>
            </a:r>
            <a:r>
              <a:rPr lang="en-US" sz="2400" b="1" u="sng" dirty="0" smtClean="0"/>
              <a:t> will be applied</a:t>
            </a:r>
            <a:r>
              <a:rPr lang="en-US" sz="2400" b="1" dirty="0" smtClean="0"/>
              <a:t> in a PEP to improve </a:t>
            </a:r>
            <a:r>
              <a:rPr lang="en-US" sz="2400" b="1" dirty="0"/>
              <a:t>M</a:t>
            </a:r>
            <a:r>
              <a:rPr lang="en-US" sz="2400" b="1" dirty="0" smtClean="0"/>
              <a:t>uscular Strength </a:t>
            </a:r>
          </a:p>
          <a:p>
            <a:pPr algn="ctr"/>
            <a:r>
              <a:rPr lang="en-US" sz="2400" b="1" dirty="0" smtClean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87399" y="5684056"/>
            <a:ext cx="1123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0000FF"/>
                </a:solidFill>
              </a:rPr>
              <a:t>Challenge</a:t>
            </a:r>
            <a:endParaRPr lang="en-US" b="1" u="sng" dirty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5335" y="6067130"/>
            <a:ext cx="11480040" cy="52322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Describe how this would be different for a 21 year old male athlete trying to improve his strength and a 40 year old female who wants to improve her cardiovascular fitness</a:t>
            </a:r>
            <a:endParaRPr lang="en-US" sz="1400" dirty="0"/>
          </a:p>
        </p:txBody>
      </p:sp>
      <p:sp>
        <p:nvSpPr>
          <p:cNvPr id="18" name="Right Arrow 17"/>
          <p:cNvSpPr/>
          <p:nvPr/>
        </p:nvSpPr>
        <p:spPr>
          <a:xfrm>
            <a:off x="3765095" y="4870926"/>
            <a:ext cx="962972" cy="385345"/>
          </a:xfrm>
          <a:prstGeom prst="rightArrow">
            <a:avLst/>
          </a:prstGeom>
          <a:solidFill>
            <a:schemeClr val="accent6"/>
          </a:solidFill>
          <a:ln w="28575" cmpd="sng">
            <a:solidFill>
              <a:srgbClr val="FF66E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8006687" y="4870926"/>
            <a:ext cx="962972" cy="385345"/>
          </a:xfrm>
          <a:prstGeom prst="rightArrow">
            <a:avLst/>
          </a:prstGeom>
          <a:solidFill>
            <a:srgbClr val="008000"/>
          </a:solidFill>
          <a:ln w="28575" cmpd="sng">
            <a:solidFill>
              <a:srgbClr val="F7964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 rot="5400000">
            <a:off x="9943762" y="5449120"/>
            <a:ext cx="722229" cy="513793"/>
          </a:xfrm>
          <a:prstGeom prst="rightArrow">
            <a:avLst/>
          </a:prstGeom>
          <a:solidFill>
            <a:srgbClr val="3366FF"/>
          </a:solidFill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cartoon-felt-tip-pen-white-vector-illustration-55089198.jpg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04" l="10000" r="99125">
                        <a14:foregroundMark x1="77125" y1="27724" x2="77125" y2="27724"/>
                        <a14:foregroundMark x1="84500" y1="31250" x2="84250" y2="39583"/>
                        <a14:foregroundMark x1="74750" y1="28205" x2="74750" y2="33013"/>
                        <a14:foregroundMark x1="71250" y1="42949" x2="79125" y2="47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55"/>
          <a:stretch/>
        </p:blipFill>
        <p:spPr>
          <a:xfrm rot="20401766">
            <a:off x="9443132" y="-26773"/>
            <a:ext cx="1542675" cy="182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9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1" y="309012"/>
            <a:ext cx="12039599" cy="893535"/>
          </a:xfrm>
        </p:spPr>
        <p:txBody>
          <a:bodyPr>
            <a:noAutofit/>
          </a:bodyPr>
          <a:lstStyle/>
          <a:p>
            <a:r>
              <a:rPr lang="en-GB" sz="8000" b="1" u="sng" dirty="0" smtClean="0">
                <a:solidFill>
                  <a:srgbClr val="7030A0"/>
                </a:solidFill>
              </a:rPr>
              <a:t>Methods of Training</a:t>
            </a:r>
            <a:endParaRPr lang="en-GB" sz="8000" b="1" u="sng" dirty="0">
              <a:solidFill>
                <a:srgbClr val="7030A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4115630"/>
              </p:ext>
            </p:extLst>
          </p:nvPr>
        </p:nvGraphicFramePr>
        <p:xfrm>
          <a:off x="656423" y="3553068"/>
          <a:ext cx="10745370" cy="307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58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1937">
                  <a:extLst>
                    <a:ext uri="{9D8B030D-6E8A-4147-A177-3AD203B41FA5}">
                      <a16:colId xmlns:a16="http://schemas.microsoft.com/office/drawing/2014/main" val="3094849379"/>
                    </a:ext>
                  </a:extLst>
                </a:gridCol>
                <a:gridCol w="4837556">
                  <a:extLst>
                    <a:ext uri="{9D8B030D-6E8A-4147-A177-3AD203B41FA5}">
                      <a16:colId xmlns:a16="http://schemas.microsoft.com/office/drawing/2014/main" val="894145289"/>
                    </a:ext>
                  </a:extLst>
                </a:gridCol>
              </a:tblGrid>
              <a:tr h="641257">
                <a:tc>
                  <a:txBody>
                    <a:bodyPr/>
                    <a:lstStyle/>
                    <a:p>
                      <a:pPr algn="ctr"/>
                      <a:endParaRPr lang="en-GB" sz="40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/>
                        <a:t>Good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/>
                        <a:t>Outstanding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3135132"/>
                  </a:ext>
                </a:extLst>
              </a:tr>
              <a:tr h="1134748"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/>
                        <a:t>3-5</a:t>
                      </a:r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/>
                        <a:t>To</a:t>
                      </a:r>
                      <a:r>
                        <a:rPr lang="en-GB" sz="2400" baseline="0" dirty="0" smtClean="0"/>
                        <a:t> know </a:t>
                      </a:r>
                      <a:r>
                        <a:rPr lang="en-GB" sz="2400" dirty="0" smtClean="0"/>
                        <a:t>3</a:t>
                      </a:r>
                      <a:r>
                        <a:rPr lang="en-GB" sz="2400" baseline="0" dirty="0" smtClean="0"/>
                        <a:t> </a:t>
                      </a:r>
                      <a:r>
                        <a:rPr lang="en-GB" sz="2400" baseline="0" dirty="0"/>
                        <a:t>methods of training and what they look like</a:t>
                      </a:r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/>
                        <a:t>TBAT link</a:t>
                      </a:r>
                      <a:r>
                        <a:rPr lang="en-GB" sz="2400" baseline="0" dirty="0" smtClean="0"/>
                        <a:t> </a:t>
                      </a:r>
                      <a:r>
                        <a:rPr lang="en-GB" sz="2400" baseline="0" dirty="0"/>
                        <a:t>a explanation of a method of training with at least 1 practical example</a:t>
                      </a:r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5758998"/>
                  </a:ext>
                </a:extLst>
              </a:tr>
              <a:tr h="1134748"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/>
                        <a:t>6-9</a:t>
                      </a:r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/>
                        <a:t>TBAT Link</a:t>
                      </a:r>
                      <a:r>
                        <a:rPr lang="en-GB" sz="2400" baseline="0" dirty="0" smtClean="0"/>
                        <a:t> a explanation of a method of training with at least 1 practical example</a:t>
                      </a:r>
                      <a:endParaRPr lang="en-GB" sz="2400" dirty="0" smtClean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u="sng" dirty="0" smtClean="0"/>
                        <a:t>Explain in</a:t>
                      </a:r>
                      <a:r>
                        <a:rPr lang="en-GB" sz="2400" u="sng" baseline="0" dirty="0" smtClean="0"/>
                        <a:t> detail 4 different training </a:t>
                      </a:r>
                      <a:r>
                        <a:rPr lang="en-GB" sz="2400" baseline="0" dirty="0" smtClean="0"/>
                        <a:t>methods and who would use it and why</a:t>
                      </a:r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074" name="Picture 2" descr="http://images.pitchero.com/ui/152735/1444827335_38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123" y="1290442"/>
            <a:ext cx="3532428" cy="209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84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1002</Words>
  <Application>Microsoft Office PowerPoint</Application>
  <PresentationFormat>Widescreen</PresentationFormat>
  <Paragraphs>225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ＭＳ Ｐゴシック</vt:lpstr>
      <vt:lpstr>ＭＳ Ｐゴシック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Content recall</vt:lpstr>
      <vt:lpstr>PowerPoint Presentation</vt:lpstr>
      <vt:lpstr>PowerPoint Presentation</vt:lpstr>
      <vt:lpstr>Help</vt:lpstr>
      <vt:lpstr>PowerPoint Presentation</vt:lpstr>
      <vt:lpstr>Methods of Training</vt:lpstr>
      <vt:lpstr>PowerPoint Presentation</vt:lpstr>
      <vt:lpstr>Circuit Training</vt:lpstr>
      <vt:lpstr>PowerPoint Presentation</vt:lpstr>
      <vt:lpstr>Interval Training </vt:lpstr>
      <vt:lpstr>PowerPoint Presentation</vt:lpstr>
      <vt:lpstr>Continuous Training</vt:lpstr>
      <vt:lpstr>PowerPoint Presentation</vt:lpstr>
      <vt:lpstr>RECAP PI’s – where are you at?</vt:lpstr>
      <vt:lpstr>Weight / Resistance Training</vt:lpstr>
      <vt:lpstr>PowerPoint Presentation</vt:lpstr>
      <vt:lpstr>Fartlek Training</vt:lpstr>
      <vt:lpstr>PowerPoint Presentation</vt:lpstr>
      <vt:lpstr>Plyometric Training</vt:lpstr>
      <vt:lpstr>PowerPoint Presentation</vt:lpstr>
      <vt:lpstr>Fitness Classes</vt:lpstr>
      <vt:lpstr>Homework Due in next MONDAY</vt:lpstr>
    </vt:vector>
  </TitlesOfParts>
  <Company>RM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Moody</dc:creator>
  <cp:lastModifiedBy>Rebecca Sweet</cp:lastModifiedBy>
  <cp:revision>32</cp:revision>
  <cp:lastPrinted>2019-09-23T06:45:11Z</cp:lastPrinted>
  <dcterms:created xsi:type="dcterms:W3CDTF">2019-04-02T10:54:36Z</dcterms:created>
  <dcterms:modified xsi:type="dcterms:W3CDTF">2019-09-23T07:03:16Z</dcterms:modified>
</cp:coreProperties>
</file>