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98" r:id="rId5"/>
    <p:sldId id="370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FC752-8C51-4AF2-A5F9-D0680E8E0729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688E0-666E-4300-A04E-25E321D12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9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https://www.youtube.com/watch?v=co0JdqUlycg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F620A-A7C9-45EC-8CB4-8AA39F6BB66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8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Image by </a:t>
            </a:r>
            <a:r>
              <a:rPr lang="en-GB" dirty="0" err="1"/>
              <a:t>Zephyris</a:t>
            </a:r>
            <a:r>
              <a:rPr lang="en-GB" dirty="0"/>
              <a:t> (Own work) [CC BY-SA 3.0 (https://creativecommons.org/licenses/by-sa/3.0) or GFDL (http://www.gnu.org/copyleft/fdl.html)], via Wikimedia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9CD10-918F-46BA-AF70-F44D81EA11C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Image by At09kg (Own work) [CC BY-SA 3.0 (https://creativecommons.org/licenses/by-sa/3.0)], via Wikimedia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9CD10-918F-46BA-AF70-F44D81EA11C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Image</a:t>
            </a:r>
            <a:r>
              <a:rPr lang="en-GB" baseline="0" dirty="0"/>
              <a:t> by </a:t>
            </a:r>
            <a:r>
              <a:rPr lang="en-GB" dirty="0" err="1"/>
              <a:t>Zephyris</a:t>
            </a:r>
            <a:r>
              <a:rPr lang="en-GB" dirty="0"/>
              <a:t> (Own work) [CC BY-SA 3.0 (https://creativecommons.org/licenses/by-sa/3.0) or GFDL (http://www.gnu.org/copyleft/fdl.html)], via Wikimedia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9CD10-918F-46BA-AF70-F44D81EA11C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0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2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3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1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4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8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1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6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3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24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CC96-AB27-4C9D-8B7A-4D2CBA7BF57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2DD1-F8D5-4873-9A19-7E9FC047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4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o0JdqUlyc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152400"/>
            <a:ext cx="8763000" cy="1371600"/>
          </a:xfrm>
          <a:prstGeom prst="roundRect">
            <a:avLst/>
          </a:prstGeom>
          <a:solidFill>
            <a:srgbClr val="CAFE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10600" cy="1295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  <a:cs typeface="Comic Sans MS"/>
              </a:rPr>
              <a:t>Plant Tissues &amp; Organs</a:t>
            </a:r>
            <a:endParaRPr lang="en-GB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7272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/>
              <a:t>Do Now activity:</a:t>
            </a:r>
          </a:p>
          <a:p>
            <a:pPr lvl="0"/>
            <a:endParaRPr lang="en-GB" sz="2800" b="1" dirty="0"/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FF0000"/>
                </a:solidFill>
              </a:rPr>
              <a:t>Can you name any plant organs or tissues?</a:t>
            </a:r>
          </a:p>
          <a:p>
            <a:pPr marL="342900" indent="-342900">
              <a:buAutoNum type="arabicPeriod"/>
            </a:pPr>
            <a:endParaRPr lang="en-GB" sz="28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What is the difference between a cell, tissue and an organ?</a:t>
            </a:r>
          </a:p>
          <a:p>
            <a:pPr marL="342900" indent="-342900">
              <a:buAutoNum type="arabicPeriod"/>
            </a:pP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sz="2800" b="1" dirty="0">
                <a:solidFill>
                  <a:srgbClr val="00B050"/>
                </a:solidFill>
              </a:rPr>
              <a:t>What do plants need to survive? How do they obtain these raw materials?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400" y="4114802"/>
            <a:ext cx="1981200" cy="2585323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Key Words</a:t>
            </a:r>
          </a:p>
          <a:p>
            <a:pPr algn="ctr"/>
            <a:endParaRPr lang="en-GB" dirty="0">
              <a:latin typeface="Comic Sans MS" pitchFamily="66" charset="0"/>
            </a:endParaRPr>
          </a:p>
          <a:p>
            <a:pPr algn="ctr"/>
            <a:r>
              <a:rPr lang="en-GB" dirty="0">
                <a:latin typeface="Comic Sans MS" pitchFamily="66" charset="0"/>
              </a:rPr>
              <a:t>Adaptation</a:t>
            </a:r>
          </a:p>
          <a:p>
            <a:pPr algn="ctr"/>
            <a:r>
              <a:rPr lang="en-GB" dirty="0">
                <a:latin typeface="Comic Sans MS" pitchFamily="66" charset="0"/>
              </a:rPr>
              <a:t>Tissue</a:t>
            </a:r>
          </a:p>
          <a:p>
            <a:pPr algn="ctr"/>
            <a:r>
              <a:rPr lang="en-GB" dirty="0">
                <a:latin typeface="Comic Sans MS" pitchFamily="66" charset="0"/>
              </a:rPr>
              <a:t>Organ</a:t>
            </a:r>
          </a:p>
          <a:p>
            <a:pPr algn="ctr"/>
            <a:r>
              <a:rPr lang="en-GB" dirty="0">
                <a:latin typeface="Comic Sans MS" pitchFamily="66" charset="0"/>
              </a:rPr>
              <a:t>Cell</a:t>
            </a:r>
          </a:p>
          <a:p>
            <a:pPr algn="ctr"/>
            <a:r>
              <a:rPr lang="en-GB" dirty="0">
                <a:latin typeface="Comic Sans MS" pitchFamily="66" charset="0"/>
              </a:rPr>
              <a:t>Plant</a:t>
            </a:r>
          </a:p>
          <a:p>
            <a:pPr algn="ctr"/>
            <a:r>
              <a:rPr lang="en-GB" dirty="0">
                <a:latin typeface="Comic Sans MS" pitchFamily="66" charset="0"/>
              </a:rPr>
              <a:t>Structure</a:t>
            </a:r>
          </a:p>
          <a:p>
            <a:pPr algn="ctr"/>
            <a:r>
              <a:rPr lang="en-GB" dirty="0">
                <a:latin typeface="Comic Sans MS" pitchFamily="66" charset="0"/>
              </a:rPr>
              <a:t>Function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686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itchFamily="66" charset="0"/>
              </a:rPr>
              <a:t>Exam-style question:</a:t>
            </a:r>
          </a:p>
          <a:p>
            <a:endParaRPr lang="en-GB" sz="28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800" dirty="0">
                <a:latin typeface="Comic Sans MS" pitchFamily="66" charset="0"/>
              </a:rPr>
              <a:t>Explain how the following cells are vital for a plant to carry out photosynthesis:</a:t>
            </a:r>
          </a:p>
          <a:p>
            <a:pPr marL="514350" indent="-514350">
              <a:buAutoNum type="arabicPeriod"/>
            </a:pPr>
            <a:endParaRPr lang="en-GB" sz="2800" dirty="0">
              <a:latin typeface="Comic Sans MS" pitchFamily="66" charset="0"/>
            </a:endParaRPr>
          </a:p>
          <a:p>
            <a:pPr marL="514350" indent="-514350"/>
            <a:r>
              <a:rPr lang="en-GB" sz="2800" dirty="0">
                <a:latin typeface="Comic Sans MS" pitchFamily="66" charset="0"/>
              </a:rPr>
              <a:t>	a) Guard cells				</a:t>
            </a:r>
            <a:r>
              <a:rPr lang="en-GB" sz="2800" b="1" i="1" dirty="0">
                <a:solidFill>
                  <a:srgbClr val="0070C0"/>
                </a:solidFill>
                <a:latin typeface="Comic Sans MS" pitchFamily="66" charset="0"/>
              </a:rPr>
              <a:t>(2 marks)</a:t>
            </a:r>
          </a:p>
          <a:p>
            <a:pPr marL="514350" indent="-514350"/>
            <a:endParaRPr lang="en-GB" sz="2800" dirty="0">
              <a:latin typeface="Comic Sans MS" pitchFamily="66" charset="0"/>
            </a:endParaRPr>
          </a:p>
          <a:p>
            <a:pPr marL="514350" indent="-514350"/>
            <a:r>
              <a:rPr lang="en-GB" sz="2800" dirty="0">
                <a:latin typeface="Comic Sans MS" pitchFamily="66" charset="0"/>
              </a:rPr>
              <a:t>	b) Palisade cells			</a:t>
            </a:r>
            <a:r>
              <a:rPr lang="en-GB" sz="2800" b="1" i="1" dirty="0">
                <a:solidFill>
                  <a:srgbClr val="0070C0"/>
                </a:solidFill>
                <a:latin typeface="Comic Sans MS" pitchFamily="66" charset="0"/>
              </a:rPr>
              <a:t>	(2 marks)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962402"/>
            <a:ext cx="8839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  <a:p>
            <a:endParaRPr lang="en-GB" sz="2400" dirty="0"/>
          </a:p>
          <a:p>
            <a:pPr marL="342900" indent="-342900">
              <a:buAutoNum type="alphaLcParenR"/>
            </a:pPr>
            <a:r>
              <a:rPr lang="en-GB" sz="2000" dirty="0"/>
              <a:t>Guard cells: control the movement of gases in and out of the cell (e.g. carbon dioxide into the plant, water vapour &amp; oxygen out of the plant), carbon dioxide is a raw material of photosynthesis</a:t>
            </a:r>
          </a:p>
          <a:p>
            <a:pPr marL="342900" indent="-342900">
              <a:buAutoNum type="alphaLcParenR"/>
            </a:pPr>
            <a:endParaRPr lang="en-GB" sz="2000" dirty="0"/>
          </a:p>
          <a:p>
            <a:pPr marL="342900" indent="-342900">
              <a:buAutoNum type="alphaLcParenR"/>
            </a:pPr>
            <a:r>
              <a:rPr lang="en-GB" sz="2000" dirty="0"/>
              <a:t>Palisade cells contain a large number of chloroplasts, which contain chlorophyll to absorb light energy needed for photosynthesis to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1" y="343882"/>
            <a:ext cx="860107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Plenary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: </a:t>
            </a:r>
            <a:r>
              <a:rPr lang="en-GB" sz="4000" dirty="0">
                <a:latin typeface="Comic Sans MS" panose="030F0702030302020204" pitchFamily="66" charset="0"/>
              </a:rPr>
              <a:t>3-2-1 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3 Facts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2 Key words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1 Question</a:t>
            </a:r>
          </a:p>
        </p:txBody>
      </p:sp>
      <p:pic>
        <p:nvPicPr>
          <p:cNvPr id="4" name="Picture 2" descr="File:Leaf Tissue Structure.svg"/>
          <p:cNvPicPr>
            <a:picLocks noChangeAspect="1" noChangeArrowheads="1"/>
          </p:cNvPicPr>
          <p:nvPr/>
        </p:nvPicPr>
        <p:blipFill>
          <a:blip r:embed="rId3" cstate="print"/>
          <a:srcRect l="20320" r="14032" b="1466"/>
          <a:stretch>
            <a:fillRect/>
          </a:stretch>
        </p:blipFill>
        <p:spPr bwMode="auto">
          <a:xfrm>
            <a:off x="4724400" y="2590800"/>
            <a:ext cx="37338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67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-1572" t="-888" r="12009" b="888"/>
          <a:stretch/>
        </p:blipFill>
        <p:spPr>
          <a:xfrm rot="16200000">
            <a:off x="-985855" y="1603423"/>
            <a:ext cx="6554964" cy="3701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-1572" t="-888" r="12009" b="888"/>
          <a:stretch/>
        </p:blipFill>
        <p:spPr>
          <a:xfrm rot="16200000">
            <a:off x="3350620" y="1603419"/>
            <a:ext cx="6554966" cy="370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9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6" y="2193348"/>
            <a:ext cx="4572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</a:rPr>
              <a:t>Epidermal tissues </a:t>
            </a:r>
            <a:r>
              <a:rPr lang="en-GB" sz="1600" dirty="0">
                <a:latin typeface="Comic Sans MS" panose="030F0702030302020204" pitchFamily="66" charset="0"/>
              </a:rPr>
              <a:t>cover the surface and protect them.  These cells often secrete a waxy substance that waterproofs the surface of the leaf.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" y="4434345"/>
            <a:ext cx="4524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</a:rPr>
              <a:t>Palisade mesophyll tissue </a:t>
            </a:r>
            <a:r>
              <a:rPr lang="en-GB" sz="1600" dirty="0">
                <a:latin typeface="Comic Sans MS" panose="030F0702030302020204" pitchFamily="66" charset="0"/>
              </a:rPr>
              <a:t>contain lots of chloroplasts, which carry out photosynthesis.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4" y="3328272"/>
            <a:ext cx="4400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</a:rPr>
              <a:t>Spongy mesophyll tissue </a:t>
            </a:r>
            <a:r>
              <a:rPr lang="en-GB" sz="1600" dirty="0">
                <a:latin typeface="Comic Sans MS" panose="030F0702030302020204" pitchFamily="66" charset="0"/>
              </a:rPr>
              <a:t>contain come chloroplasts for photosynthesis but also has big air spaces to make diffusion of gases easier.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4" y="5076824"/>
            <a:ext cx="42386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</a:rPr>
              <a:t>Xylem and phloem </a:t>
            </a:r>
            <a:r>
              <a:rPr lang="en-GB" sz="1600" dirty="0">
                <a:latin typeface="Comic Sans MS" panose="030F0702030302020204" pitchFamily="66" charset="0"/>
              </a:rPr>
              <a:t>are the transport vessels in plants.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Xylem transports water and dissolved ions from the roots to the leaves.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The phloem carry dissolved food from the leaves around the plant.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33500" y="409577"/>
            <a:ext cx="685800" cy="295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" y="56595"/>
            <a:ext cx="1590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Epidermal tissue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3048000" y="1066802"/>
            <a:ext cx="152402" cy="37142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200402" y="914402"/>
            <a:ext cx="107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Palisade mesophyll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2" y="1219202"/>
            <a:ext cx="107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Spongy mesophyll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5139" y="1492313"/>
            <a:ext cx="1114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Xylem &amp; Phloem</a:t>
            </a:r>
          </a:p>
        </p:txBody>
      </p:sp>
      <p:sp>
        <p:nvSpPr>
          <p:cNvPr id="21" name="Left Brace 20"/>
          <p:cNvSpPr/>
          <p:nvPr/>
        </p:nvSpPr>
        <p:spPr>
          <a:xfrm>
            <a:off x="1295402" y="1295400"/>
            <a:ext cx="180975" cy="61422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547188" y="2193348"/>
            <a:ext cx="4572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</a:rPr>
              <a:t>Epidermal tissues </a:t>
            </a:r>
            <a:r>
              <a:rPr lang="en-GB" sz="1600" dirty="0">
                <a:latin typeface="Comic Sans MS" panose="030F0702030302020204" pitchFamily="66" charset="0"/>
              </a:rPr>
              <a:t>cover the surface and protect them.  These cells often secrete a waxy substance that waterproofs the surface of the leaf.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9094" y="4434345"/>
            <a:ext cx="4524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</a:rPr>
              <a:t>Palisade mesophyll tissue </a:t>
            </a:r>
            <a:r>
              <a:rPr lang="en-GB" sz="1600" dirty="0">
                <a:latin typeface="Comic Sans MS" panose="030F0702030302020204" pitchFamily="66" charset="0"/>
              </a:rPr>
              <a:t>contain lots of chloroplasts, which carry out photosynthesis.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32916" y="3328272"/>
            <a:ext cx="4400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</a:rPr>
              <a:t>Spongy mesophyll tissue </a:t>
            </a:r>
            <a:r>
              <a:rPr lang="en-GB" sz="1600" dirty="0">
                <a:latin typeface="Comic Sans MS" panose="030F0702030302020204" pitchFamily="66" charset="0"/>
              </a:rPr>
              <a:t>contain come chloroplasts for photosynthesis but also has big air spaces to make diffusion of gases easier.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51966" y="5076824"/>
            <a:ext cx="42386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anose="030F0702030302020204" pitchFamily="66" charset="0"/>
              </a:rPr>
              <a:t>Xylem and phloem </a:t>
            </a:r>
            <a:r>
              <a:rPr lang="en-GB" sz="1600" dirty="0">
                <a:latin typeface="Comic Sans MS" panose="030F0702030302020204" pitchFamily="66" charset="0"/>
              </a:rPr>
              <a:t>are the transport vessels in plants.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Xylem transports water and dissolved ions from the roots to the leaves.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The phloem carry dissolved food from the leaves around the plant.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842592" y="409577"/>
            <a:ext cx="685800" cy="295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09094" y="56595"/>
            <a:ext cx="1590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Epidermal tissue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7543800" y="990602"/>
            <a:ext cx="152402" cy="37142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696202" y="838202"/>
            <a:ext cx="107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Palisade mesophyll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9760" y="1228557"/>
            <a:ext cx="107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Spongy mesophyll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64231" y="1492313"/>
            <a:ext cx="1114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Xylem &amp; Phloem</a:t>
            </a:r>
          </a:p>
        </p:txBody>
      </p:sp>
      <p:sp>
        <p:nvSpPr>
          <p:cNvPr id="34" name="Left Brace 33"/>
          <p:cNvSpPr/>
          <p:nvPr/>
        </p:nvSpPr>
        <p:spPr>
          <a:xfrm>
            <a:off x="5791202" y="1295400"/>
            <a:ext cx="180975" cy="61422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2" descr="File:Leaf Tissue Structure.svg"/>
          <p:cNvPicPr>
            <a:picLocks noChangeAspect="1" noChangeArrowheads="1"/>
          </p:cNvPicPr>
          <p:nvPr/>
        </p:nvPicPr>
        <p:blipFill>
          <a:blip r:embed="rId2" cstate="print"/>
          <a:srcRect l="20320" r="14032" b="1466"/>
          <a:stretch>
            <a:fillRect/>
          </a:stretch>
        </p:blipFill>
        <p:spPr bwMode="auto">
          <a:xfrm>
            <a:off x="1524000" y="457200"/>
            <a:ext cx="1524000" cy="1828800"/>
          </a:xfrm>
          <a:prstGeom prst="rect">
            <a:avLst/>
          </a:prstGeom>
          <a:noFill/>
        </p:spPr>
      </p:pic>
      <p:pic>
        <p:nvPicPr>
          <p:cNvPr id="37" name="Picture 2" descr="File:Leaf Tissue Structure.svg"/>
          <p:cNvPicPr>
            <a:picLocks noChangeAspect="1" noChangeArrowheads="1"/>
          </p:cNvPicPr>
          <p:nvPr/>
        </p:nvPicPr>
        <p:blipFill>
          <a:blip r:embed="rId2" cstate="print"/>
          <a:srcRect l="20320" r="14032" b="1466"/>
          <a:stretch>
            <a:fillRect/>
          </a:stretch>
        </p:blipFill>
        <p:spPr bwMode="auto">
          <a:xfrm>
            <a:off x="6019800" y="457200"/>
            <a:ext cx="15240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4096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638387" y="1171791"/>
            <a:ext cx="6001176" cy="441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81214" y="1247990"/>
            <a:ext cx="6001176" cy="441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915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Identify different</a:t>
            </a:r>
            <a:r>
              <a:rPr lang="en-GB" sz="2800" kern="1200" baseline="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 tissues and organs in plants and state their functions</a:t>
            </a:r>
            <a:endParaRPr 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sz="2800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Explain the functions of the different cells in a leaf; identify the different cells found in the leaf. </a:t>
            </a:r>
          </a:p>
          <a:p>
            <a:pPr marL="0" indent="0">
              <a:buNone/>
            </a:pPr>
            <a:r>
              <a:rPr lang="en-GB" dirty="0"/>
              <a:t>OUTSTANDING PROGRESS:</a:t>
            </a: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sz="2800" dirty="0">
                <a:latin typeface="Comic Sans MS" panose="030F0702030302020204" pitchFamily="66" charset="0"/>
              </a:rPr>
              <a:t>Critically evaluate the structure of different cells related to their function.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0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7132" y="204897"/>
            <a:ext cx="8765418" cy="13760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3641" y="20489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Plant organs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220486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Leaves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6264" y="3861050"/>
            <a:ext cx="135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Stem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99792" y="6141177"/>
            <a:ext cx="135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Roots</a:t>
            </a:r>
          </a:p>
        </p:txBody>
      </p:sp>
      <p:pic>
        <p:nvPicPr>
          <p:cNvPr id="16386" name="Picture 2" descr="Flower, Plant, Blossom, Pink,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2" y="1905002"/>
            <a:ext cx="2508885" cy="4584765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2362200" y="2743200"/>
            <a:ext cx="1219200" cy="5334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>
            <a:off x="2936032" y="4153436"/>
            <a:ext cx="1331168" cy="11376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038600" y="5334000"/>
            <a:ext cx="914400" cy="10668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05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52402"/>
            <a:ext cx="8601075" cy="6423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>
                <a:solidFill>
                  <a:srgbClr val="0070C0"/>
                </a:solidFill>
                <a:latin typeface="Comic Sans MS" panose="030F0702030302020204" pitchFamily="66" charset="0"/>
              </a:rPr>
              <a:t>Organ function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  <a:r>
              <a:rPr lang="en-GB" sz="3200" b="1" dirty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Match the organ to the correct function:</a:t>
            </a:r>
          </a:p>
          <a:p>
            <a:pPr marL="0" indent="0">
              <a:buNone/>
            </a:pPr>
            <a:endParaRPr lang="en-GB" sz="32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u="sng" dirty="0">
                <a:latin typeface="Comic Sans MS" panose="030F0702030302020204" pitchFamily="66" charset="0"/>
              </a:rPr>
              <a:t>Organ </a:t>
            </a:r>
            <a:r>
              <a:rPr lang="en-GB" sz="3200" dirty="0">
                <a:latin typeface="Comic Sans MS" panose="030F0702030302020204" pitchFamily="66" charset="0"/>
              </a:rPr>
              <a:t>			</a:t>
            </a:r>
            <a:r>
              <a:rPr lang="en-GB" sz="3200" u="sng" dirty="0">
                <a:latin typeface="Comic Sans MS" panose="030F0702030302020204" pitchFamily="66" charset="0"/>
              </a:rPr>
              <a:t>Function</a:t>
            </a: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Leaves	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		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Roots</a:t>
            </a: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5181602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This structure is needed for the absorption of water and mineral ions from the soil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2" y="2819402"/>
            <a:ext cx="6086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This structure is needed to support the leaves and the flowers of the plant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2" y="3886202"/>
            <a:ext cx="6086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This structure is the site of photosynthesis in the plant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5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2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>
                <a:latin typeface="Comic Sans MS" panose="030F0702030302020204" pitchFamily="66" charset="0"/>
              </a:rPr>
              <a:t>Organ </a:t>
            </a:r>
            <a:r>
              <a:rPr lang="en-GB" sz="3200" dirty="0">
                <a:latin typeface="Comic Sans MS" panose="030F0702030302020204" pitchFamily="66" charset="0"/>
              </a:rPr>
              <a:t>			</a:t>
            </a:r>
            <a:r>
              <a:rPr lang="en-GB" sz="3200" u="sng" dirty="0">
                <a:latin typeface="Comic Sans MS" panose="030F0702030302020204" pitchFamily="66" charset="0"/>
              </a:rPr>
              <a:t>Function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Leaves	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	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	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Roots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2438402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This structure is needed for the absorption of water and mineral ions from the soil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2" y="4038602"/>
            <a:ext cx="6086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This structure is needed to support the leaves and the flowers of the plant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2" y="1219202"/>
            <a:ext cx="6086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This structure is the site of photosynthesis in the plant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5257802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Self-assessment</a:t>
            </a:r>
          </a:p>
        </p:txBody>
      </p:sp>
      <p:pic>
        <p:nvPicPr>
          <p:cNvPr id="8" name="Picture 7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238612"/>
            <a:ext cx="1380902" cy="1438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228600"/>
            <a:ext cx="886565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GB" sz="2400" b="1" dirty="0">
                <a:latin typeface="Comic Sans MS" panose="030F0702030302020204" pitchFamily="66" charset="0"/>
              </a:rPr>
              <a:t>Watch the video and answer the following questions: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Where does most photosynthesis take place?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Which part of the leaf receives the most light?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Why is a large surface area useful?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What are the pores on the underside of the leaf called?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What enters through the stomata?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Where does water enter the plant?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What does the epidermis do?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0" y="6242449"/>
            <a:ext cx="533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hlinkClick r:id="rId3"/>
              </a:rPr>
              <a:t>https://www.youtube.com/watch?v=co0JdqUlycg</a:t>
            </a:r>
            <a:endParaRPr lang="en-GB" sz="2000" dirty="0"/>
          </a:p>
          <a:p>
            <a:endParaRPr lang="en-GB" sz="1400" dirty="0"/>
          </a:p>
        </p:txBody>
      </p:sp>
      <p:sp>
        <p:nvSpPr>
          <p:cNvPr id="4098" name="AutoShape 2" descr="Image result for lea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0" name="AutoShape 4" descr="Image result for lea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2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2743202" y="3073708"/>
            <a:ext cx="3664945" cy="2961701"/>
          </a:xfrm>
          <a:custGeom>
            <a:avLst/>
            <a:gdLst>
              <a:gd name="connsiteX0" fmla="*/ 0 w 3664945"/>
              <a:gd name="connsiteY0" fmla="*/ 991518 h 2961701"/>
              <a:gd name="connsiteX1" fmla="*/ 991518 w 3664945"/>
              <a:gd name="connsiteY1" fmla="*/ 2071171 h 2961701"/>
              <a:gd name="connsiteX2" fmla="*/ 2280492 w 3664945"/>
              <a:gd name="connsiteY2" fmla="*/ 2291508 h 2961701"/>
              <a:gd name="connsiteX3" fmla="*/ 2622014 w 3664945"/>
              <a:gd name="connsiteY3" fmla="*/ 2875402 h 2961701"/>
              <a:gd name="connsiteX4" fmla="*/ 3084723 w 3664945"/>
              <a:gd name="connsiteY4" fmla="*/ 2809301 h 2961701"/>
              <a:gd name="connsiteX5" fmla="*/ 2930487 w 3664945"/>
              <a:gd name="connsiteY5" fmla="*/ 2060154 h 2961701"/>
              <a:gd name="connsiteX6" fmla="*/ 3591499 w 3664945"/>
              <a:gd name="connsiteY6" fmla="*/ 1531345 h 2961701"/>
              <a:gd name="connsiteX7" fmla="*/ 3371161 w 3664945"/>
              <a:gd name="connsiteY7" fmla="*/ 0 h 296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4945" h="2961701">
                <a:moveTo>
                  <a:pt x="0" y="991518"/>
                </a:moveTo>
                <a:cubicBezTo>
                  <a:pt x="305718" y="1423012"/>
                  <a:pt x="611436" y="1854506"/>
                  <a:pt x="991518" y="2071171"/>
                </a:cubicBezTo>
                <a:cubicBezTo>
                  <a:pt x="1371600" y="2287836"/>
                  <a:pt x="2008743" y="2157470"/>
                  <a:pt x="2280492" y="2291508"/>
                </a:cubicBezTo>
                <a:cubicBezTo>
                  <a:pt x="2552241" y="2425547"/>
                  <a:pt x="2487976" y="2789103"/>
                  <a:pt x="2622014" y="2875402"/>
                </a:cubicBezTo>
                <a:cubicBezTo>
                  <a:pt x="2756052" y="2961701"/>
                  <a:pt x="3033311" y="2945176"/>
                  <a:pt x="3084723" y="2809301"/>
                </a:cubicBezTo>
                <a:cubicBezTo>
                  <a:pt x="3136135" y="2673426"/>
                  <a:pt x="2846024" y="2273147"/>
                  <a:pt x="2930487" y="2060154"/>
                </a:cubicBezTo>
                <a:cubicBezTo>
                  <a:pt x="3014950" y="1847161"/>
                  <a:pt x="3518053" y="1874704"/>
                  <a:pt x="3591499" y="1531345"/>
                </a:cubicBezTo>
                <a:cubicBezTo>
                  <a:pt x="3664945" y="1187986"/>
                  <a:pt x="3518053" y="593993"/>
                  <a:pt x="3371161" y="0"/>
                </a:cubicBezTo>
              </a:path>
            </a:pathLst>
          </a:custGeom>
          <a:solidFill>
            <a:srgbClr val="92D050"/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rot="20591107">
            <a:off x="2669911" y="3159573"/>
            <a:ext cx="3516831" cy="753225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stCxn id="10" idx="2"/>
            <a:endCxn id="10" idx="6"/>
          </p:cNvCxnSpPr>
          <p:nvPr/>
        </p:nvCxnSpPr>
        <p:spPr>
          <a:xfrm flipV="1">
            <a:off x="2745093" y="3027509"/>
            <a:ext cx="3366467" cy="10173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21618" y="225229"/>
            <a:ext cx="8509658" cy="12961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14400" y="2209802"/>
            <a:ext cx="2268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Epidermis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1981202"/>
            <a:ext cx="2268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Mesophyll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5105400"/>
            <a:ext cx="2611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Xylem &amp; Phloem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1619" y="153223"/>
            <a:ext cx="858425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rgbClr val="002060"/>
                </a:solidFill>
                <a:latin typeface="Comic Sans MS" panose="030F0702030302020204" pitchFamily="66" charset="0"/>
              </a:rPr>
              <a:t>Plant tissues</a:t>
            </a:r>
          </a:p>
        </p:txBody>
      </p:sp>
      <p:sp>
        <p:nvSpPr>
          <p:cNvPr id="15" name="Moon 14"/>
          <p:cNvSpPr/>
          <p:nvPr/>
        </p:nvSpPr>
        <p:spPr>
          <a:xfrm rot="4419698">
            <a:off x="4318210" y="2986650"/>
            <a:ext cx="341080" cy="838200"/>
          </a:xfrm>
          <a:prstGeom prst="mo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 rot="20592006">
            <a:off x="4220153" y="3445444"/>
            <a:ext cx="685800" cy="303001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oon 19"/>
          <p:cNvSpPr/>
          <p:nvPr/>
        </p:nvSpPr>
        <p:spPr>
          <a:xfrm rot="4419698">
            <a:off x="5274074" y="2890297"/>
            <a:ext cx="212750" cy="510880"/>
          </a:xfrm>
          <a:prstGeom prst="mo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 rot="20592006">
            <a:off x="5199995" y="3180573"/>
            <a:ext cx="417993" cy="18899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2" name="Moon 21"/>
          <p:cNvSpPr/>
          <p:nvPr/>
        </p:nvSpPr>
        <p:spPr>
          <a:xfrm rot="4419698">
            <a:off x="3445275" y="3499897"/>
            <a:ext cx="212750" cy="510880"/>
          </a:xfrm>
          <a:prstGeom prst="mo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rot="20592006">
            <a:off x="3371196" y="3790173"/>
            <a:ext cx="417993" cy="18899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419600" y="3581400"/>
            <a:ext cx="2286000" cy="22098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572000" y="3276600"/>
            <a:ext cx="2133600" cy="24384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953000" y="2438400"/>
            <a:ext cx="990600" cy="6858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90800" y="2743200"/>
            <a:ext cx="685800" cy="8382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90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ile:Leaf Tissue Structure.svg"/>
          <p:cNvPicPr>
            <a:picLocks noChangeAspect="1" noChangeArrowheads="1"/>
          </p:cNvPicPr>
          <p:nvPr/>
        </p:nvPicPr>
        <p:blipFill>
          <a:blip r:embed="rId3" cstate="print"/>
          <a:srcRect l="20320" r="14032" b="1466"/>
          <a:stretch>
            <a:fillRect/>
          </a:stretch>
        </p:blipFill>
        <p:spPr bwMode="auto">
          <a:xfrm>
            <a:off x="2971800" y="1447800"/>
            <a:ext cx="2895600" cy="2895600"/>
          </a:xfrm>
          <a:prstGeom prst="rect">
            <a:avLst/>
          </a:prstGeom>
          <a:noFill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2" y="1219202"/>
            <a:ext cx="2284413" cy="156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 flipV="1">
            <a:off x="2817814" y="1875515"/>
            <a:ext cx="690563" cy="25094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5638801" y="2415382"/>
            <a:ext cx="317501" cy="40401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956303" y="1219200"/>
            <a:ext cx="2808287" cy="19153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2400" y="152400"/>
            <a:ext cx="487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4000" b="1" dirty="0"/>
              <a:t>Cross section of a leaf</a:t>
            </a:r>
            <a:endParaRPr lang="en-US" sz="4000" b="1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956303" y="3276601"/>
            <a:ext cx="2808287" cy="13327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3795713" y="4287046"/>
            <a:ext cx="649288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495801" y="4724400"/>
            <a:ext cx="3429000" cy="1987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2644776" y="3581402"/>
            <a:ext cx="936624" cy="85010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39728" y="3639344"/>
            <a:ext cx="2376487" cy="2305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029200" y="152400"/>
            <a:ext cx="3962400" cy="92333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Comic Sans MS" pitchFamily="66" charset="0"/>
              </a:rPr>
              <a:t>Task: </a:t>
            </a: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Add the labels and information to your diagram using the information sheet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4899" y="1217554"/>
            <a:ext cx="57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1219200"/>
            <a:ext cx="57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9800" y="3276600"/>
            <a:ext cx="57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2093" y="3738325"/>
            <a:ext cx="57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51629" y="4823103"/>
            <a:ext cx="33731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 </a:t>
            </a:r>
            <a:r>
              <a:rPr lang="en-GB" b="1" dirty="0"/>
              <a:t>Structure</a:t>
            </a:r>
            <a:r>
              <a:rPr lang="en-GB" dirty="0"/>
              <a:t>: Stomata</a:t>
            </a:r>
          </a:p>
          <a:p>
            <a:endParaRPr lang="en-GB" dirty="0"/>
          </a:p>
          <a:p>
            <a:r>
              <a:rPr lang="en-GB" b="1" dirty="0"/>
              <a:t>Function: </a:t>
            </a:r>
            <a:r>
              <a:rPr lang="en-GB" dirty="0"/>
              <a:t>Controlled by the guard cells, these pores allow gases and water to move in and out of the leaf </a:t>
            </a:r>
          </a:p>
        </p:txBody>
      </p:sp>
    </p:spTree>
    <p:extLst>
      <p:ext uri="{BB962C8B-B14F-4D97-AF65-F5344CB8AC3E}">
        <p14:creationId xmlns:p14="http://schemas.microsoft.com/office/powerpoint/2010/main" val="368982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7" grpId="0" animBg="1"/>
      <p:bldP spid="12298" grpId="0" animBg="1"/>
      <p:bldP spid="12299" grpId="0" animBg="1"/>
      <p:bldP spid="12300" grpId="0" animBg="1"/>
      <p:bldP spid="123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0070C0"/>
                </a:solidFill>
                <a:latin typeface="Comic Sans MS" pitchFamily="66" charset="0"/>
              </a:rPr>
              <a:t>Why are plants so important?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5008" y="1143000"/>
            <a:ext cx="86241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Energy for living things</a:t>
            </a:r>
          </a:p>
          <a:p>
            <a:endParaRPr lang="en-GB" sz="2400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000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05002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Photosynthesis uses energy, the energy usually comes from the sun in the form of electromagnetic radiation.  The plant absorbs the energy and stores it within glucose molecules.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429000"/>
            <a:ext cx="434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i="1" dirty="0">
                <a:solidFill>
                  <a:srgbClr val="00B050"/>
                </a:solidFill>
                <a:latin typeface="Comic Sans MS" panose="030F0702030302020204" pitchFamily="66" charset="0"/>
              </a:rPr>
              <a:t>This is where all of your energy comes from, it comes from the food that you eat that originally is traced back to plants.  </a:t>
            </a:r>
          </a:p>
        </p:txBody>
      </p:sp>
      <p:pic>
        <p:nvPicPr>
          <p:cNvPr id="8194" name="Picture 2" descr="File:Photosynthesi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19402"/>
            <a:ext cx="2923154" cy="3781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634CEF-2604-400A-969C-A0AE9151CA4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5611DB-2C48-41B6-9838-3EA572D5C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4C4CE0-B327-484E-83B2-589AD5532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887</Words>
  <Application>Microsoft Office PowerPoint</Application>
  <PresentationFormat>On-screen Show (4:3)</PresentationFormat>
  <Paragraphs>134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Plant Tissues &amp; Organs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Tissues &amp; Organs</dc:title>
  <dc:creator>Matt Holden</dc:creator>
  <cp:lastModifiedBy>Helen</cp:lastModifiedBy>
  <cp:revision>3</cp:revision>
  <dcterms:created xsi:type="dcterms:W3CDTF">2020-01-04T16:51:55Z</dcterms:created>
  <dcterms:modified xsi:type="dcterms:W3CDTF">2020-09-24T19:08:37Z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