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3" r:id="rId2"/>
    <p:sldId id="274" r:id="rId3"/>
    <p:sldId id="271" r:id="rId4"/>
    <p:sldId id="275" r:id="rId5"/>
    <p:sldId id="387" r:id="rId6"/>
    <p:sldId id="389" r:id="rId7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1" autoAdjust="0"/>
    <p:restoredTop sz="94660"/>
  </p:normalViewPr>
  <p:slideViewPr>
    <p:cSldViewPr>
      <p:cViewPr varScale="1">
        <p:scale>
          <a:sx n="82" d="100"/>
          <a:sy n="82" d="100"/>
        </p:scale>
        <p:origin x="15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7CA2E-CBDA-498C-9904-0BAA6EF95559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8D322-47ED-4C58-B470-D07E316B00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586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D0B42-FE4A-4C32-89BC-24FF323F8257}" type="datetimeFigureOut">
              <a:rPr lang="en-GB"/>
              <a:pPr>
                <a:defRPr/>
              </a:pPr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49C96-C47B-4177-9A5A-A8001C58B4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00D24-CBF5-4B37-88EC-B9C2B1D87F12}" type="datetimeFigureOut">
              <a:rPr lang="en-GB"/>
              <a:pPr>
                <a:defRPr/>
              </a:pPr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60404-8561-41D1-A74A-7D4AE35A61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20471-6C49-4547-A135-EFBC6436AE59}" type="datetimeFigureOut">
              <a:rPr lang="en-GB"/>
              <a:pPr>
                <a:defRPr/>
              </a:pPr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92076-3F79-45E0-82C7-D794DFACA4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57975-0E08-4A7E-BCF0-66E5DDD068D3}" type="datetimeFigureOut">
              <a:rPr lang="en-GB"/>
              <a:pPr>
                <a:defRPr/>
              </a:pPr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2152F-B896-4FE5-B075-FB6C952833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2CADE-5044-4EAB-A6AC-86F69072C9E8}" type="datetimeFigureOut">
              <a:rPr lang="en-GB"/>
              <a:pPr>
                <a:defRPr/>
              </a:pPr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029B3-FD64-471F-9AA8-C049364DA1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BEAD2-1AFD-447B-AD09-B1A576BBF6D5}" type="datetimeFigureOut">
              <a:rPr lang="en-GB"/>
              <a:pPr>
                <a:defRPr/>
              </a:pPr>
              <a:t>21/04/2021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30F6C-0D60-4B12-A8C2-9E3760E83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BA393-AB7C-4B99-A482-DF8CFA6D1407}" type="datetimeFigureOut">
              <a:rPr lang="en-GB"/>
              <a:pPr>
                <a:defRPr/>
              </a:pPr>
              <a:t>21/04/2021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FE5D7-CE2B-42A1-998E-B8B561E821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32B87-3244-4E9A-AFF0-8FAE33F766C1}" type="datetimeFigureOut">
              <a:rPr lang="en-GB"/>
              <a:pPr>
                <a:defRPr/>
              </a:pPr>
              <a:t>21/04/2021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C68FB-8F27-4482-97E2-198609511F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1C831-5A41-404A-B99D-DFB4F451C963}" type="datetimeFigureOut">
              <a:rPr lang="en-GB"/>
              <a:pPr>
                <a:defRPr/>
              </a:pPr>
              <a:t>21/04/2021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BE62-4ADD-4B0E-8E65-E8A6F5C6C2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12F07-9B3E-471B-800B-959128BA7B2A}" type="datetimeFigureOut">
              <a:rPr lang="en-GB"/>
              <a:pPr>
                <a:defRPr/>
              </a:pPr>
              <a:t>21/04/2021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F636A-130D-417B-89F2-E78047293E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D3CAC-DBBD-4A1B-9BBE-73EE6F39FF67}" type="datetimeFigureOut">
              <a:rPr lang="en-GB"/>
              <a:pPr>
                <a:defRPr/>
              </a:pPr>
              <a:t>21/04/2021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BD0B2-5247-4D61-911F-FE3E17CA95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5F827E-C2BC-4313-BA20-A3514C3B6FE8}" type="datetimeFigureOut">
              <a:rPr lang="en-GB"/>
              <a:pPr>
                <a:defRPr/>
              </a:pPr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EA4718-B427-415B-98DF-DA2D27AE2F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gzfvjy6sqk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C:\Users\peterc\Desktop\GTP Folder\GTP Pershore second placement\Teaching\Year 8 Heroes and Villains\Heroes and Villains Resources\Hulk Sl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17140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-180528" y="674895"/>
            <a:ext cx="914400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n-GB" sz="4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Film Music Assessment</a:t>
            </a:r>
          </a:p>
          <a:p>
            <a:pPr algn="ctr"/>
            <a:r>
              <a:rPr lang="en-GB" sz="4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</a:p>
          <a:p>
            <a:pPr algn="ctr"/>
            <a:r>
              <a:rPr lang="en-GB" sz="4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DNA</a:t>
            </a:r>
            <a:endParaRPr lang="en-GB" sz="4800" b="1" i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95022" y="2724745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GB" sz="2800" b="1" i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algn="ctr"/>
            <a:r>
              <a:rPr lang="en-GB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Complete question 1 to 9 </a:t>
            </a:r>
          </a:p>
          <a:p>
            <a:pPr algn="ctr"/>
            <a:r>
              <a:rPr lang="en-GB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on the assessment paper</a:t>
            </a:r>
          </a:p>
        </p:txBody>
      </p:sp>
    </p:spTree>
    <p:extLst>
      <p:ext uri="{BB962C8B-B14F-4D97-AF65-F5344CB8AC3E}">
        <p14:creationId xmlns:p14="http://schemas.microsoft.com/office/powerpoint/2010/main" val="405412903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Users\peterc\Desktop\Heroes and Villains Resources\Iron Man sl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04" y="-1714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827584" y="2586053"/>
          <a:ext cx="7780493" cy="2802787"/>
        </p:xfrm>
        <a:graphic>
          <a:graphicData uri="http://schemas.openxmlformats.org/drawingml/2006/table">
            <a:tbl>
              <a:tblPr firstRow="1" bandRow="1"/>
              <a:tblGrid>
                <a:gridCol w="3517095">
                  <a:extLst>
                    <a:ext uri="{9D8B030D-6E8A-4147-A177-3AD203B41FA5}">
                      <a16:colId xmlns:a16="http://schemas.microsoft.com/office/drawing/2014/main" val="2622926154"/>
                    </a:ext>
                  </a:extLst>
                </a:gridCol>
                <a:gridCol w="4263398">
                  <a:extLst>
                    <a:ext uri="{9D8B030D-6E8A-4147-A177-3AD203B41FA5}">
                      <a16:colId xmlns:a16="http://schemas.microsoft.com/office/drawing/2014/main" val="3160509327"/>
                    </a:ext>
                  </a:extLst>
                </a:gridCol>
              </a:tblGrid>
              <a:tr h="5777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2400" dirty="0"/>
                        <a:t>Good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2400" dirty="0"/>
                        <a:t>Outstanding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559202"/>
                  </a:ext>
                </a:extLst>
              </a:tr>
              <a:tr h="12196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0" dirty="0">
                          <a:latin typeface="Calibri" panose="020F0502020204030204" pitchFamily="34" charset="0"/>
                          <a:ea typeface="Adobe Song Std L" panose="02020300000000000000" pitchFamily="18" charset="-128"/>
                          <a:cs typeface="Calibri" panose="020F0502020204030204" pitchFamily="34" charset="0"/>
                        </a:rPr>
                        <a:t>You are able to recall most of the elements of music and describe what a leitmotif is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0" dirty="0">
                          <a:latin typeface="Calibri" panose="020F0502020204030204" pitchFamily="34" charset="0"/>
                          <a:ea typeface="Adobe Song Std L" panose="02020300000000000000" pitchFamily="18" charset="-128"/>
                          <a:cs typeface="Calibri" panose="020F0502020204030204" pitchFamily="34" charset="0"/>
                        </a:rPr>
                        <a:t>You are able to play all of the motif (Superman or Stranger Things) accurately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latin typeface="Calibri" panose="020F0502020204030204" pitchFamily="34" charset="0"/>
                          <a:ea typeface="Adobe Song Std L" panose="02020300000000000000" pitchFamily="18" charset="-128"/>
                          <a:cs typeface="Calibri" panose="020F0502020204030204" pitchFamily="34" charset="0"/>
                        </a:rPr>
                        <a:t>You are also able to identify notes of Major and minor chords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2000" b="0" dirty="0">
                        <a:latin typeface="Calibri" panose="020F0502020204030204" pitchFamily="34" charset="0"/>
                        <a:ea typeface="Adobe Song Std L" panose="02020300000000000000" pitchFamily="18" charset="-128"/>
                        <a:cs typeface="Calibri" panose="020F0502020204030204" pitchFamily="34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2000" b="0" dirty="0">
                        <a:latin typeface="Calibri" panose="020F0502020204030204" pitchFamily="34" charset="0"/>
                        <a:ea typeface="Adobe Song Std L" panose="02020300000000000000" pitchFamily="18" charset="-128"/>
                        <a:cs typeface="Calibri" panose="020F0502020204030204" pitchFamily="34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latin typeface="Calibri" panose="020F0502020204030204" pitchFamily="34" charset="0"/>
                          <a:ea typeface="Adobe Song Std L" panose="02020300000000000000" pitchFamily="18" charset="-128"/>
                          <a:cs typeface="Calibri" panose="020F0502020204030204" pitchFamily="34" charset="0"/>
                        </a:rPr>
                        <a:t>You are also able to play it fluently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394567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3728" y="196098"/>
            <a:ext cx="7147937" cy="1143000"/>
          </a:xfrm>
        </p:spPr>
        <p:txBody>
          <a:bodyPr/>
          <a:lstStyle/>
          <a:p>
            <a:r>
              <a:rPr lang="en-GB" sz="5400" b="1" dirty="0">
                <a:solidFill>
                  <a:schemeClr val="bg1"/>
                </a:solidFill>
              </a:rPr>
              <a:t>Progress Indicators</a:t>
            </a:r>
          </a:p>
        </p:txBody>
      </p:sp>
    </p:spTree>
    <p:extLst>
      <p:ext uri="{BB962C8B-B14F-4D97-AF65-F5344CB8AC3E}">
        <p14:creationId xmlns:p14="http://schemas.microsoft.com/office/powerpoint/2010/main" val="392639078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Users\peterc\Desktop\Heroes and Villains Resources\Iron Man sl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04" y="-1714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91680" y="0"/>
            <a:ext cx="8229600" cy="1143000"/>
          </a:xfrm>
        </p:spPr>
        <p:txBody>
          <a:bodyPr/>
          <a:lstStyle/>
          <a:p>
            <a:r>
              <a:rPr lang="en-GB" sz="5400" b="1" dirty="0">
                <a:solidFill>
                  <a:schemeClr val="bg1"/>
                </a:solidFill>
              </a:rPr>
              <a:t>Assessment Tasks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1660492"/>
            <a:ext cx="7848872" cy="457682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normAutofit fontScale="97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3200" i="1" dirty="0">
                <a:latin typeface="Cheri" pitchFamily="2" charset="0"/>
              </a:rPr>
              <a:t>Listen to the following extract and complete the table (question 10)</a:t>
            </a:r>
            <a:r>
              <a:rPr lang="en-GB" sz="3200" dirty="0">
                <a:hlinkClick r:id="rId3"/>
              </a:rPr>
              <a:t> </a:t>
            </a:r>
            <a:r>
              <a:rPr lang="en-GB" sz="2100" dirty="0">
                <a:hlinkClick r:id="rId3"/>
              </a:rPr>
              <a:t>https://www.youtube.com/watch?v=egzfvjy6sqk</a:t>
            </a:r>
            <a:endParaRPr lang="en-GB" sz="2100" i="1" dirty="0">
              <a:latin typeface="Cheri" pitchFamily="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3200" i="1" dirty="0">
                <a:latin typeface="Cheri" pitchFamily="2" charset="0"/>
              </a:rPr>
              <a:t>Perform your chose leitmotif to another pair and peer assess each other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3200" i="1" dirty="0">
                <a:latin typeface="Cheri" pitchFamily="2" charset="0"/>
              </a:rPr>
              <a:t>Perform to Mrs Jones/class</a:t>
            </a:r>
          </a:p>
        </p:txBody>
      </p:sp>
    </p:spTree>
    <p:extLst>
      <p:ext uri="{BB962C8B-B14F-4D97-AF65-F5344CB8AC3E}">
        <p14:creationId xmlns:p14="http://schemas.microsoft.com/office/powerpoint/2010/main" val="1213403146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Superman</a:t>
            </a:r>
          </a:p>
        </p:txBody>
      </p:sp>
      <p:pic>
        <p:nvPicPr>
          <p:cNvPr id="1026" name="Picture 2" descr="01-Fanfa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50000" r="1125" b="15865"/>
          <a:stretch/>
        </p:blipFill>
        <p:spPr bwMode="auto">
          <a:xfrm>
            <a:off x="719572" y="4005064"/>
            <a:ext cx="7704856" cy="1228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01-Fanfare">
            <a:extLst>
              <a:ext uri="{FF2B5EF4-FFF2-40B4-BE49-F238E27FC236}">
                <a16:creationId xmlns:a16="http://schemas.microsoft.com/office/drawing/2014/main" id="{9D6C76B5-4513-4268-BD4E-A37AF0B129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125" b="65865"/>
          <a:stretch/>
        </p:blipFill>
        <p:spPr bwMode="auto">
          <a:xfrm>
            <a:off x="719572" y="1514798"/>
            <a:ext cx="7704856" cy="122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7A5193-13F0-4F38-AB33-80B71DA2653D}"/>
              </a:ext>
            </a:extLst>
          </p:cNvPr>
          <p:cNvSpPr txBox="1"/>
          <p:nvPr/>
        </p:nvSpPr>
        <p:spPr>
          <a:xfrm>
            <a:off x="1115616" y="3068960"/>
            <a:ext cx="7308812" cy="432048"/>
          </a:xfrm>
          <a:prstGeom prst="rect">
            <a:avLst/>
          </a:prstGeom>
          <a:solidFill>
            <a:schemeClr val="bg1"/>
          </a:solidFill>
          <a:ln w="57150">
            <a:noFill/>
            <a:prstDash val="sysDash"/>
          </a:ln>
        </p:spPr>
        <p:txBody>
          <a:bodyPr vert="horz" wrap="square" lIns="91440" tIns="45720" rIns="91440" bIns="45720" rtlCol="0" anchor="ctr">
            <a:normAutofit fontScale="97500"/>
          </a:bodyPr>
          <a:lstStyle/>
          <a:p>
            <a:r>
              <a:rPr lang="en-GB" sz="2000" i="1" dirty="0">
                <a:latin typeface="Cheri" pitchFamily="2" charset="0"/>
              </a:rPr>
              <a:t>  G    </a:t>
            </a:r>
            <a:r>
              <a:rPr lang="en-GB" sz="2000" i="1" dirty="0" err="1">
                <a:latin typeface="Cheri" pitchFamily="2" charset="0"/>
              </a:rPr>
              <a:t>G</a:t>
            </a:r>
            <a:r>
              <a:rPr lang="en-GB" sz="2000" i="1" dirty="0">
                <a:latin typeface="Cheri" pitchFamily="2" charset="0"/>
              </a:rPr>
              <a:t> C G </a:t>
            </a:r>
            <a:r>
              <a:rPr lang="en-GB" sz="2000" i="1" dirty="0" err="1">
                <a:latin typeface="Cheri" pitchFamily="2" charset="0"/>
              </a:rPr>
              <a:t>G</a:t>
            </a:r>
            <a:r>
              <a:rPr lang="en-GB" sz="2000" i="1" dirty="0">
                <a:latin typeface="Cheri" pitchFamily="2" charset="0"/>
              </a:rPr>
              <a:t>           C      G    C         G    </a:t>
            </a:r>
            <a:r>
              <a:rPr lang="en-GB" sz="2000" i="1" dirty="0" err="1">
                <a:latin typeface="Cheri" pitchFamily="2" charset="0"/>
              </a:rPr>
              <a:t>G</a:t>
            </a:r>
            <a:r>
              <a:rPr lang="en-GB" sz="2000" i="1" dirty="0">
                <a:latin typeface="Cheri" pitchFamily="2" charset="0"/>
              </a:rPr>
              <a:t> C G </a:t>
            </a:r>
            <a:r>
              <a:rPr lang="en-GB" sz="2000" i="1" dirty="0" err="1">
                <a:latin typeface="Cheri" pitchFamily="2" charset="0"/>
              </a:rPr>
              <a:t>G</a:t>
            </a:r>
            <a:r>
              <a:rPr lang="en-GB" sz="2000" i="1" dirty="0">
                <a:latin typeface="Cheri" pitchFamily="2" charset="0"/>
              </a:rPr>
              <a:t>           E      D </a:t>
            </a:r>
            <a:r>
              <a:rPr lang="en-GB" sz="2000" i="1" dirty="0" err="1">
                <a:latin typeface="Cheri" pitchFamily="2" charset="0"/>
              </a:rPr>
              <a:t>D</a:t>
            </a:r>
            <a:endParaRPr lang="en-GB" sz="2000" i="1" dirty="0">
              <a:latin typeface="Cheri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DC63B6-F87D-4935-A720-A10A98CCBEF6}"/>
              </a:ext>
            </a:extLst>
          </p:cNvPr>
          <p:cNvSpPr txBox="1"/>
          <p:nvPr/>
        </p:nvSpPr>
        <p:spPr>
          <a:xfrm>
            <a:off x="1115616" y="5566387"/>
            <a:ext cx="7308812" cy="432048"/>
          </a:xfrm>
          <a:prstGeom prst="rect">
            <a:avLst/>
          </a:prstGeom>
          <a:solidFill>
            <a:schemeClr val="bg1"/>
          </a:solidFill>
          <a:ln w="57150">
            <a:noFill/>
            <a:prstDash val="sysDash"/>
          </a:ln>
        </p:spPr>
        <p:txBody>
          <a:bodyPr vert="horz" wrap="square" lIns="91440" tIns="45720" rIns="91440" bIns="45720" rtlCol="0" anchor="ctr">
            <a:normAutofit fontScale="97500"/>
          </a:bodyPr>
          <a:lstStyle/>
          <a:p>
            <a:r>
              <a:rPr lang="en-GB" sz="2000" i="1" dirty="0">
                <a:latin typeface="Cheri" pitchFamily="2" charset="0"/>
              </a:rPr>
              <a:t>  G    </a:t>
            </a:r>
            <a:r>
              <a:rPr lang="en-GB" sz="2000" i="1" dirty="0" err="1">
                <a:latin typeface="Cheri" pitchFamily="2" charset="0"/>
              </a:rPr>
              <a:t>G</a:t>
            </a:r>
            <a:r>
              <a:rPr lang="en-GB" sz="2000" i="1" dirty="0">
                <a:latin typeface="Cheri" pitchFamily="2" charset="0"/>
              </a:rPr>
              <a:t> C G </a:t>
            </a:r>
            <a:r>
              <a:rPr lang="en-GB" sz="2000" i="1" dirty="0" err="1">
                <a:latin typeface="Cheri" pitchFamily="2" charset="0"/>
              </a:rPr>
              <a:t>G</a:t>
            </a:r>
            <a:r>
              <a:rPr lang="en-GB" sz="2000" i="1" dirty="0">
                <a:latin typeface="Cheri" pitchFamily="2" charset="0"/>
              </a:rPr>
              <a:t>                C      G    C             </a:t>
            </a:r>
            <a:r>
              <a:rPr lang="en-GB" sz="2000" i="1" dirty="0" err="1">
                <a:latin typeface="Cheri" pitchFamily="2" charset="0"/>
              </a:rPr>
              <a:t>C</a:t>
            </a:r>
            <a:r>
              <a:rPr lang="en-GB" sz="2000" i="1" dirty="0">
                <a:latin typeface="Cheri" pitchFamily="2" charset="0"/>
              </a:rPr>
              <a:t>  </a:t>
            </a:r>
            <a:r>
              <a:rPr lang="en-GB" sz="2000" i="1" dirty="0" err="1">
                <a:latin typeface="Cheri" pitchFamily="2" charset="0"/>
              </a:rPr>
              <a:t>C</a:t>
            </a:r>
            <a:r>
              <a:rPr lang="en-GB" sz="2000" i="1" dirty="0">
                <a:latin typeface="Cheri" pitchFamily="2" charset="0"/>
              </a:rPr>
              <a:t>  </a:t>
            </a:r>
            <a:r>
              <a:rPr lang="en-GB" sz="2000" i="1" dirty="0" err="1">
                <a:latin typeface="Cheri" pitchFamily="2" charset="0"/>
              </a:rPr>
              <a:t>C</a:t>
            </a:r>
            <a:r>
              <a:rPr lang="en-GB" sz="2000" i="1" dirty="0">
                <a:latin typeface="Cheri" pitchFamily="2" charset="0"/>
              </a:rPr>
              <a:t>           D  </a:t>
            </a:r>
            <a:r>
              <a:rPr lang="en-GB" sz="2000" i="1" dirty="0" err="1">
                <a:latin typeface="Cheri" pitchFamily="2" charset="0"/>
              </a:rPr>
              <a:t>D</a:t>
            </a:r>
            <a:r>
              <a:rPr lang="en-GB" sz="2000" i="1" dirty="0">
                <a:latin typeface="Cheri" pitchFamily="2" charset="0"/>
              </a:rPr>
              <a:t>  </a:t>
            </a:r>
            <a:r>
              <a:rPr lang="en-GB" sz="2000" i="1" dirty="0" err="1">
                <a:latin typeface="Cheri" pitchFamily="2" charset="0"/>
              </a:rPr>
              <a:t>D</a:t>
            </a:r>
            <a:r>
              <a:rPr lang="en-GB" sz="2000" i="1" dirty="0">
                <a:latin typeface="Cheri" pitchFamily="2" charset="0"/>
              </a:rPr>
              <a:t>   Ab  G    </a:t>
            </a:r>
            <a:r>
              <a:rPr lang="en-GB" sz="2000" i="1" dirty="0" err="1">
                <a:latin typeface="Cheri" pitchFamily="2" charset="0"/>
              </a:rPr>
              <a:t>G</a:t>
            </a:r>
            <a:endParaRPr lang="en-GB" sz="2000" i="1" dirty="0">
              <a:latin typeface="Cher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76222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74C3B14-9CF6-40BE-B60B-F9ECF458FB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51" t="10800" r="59450" b="32040"/>
          <a:stretch/>
        </p:blipFill>
        <p:spPr>
          <a:xfrm>
            <a:off x="755576" y="116632"/>
            <a:ext cx="6192688" cy="63209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77DA71A-9CBB-4AF3-BF28-F908EF8DBCFD}"/>
              </a:ext>
            </a:extLst>
          </p:cNvPr>
          <p:cNvSpPr txBox="1"/>
          <p:nvPr/>
        </p:nvSpPr>
        <p:spPr>
          <a:xfrm rot="21073988">
            <a:off x="2907610" y="1208491"/>
            <a:ext cx="2017706" cy="432048"/>
          </a:xfrm>
          <a:prstGeom prst="rect">
            <a:avLst/>
          </a:prstGeom>
          <a:noFill/>
          <a:ln w="57150">
            <a:noFill/>
            <a:prstDash val="sysDash"/>
          </a:ln>
          <a:scene3d>
            <a:camera prst="isometricOffAxis2Left"/>
            <a:lightRig rig="threePt" dir="t"/>
          </a:scene3d>
        </p:spPr>
        <p:txBody>
          <a:bodyPr vert="horz" wrap="square" lIns="91440" tIns="45720" rIns="91440" bIns="45720" rtlCol="0" anchor="ctr">
            <a:normAutofit fontScale="97500"/>
          </a:bodyPr>
          <a:lstStyle/>
          <a:p>
            <a:r>
              <a:rPr lang="en-GB" sz="2000" dirty="0">
                <a:latin typeface="Cheri" pitchFamily="2" charset="0"/>
              </a:rPr>
              <a:t>E  G  B   C   B  G  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BA5BCB-100C-4E0B-9A68-FE54FDAA2CE0}"/>
              </a:ext>
            </a:extLst>
          </p:cNvPr>
          <p:cNvSpPr txBox="1"/>
          <p:nvPr/>
        </p:nvSpPr>
        <p:spPr>
          <a:xfrm rot="21073988">
            <a:off x="4867499" y="1183231"/>
            <a:ext cx="2017706" cy="432048"/>
          </a:xfrm>
          <a:prstGeom prst="rect">
            <a:avLst/>
          </a:prstGeom>
          <a:noFill/>
          <a:ln w="57150">
            <a:noFill/>
            <a:prstDash val="sysDash"/>
          </a:ln>
          <a:scene3d>
            <a:camera prst="isometricOffAxis2Left"/>
            <a:lightRig rig="threePt" dir="t"/>
          </a:scene3d>
        </p:spPr>
        <p:txBody>
          <a:bodyPr vert="horz" wrap="square" lIns="91440" tIns="45720" rIns="91440" bIns="45720" rtlCol="0" anchor="ctr">
            <a:normAutofit fontScale="97500"/>
          </a:bodyPr>
          <a:lstStyle/>
          <a:p>
            <a:r>
              <a:rPr lang="en-GB" sz="2000" dirty="0">
                <a:latin typeface="Cheri" pitchFamily="2" charset="0"/>
              </a:rPr>
              <a:t>E  G  B   C   B  G  E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870DB0-5C1E-46C0-A4BE-8437921A80F1}"/>
              </a:ext>
            </a:extLst>
          </p:cNvPr>
          <p:cNvSpPr txBox="1"/>
          <p:nvPr/>
        </p:nvSpPr>
        <p:spPr>
          <a:xfrm rot="21073988">
            <a:off x="1309019" y="3061075"/>
            <a:ext cx="2017706" cy="432048"/>
          </a:xfrm>
          <a:prstGeom prst="rect">
            <a:avLst/>
          </a:prstGeom>
          <a:noFill/>
          <a:ln w="57150">
            <a:noFill/>
            <a:prstDash val="sysDash"/>
          </a:ln>
          <a:scene3d>
            <a:camera prst="isometricOffAxis2Left"/>
            <a:lightRig rig="threePt" dir="t"/>
          </a:scene3d>
        </p:spPr>
        <p:txBody>
          <a:bodyPr vert="horz" wrap="square" lIns="91440" tIns="45720" rIns="91440" bIns="45720" rtlCol="0" anchor="ctr">
            <a:normAutofit fontScale="97500"/>
          </a:bodyPr>
          <a:lstStyle/>
          <a:p>
            <a:r>
              <a:rPr lang="en-GB" sz="1400" dirty="0">
                <a:latin typeface="Cheri" pitchFamily="2" charset="0"/>
              </a:rPr>
              <a:t>E  G  B   C   B  G  E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F408EB-4A25-4BC2-B35E-1B0FA17593B7}"/>
              </a:ext>
            </a:extLst>
          </p:cNvPr>
          <p:cNvSpPr txBox="1"/>
          <p:nvPr/>
        </p:nvSpPr>
        <p:spPr>
          <a:xfrm rot="21073988">
            <a:off x="2648922" y="3061076"/>
            <a:ext cx="2017706" cy="432048"/>
          </a:xfrm>
          <a:prstGeom prst="rect">
            <a:avLst/>
          </a:prstGeom>
          <a:noFill/>
          <a:ln w="57150">
            <a:noFill/>
            <a:prstDash val="sysDash"/>
          </a:ln>
          <a:scene3d>
            <a:camera prst="isometricOffAxis2Left"/>
            <a:lightRig rig="threePt" dir="t"/>
          </a:scene3d>
        </p:spPr>
        <p:txBody>
          <a:bodyPr vert="horz" wrap="square" lIns="91440" tIns="45720" rIns="91440" bIns="45720" rtlCol="0" anchor="ctr">
            <a:normAutofit fontScale="97500"/>
          </a:bodyPr>
          <a:lstStyle/>
          <a:p>
            <a:r>
              <a:rPr lang="en-GB" sz="1400" dirty="0">
                <a:latin typeface="Cheri" pitchFamily="2" charset="0"/>
              </a:rPr>
              <a:t>E  G  B   C   B  G  E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AFD901-D2F6-4452-AF76-23F7A1E30CF8}"/>
              </a:ext>
            </a:extLst>
          </p:cNvPr>
          <p:cNvSpPr txBox="1"/>
          <p:nvPr/>
        </p:nvSpPr>
        <p:spPr>
          <a:xfrm rot="21073988">
            <a:off x="4089083" y="3061736"/>
            <a:ext cx="2017706" cy="432048"/>
          </a:xfrm>
          <a:prstGeom prst="rect">
            <a:avLst/>
          </a:prstGeom>
          <a:noFill/>
          <a:ln w="57150">
            <a:noFill/>
            <a:prstDash val="sysDash"/>
          </a:ln>
          <a:scene3d>
            <a:camera prst="isometricOffAxis2Left"/>
            <a:lightRig rig="threePt" dir="t"/>
          </a:scene3d>
        </p:spPr>
        <p:txBody>
          <a:bodyPr vert="horz" wrap="square" lIns="91440" tIns="45720" rIns="91440" bIns="45720" rtlCol="0" anchor="ctr">
            <a:normAutofit fontScale="97500"/>
          </a:bodyPr>
          <a:lstStyle/>
          <a:p>
            <a:r>
              <a:rPr lang="en-GB" sz="1400" dirty="0">
                <a:latin typeface="Cheri" pitchFamily="2" charset="0"/>
              </a:rPr>
              <a:t>E  G  B   C   B  G  E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003E9F-8D48-4217-AB89-70F6A0E8282C}"/>
              </a:ext>
            </a:extLst>
          </p:cNvPr>
          <p:cNvSpPr txBox="1"/>
          <p:nvPr/>
        </p:nvSpPr>
        <p:spPr>
          <a:xfrm rot="21073988">
            <a:off x="5428986" y="3066325"/>
            <a:ext cx="2017706" cy="432048"/>
          </a:xfrm>
          <a:prstGeom prst="rect">
            <a:avLst/>
          </a:prstGeom>
          <a:noFill/>
          <a:ln w="57150">
            <a:noFill/>
            <a:prstDash val="sysDash"/>
          </a:ln>
          <a:scene3d>
            <a:camera prst="isometricOffAxis2Left"/>
            <a:lightRig rig="threePt" dir="t"/>
          </a:scene3d>
        </p:spPr>
        <p:txBody>
          <a:bodyPr vert="horz" wrap="square" lIns="91440" tIns="45720" rIns="91440" bIns="45720" rtlCol="0" anchor="ctr">
            <a:normAutofit fontScale="97500"/>
          </a:bodyPr>
          <a:lstStyle/>
          <a:p>
            <a:r>
              <a:rPr lang="en-GB" sz="1400" dirty="0">
                <a:latin typeface="Cheri" pitchFamily="2" charset="0"/>
              </a:rPr>
              <a:t>E  G  B   C   B  G  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854EE2-AD66-4B3A-B73E-2D7DB1CB59C1}"/>
              </a:ext>
            </a:extLst>
          </p:cNvPr>
          <p:cNvSpPr txBox="1"/>
          <p:nvPr/>
        </p:nvSpPr>
        <p:spPr>
          <a:xfrm rot="21073988">
            <a:off x="1568803" y="1623179"/>
            <a:ext cx="2017706" cy="432048"/>
          </a:xfrm>
          <a:prstGeom prst="rect">
            <a:avLst/>
          </a:prstGeom>
          <a:noFill/>
          <a:ln w="57150">
            <a:noFill/>
            <a:prstDash val="sysDash"/>
          </a:ln>
          <a:scene3d>
            <a:camera prst="isometricOffAxis2Left"/>
            <a:lightRig rig="threePt" dir="t"/>
          </a:scene3d>
        </p:spPr>
        <p:txBody>
          <a:bodyPr vert="horz" wrap="square" lIns="91440" tIns="45720" rIns="91440" bIns="45720" rtlCol="0" anchor="ctr">
            <a:normAutofit fontScale="97500"/>
          </a:bodyPr>
          <a:lstStyle/>
          <a:p>
            <a:r>
              <a:rPr lang="en-GB" sz="1400" dirty="0">
                <a:latin typeface="Cheri" pitchFamily="2" charset="0"/>
              </a:rPr>
              <a:t>G /B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366E151-8E2B-4535-AFCF-E4AB37786CEB}"/>
              </a:ext>
            </a:extLst>
          </p:cNvPr>
          <p:cNvSpPr txBox="1"/>
          <p:nvPr/>
        </p:nvSpPr>
        <p:spPr>
          <a:xfrm rot="21033329">
            <a:off x="1438152" y="2442989"/>
            <a:ext cx="6426073" cy="432048"/>
          </a:xfrm>
          <a:prstGeom prst="rect">
            <a:avLst/>
          </a:prstGeom>
          <a:noFill/>
          <a:ln w="57150">
            <a:noFill/>
            <a:prstDash val="sysDash"/>
          </a:ln>
          <a:scene3d>
            <a:camera prst="isometricOffAxis2Left"/>
            <a:lightRig rig="threePt" dir="t"/>
          </a:scene3d>
        </p:spPr>
        <p:txBody>
          <a:bodyPr vert="horz" wrap="square" lIns="91440" tIns="45720" rIns="91440" bIns="45720" rtlCol="0" anchor="ctr">
            <a:normAutofit fontScale="97500"/>
          </a:bodyPr>
          <a:lstStyle/>
          <a:p>
            <a:r>
              <a:rPr lang="en-GB" sz="1400" dirty="0">
                <a:latin typeface="Cheri" pitchFamily="2" charset="0"/>
              </a:rPr>
              <a:t>C                           E                                                  </a:t>
            </a:r>
            <a:r>
              <a:rPr lang="en-GB" sz="1400" dirty="0" err="1">
                <a:latin typeface="Cheri" pitchFamily="2" charset="0"/>
              </a:rPr>
              <a:t>E</a:t>
            </a:r>
            <a:r>
              <a:rPr lang="en-GB" sz="1400" dirty="0">
                <a:latin typeface="Cheri" pitchFamily="2" charset="0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5BD35A-463F-4415-B44A-174BFAA2435E}"/>
              </a:ext>
            </a:extLst>
          </p:cNvPr>
          <p:cNvSpPr txBox="1"/>
          <p:nvPr/>
        </p:nvSpPr>
        <p:spPr>
          <a:xfrm rot="21033329">
            <a:off x="984225" y="4343698"/>
            <a:ext cx="6426073" cy="432048"/>
          </a:xfrm>
          <a:prstGeom prst="rect">
            <a:avLst/>
          </a:prstGeom>
          <a:noFill/>
          <a:ln w="57150">
            <a:noFill/>
            <a:prstDash val="sysDash"/>
          </a:ln>
          <a:scene3d>
            <a:camera prst="isometricOffAxis2Left"/>
            <a:lightRig rig="threePt" dir="t"/>
          </a:scene3d>
        </p:spPr>
        <p:txBody>
          <a:bodyPr vert="horz" wrap="square" lIns="91440" tIns="45720" rIns="91440" bIns="45720" rtlCol="0" anchor="ctr">
            <a:normAutofit fontScale="97500"/>
          </a:bodyPr>
          <a:lstStyle/>
          <a:p>
            <a:r>
              <a:rPr lang="en-GB" sz="1400" dirty="0">
                <a:latin typeface="Cheri" pitchFamily="2" charset="0"/>
              </a:rPr>
              <a:t>E                                 </a:t>
            </a:r>
            <a:r>
              <a:rPr lang="en-GB" sz="1400" dirty="0" err="1">
                <a:latin typeface="Cheri" pitchFamily="2" charset="0"/>
              </a:rPr>
              <a:t>E</a:t>
            </a:r>
            <a:r>
              <a:rPr lang="en-GB" sz="1400" dirty="0">
                <a:latin typeface="Cheri" pitchFamily="2" charset="0"/>
              </a:rPr>
              <a:t>                                      C                                   </a:t>
            </a:r>
            <a:r>
              <a:rPr lang="en-GB" sz="1400" dirty="0" err="1">
                <a:latin typeface="Cheri" pitchFamily="2" charset="0"/>
              </a:rPr>
              <a:t>C</a:t>
            </a:r>
            <a:r>
              <a:rPr lang="en-GB" sz="1400" dirty="0">
                <a:latin typeface="Cheri" pitchFamily="2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990473030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Users\peterc\Desktop\Heroes and Villains Resources\Iron Man sl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210740"/>
              </p:ext>
            </p:extLst>
          </p:nvPr>
        </p:nvGraphicFramePr>
        <p:xfrm>
          <a:off x="701478" y="2348880"/>
          <a:ext cx="7780493" cy="2802787"/>
        </p:xfrm>
        <a:graphic>
          <a:graphicData uri="http://schemas.openxmlformats.org/drawingml/2006/table">
            <a:tbl>
              <a:tblPr firstRow="1" bandRow="1"/>
              <a:tblGrid>
                <a:gridCol w="3517095">
                  <a:extLst>
                    <a:ext uri="{9D8B030D-6E8A-4147-A177-3AD203B41FA5}">
                      <a16:colId xmlns:a16="http://schemas.microsoft.com/office/drawing/2014/main" val="2622926154"/>
                    </a:ext>
                  </a:extLst>
                </a:gridCol>
                <a:gridCol w="4263398">
                  <a:extLst>
                    <a:ext uri="{9D8B030D-6E8A-4147-A177-3AD203B41FA5}">
                      <a16:colId xmlns:a16="http://schemas.microsoft.com/office/drawing/2014/main" val="3160509327"/>
                    </a:ext>
                  </a:extLst>
                </a:gridCol>
              </a:tblGrid>
              <a:tr h="5777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2400" dirty="0"/>
                        <a:t>Good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2400" dirty="0"/>
                        <a:t>Outstanding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559202"/>
                  </a:ext>
                </a:extLst>
              </a:tr>
              <a:tr h="12196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0" dirty="0">
                          <a:latin typeface="Calibri" panose="020F0502020204030204" pitchFamily="34" charset="0"/>
                          <a:ea typeface="Adobe Song Std L" panose="02020300000000000000" pitchFamily="18" charset="-128"/>
                          <a:cs typeface="Calibri" panose="020F0502020204030204" pitchFamily="34" charset="0"/>
                        </a:rPr>
                        <a:t>You are able to recall most of the elements of music and describe what a leitmotif is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0" dirty="0">
                          <a:latin typeface="Calibri" panose="020F0502020204030204" pitchFamily="34" charset="0"/>
                          <a:ea typeface="Adobe Song Std L" panose="02020300000000000000" pitchFamily="18" charset="-128"/>
                          <a:cs typeface="Calibri" panose="020F0502020204030204" pitchFamily="34" charset="0"/>
                        </a:rPr>
                        <a:t>You are able to play all of the motif (Superman or Stranger Things) accurately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latin typeface="Calibri" panose="020F0502020204030204" pitchFamily="34" charset="0"/>
                          <a:ea typeface="Adobe Song Std L" panose="02020300000000000000" pitchFamily="18" charset="-128"/>
                          <a:cs typeface="Calibri" panose="020F0502020204030204" pitchFamily="34" charset="0"/>
                        </a:rPr>
                        <a:t>You are also able to identify notes of Major and minor chords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2000" b="0" dirty="0">
                        <a:latin typeface="Calibri" panose="020F0502020204030204" pitchFamily="34" charset="0"/>
                        <a:ea typeface="Adobe Song Std L" panose="02020300000000000000" pitchFamily="18" charset="-128"/>
                        <a:cs typeface="Calibri" panose="020F0502020204030204" pitchFamily="34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2000" b="0" dirty="0">
                        <a:latin typeface="Calibri" panose="020F0502020204030204" pitchFamily="34" charset="0"/>
                        <a:ea typeface="Adobe Song Std L" panose="02020300000000000000" pitchFamily="18" charset="-128"/>
                        <a:cs typeface="Calibri" panose="020F0502020204030204" pitchFamily="34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latin typeface="Calibri" panose="020F0502020204030204" pitchFamily="34" charset="0"/>
                          <a:ea typeface="Adobe Song Std L" panose="02020300000000000000" pitchFamily="18" charset="-128"/>
                          <a:cs typeface="Calibri" panose="020F0502020204030204" pitchFamily="34" charset="0"/>
                        </a:rPr>
                        <a:t>You are also able to play it fluently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394567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3681" y="-76105"/>
            <a:ext cx="8516089" cy="1143000"/>
          </a:xfrm>
        </p:spPr>
        <p:txBody>
          <a:bodyPr/>
          <a:lstStyle/>
          <a:p>
            <a:r>
              <a:rPr lang="en-GB" sz="5400" b="1" dirty="0">
                <a:solidFill>
                  <a:schemeClr val="bg1"/>
                </a:solidFill>
              </a:rPr>
              <a:t>Progress Indicators Review</a:t>
            </a:r>
          </a:p>
        </p:txBody>
      </p:sp>
    </p:spTree>
    <p:extLst>
      <p:ext uri="{BB962C8B-B14F-4D97-AF65-F5344CB8AC3E}">
        <p14:creationId xmlns:p14="http://schemas.microsoft.com/office/powerpoint/2010/main" val="3211191120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 w="57150">
          <a:solidFill>
            <a:srgbClr val="C00000"/>
          </a:solidFill>
          <a:prstDash val="sysDash"/>
        </a:ln>
        <a:scene3d>
          <a:camera prst="isometricOffAxis2Left"/>
          <a:lightRig rig="threePt" dir="t"/>
        </a:scene3d>
      </a:spPr>
      <a:bodyPr vert="horz" lIns="91440" tIns="45720" rIns="91440" bIns="45720" rtlCol="0" anchor="ctr">
        <a:normAutofit fontScale="97500"/>
      </a:bodyPr>
      <a:lstStyle>
        <a:defPPr>
          <a:defRPr sz="2000" i="1" dirty="0" smtClean="0">
            <a:latin typeface="Cheri" pitchFamily="2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263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Adobe Song Std L</vt:lpstr>
      <vt:lpstr>Arial</vt:lpstr>
      <vt:lpstr>Calibri</vt:lpstr>
      <vt:lpstr>Cheri</vt:lpstr>
      <vt:lpstr>Trebuchet MS</vt:lpstr>
      <vt:lpstr>Office Theme</vt:lpstr>
      <vt:lpstr>PowerPoint Presentation</vt:lpstr>
      <vt:lpstr>Progress Indicators</vt:lpstr>
      <vt:lpstr>Assessment Tasks</vt:lpstr>
      <vt:lpstr>Superman</vt:lpstr>
      <vt:lpstr>PowerPoint Presentation</vt:lpstr>
      <vt:lpstr>Progress Indicators Review</vt:lpstr>
    </vt:vector>
  </TitlesOfParts>
  <Company>Pershore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 Checkley</dc:creator>
  <cp:lastModifiedBy>Rebecca Jones</cp:lastModifiedBy>
  <cp:revision>84</cp:revision>
  <cp:lastPrinted>2020-01-24T16:58:44Z</cp:lastPrinted>
  <dcterms:created xsi:type="dcterms:W3CDTF">2011-07-01T10:14:09Z</dcterms:created>
  <dcterms:modified xsi:type="dcterms:W3CDTF">2021-04-21T12:25:54Z</dcterms:modified>
</cp:coreProperties>
</file>