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ags/tag1.xml" ContentType="application/vnd.openxmlformats-officedocument.presentationml.tags+xml"/>
  <Override PartName="/ppt/tags/tag2.xml" ContentType="application/vnd.openxmlformats-officedocument.presentationml.tags+xml"/>
  <Override PartName="/ppt/tags/tag3.xml" ContentType="application/vnd.openxmlformats-officedocument.presentationml.tags+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8" r:id="rId5"/>
    <p:sldId id="268" r:id="rId6"/>
    <p:sldId id="263" r:id="rId7"/>
    <p:sldId id="262" r:id="rId8"/>
    <p:sldId id="266" r:id="rId9"/>
    <p:sldId id="267" r:id="rId10"/>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985" autoAdjust="0"/>
    <p:restoredTop sz="94660"/>
  </p:normalViewPr>
  <p:slideViewPr>
    <p:cSldViewPr snapToGrid="0">
      <p:cViewPr varScale="1">
        <p:scale>
          <a:sx n="86" d="100"/>
          <a:sy n="86" d="100"/>
        </p:scale>
        <p:origin x="514" y="58"/>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presProps" Target="presProps.xml"/><Relationship Id="rId5" Type="http://schemas.openxmlformats.org/officeDocument/2006/relationships/slide" Target="slides/slide1.xml"/><Relationship Id="rId10" Type="http://schemas.openxmlformats.org/officeDocument/2006/relationships/slide" Target="slides/slide6.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95E74-25D2-4E1F-A9C4-14A4A1039B5B}"/>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F61A89EC-2C4C-4852-AC96-4E994BD4DA4C}"/>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203EE584-19D5-4060-9C7B-CF5C039491BB}"/>
              </a:ext>
            </a:extLst>
          </p:cNvPr>
          <p:cNvSpPr>
            <a:spLocks noGrp="1"/>
          </p:cNvSpPr>
          <p:nvPr>
            <p:ph type="dt" sz="half" idx="10"/>
          </p:nvPr>
        </p:nvSpPr>
        <p:spPr/>
        <p:txBody>
          <a:bodyPr/>
          <a:lstStyle/>
          <a:p>
            <a:fld id="{FEA31156-CBE1-494A-9AEF-7D431D3FF8D2}" type="datetimeFigureOut">
              <a:rPr lang="en-GB" smtClean="0"/>
              <a:t>10/09/2020</a:t>
            </a:fld>
            <a:endParaRPr lang="en-GB"/>
          </a:p>
        </p:txBody>
      </p:sp>
      <p:sp>
        <p:nvSpPr>
          <p:cNvPr id="5" name="Footer Placeholder 4">
            <a:extLst>
              <a:ext uri="{FF2B5EF4-FFF2-40B4-BE49-F238E27FC236}">
                <a16:creationId xmlns:a16="http://schemas.microsoft.com/office/drawing/2014/main" id="{2259956E-CA22-44BD-9078-16B6A6CF55F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B00DFBCB-62DE-4F7C-9E0C-AB740DF2EC20}"/>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337903227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52069E0-8927-4BA0-8D6D-61F145721264}"/>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08FE5D4E-EAEE-44D9-B401-A1C29B1498B2}"/>
              </a:ext>
            </a:extLst>
          </p:cNvPr>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987EE3-2B9B-4FF0-83BA-D613506C5C05}"/>
              </a:ext>
            </a:extLst>
          </p:cNvPr>
          <p:cNvSpPr>
            <a:spLocks noGrp="1"/>
          </p:cNvSpPr>
          <p:nvPr>
            <p:ph type="dt" sz="half" idx="10"/>
          </p:nvPr>
        </p:nvSpPr>
        <p:spPr/>
        <p:txBody>
          <a:bodyPr/>
          <a:lstStyle/>
          <a:p>
            <a:fld id="{FEA31156-CBE1-494A-9AEF-7D431D3FF8D2}" type="datetimeFigureOut">
              <a:rPr lang="en-GB" smtClean="0"/>
              <a:t>10/09/2020</a:t>
            </a:fld>
            <a:endParaRPr lang="en-GB"/>
          </a:p>
        </p:txBody>
      </p:sp>
      <p:sp>
        <p:nvSpPr>
          <p:cNvPr id="5" name="Footer Placeholder 4">
            <a:extLst>
              <a:ext uri="{FF2B5EF4-FFF2-40B4-BE49-F238E27FC236}">
                <a16:creationId xmlns:a16="http://schemas.microsoft.com/office/drawing/2014/main" id="{45D2FB4E-5F4D-4557-8492-A425B996E8D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B188311-12DE-4A6E-81A1-F5A9F69D2FEA}"/>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404052269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A0DAF8A3-F0F9-4024-A614-C47063F922FC}"/>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9BA54A96-7543-42BC-B1B4-420957B246D2}"/>
              </a:ext>
            </a:extLst>
          </p:cNvPr>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BD48AC7-074A-4800-B4CB-43CA1315128A}"/>
              </a:ext>
            </a:extLst>
          </p:cNvPr>
          <p:cNvSpPr>
            <a:spLocks noGrp="1"/>
          </p:cNvSpPr>
          <p:nvPr>
            <p:ph type="dt" sz="half" idx="10"/>
          </p:nvPr>
        </p:nvSpPr>
        <p:spPr/>
        <p:txBody>
          <a:bodyPr/>
          <a:lstStyle/>
          <a:p>
            <a:fld id="{FEA31156-CBE1-494A-9AEF-7D431D3FF8D2}" type="datetimeFigureOut">
              <a:rPr lang="en-GB" smtClean="0"/>
              <a:t>10/09/2020</a:t>
            </a:fld>
            <a:endParaRPr lang="en-GB"/>
          </a:p>
        </p:txBody>
      </p:sp>
      <p:sp>
        <p:nvSpPr>
          <p:cNvPr id="5" name="Footer Placeholder 4">
            <a:extLst>
              <a:ext uri="{FF2B5EF4-FFF2-40B4-BE49-F238E27FC236}">
                <a16:creationId xmlns:a16="http://schemas.microsoft.com/office/drawing/2014/main" id="{AE87556A-6937-4854-B045-BF9C91EA550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471AA54F-0760-4F4A-B852-716E993EC8ED}"/>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1141749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288ED21-6395-49FB-980C-5E3E56F900D8}"/>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3D3AB467-B932-4789-83AB-29E834B93552}"/>
              </a:ext>
            </a:extLst>
          </p:cNvPr>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3E345C1-9B95-407B-87BC-58FE501E8EF9}"/>
              </a:ext>
            </a:extLst>
          </p:cNvPr>
          <p:cNvSpPr>
            <a:spLocks noGrp="1"/>
          </p:cNvSpPr>
          <p:nvPr>
            <p:ph type="dt" sz="half" idx="10"/>
          </p:nvPr>
        </p:nvSpPr>
        <p:spPr/>
        <p:txBody>
          <a:bodyPr/>
          <a:lstStyle/>
          <a:p>
            <a:fld id="{FEA31156-CBE1-494A-9AEF-7D431D3FF8D2}" type="datetimeFigureOut">
              <a:rPr lang="en-GB" smtClean="0"/>
              <a:t>10/09/2020</a:t>
            </a:fld>
            <a:endParaRPr lang="en-GB"/>
          </a:p>
        </p:txBody>
      </p:sp>
      <p:sp>
        <p:nvSpPr>
          <p:cNvPr id="5" name="Footer Placeholder 4">
            <a:extLst>
              <a:ext uri="{FF2B5EF4-FFF2-40B4-BE49-F238E27FC236}">
                <a16:creationId xmlns:a16="http://schemas.microsoft.com/office/drawing/2014/main" id="{62747FCE-620D-42E1-A8B6-80F6D01858B9}"/>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1D7576D-0EB4-4533-A1F8-E53E03A12AB0}"/>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331974208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895A82-80A8-4C5D-961B-E647F810F4BA}"/>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DD0CE0D3-3788-4A82-A899-D0214C8F995D}"/>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a:extLst>
              <a:ext uri="{FF2B5EF4-FFF2-40B4-BE49-F238E27FC236}">
                <a16:creationId xmlns:a16="http://schemas.microsoft.com/office/drawing/2014/main" id="{4F5CB8E6-4815-4302-A465-D046C4B2D1C4}"/>
              </a:ext>
            </a:extLst>
          </p:cNvPr>
          <p:cNvSpPr>
            <a:spLocks noGrp="1"/>
          </p:cNvSpPr>
          <p:nvPr>
            <p:ph type="dt" sz="half" idx="10"/>
          </p:nvPr>
        </p:nvSpPr>
        <p:spPr/>
        <p:txBody>
          <a:bodyPr/>
          <a:lstStyle/>
          <a:p>
            <a:fld id="{FEA31156-CBE1-494A-9AEF-7D431D3FF8D2}" type="datetimeFigureOut">
              <a:rPr lang="en-GB" smtClean="0"/>
              <a:t>10/09/2020</a:t>
            </a:fld>
            <a:endParaRPr lang="en-GB"/>
          </a:p>
        </p:txBody>
      </p:sp>
      <p:sp>
        <p:nvSpPr>
          <p:cNvPr id="5" name="Footer Placeholder 4">
            <a:extLst>
              <a:ext uri="{FF2B5EF4-FFF2-40B4-BE49-F238E27FC236}">
                <a16:creationId xmlns:a16="http://schemas.microsoft.com/office/drawing/2014/main" id="{4982BA27-FD2A-4B34-BB6F-00CF57D1F6E4}"/>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03338DD-0A89-4C16-982D-042C1D612D6A}"/>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399950299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11F087-FBF5-4069-ACAA-111958A086DD}"/>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F5DF6D05-D7D5-45BA-A6C7-AAB6365D3C60}"/>
              </a:ext>
            </a:extLst>
          </p:cNvPr>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244895E5-338F-4774-9C3A-07C7F65D242C}"/>
              </a:ext>
            </a:extLst>
          </p:cNvPr>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8BF22FA9-B818-414B-9FF2-32BF5884D452}"/>
              </a:ext>
            </a:extLst>
          </p:cNvPr>
          <p:cNvSpPr>
            <a:spLocks noGrp="1"/>
          </p:cNvSpPr>
          <p:nvPr>
            <p:ph type="dt" sz="half" idx="10"/>
          </p:nvPr>
        </p:nvSpPr>
        <p:spPr/>
        <p:txBody>
          <a:bodyPr/>
          <a:lstStyle/>
          <a:p>
            <a:fld id="{FEA31156-CBE1-494A-9AEF-7D431D3FF8D2}" type="datetimeFigureOut">
              <a:rPr lang="en-GB" smtClean="0"/>
              <a:t>10/09/2020</a:t>
            </a:fld>
            <a:endParaRPr lang="en-GB"/>
          </a:p>
        </p:txBody>
      </p:sp>
      <p:sp>
        <p:nvSpPr>
          <p:cNvPr id="6" name="Footer Placeholder 5">
            <a:extLst>
              <a:ext uri="{FF2B5EF4-FFF2-40B4-BE49-F238E27FC236}">
                <a16:creationId xmlns:a16="http://schemas.microsoft.com/office/drawing/2014/main" id="{ED2EC877-86CC-4DAA-9336-2B9F82D420B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506F3CA-C982-481C-9FC4-007C4C797D24}"/>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61324809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2C6D610-9F38-46CC-B767-6D502F07570A}"/>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28FD9A36-1F23-44FA-B7B6-10345B7360FA}"/>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a:extLst>
              <a:ext uri="{FF2B5EF4-FFF2-40B4-BE49-F238E27FC236}">
                <a16:creationId xmlns:a16="http://schemas.microsoft.com/office/drawing/2014/main" id="{47FDC0D3-67DA-497C-BCF1-49DB14A82646}"/>
              </a:ext>
            </a:extLst>
          </p:cNvPr>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086BBB79-9330-46C5-916D-DF066D5E84B3}"/>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a:extLst>
              <a:ext uri="{FF2B5EF4-FFF2-40B4-BE49-F238E27FC236}">
                <a16:creationId xmlns:a16="http://schemas.microsoft.com/office/drawing/2014/main" id="{E60654E2-0098-4E91-8E14-747F36064607}"/>
              </a:ext>
            </a:extLst>
          </p:cNvPr>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EE459C33-86DA-46E9-B3D3-DB902F744B64}"/>
              </a:ext>
            </a:extLst>
          </p:cNvPr>
          <p:cNvSpPr>
            <a:spLocks noGrp="1"/>
          </p:cNvSpPr>
          <p:nvPr>
            <p:ph type="dt" sz="half" idx="10"/>
          </p:nvPr>
        </p:nvSpPr>
        <p:spPr/>
        <p:txBody>
          <a:bodyPr/>
          <a:lstStyle/>
          <a:p>
            <a:fld id="{FEA31156-CBE1-494A-9AEF-7D431D3FF8D2}" type="datetimeFigureOut">
              <a:rPr lang="en-GB" smtClean="0"/>
              <a:t>10/09/2020</a:t>
            </a:fld>
            <a:endParaRPr lang="en-GB"/>
          </a:p>
        </p:txBody>
      </p:sp>
      <p:sp>
        <p:nvSpPr>
          <p:cNvPr id="8" name="Footer Placeholder 7">
            <a:extLst>
              <a:ext uri="{FF2B5EF4-FFF2-40B4-BE49-F238E27FC236}">
                <a16:creationId xmlns:a16="http://schemas.microsoft.com/office/drawing/2014/main" id="{D766CD34-12AE-4CDA-8F52-84B73B215D1E}"/>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3128863F-D76C-43A5-8AD2-462AAD8FEB91}"/>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419604670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3DD4A32-514A-453D-A8B4-D6B0CCB67F02}"/>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65D3C53A-FB84-4959-89DC-B386AE211A5F}"/>
              </a:ext>
            </a:extLst>
          </p:cNvPr>
          <p:cNvSpPr>
            <a:spLocks noGrp="1"/>
          </p:cNvSpPr>
          <p:nvPr>
            <p:ph type="dt" sz="half" idx="10"/>
          </p:nvPr>
        </p:nvSpPr>
        <p:spPr/>
        <p:txBody>
          <a:bodyPr/>
          <a:lstStyle/>
          <a:p>
            <a:fld id="{FEA31156-CBE1-494A-9AEF-7D431D3FF8D2}" type="datetimeFigureOut">
              <a:rPr lang="en-GB" smtClean="0"/>
              <a:t>10/09/2020</a:t>
            </a:fld>
            <a:endParaRPr lang="en-GB"/>
          </a:p>
        </p:txBody>
      </p:sp>
      <p:sp>
        <p:nvSpPr>
          <p:cNvPr id="4" name="Footer Placeholder 3">
            <a:extLst>
              <a:ext uri="{FF2B5EF4-FFF2-40B4-BE49-F238E27FC236}">
                <a16:creationId xmlns:a16="http://schemas.microsoft.com/office/drawing/2014/main" id="{2BBAE224-A911-4B68-8AE5-B33D83B9DD7F}"/>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2198D1D6-8398-4E58-A4B1-0547BA2CD4CB}"/>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34500028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503B4EB9-9918-4969-9F24-222F8CBC85D9}"/>
              </a:ext>
            </a:extLst>
          </p:cNvPr>
          <p:cNvSpPr>
            <a:spLocks noGrp="1"/>
          </p:cNvSpPr>
          <p:nvPr>
            <p:ph type="dt" sz="half" idx="10"/>
          </p:nvPr>
        </p:nvSpPr>
        <p:spPr/>
        <p:txBody>
          <a:bodyPr/>
          <a:lstStyle/>
          <a:p>
            <a:fld id="{FEA31156-CBE1-494A-9AEF-7D431D3FF8D2}" type="datetimeFigureOut">
              <a:rPr lang="en-GB" smtClean="0"/>
              <a:t>10/09/2020</a:t>
            </a:fld>
            <a:endParaRPr lang="en-GB"/>
          </a:p>
        </p:txBody>
      </p:sp>
      <p:sp>
        <p:nvSpPr>
          <p:cNvPr id="3" name="Footer Placeholder 2">
            <a:extLst>
              <a:ext uri="{FF2B5EF4-FFF2-40B4-BE49-F238E27FC236}">
                <a16:creationId xmlns:a16="http://schemas.microsoft.com/office/drawing/2014/main" id="{F822FC25-96B0-4F29-8E2E-01CD9FDF4DDC}"/>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314B3675-2D2B-414E-A622-F2B63C6CB760}"/>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69244978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1E0E985-0815-46DA-BAD9-EA39F9ECC84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EAE4D51B-66B9-4C4F-9941-E43852755D0F}"/>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828F7865-E4FB-4EA4-8023-116755D540A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6B195E5-8C92-425D-8498-3832DA09468C}"/>
              </a:ext>
            </a:extLst>
          </p:cNvPr>
          <p:cNvSpPr>
            <a:spLocks noGrp="1"/>
          </p:cNvSpPr>
          <p:nvPr>
            <p:ph type="dt" sz="half" idx="10"/>
          </p:nvPr>
        </p:nvSpPr>
        <p:spPr/>
        <p:txBody>
          <a:bodyPr/>
          <a:lstStyle/>
          <a:p>
            <a:fld id="{FEA31156-CBE1-494A-9AEF-7D431D3FF8D2}" type="datetimeFigureOut">
              <a:rPr lang="en-GB" smtClean="0"/>
              <a:t>10/09/2020</a:t>
            </a:fld>
            <a:endParaRPr lang="en-GB"/>
          </a:p>
        </p:txBody>
      </p:sp>
      <p:sp>
        <p:nvSpPr>
          <p:cNvPr id="6" name="Footer Placeholder 5">
            <a:extLst>
              <a:ext uri="{FF2B5EF4-FFF2-40B4-BE49-F238E27FC236}">
                <a16:creationId xmlns:a16="http://schemas.microsoft.com/office/drawing/2014/main" id="{8C8D2D30-98F9-4F94-B206-5199C9D8BF1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8B5813C0-6142-4373-B257-4DB91AA12AF8}"/>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13160872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58780B4-8353-431C-948E-60C7DC2A9BB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6ABB8501-9B3C-4A84-851B-2D96D91E63B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B797AEA5-0A27-4988-8EDD-5AFFD4C2F612}"/>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a:extLst>
              <a:ext uri="{FF2B5EF4-FFF2-40B4-BE49-F238E27FC236}">
                <a16:creationId xmlns:a16="http://schemas.microsoft.com/office/drawing/2014/main" id="{F1BE8B51-E9CC-4A38-BBA6-EBA39EE806E7}"/>
              </a:ext>
            </a:extLst>
          </p:cNvPr>
          <p:cNvSpPr>
            <a:spLocks noGrp="1"/>
          </p:cNvSpPr>
          <p:nvPr>
            <p:ph type="dt" sz="half" idx="10"/>
          </p:nvPr>
        </p:nvSpPr>
        <p:spPr/>
        <p:txBody>
          <a:bodyPr/>
          <a:lstStyle/>
          <a:p>
            <a:fld id="{FEA31156-CBE1-494A-9AEF-7D431D3FF8D2}" type="datetimeFigureOut">
              <a:rPr lang="en-GB" smtClean="0"/>
              <a:t>10/09/2020</a:t>
            </a:fld>
            <a:endParaRPr lang="en-GB"/>
          </a:p>
        </p:txBody>
      </p:sp>
      <p:sp>
        <p:nvSpPr>
          <p:cNvPr id="6" name="Footer Placeholder 5">
            <a:extLst>
              <a:ext uri="{FF2B5EF4-FFF2-40B4-BE49-F238E27FC236}">
                <a16:creationId xmlns:a16="http://schemas.microsoft.com/office/drawing/2014/main" id="{8DB3F81E-570D-40B5-B62A-FFBF2AFFB1A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04B46665-B51F-4A63-A0B9-79958B7030EE}"/>
              </a:ext>
            </a:extLst>
          </p:cNvPr>
          <p:cNvSpPr>
            <a:spLocks noGrp="1"/>
          </p:cNvSpPr>
          <p:nvPr>
            <p:ph type="sldNum" sz="quarter" idx="12"/>
          </p:nvPr>
        </p:nvSpPr>
        <p:spPr/>
        <p:txBody>
          <a:bodyPr/>
          <a:lstStyle/>
          <a:p>
            <a:fld id="{7D1D8BF0-DF72-4210-93C5-3DF571733E45}" type="slidenum">
              <a:rPr lang="en-GB" smtClean="0"/>
              <a:t>‹#›</a:t>
            </a:fld>
            <a:endParaRPr lang="en-GB"/>
          </a:p>
        </p:txBody>
      </p:sp>
    </p:spTree>
    <p:extLst>
      <p:ext uri="{BB962C8B-B14F-4D97-AF65-F5344CB8AC3E}">
        <p14:creationId xmlns:p14="http://schemas.microsoft.com/office/powerpoint/2010/main" val="274315806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99C751FD-5D36-4139-98B3-5E7FB333B240}"/>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CEB56F4F-73AF-40F6-B4A5-541DA3A8D536}"/>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9BB53E62-7D47-493C-AB03-DFDAD579E95C}"/>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FEA31156-CBE1-494A-9AEF-7D431D3FF8D2}" type="datetimeFigureOut">
              <a:rPr lang="en-GB" smtClean="0"/>
              <a:t>10/09/2020</a:t>
            </a:fld>
            <a:endParaRPr lang="en-GB"/>
          </a:p>
        </p:txBody>
      </p:sp>
      <p:sp>
        <p:nvSpPr>
          <p:cNvPr id="5" name="Footer Placeholder 4">
            <a:extLst>
              <a:ext uri="{FF2B5EF4-FFF2-40B4-BE49-F238E27FC236}">
                <a16:creationId xmlns:a16="http://schemas.microsoft.com/office/drawing/2014/main" id="{6269B3BC-FDA7-4248-9D7C-E32BE25F459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B4CD930F-1573-47BA-8671-7E2B7015B84F}"/>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D1D8BF0-DF72-4210-93C5-3DF571733E45}" type="slidenum">
              <a:rPr lang="en-GB" smtClean="0"/>
              <a:t>‹#›</a:t>
            </a:fld>
            <a:endParaRPr lang="en-GB"/>
          </a:p>
        </p:txBody>
      </p:sp>
    </p:spTree>
    <p:extLst>
      <p:ext uri="{BB962C8B-B14F-4D97-AF65-F5344CB8AC3E}">
        <p14:creationId xmlns:p14="http://schemas.microsoft.com/office/powerpoint/2010/main" val="77746469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7.xml"/><Relationship Id="rId1" Type="http://schemas.openxmlformats.org/officeDocument/2006/relationships/tags" Target="../tags/tag1.xml"/></Relationships>
</file>

<file path=ppt/slides/_rels/slide2.xml.rels><?xml version="1.0" encoding="UTF-8" standalone="yes"?>
<Relationships xmlns="http://schemas.openxmlformats.org/package/2006/relationships"><Relationship Id="rId2" Type="http://schemas.openxmlformats.org/officeDocument/2006/relationships/hyperlink" Target="https://www.youtube.com/watch?v=lvqu6JAbaKc" TargetMode="Externa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2.xml"/></Relationships>
</file>

<file path=ppt/slides/_rels/slide4.xml.rels><?xml version="1.0" encoding="UTF-8" standalone="yes"?>
<Relationships xmlns="http://schemas.openxmlformats.org/package/2006/relationships"><Relationship Id="rId2" Type="http://schemas.openxmlformats.org/officeDocument/2006/relationships/slideLayout" Target="../slideLayouts/slideLayout7.xml"/><Relationship Id="rId1" Type="http://schemas.openxmlformats.org/officeDocument/2006/relationships/tags" Target="../tags/tag3.xml"/></Relationships>
</file>

<file path=ppt/slides/_rels/slide5.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image" Target="../media/image4.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Flowchart: Delay 3">
            <a:extLst>
              <a:ext uri="{FF2B5EF4-FFF2-40B4-BE49-F238E27FC236}">
                <a16:creationId xmlns:a16="http://schemas.microsoft.com/office/drawing/2014/main" id="{8386A5B8-7B91-406F-94E5-D5A84565E111}"/>
              </a:ext>
            </a:extLst>
          </p:cNvPr>
          <p:cNvSpPr/>
          <p:nvPr/>
        </p:nvSpPr>
        <p:spPr>
          <a:xfrm>
            <a:off x="0" y="0"/>
            <a:ext cx="8005313" cy="1287624"/>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0" y="298580"/>
            <a:ext cx="961053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GB" sz="4000" b="1" dirty="0">
                <a:solidFill>
                  <a:prstClr val="black"/>
                </a:solidFill>
                <a:latin typeface="Comic Sans MS" panose="030F0702030302020204" pitchFamily="66" charset="0"/>
              </a:rPr>
              <a:t>Density</a:t>
            </a:r>
            <a:r>
              <a:rPr kumimoji="0" lang="en-GB" sz="4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 Required Practical</a:t>
            </a:r>
          </a:p>
        </p:txBody>
      </p:sp>
      <p:sp>
        <p:nvSpPr>
          <p:cNvPr id="3" name="Rectangle 2">
            <a:extLst>
              <a:ext uri="{FF2B5EF4-FFF2-40B4-BE49-F238E27FC236}">
                <a16:creationId xmlns:a16="http://schemas.microsoft.com/office/drawing/2014/main" id="{9105A304-52BE-4A6F-8842-1AECFF90506D}"/>
              </a:ext>
            </a:extLst>
          </p:cNvPr>
          <p:cNvSpPr/>
          <p:nvPr/>
        </p:nvSpPr>
        <p:spPr>
          <a:xfrm>
            <a:off x="8005313" y="0"/>
            <a:ext cx="4186687" cy="1685077"/>
          </a:xfrm>
          <a:prstGeom prst="rect">
            <a:avLst/>
          </a:prstGeom>
        </p:spPr>
        <p:txBody>
          <a:bodyPr wrap="square">
            <a:spAutoFit/>
          </a:bodyPr>
          <a:lstStyle/>
          <a:p>
            <a:pPr lvl="0" algn="just">
              <a:lnSpc>
                <a:spcPct val="115000"/>
              </a:lnSpc>
            </a:pPr>
            <a:r>
              <a:rPr lang="en-GB" b="1" dirty="0">
                <a:solidFill>
                  <a:prstClr val="black"/>
                </a:solidFill>
                <a:latin typeface="Arial" panose="020B0604020202020204" pitchFamily="34" charset="0"/>
                <a:ea typeface="Times New Roman" panose="02020603050405020304" pitchFamily="18" charset="0"/>
                <a:cs typeface="Arial" panose="020B0604020202020204" pitchFamily="34" charset="0"/>
              </a:rPr>
              <a:t>Use circuit diagrams to set up an appropriate circuit to investigate a factor/the factors that affect the resistance of an electrical component</a:t>
            </a:r>
            <a:endParaRPr kumimoji="0" lang="en-GB" sz="1800" b="0" i="0" u="none" strike="noStrike" kern="1200" cap="none" spc="0" normalizeH="0" baseline="0" noProof="0" dirty="0">
              <a:ln>
                <a:noFill/>
              </a:ln>
              <a:solidFill>
                <a:prstClr val="black"/>
              </a:solidFill>
              <a:effectLst/>
              <a:uLnTx/>
              <a:uFillTx/>
              <a:latin typeface="Arial" panose="020B0604020202020204" pitchFamily="34" charset="0"/>
              <a:ea typeface="Times New Roman" panose="02020603050405020304" pitchFamily="18" charset="0"/>
              <a:cs typeface="Times New Roman" panose="02020603050405020304" pitchFamily="18" charset="0"/>
            </a:endParaRPr>
          </a:p>
        </p:txBody>
      </p:sp>
      <p:pic>
        <p:nvPicPr>
          <p:cNvPr id="3076" name="Picture 4" descr="Image result for density ks4">
            <a:extLst>
              <a:ext uri="{FF2B5EF4-FFF2-40B4-BE49-F238E27FC236}">
                <a16:creationId xmlns:a16="http://schemas.microsoft.com/office/drawing/2014/main" id="{A280584D-5C92-47A6-8527-5955E21E43B9}"/>
              </a:ext>
            </a:extLst>
          </p:cNvPr>
          <p:cNvPicPr>
            <a:picLocks noChangeAspect="1" noChangeArrowheads="1"/>
          </p:cNvPicPr>
          <p:nvPr/>
        </p:nvPicPr>
        <p:blipFill rotWithShape="1">
          <a:blip r:embed="rId3">
            <a:extLst>
              <a:ext uri="{28A0092B-C50C-407E-A947-70E740481C1C}">
                <a14:useLocalDpi xmlns:a14="http://schemas.microsoft.com/office/drawing/2010/main" val="0"/>
              </a:ext>
            </a:extLst>
          </a:blip>
          <a:srcRect l="8996" t="20397" r="11924" b="12886"/>
          <a:stretch/>
        </p:blipFill>
        <p:spPr bwMode="auto">
          <a:xfrm>
            <a:off x="303287" y="1735576"/>
            <a:ext cx="11557280" cy="4838700"/>
          </a:xfrm>
          <a:prstGeom prst="rect">
            <a:avLst/>
          </a:prstGeom>
          <a:noFill/>
          <a:ln w="57150">
            <a:solidFill>
              <a:srgbClr val="FF0000"/>
            </a:solidFill>
          </a:ln>
          <a:extLst>
            <a:ext uri="{909E8E84-426E-40DD-AFC4-6F175D3DCCD1}">
              <a14:hiddenFill xmlns:a14="http://schemas.microsoft.com/office/drawing/2010/main">
                <a:solidFill>
                  <a:srgbClr val="FFFFFF"/>
                </a:solidFill>
              </a14:hiddenFill>
            </a:ext>
          </a:extLst>
        </p:spPr>
      </p:pic>
    </p:spTree>
    <p:custDataLst>
      <p:tags r:id="rId1"/>
    </p:custDataLst>
    <p:extLst>
      <p:ext uri="{BB962C8B-B14F-4D97-AF65-F5344CB8AC3E}">
        <p14:creationId xmlns:p14="http://schemas.microsoft.com/office/powerpoint/2010/main" val="21028165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fade">
                                      <p:cBhvr>
                                        <p:cTn id="7"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228DE41-2870-4325-9721-A1CA9919053A}"/>
              </a:ext>
            </a:extLst>
          </p:cNvPr>
          <p:cNvSpPr>
            <a:spLocks noGrp="1"/>
          </p:cNvSpPr>
          <p:nvPr>
            <p:ph type="title"/>
          </p:nvPr>
        </p:nvSpPr>
        <p:spPr/>
        <p:txBody>
          <a:bodyPr/>
          <a:lstStyle/>
          <a:p>
            <a:r>
              <a:rPr lang="en-GB" dirty="0"/>
              <a:t>Watch the video and make notes on the three different methods</a:t>
            </a:r>
          </a:p>
        </p:txBody>
      </p:sp>
      <p:sp>
        <p:nvSpPr>
          <p:cNvPr id="3" name="Content Placeholder 2">
            <a:extLst>
              <a:ext uri="{FF2B5EF4-FFF2-40B4-BE49-F238E27FC236}">
                <a16:creationId xmlns:a16="http://schemas.microsoft.com/office/drawing/2014/main" id="{EC40BAED-857B-40E0-AA7C-AC959E6DF224}"/>
              </a:ext>
            </a:extLst>
          </p:cNvPr>
          <p:cNvSpPr>
            <a:spLocks noGrp="1"/>
          </p:cNvSpPr>
          <p:nvPr>
            <p:ph idx="1"/>
          </p:nvPr>
        </p:nvSpPr>
        <p:spPr/>
        <p:txBody>
          <a:bodyPr/>
          <a:lstStyle/>
          <a:p>
            <a:pPr marL="0" indent="0">
              <a:buNone/>
            </a:pPr>
            <a:r>
              <a:rPr lang="en-GB" dirty="0">
                <a:hlinkClick r:id="rId2"/>
              </a:rPr>
              <a:t>https://www.youtube.com/watch?v=lvqu6JAbaKc</a:t>
            </a:r>
            <a:endParaRPr lang="en-GB" dirty="0"/>
          </a:p>
          <a:p>
            <a:pPr marL="0" indent="0">
              <a:buNone/>
            </a:pPr>
            <a:endParaRPr lang="en-GB" dirty="0"/>
          </a:p>
        </p:txBody>
      </p:sp>
    </p:spTree>
    <p:extLst>
      <p:ext uri="{BB962C8B-B14F-4D97-AF65-F5344CB8AC3E}">
        <p14:creationId xmlns:p14="http://schemas.microsoft.com/office/powerpoint/2010/main" val="190443680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Pentagon 1">
            <a:extLst>
              <a:ext uri="{FF2B5EF4-FFF2-40B4-BE49-F238E27FC236}">
                <a16:creationId xmlns:a16="http://schemas.microsoft.com/office/drawing/2014/main" id="{DC230B26-E20F-4618-A532-FB8D0A95895B}"/>
              </a:ext>
            </a:extLst>
          </p:cNvPr>
          <p:cNvSpPr/>
          <p:nvPr/>
        </p:nvSpPr>
        <p:spPr>
          <a:xfrm rot="5400000">
            <a:off x="8875048" y="-1059521"/>
            <a:ext cx="2257425" cy="4376467"/>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Flowchart: Delay 3">
            <a:extLst>
              <a:ext uri="{FF2B5EF4-FFF2-40B4-BE49-F238E27FC236}">
                <a16:creationId xmlns:a16="http://schemas.microsoft.com/office/drawing/2014/main" id="{8386A5B8-7B91-406F-94E5-D5A84565E111}"/>
              </a:ext>
            </a:extLst>
          </p:cNvPr>
          <p:cNvSpPr/>
          <p:nvPr/>
        </p:nvSpPr>
        <p:spPr>
          <a:xfrm>
            <a:off x="0" y="0"/>
            <a:ext cx="8005313" cy="1287624"/>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0" y="298580"/>
            <a:ext cx="9610530" cy="707886"/>
          </a:xfrm>
          <a:prstGeom prst="rect">
            <a:avLst/>
          </a:prstGeom>
          <a:noFill/>
        </p:spPr>
        <p:txBody>
          <a:bodyPr wrap="square" rtlCol="0">
            <a:spAutoFit/>
          </a:bodyPr>
          <a:lstStyle/>
          <a:p>
            <a:pPr lvl="0">
              <a:defRPr/>
            </a:pPr>
            <a:r>
              <a:rPr lang="en-GB" sz="4000" b="1" dirty="0">
                <a:solidFill>
                  <a:prstClr val="black"/>
                </a:solidFill>
                <a:latin typeface="Comic Sans MS" panose="030F0702030302020204" pitchFamily="66" charset="0"/>
              </a:rPr>
              <a:t>Reliability &amp; Reproducibility</a:t>
            </a:r>
            <a:endParaRPr kumimoji="0" lang="en-GB" sz="4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endParaRPr>
          </a:p>
        </p:txBody>
      </p:sp>
      <p:sp>
        <p:nvSpPr>
          <p:cNvPr id="3" name="Rectangle 2">
            <a:extLst>
              <a:ext uri="{FF2B5EF4-FFF2-40B4-BE49-F238E27FC236}">
                <a16:creationId xmlns:a16="http://schemas.microsoft.com/office/drawing/2014/main" id="{9105A304-52BE-4A6F-8842-1AECFF90506D}"/>
              </a:ext>
            </a:extLst>
          </p:cNvPr>
          <p:cNvSpPr/>
          <p:nvPr/>
        </p:nvSpPr>
        <p:spPr>
          <a:xfrm>
            <a:off x="8154838" y="0"/>
            <a:ext cx="4037162" cy="1557799"/>
          </a:xfrm>
          <a:prstGeom prst="rect">
            <a:avLst/>
          </a:prstGeom>
        </p:spPr>
        <p:txBody>
          <a:bodyPr wrap="square">
            <a:spAutoFit/>
          </a:bodyPr>
          <a:lstStyle/>
          <a:p>
            <a:pPr lvl="0" algn="ctr">
              <a:lnSpc>
                <a:spcPct val="115000"/>
              </a:lnSpc>
            </a:pPr>
            <a:r>
              <a:rPr lang="en-US" sz="1400" b="1" dirty="0">
                <a:solidFill>
                  <a:prstClr val="black"/>
                </a:solidFill>
                <a:latin typeface="Arial" panose="020B0604020202020204" pitchFamily="34" charset="0"/>
                <a:ea typeface="Times New Roman" panose="02020603050405020304" pitchFamily="18" charset="0"/>
                <a:cs typeface="Arial" panose="020B0604020202020204" pitchFamily="34" charset="0"/>
              </a:rPr>
              <a:t>An investigation to determine the specific heat capacity of one or more materials. The investigation will involve linking the decrease of one energy store (or work done) to the increase in temperature and subsequent increase in thermal energy stored. </a:t>
            </a:r>
            <a:endParaRPr lang="en-GB" sz="1400" dirty="0">
              <a:solidFill>
                <a:prstClr val="black"/>
              </a:solidFill>
              <a:latin typeface="Arial" panose="020B0604020202020204" pitchFamily="34" charset="0"/>
              <a:ea typeface="Times New Roman" panose="02020603050405020304" pitchFamily="18" charset="0"/>
              <a:cs typeface="Times New Roman" panose="02020603050405020304" pitchFamily="18" charset="0"/>
            </a:endParaRPr>
          </a:p>
        </p:txBody>
      </p:sp>
      <p:sp>
        <p:nvSpPr>
          <p:cNvPr id="9" name="TextBox 8">
            <a:extLst>
              <a:ext uri="{FF2B5EF4-FFF2-40B4-BE49-F238E27FC236}">
                <a16:creationId xmlns:a16="http://schemas.microsoft.com/office/drawing/2014/main" id="{FA17D2BB-D6D9-4E77-8F2C-14F3359D8D9A}"/>
              </a:ext>
            </a:extLst>
          </p:cNvPr>
          <p:cNvSpPr txBox="1"/>
          <p:nvPr/>
        </p:nvSpPr>
        <p:spPr>
          <a:xfrm>
            <a:off x="152147" y="1599843"/>
            <a:ext cx="5383238" cy="1569660"/>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rgbClr val="FF0000"/>
            </a:solidFill>
            <a:prstDash val="lgDash"/>
          </a:ln>
        </p:spPr>
        <p:txBody>
          <a:bodyPr wrap="square" rtlCol="0">
            <a:spAutoFit/>
          </a:bodyPr>
          <a:lstStyle/>
          <a:p>
            <a:pPr lvl="0" algn="just" defTabSz="914400">
              <a:defRPr/>
            </a:pPr>
            <a:r>
              <a:rPr lang="en-GB" sz="2400" b="1" kern="0" dirty="0">
                <a:solidFill>
                  <a:sysClr val="windowText" lastClr="000000"/>
                </a:solidFill>
                <a:latin typeface="Comic Sans MS" pitchFamily="66" charset="0"/>
              </a:rPr>
              <a:t>Reliability:  </a:t>
            </a:r>
            <a:r>
              <a:rPr lang="en-GB" sz="2400" kern="0" dirty="0">
                <a:solidFill>
                  <a:sysClr val="windowText" lastClr="000000"/>
                </a:solidFill>
                <a:latin typeface="Comic Sans MS" pitchFamily="66" charset="0"/>
              </a:rPr>
              <a:t>the degree to which the result of a measurement, calculation, or specification can be depended on to be accurate.</a:t>
            </a:r>
            <a:endParaRPr kumimoji="0" lang="en-GB" sz="2400" b="0" i="0" u="none" strike="noStrike" kern="0" cap="none" spc="0" normalizeH="0" baseline="0" noProof="0" dirty="0">
              <a:ln>
                <a:noFill/>
              </a:ln>
              <a:solidFill>
                <a:sysClr val="windowText" lastClr="000000"/>
              </a:solidFill>
              <a:effectLst/>
              <a:uLnTx/>
              <a:uFillTx/>
              <a:latin typeface="Comic Sans MS" pitchFamily="66" charset="0"/>
            </a:endParaRPr>
          </a:p>
        </p:txBody>
      </p:sp>
      <p:sp>
        <p:nvSpPr>
          <p:cNvPr id="10" name="TextBox 9">
            <a:extLst>
              <a:ext uri="{FF2B5EF4-FFF2-40B4-BE49-F238E27FC236}">
                <a16:creationId xmlns:a16="http://schemas.microsoft.com/office/drawing/2014/main" id="{DE6622D5-66A9-4EB5-A57E-D4C27290BD74}"/>
              </a:ext>
            </a:extLst>
          </p:cNvPr>
          <p:cNvSpPr txBox="1"/>
          <p:nvPr/>
        </p:nvSpPr>
        <p:spPr>
          <a:xfrm>
            <a:off x="152146" y="3429000"/>
            <a:ext cx="5383239" cy="2677656"/>
          </a:xfrm>
          <a:prstGeom prst="rect">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rgbClr val="FF0000"/>
            </a:solidFill>
            <a:prstDash val="lgDash"/>
          </a:ln>
        </p:spPr>
        <p:txBody>
          <a:bodyPr wrap="square" rtlCol="0">
            <a:spAutoFit/>
          </a:bodyPr>
          <a:lstStyle/>
          <a:p>
            <a:pPr lvl="0" algn="just" defTabSz="914400">
              <a:defRPr/>
            </a:pPr>
            <a:r>
              <a:rPr lang="en-GB" sz="2400" b="1" dirty="0">
                <a:latin typeface="Comic Sans MS" pitchFamily="66" charset="0"/>
              </a:rPr>
              <a:t>Reproducibility </a:t>
            </a:r>
            <a:r>
              <a:rPr lang="en-GB" sz="2400" b="1" kern="0" dirty="0">
                <a:solidFill>
                  <a:sysClr val="windowText" lastClr="000000"/>
                </a:solidFill>
                <a:latin typeface="Comic Sans MS" pitchFamily="66" charset="0"/>
              </a:rPr>
              <a:t>:  </a:t>
            </a:r>
            <a:r>
              <a:rPr lang="en-GB" sz="2400" kern="0" dirty="0">
                <a:solidFill>
                  <a:sysClr val="windowText" lastClr="000000"/>
                </a:solidFill>
                <a:latin typeface="Comic Sans MS" pitchFamily="66" charset="0"/>
              </a:rPr>
              <a:t>The ability of an entire experiment or study to be duplicated, either by the same researcher or by someone else working independently. Reproducing an experiment is called replicating it.</a:t>
            </a:r>
            <a:endParaRPr kumimoji="0" lang="en-GB" sz="2400" b="0" i="0" u="none" strike="noStrike" kern="0" cap="none" spc="0" normalizeH="0" baseline="0" noProof="0" dirty="0">
              <a:ln>
                <a:noFill/>
              </a:ln>
              <a:solidFill>
                <a:sysClr val="windowText" lastClr="000000"/>
              </a:solidFill>
              <a:effectLst/>
              <a:uLnTx/>
              <a:uFillTx/>
              <a:latin typeface="Comic Sans MS" pitchFamily="66" charset="0"/>
            </a:endParaRPr>
          </a:p>
        </p:txBody>
      </p:sp>
      <p:sp>
        <p:nvSpPr>
          <p:cNvPr id="11" name="TextBox 10">
            <a:extLst>
              <a:ext uri="{FF2B5EF4-FFF2-40B4-BE49-F238E27FC236}">
                <a16:creationId xmlns:a16="http://schemas.microsoft.com/office/drawing/2014/main" id="{84B51CFC-E4FF-4D68-BFCA-CECFA0BDF1B6}"/>
              </a:ext>
            </a:extLst>
          </p:cNvPr>
          <p:cNvSpPr txBox="1"/>
          <p:nvPr/>
        </p:nvSpPr>
        <p:spPr>
          <a:xfrm>
            <a:off x="6656617" y="2764198"/>
            <a:ext cx="4762499" cy="3046988"/>
          </a:xfrm>
          <a:prstGeom prst="rect">
            <a:avLst/>
          </a:prstGeom>
          <a:solidFill>
            <a:srgbClr val="F79646">
              <a:lumMod val="40000"/>
              <a:lumOff val="60000"/>
            </a:srgbClr>
          </a:solidFill>
          <a:ln w="38100">
            <a:solidFill>
              <a:srgbClr val="FF0000"/>
            </a:solidFill>
          </a:ln>
        </p:spPr>
        <p:txBody>
          <a:bodyPr wrap="square" rtlCol="0">
            <a:spAutoFit/>
          </a:bodyPr>
          <a:lstStyle/>
          <a:p>
            <a:pPr marL="0" marR="0" lvl="0" indent="0" algn="just" defTabSz="914400" eaLnBrk="1" fontAlgn="auto" latinLnBrk="0" hangingPunct="1">
              <a:lnSpc>
                <a:spcPct val="100000"/>
              </a:lnSpc>
              <a:spcBef>
                <a:spcPts val="0"/>
              </a:spcBef>
              <a:spcAft>
                <a:spcPts val="0"/>
              </a:spcAft>
              <a:buClrTx/>
              <a:buSzTx/>
              <a:buFontTx/>
              <a:buNone/>
              <a:tabLst/>
              <a:defRPr/>
            </a:pPr>
            <a:r>
              <a:rPr kumimoji="0" lang="en-GB" sz="2400" b="1" i="0" u="none" strike="noStrike" kern="0" cap="none" spc="0" normalizeH="0" baseline="0" noProof="0" dirty="0">
                <a:ln>
                  <a:noFill/>
                </a:ln>
                <a:solidFill>
                  <a:sysClr val="windowText" lastClr="000000"/>
                </a:solidFill>
                <a:effectLst/>
                <a:uLnTx/>
                <a:uFillTx/>
              </a:rPr>
              <a:t>Task</a:t>
            </a:r>
            <a:endParaRPr lang="en-GB" sz="2400" b="1" kern="0" dirty="0">
              <a:solidFill>
                <a:sysClr val="windowText" lastClr="000000"/>
              </a:solidFill>
            </a:endParaRPr>
          </a:p>
          <a:p>
            <a:pPr marL="342900" lvl="0" indent="-342900" algn="just">
              <a:buFont typeface="+mj-lt"/>
              <a:buAutoNum type="arabicPeriod"/>
            </a:pPr>
            <a:r>
              <a:rPr lang="en-GB" sz="2400" dirty="0"/>
              <a:t>How do we know if results are reliable?</a:t>
            </a:r>
          </a:p>
          <a:p>
            <a:pPr marL="342900" lvl="0" indent="-342900" algn="just">
              <a:buFont typeface="+mj-lt"/>
              <a:buAutoNum type="arabicPeriod"/>
            </a:pPr>
            <a:r>
              <a:rPr lang="en-GB" sz="2400" dirty="0"/>
              <a:t>How do we know if results are reproducible?</a:t>
            </a:r>
          </a:p>
          <a:p>
            <a:pPr marL="342900" lvl="0" indent="-342900" algn="just">
              <a:buFont typeface="+mj-lt"/>
              <a:buAutoNum type="arabicPeriod"/>
            </a:pPr>
            <a:r>
              <a:rPr lang="en-GB" sz="2400" dirty="0"/>
              <a:t>How could we improve our method to make it more reliable &amp; reproducible?</a:t>
            </a:r>
          </a:p>
        </p:txBody>
      </p:sp>
    </p:spTree>
    <p:custDataLst>
      <p:tags r:id="rId1"/>
    </p:custDataLst>
    <p:extLst>
      <p:ext uri="{BB962C8B-B14F-4D97-AF65-F5344CB8AC3E}">
        <p14:creationId xmlns:p14="http://schemas.microsoft.com/office/powerpoint/2010/main" val="393982190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Arrow: Pentagon 1">
            <a:extLst>
              <a:ext uri="{FF2B5EF4-FFF2-40B4-BE49-F238E27FC236}">
                <a16:creationId xmlns:a16="http://schemas.microsoft.com/office/drawing/2014/main" id="{DC230B26-E20F-4618-A532-FB8D0A95895B}"/>
              </a:ext>
            </a:extLst>
          </p:cNvPr>
          <p:cNvSpPr/>
          <p:nvPr/>
        </p:nvSpPr>
        <p:spPr>
          <a:xfrm rot="5400000">
            <a:off x="8855997" y="-1040470"/>
            <a:ext cx="2295527" cy="4376467"/>
          </a:xfrm>
          <a:prstGeom prst="homePlate">
            <a:avLst/>
          </a:prstGeom>
          <a:gradFill flip="none" rotWithShape="1">
            <a:gsLst>
              <a:gs pos="0">
                <a:srgbClr val="FFFF00">
                  <a:tint val="66000"/>
                  <a:satMod val="160000"/>
                </a:srgbClr>
              </a:gs>
              <a:gs pos="50000">
                <a:srgbClr val="FFFF00">
                  <a:tint val="44500"/>
                  <a:satMod val="160000"/>
                </a:srgbClr>
              </a:gs>
              <a:gs pos="100000">
                <a:srgbClr val="FFFF00">
                  <a:tint val="23500"/>
                  <a:satMod val="160000"/>
                </a:srgbClr>
              </a:gs>
            </a:gsLst>
            <a:lin ang="2700000" scaled="1"/>
            <a:tileRect/>
          </a:gra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sp>
        <p:nvSpPr>
          <p:cNvPr id="4" name="Flowchart: Delay 3">
            <a:extLst>
              <a:ext uri="{FF2B5EF4-FFF2-40B4-BE49-F238E27FC236}">
                <a16:creationId xmlns:a16="http://schemas.microsoft.com/office/drawing/2014/main" id="{8386A5B8-7B91-406F-94E5-D5A84565E111}"/>
              </a:ext>
            </a:extLst>
          </p:cNvPr>
          <p:cNvSpPr/>
          <p:nvPr/>
        </p:nvSpPr>
        <p:spPr>
          <a:xfrm>
            <a:off x="0" y="0"/>
            <a:ext cx="8005313" cy="1287624"/>
          </a:xfrm>
          <a:prstGeom prst="flowChartDelay">
            <a:avLst/>
          </a:prstGeom>
          <a:gradFill flip="none" rotWithShape="1">
            <a:gsLst>
              <a:gs pos="0">
                <a:schemeClr val="accent1">
                  <a:tint val="66000"/>
                  <a:satMod val="160000"/>
                </a:schemeClr>
              </a:gs>
              <a:gs pos="50000">
                <a:schemeClr val="accent1">
                  <a:tint val="44500"/>
                  <a:satMod val="160000"/>
                </a:schemeClr>
              </a:gs>
              <a:gs pos="100000">
                <a:schemeClr val="accent1">
                  <a:tint val="23500"/>
                  <a:satMod val="160000"/>
                </a:schemeClr>
              </a:gs>
            </a:gsLst>
            <a:lin ang="2700000" scaled="1"/>
            <a:tileRect/>
          </a:gra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GB"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extBox 4">
            <a:extLst>
              <a:ext uri="{FF2B5EF4-FFF2-40B4-BE49-F238E27FC236}">
                <a16:creationId xmlns:a16="http://schemas.microsoft.com/office/drawing/2014/main" id="{721E0342-9750-4A6C-B79D-63B1693A2D08}"/>
              </a:ext>
            </a:extLst>
          </p:cNvPr>
          <p:cNvSpPr txBox="1"/>
          <p:nvPr/>
        </p:nvSpPr>
        <p:spPr>
          <a:xfrm>
            <a:off x="0" y="298580"/>
            <a:ext cx="9610530" cy="707886"/>
          </a:xfrm>
          <a:prstGeom prst="rect">
            <a:avLst/>
          </a:prstGeom>
          <a:noFill/>
        </p:spPr>
        <p:txBody>
          <a:bodyPr wrap="square" rtlCol="0">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GB" sz="4000" b="1" i="0" u="none" strike="noStrike" kern="1200" cap="none" spc="0" normalizeH="0" baseline="0" noProof="0" dirty="0">
                <a:ln>
                  <a:noFill/>
                </a:ln>
                <a:solidFill>
                  <a:prstClr val="black"/>
                </a:solidFill>
                <a:effectLst/>
                <a:uLnTx/>
                <a:uFillTx/>
                <a:latin typeface="Comic Sans MS" panose="030F0702030302020204" pitchFamily="66" charset="0"/>
                <a:ea typeface="+mn-ea"/>
                <a:cs typeface="+mn-cs"/>
              </a:rPr>
              <a:t>Density Required Practical</a:t>
            </a:r>
          </a:p>
        </p:txBody>
      </p:sp>
      <p:sp>
        <p:nvSpPr>
          <p:cNvPr id="3" name="Rectangle 2">
            <a:extLst>
              <a:ext uri="{FF2B5EF4-FFF2-40B4-BE49-F238E27FC236}">
                <a16:creationId xmlns:a16="http://schemas.microsoft.com/office/drawing/2014/main" id="{9105A304-52BE-4A6F-8842-1AECFF90506D}"/>
              </a:ext>
            </a:extLst>
          </p:cNvPr>
          <p:cNvSpPr/>
          <p:nvPr/>
        </p:nvSpPr>
        <p:spPr>
          <a:xfrm>
            <a:off x="8154838" y="0"/>
            <a:ext cx="4037162" cy="1815882"/>
          </a:xfrm>
          <a:prstGeom prst="rect">
            <a:avLst/>
          </a:prstGeom>
        </p:spPr>
        <p:txBody>
          <a:bodyPr wrap="square">
            <a:spAutoFit/>
          </a:bodyPr>
          <a:lstStyle/>
          <a:p>
            <a:pPr lvl="0" algn="ctr"/>
            <a:r>
              <a:rPr lang="en-US" sz="1400" b="1" dirty="0">
                <a:solidFill>
                  <a:srgbClr val="000000"/>
                </a:solidFill>
                <a:latin typeface="Arial" panose="020B0604020202020204" pitchFamily="34" charset="0"/>
                <a:ea typeface="Times New Roman" panose="02020603050405020304" pitchFamily="18" charset="0"/>
              </a:rPr>
              <a:t>Use appropriate apparatus to make and record the measurements needed to determine the densities of regular and irregular solid objects and liquids.   Volume should be determined from the dimensions of regularly shaped objects and by a displacement technique for irregularly shaped objects.</a:t>
            </a:r>
          </a:p>
        </p:txBody>
      </p:sp>
      <p:sp>
        <p:nvSpPr>
          <p:cNvPr id="9" name="TextBox 8">
            <a:extLst>
              <a:ext uri="{FF2B5EF4-FFF2-40B4-BE49-F238E27FC236}">
                <a16:creationId xmlns:a16="http://schemas.microsoft.com/office/drawing/2014/main" id="{4C96B343-FFCF-4405-807E-754B4D406BDE}"/>
              </a:ext>
            </a:extLst>
          </p:cNvPr>
          <p:cNvSpPr txBox="1">
            <a:spLocks noChangeArrowheads="1"/>
          </p:cNvSpPr>
          <p:nvPr/>
        </p:nvSpPr>
        <p:spPr>
          <a:xfrm>
            <a:off x="1598762" y="2024743"/>
            <a:ext cx="8994475" cy="4569667"/>
          </a:xfrm>
          <a:prstGeom prst="rect">
            <a:avLst/>
          </a:prstGeom>
          <a:solidFill>
            <a:schemeClr val="bg1"/>
          </a:solidFill>
          <a:ln w="57150">
            <a:solidFill>
              <a:srgbClr val="00B0F0"/>
            </a:solidFill>
            <a:prstDash val="lgDash"/>
          </a:ln>
        </p:spPr>
        <p:txBody>
          <a:bodyPr vert="horz" lIns="91440" tIns="45720" rIns="91440" bIns="45720" rtlCol="0">
            <a:norm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pPr marL="0" marR="0" lvl="0" indent="0" defTabSz="914400" rtl="0" eaLnBrk="1" fontAlgn="auto" latinLnBrk="0" hangingPunct="1">
              <a:lnSpc>
                <a:spcPct val="115000"/>
              </a:lnSpc>
              <a:spcBef>
                <a:spcPct val="20000"/>
              </a:spcBef>
              <a:spcAft>
                <a:spcPts val="1000"/>
              </a:spcAft>
              <a:buClrTx/>
              <a:buSzTx/>
              <a:buFont typeface="Arial" pitchFamily="34" charset="0"/>
              <a:buNone/>
              <a:tabLst/>
              <a:defRPr/>
            </a:pPr>
            <a:r>
              <a:rPr kumimoji="0" lang="en-GB" sz="2400" b="1" i="0" u="none" strike="noStrike" kern="1200" cap="none" spc="0" normalizeH="0" baseline="0" noProof="0" dirty="0">
                <a:ln>
                  <a:noFill/>
                </a:ln>
                <a:effectLst/>
                <a:uLnTx/>
                <a:uFillTx/>
                <a:latin typeface="Calibri"/>
                <a:ea typeface="Calibri"/>
                <a:cs typeface="Times New Roman"/>
              </a:rPr>
              <a:t>Things to remember when answering 6 mark exam questions: </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Try and remember everything you can about what the question is asking before you start answering it</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Make at least 6 points</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Write in full sentences starting with capital letters and ending with full stops</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Try and answer the question in around five minutes</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Check your answer to make sure you have not left anything out</a:t>
            </a:r>
            <a:endParaRPr kumimoji="0" lang="en-GB" sz="1600" b="0" i="0" u="none" strike="noStrike" kern="1200" cap="none" spc="0" normalizeH="0" baseline="0" noProof="0" dirty="0">
              <a:ln>
                <a:noFill/>
              </a:ln>
              <a:effectLst/>
              <a:uLnTx/>
              <a:uFillTx/>
              <a:latin typeface="Calibri"/>
              <a:ea typeface="Calibri"/>
              <a:cs typeface="Times New Roman"/>
            </a:endParaRPr>
          </a:p>
          <a:p>
            <a:pPr marL="0" marR="0" lvl="0" indent="0" defTabSz="914400" rtl="0" eaLnBrk="1" fontAlgn="auto" latinLnBrk="0" hangingPunct="1">
              <a:lnSpc>
                <a:spcPct val="115000"/>
              </a:lnSpc>
              <a:spcBef>
                <a:spcPct val="20000"/>
              </a:spcBef>
              <a:spcAft>
                <a:spcPts val="1000"/>
              </a:spcAft>
              <a:buClrTx/>
              <a:buSzTx/>
              <a:buFont typeface="+mj-lt"/>
              <a:buAutoNum type="arabicPeriod"/>
              <a:tabLst/>
              <a:defRPr/>
            </a:pPr>
            <a:r>
              <a:rPr kumimoji="0" lang="en-GB" sz="2400" b="1" i="0" u="none" strike="noStrike" kern="1200" cap="none" spc="0" normalizeH="0" baseline="0" noProof="0" dirty="0">
                <a:ln>
                  <a:noFill/>
                </a:ln>
                <a:effectLst/>
                <a:uLnTx/>
                <a:uFillTx/>
                <a:latin typeface="Calibri"/>
                <a:ea typeface="Calibri"/>
                <a:cs typeface="Times New Roman"/>
              </a:rPr>
              <a:t>Remember to use key words when appropriate</a:t>
            </a:r>
            <a:endParaRPr kumimoji="0" lang="en-GB" sz="1600" b="0" i="0" u="none" strike="noStrike" kern="1200" cap="none" spc="0" normalizeH="0" baseline="0" noProof="0" dirty="0">
              <a:ln>
                <a:noFill/>
              </a:ln>
              <a:effectLst/>
              <a:uLnTx/>
              <a:uFillTx/>
              <a:latin typeface="Calibri"/>
              <a:ea typeface="Calibri"/>
              <a:cs typeface="Times New Roman"/>
            </a:endParaRPr>
          </a:p>
        </p:txBody>
      </p:sp>
    </p:spTree>
    <p:custDataLst>
      <p:tags r:id="rId1"/>
    </p:custDataLst>
    <p:extLst>
      <p:ext uri="{BB962C8B-B14F-4D97-AF65-F5344CB8AC3E}">
        <p14:creationId xmlns:p14="http://schemas.microsoft.com/office/powerpoint/2010/main" val="307998581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 presetClass="entr" presetSubtype="1" fill="hold" grpId="0" nodeType="with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0-#ppt_h/2"/>
                                          </p:val>
                                        </p:tav>
                                        <p:tav tm="100000">
                                          <p:val>
                                            <p:strVal val="#ppt_y"/>
                                          </p:val>
                                        </p:tav>
                                      </p:tavLst>
                                    </p:anim>
                                  </p:childTnLst>
                                </p:cTn>
                              </p:par>
                            </p:childTnLst>
                          </p:cTn>
                        </p:par>
                        <p:par>
                          <p:cTn id="9" fill="hold">
                            <p:stCondLst>
                              <p:cond delay="500"/>
                            </p:stCondLst>
                            <p:childTnLst>
                              <p:par>
                                <p:cTn id="10" presetID="10" presetClass="entr" presetSubtype="0" fill="hold" grpId="0" nodeType="after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fade">
                                      <p:cBhvr>
                                        <p:cTn id="12" dur="500"/>
                                        <p:tgtEl>
                                          <p:spTgt spid="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animBg="1"/>
      <p:bldP spid="3"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54738" y="109045"/>
            <a:ext cx="6527417" cy="6452142"/>
          </a:xfrm>
          <a:prstGeom prst="rect">
            <a:avLst/>
          </a:prstGeom>
        </p:spPr>
      </p:pic>
      <p:sp>
        <p:nvSpPr>
          <p:cNvPr id="2" name="TextBox 1"/>
          <p:cNvSpPr txBox="1"/>
          <p:nvPr/>
        </p:nvSpPr>
        <p:spPr>
          <a:xfrm>
            <a:off x="7167154" y="744583"/>
            <a:ext cx="3265714" cy="1569660"/>
          </a:xfrm>
          <a:prstGeom prst="rect">
            <a:avLst/>
          </a:prstGeom>
          <a:solidFill>
            <a:srgbClr val="E3F9F0"/>
          </a:solidFill>
        </p:spPr>
        <p:txBody>
          <a:bodyPr wrap="square" rtlCol="0">
            <a:spAutoFit/>
          </a:bodyPr>
          <a:lstStyle/>
          <a:p>
            <a:pPr algn="ctr"/>
            <a:r>
              <a:rPr lang="en-GB" sz="3200" dirty="0">
                <a:solidFill>
                  <a:srgbClr val="0070C0"/>
                </a:solidFill>
                <a:latin typeface="Comic Sans MS" panose="030F0702030302020204" pitchFamily="66" charset="0"/>
              </a:rPr>
              <a:t>Task: </a:t>
            </a:r>
            <a:r>
              <a:rPr lang="en-GB" sz="3200" dirty="0">
                <a:latin typeface="Comic Sans MS" panose="030F0702030302020204" pitchFamily="66" charset="0"/>
              </a:rPr>
              <a:t>Complete the past-paper question</a:t>
            </a:r>
          </a:p>
        </p:txBody>
      </p:sp>
      <p:pic>
        <p:nvPicPr>
          <p:cNvPr id="8194" name="Picture 2" descr="Emoticon, Quite, Quiet, Shoo, Close-Mouthed, Hush">
            <a:extLst>
              <a:ext uri="{FF2B5EF4-FFF2-40B4-BE49-F238E27FC236}">
                <a16:creationId xmlns:a16="http://schemas.microsoft.com/office/drawing/2014/main" id="{7989E832-E770-4AE0-9B16-5A09DEB51AC2}"/>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7697260" y="3390900"/>
            <a:ext cx="2523067"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166135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2"/>
          <a:stretch>
            <a:fillRect/>
          </a:stretch>
        </p:blipFill>
        <p:spPr>
          <a:xfrm>
            <a:off x="1735027" y="152552"/>
            <a:ext cx="8680724" cy="6444969"/>
          </a:xfrm>
          <a:prstGeom prst="rect">
            <a:avLst/>
          </a:prstGeom>
        </p:spPr>
      </p:pic>
      <p:pic>
        <p:nvPicPr>
          <p:cNvPr id="5" name="Picture 2" descr="Mark, Check, Tick, Red, Correct, Symbol, Choice, Yes">
            <a:extLst>
              <a:ext uri="{FF2B5EF4-FFF2-40B4-BE49-F238E27FC236}">
                <a16:creationId xmlns:a16="http://schemas.microsoft.com/office/drawing/2014/main" id="{2AAB68F3-D25C-406D-987B-4ACC30753777}"/>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9115426" y="4015515"/>
            <a:ext cx="1381124" cy="1439087"/>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2059665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nodeType="clickEffect">
                                  <p:stCondLst>
                                    <p:cond delay="0"/>
                                  </p:stCondLst>
                                  <p:childTnLst>
                                    <p:set>
                                      <p:cBhvr>
                                        <p:cTn id="6" dur="1" fill="hold">
                                          <p:stCondLst>
                                            <p:cond delay="0"/>
                                          </p:stCondLst>
                                        </p:cTn>
                                        <p:tgtEl>
                                          <p:spTgt spid="5"/>
                                        </p:tgtEl>
                                        <p:attrNameLst>
                                          <p:attrName>style.visibility</p:attrName>
                                        </p:attrNameLst>
                                      </p:cBhvr>
                                      <p:to>
                                        <p:strVal val="visible"/>
                                      </p:to>
                                    </p:set>
                                    <p:anim calcmode="lin" valueType="num">
                                      <p:cBhvr additive="base">
                                        <p:cTn id="7" dur="500" fill="hold"/>
                                        <p:tgtEl>
                                          <p:spTgt spid="5"/>
                                        </p:tgtEl>
                                        <p:attrNameLst>
                                          <p:attrName>ppt_x</p:attrName>
                                        </p:attrNameLst>
                                      </p:cBhvr>
                                      <p:tavLst>
                                        <p:tav tm="0">
                                          <p:val>
                                            <p:strVal val="#ppt_x"/>
                                          </p:val>
                                        </p:tav>
                                        <p:tav tm="100000">
                                          <p:val>
                                            <p:strVal val="#ppt_x"/>
                                          </p:val>
                                        </p:tav>
                                      </p:tavLst>
                                    </p:anim>
                                    <p:anim calcmode="lin" valueType="num">
                                      <p:cBhvr additive="base">
                                        <p:cTn id="8" dur="500" fill="hold"/>
                                        <p:tgtEl>
                                          <p:spTgt spid="5"/>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ags/tag1.xml><?xml version="1.0" encoding="utf-8"?>
<p:tagLst xmlns:a="http://schemas.openxmlformats.org/drawingml/2006/main" xmlns:r="http://schemas.openxmlformats.org/officeDocument/2006/relationships" xmlns:p="http://schemas.openxmlformats.org/presentationml/2006/main">
  <p:tag name="TIMING" val="|2.5|47.2|17.6|30.2|38.9"/>
</p:tagLst>
</file>

<file path=ppt/tags/tag2.xml><?xml version="1.0" encoding="utf-8"?>
<p:tagLst xmlns:a="http://schemas.openxmlformats.org/drawingml/2006/main" xmlns:r="http://schemas.openxmlformats.org/officeDocument/2006/relationships" xmlns:p="http://schemas.openxmlformats.org/presentationml/2006/main">
  <p:tag name="TIMING" val="|2.5|47.2|17.6|30.2|38.9"/>
</p:tagLst>
</file>

<file path=ppt/tags/tag3.xml><?xml version="1.0" encoding="utf-8"?>
<p:tagLst xmlns:a="http://schemas.openxmlformats.org/drawingml/2006/main" xmlns:r="http://schemas.openxmlformats.org/officeDocument/2006/relationships" xmlns:p="http://schemas.openxmlformats.org/presentationml/2006/main">
  <p:tag name="TIMING" val="|2.5|47.2|17.6|30.2|38.9"/>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ct:contentTypeSchema xmlns:ct="http://schemas.microsoft.com/office/2006/metadata/contentType" xmlns:ma="http://schemas.microsoft.com/office/2006/metadata/properties/metaAttributes" ct:_="" ma:_="" ma:contentTypeName="Document" ma:contentTypeID="0x010100571D201D27314143BE863E8D07D284B8" ma:contentTypeVersion="7" ma:contentTypeDescription="Create a new document." ma:contentTypeScope="" ma:versionID="a04bb269a71ec15fb8834c62c42de320">
  <xsd:schema xmlns:xsd="http://www.w3.org/2001/XMLSchema" xmlns:xs="http://www.w3.org/2001/XMLSchema" xmlns:p="http://schemas.microsoft.com/office/2006/metadata/properties" xmlns:ns2="3eb4558b-8982-4134-8cf8-0edee52307a7" xmlns:ns3="049f97e1-32ae-4d3d-9c64-63be60dba368" targetNamespace="http://schemas.microsoft.com/office/2006/metadata/properties" ma:root="true" ma:fieldsID="858dc09fc12d3d2ae6884f6eb9195164" ns2:_="" ns3:_="">
    <xsd:import namespace="3eb4558b-8982-4134-8cf8-0edee52307a7"/>
    <xsd:import namespace="049f97e1-32ae-4d3d-9c64-63be60dba368"/>
    <xsd:element name="properties">
      <xsd:complexType>
        <xsd:sequence>
          <xsd:element name="documentManagement">
            <xsd:complexType>
              <xsd:all>
                <xsd:element ref="ns2:MediaServiceMetadata" minOccurs="0"/>
                <xsd:element ref="ns2:MediaServiceFastMetadata" minOccurs="0"/>
                <xsd:element ref="ns2:MediaServiceAutoKeyPoints" minOccurs="0"/>
                <xsd:element ref="ns2:MediaServiceKeyPoints" minOccurs="0"/>
                <xsd:element ref="ns3:SharedWithUsers" minOccurs="0"/>
                <xsd:element ref="ns3:SharedWithDetails" minOccurs="0"/>
                <xsd:element ref="ns2:MediaServiceDateTake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3eb4558b-8982-4134-8cf8-0edee52307a7"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AutoKeyPoints" ma:index="10" nillable="true" ma:displayName="MediaServiceAutoKeyPoints" ma:hidden="true" ma:internalName="MediaServiceAutoKeyPoints" ma:readOnly="true">
      <xsd:simpleType>
        <xsd:restriction base="dms:Note"/>
      </xsd:simpleType>
    </xsd:element>
    <xsd:element name="MediaServiceKeyPoints" ma:index="11" nillable="true" ma:displayName="KeyPoints" ma:internalName="MediaServiceKeyPoints" ma:readOnly="true">
      <xsd:simpleType>
        <xsd:restriction base="dms:Note">
          <xsd:maxLength value="255"/>
        </xsd:restriction>
      </xsd:simpleType>
    </xsd:element>
    <xsd:element name="MediaServiceDateTaken" ma:index="14" nillable="true" ma:displayName="MediaServiceDateTaken" ma:hidden="true" ma:internalName="MediaServiceDateTake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049f97e1-32ae-4d3d-9c64-63be60dba368" elementFormDefault="qualified">
    <xsd:import namespace="http://schemas.microsoft.com/office/2006/documentManagement/types"/>
    <xsd:import namespace="http://schemas.microsoft.com/office/infopath/2007/PartnerControls"/>
    <xsd:element name="SharedWithUsers" ma:index="12" nillable="true" ma:displayName="Shared With" ma:SearchPeopleOnly="false" ma:SharePointGroup="0" ma:internalName="SharedWithUsers" ma:readOnly="true" ma:showField="ImnNam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13" nillable="true" ma:displayName="Shared With Details" ma:internalName="SharedWithDetail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4" ma:displayName="Content Type"/>
        <xsd:element ref="dc:title" minOccurs="0" maxOccurs="1" ma:index="3"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Props1.xml><?xml version="1.0" encoding="utf-8"?>
<ds:datastoreItem xmlns:ds="http://schemas.openxmlformats.org/officeDocument/2006/customXml" ds:itemID="{61B7BC7E-0EBC-4C92-BAD0-450CF66E3494}">
  <ds:schemaRefs>
    <ds:schemaRef ds:uri="http://schemas.microsoft.com/office/2006/metadata/properties"/>
    <ds:schemaRef ds:uri="http://schemas.microsoft.com/office/infopath/2007/PartnerControls"/>
  </ds:schemaRefs>
</ds:datastoreItem>
</file>

<file path=customXml/itemProps2.xml><?xml version="1.0" encoding="utf-8"?>
<ds:datastoreItem xmlns:ds="http://schemas.openxmlformats.org/officeDocument/2006/customXml" ds:itemID="{03D850E1-1769-4DE1-BE38-6A065E718C23}">
  <ds:schemaRefs>
    <ds:schemaRef ds:uri="http://schemas.microsoft.com/sharepoint/v3/contenttype/forms"/>
  </ds:schemaRefs>
</ds:datastoreItem>
</file>

<file path=customXml/itemProps3.xml><?xml version="1.0" encoding="utf-8"?>
<ds:datastoreItem xmlns:ds="http://schemas.openxmlformats.org/officeDocument/2006/customXml" ds:itemID="{0619BE2E-B40E-4A92-94D3-32FE7828D08C}">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3eb4558b-8982-4134-8cf8-0edee52307a7"/>
    <ds:schemaRef ds:uri="049f97e1-32ae-4d3d-9c64-63be60dba368"/>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docProps/app.xml><?xml version="1.0" encoding="utf-8"?>
<Properties xmlns="http://schemas.openxmlformats.org/officeDocument/2006/extended-properties" xmlns:vt="http://schemas.openxmlformats.org/officeDocument/2006/docPropsVTypes">
  <TotalTime>4</TotalTime>
  <Words>314</Words>
  <Application>Microsoft Office PowerPoint</Application>
  <PresentationFormat>Widescreen</PresentationFormat>
  <Paragraphs>22</Paragraphs>
  <Slides>6</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vt:i4>
      </vt:variant>
    </vt:vector>
  </HeadingPairs>
  <TitlesOfParts>
    <vt:vector size="11" baseType="lpstr">
      <vt:lpstr>Arial</vt:lpstr>
      <vt:lpstr>Calibri</vt:lpstr>
      <vt:lpstr>Calibri Light</vt:lpstr>
      <vt:lpstr>Comic Sans MS</vt:lpstr>
      <vt:lpstr>Office Theme</vt:lpstr>
      <vt:lpstr>PowerPoint Presentation</vt:lpstr>
      <vt:lpstr>Watch the video and make notes on the three different methods</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Chalky Chalk</dc:creator>
  <cp:lastModifiedBy>Helen</cp:lastModifiedBy>
  <cp:revision>27</cp:revision>
  <dcterms:created xsi:type="dcterms:W3CDTF">2017-12-07T17:14:34Z</dcterms:created>
  <dcterms:modified xsi:type="dcterms:W3CDTF">2020-09-10T17:13:50Z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0x010100571D201D27314143BE863E8D07D284B8</vt:lpwstr>
  </property>
</Properties>
</file>