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9" r:id="rId2"/>
    <p:sldId id="270"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775111-B649-46B2-93F0-4DD9C63FF609}" type="datetimeFigureOut">
              <a:rPr lang="en-GB" smtClean="0"/>
              <a:t>18/03/2020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F4E73B-8733-48E2-AE41-830BADB4C435}" type="slidenum">
              <a:rPr lang="en-GB" smtClean="0"/>
              <a:t>‹#›</a:t>
            </a:fld>
            <a:endParaRPr lang="en-GB"/>
          </a:p>
        </p:txBody>
      </p:sp>
    </p:spTree>
    <p:extLst>
      <p:ext uri="{BB962C8B-B14F-4D97-AF65-F5344CB8AC3E}">
        <p14:creationId xmlns:p14="http://schemas.microsoft.com/office/powerpoint/2010/main" val="214915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237C28-FDE2-4106-A987-B159D065187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3074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AAC449C-4364-45A9-BEE7-B7556742A602}" type="datetimeFigureOut">
              <a:rPr lang="en-GB" smtClean="0"/>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1981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AC449C-4364-45A9-BEE7-B7556742A602}" type="datetimeFigureOut">
              <a:rPr lang="en-GB" smtClean="0"/>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3019047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AC449C-4364-45A9-BEE7-B7556742A602}" type="datetimeFigureOut">
              <a:rPr lang="en-GB" smtClean="0"/>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2056298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AC449C-4364-45A9-BEE7-B7556742A602}" type="datetimeFigureOut">
              <a:rPr lang="en-GB" smtClean="0"/>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3718484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AC449C-4364-45A9-BEE7-B7556742A602}" type="datetimeFigureOut">
              <a:rPr lang="en-GB" smtClean="0"/>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182470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AAC449C-4364-45A9-BEE7-B7556742A602}" type="datetimeFigureOut">
              <a:rPr lang="en-GB" smtClean="0"/>
              <a:t>18/03/2020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157739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AC449C-4364-45A9-BEE7-B7556742A602}" type="datetimeFigureOut">
              <a:rPr lang="en-GB" smtClean="0"/>
              <a:t>18/03/2020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3194276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AAC449C-4364-45A9-BEE7-B7556742A602}" type="datetimeFigureOut">
              <a:rPr lang="en-GB" smtClean="0"/>
              <a:t>18/03/2020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3592182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AC449C-4364-45A9-BEE7-B7556742A602}" type="datetimeFigureOut">
              <a:rPr lang="en-GB" smtClean="0"/>
              <a:t>18/03/2020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1601972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AC449C-4364-45A9-BEE7-B7556742A602}" type="datetimeFigureOut">
              <a:rPr lang="en-GB" smtClean="0"/>
              <a:t>18/03/2020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2065019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AC449C-4364-45A9-BEE7-B7556742A602}" type="datetimeFigureOut">
              <a:rPr lang="en-GB" smtClean="0"/>
              <a:t>18/03/2020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3899156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AC449C-4364-45A9-BEE7-B7556742A602}" type="datetimeFigureOut">
              <a:rPr lang="en-GB" smtClean="0"/>
              <a:t>18/03/2020</a:t>
            </a:fld>
            <a:endParaRPr lang="en-GB"/>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FC730E-B600-4742-9357-4D066B810587}" type="slidenum">
              <a:rPr lang="en-GB" smtClean="0"/>
              <a:t>‹#›</a:t>
            </a:fld>
            <a:endParaRPr lang="en-GB"/>
          </a:p>
        </p:txBody>
      </p:sp>
    </p:spTree>
    <p:extLst>
      <p:ext uri="{BB962C8B-B14F-4D97-AF65-F5344CB8AC3E}">
        <p14:creationId xmlns:p14="http://schemas.microsoft.com/office/powerpoint/2010/main" val="16179221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FD6C7BA-07E0-498E-9AC9-93C164113A08}"/>
              </a:ext>
            </a:extLst>
          </p:cNvPr>
          <p:cNvSpPr txBox="1"/>
          <p:nvPr/>
        </p:nvSpPr>
        <p:spPr>
          <a:xfrm>
            <a:off x="6096001" y="133165"/>
            <a:ext cx="4287915" cy="369332"/>
          </a:xfrm>
          <a:prstGeom prst="rect">
            <a:avLst/>
          </a:prstGeom>
          <a:solidFill>
            <a:schemeClr val="bg1"/>
          </a:solidFill>
          <a:ln w="41275">
            <a:solidFill>
              <a:srgbClr val="7030A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sz="1100" dirty="0">
                <a:solidFill>
                  <a:prstClr val="black"/>
                </a:solidFill>
                <a:latin typeface="Calibri" panose="020F0502020204030204"/>
              </a:rPr>
              <a:t>Date work completed: </a:t>
            </a:r>
            <a:r>
              <a:rPr lang="en-GB" dirty="0">
                <a:solidFill>
                  <a:prstClr val="black"/>
                </a:solidFill>
                <a:latin typeface="Calibri" panose="020F0502020204030204"/>
              </a:rPr>
              <a:t>________________________</a:t>
            </a:r>
          </a:p>
        </p:txBody>
      </p:sp>
      <p:sp>
        <p:nvSpPr>
          <p:cNvPr id="5" name="TextBox 4">
            <a:extLst>
              <a:ext uri="{FF2B5EF4-FFF2-40B4-BE49-F238E27FC236}">
                <a16:creationId xmlns:a16="http://schemas.microsoft.com/office/drawing/2014/main" id="{7438F153-243A-4FF7-856F-67255509BC08}"/>
              </a:ext>
            </a:extLst>
          </p:cNvPr>
          <p:cNvSpPr txBox="1"/>
          <p:nvPr/>
        </p:nvSpPr>
        <p:spPr>
          <a:xfrm>
            <a:off x="1658646" y="133165"/>
            <a:ext cx="4287915" cy="369332"/>
          </a:xfrm>
          <a:prstGeom prst="rect">
            <a:avLst/>
          </a:prstGeom>
          <a:solidFill>
            <a:schemeClr val="bg1"/>
          </a:solidFill>
          <a:ln w="41275">
            <a:solidFill>
              <a:srgbClr val="7030A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sz="1100" dirty="0">
                <a:solidFill>
                  <a:prstClr val="black"/>
                </a:solidFill>
                <a:latin typeface="Calibri" panose="020F0502020204030204"/>
              </a:rPr>
              <a:t>Student name:  </a:t>
            </a:r>
            <a:r>
              <a:rPr lang="en-GB" dirty="0">
                <a:solidFill>
                  <a:prstClr val="black"/>
                </a:solidFill>
                <a:latin typeface="Calibri" panose="020F0502020204030204"/>
              </a:rPr>
              <a:t>____________________________</a:t>
            </a:r>
          </a:p>
        </p:txBody>
      </p:sp>
      <p:sp>
        <p:nvSpPr>
          <p:cNvPr id="6" name="TextBox 5">
            <a:extLst>
              <a:ext uri="{FF2B5EF4-FFF2-40B4-BE49-F238E27FC236}">
                <a16:creationId xmlns:a16="http://schemas.microsoft.com/office/drawing/2014/main" id="{A4CE6503-10E3-4111-8415-0C2642475542}"/>
              </a:ext>
            </a:extLst>
          </p:cNvPr>
          <p:cNvSpPr txBox="1"/>
          <p:nvPr/>
        </p:nvSpPr>
        <p:spPr>
          <a:xfrm>
            <a:off x="1658645" y="621437"/>
            <a:ext cx="8725270" cy="369332"/>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b="1" dirty="0">
                <a:solidFill>
                  <a:prstClr val="black"/>
                </a:solidFill>
                <a:latin typeface="Calibri" panose="020F0502020204030204"/>
              </a:rPr>
              <a:t>Title: Analysing a non-fiction text</a:t>
            </a:r>
          </a:p>
        </p:txBody>
      </p:sp>
      <p:sp>
        <p:nvSpPr>
          <p:cNvPr id="7" name="TextBox 6">
            <a:extLst>
              <a:ext uri="{FF2B5EF4-FFF2-40B4-BE49-F238E27FC236}">
                <a16:creationId xmlns:a16="http://schemas.microsoft.com/office/drawing/2014/main" id="{DBE0B638-5FC6-4E92-9E33-F1832ABEAFA1}"/>
              </a:ext>
            </a:extLst>
          </p:cNvPr>
          <p:cNvSpPr txBox="1"/>
          <p:nvPr/>
        </p:nvSpPr>
        <p:spPr>
          <a:xfrm>
            <a:off x="1658645" y="1091954"/>
            <a:ext cx="8725270" cy="646331"/>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dirty="0">
                <a:solidFill>
                  <a:prstClr val="black"/>
                </a:solidFill>
                <a:latin typeface="Calibri" panose="020F0502020204030204"/>
              </a:rPr>
              <a:t>Today we’re going to read an explanation about the new Victorian hobby of going </a:t>
            </a:r>
            <a:r>
              <a:rPr lang="en-GB" b="1" dirty="0">
                <a:solidFill>
                  <a:prstClr val="black"/>
                </a:solidFill>
                <a:latin typeface="Calibri" panose="020F0502020204030204"/>
              </a:rPr>
              <a:t>camping! </a:t>
            </a:r>
            <a:r>
              <a:rPr lang="en-GB" dirty="0">
                <a:solidFill>
                  <a:prstClr val="black"/>
                </a:solidFill>
                <a:latin typeface="Calibri" panose="020F0502020204030204"/>
              </a:rPr>
              <a:t>(Well, it was new back then in  1881!) This account is written by Charles Dickens Jr. </a:t>
            </a:r>
          </a:p>
        </p:txBody>
      </p:sp>
      <p:sp>
        <p:nvSpPr>
          <p:cNvPr id="9" name="TextBox 8">
            <a:extLst>
              <a:ext uri="{FF2B5EF4-FFF2-40B4-BE49-F238E27FC236}">
                <a16:creationId xmlns:a16="http://schemas.microsoft.com/office/drawing/2014/main" id="{551317C0-EA62-4C81-9156-AC549975378C}"/>
              </a:ext>
            </a:extLst>
          </p:cNvPr>
          <p:cNvSpPr txBox="1"/>
          <p:nvPr/>
        </p:nvSpPr>
        <p:spPr>
          <a:xfrm>
            <a:off x="1658646" y="1912646"/>
            <a:ext cx="4994402" cy="577081"/>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sz="1050" b="1" dirty="0">
                <a:solidFill>
                  <a:srgbClr val="7030A0"/>
                </a:solidFill>
                <a:latin typeface="Calibri" panose="020F0502020204030204"/>
              </a:rPr>
              <a:t>Task 1:</a:t>
            </a:r>
          </a:p>
          <a:p>
            <a:pPr defTabSz="457200">
              <a:defRPr/>
            </a:pPr>
            <a:r>
              <a:rPr lang="en-GB" sz="1050" b="1" dirty="0">
                <a:solidFill>
                  <a:srgbClr val="7030A0"/>
                </a:solidFill>
                <a:latin typeface="Calibri" panose="020F0502020204030204"/>
              </a:rPr>
              <a:t>Four </a:t>
            </a:r>
            <a:r>
              <a:rPr lang="en-GB" sz="1050" dirty="0">
                <a:solidFill>
                  <a:srgbClr val="7030A0"/>
                </a:solidFill>
                <a:latin typeface="Calibri" panose="020F0502020204030204"/>
              </a:rPr>
              <a:t>of these eight statements are TRUE. Shade in the boxes for the ones which are </a:t>
            </a:r>
            <a:r>
              <a:rPr lang="en-GB" sz="1050" b="1" dirty="0">
                <a:solidFill>
                  <a:srgbClr val="7030A0"/>
                </a:solidFill>
                <a:latin typeface="Calibri" panose="020F0502020204030204"/>
              </a:rPr>
              <a:t>true</a:t>
            </a:r>
            <a:r>
              <a:rPr lang="en-GB" sz="1050" dirty="0">
                <a:solidFill>
                  <a:srgbClr val="7030A0"/>
                </a:solidFill>
                <a:latin typeface="Calibri" panose="020F0502020204030204"/>
              </a:rPr>
              <a:t>.</a:t>
            </a:r>
          </a:p>
        </p:txBody>
      </p:sp>
      <p:sp>
        <p:nvSpPr>
          <p:cNvPr id="10" name="TextBox 9">
            <a:extLst>
              <a:ext uri="{FF2B5EF4-FFF2-40B4-BE49-F238E27FC236}">
                <a16:creationId xmlns:a16="http://schemas.microsoft.com/office/drawing/2014/main" id="{D8339F0E-50B0-4495-9B8C-75C8CA3CDC9F}"/>
              </a:ext>
            </a:extLst>
          </p:cNvPr>
          <p:cNvSpPr txBox="1"/>
          <p:nvPr/>
        </p:nvSpPr>
        <p:spPr>
          <a:xfrm>
            <a:off x="6779171" y="4101041"/>
            <a:ext cx="3604744" cy="2462213"/>
          </a:xfrm>
          <a:prstGeom prst="rect">
            <a:avLst/>
          </a:prstGeom>
          <a:solidFill>
            <a:schemeClr val="accent2">
              <a:lumMod val="20000"/>
              <a:lumOff val="80000"/>
            </a:schemeClr>
          </a:solidFill>
          <a:ln w="38100">
            <a:solidFill>
              <a:srgbClr val="C0000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sz="2200" dirty="0">
                <a:solidFill>
                  <a:srgbClr val="C00000"/>
                </a:solidFill>
                <a:latin typeface="Calibri" panose="020F0502020204030204"/>
              </a:rPr>
              <a:t>Finished? You are an enthusiastic Victorian camper! Write a </a:t>
            </a:r>
            <a:r>
              <a:rPr lang="en-GB" sz="2200" b="1" dirty="0">
                <a:solidFill>
                  <a:srgbClr val="C00000"/>
                </a:solidFill>
                <a:latin typeface="Calibri" panose="020F0502020204030204"/>
              </a:rPr>
              <a:t>speech</a:t>
            </a:r>
            <a:r>
              <a:rPr lang="en-GB" sz="2200" dirty="0">
                <a:solidFill>
                  <a:srgbClr val="C00000"/>
                </a:solidFill>
                <a:latin typeface="Calibri" panose="020F0502020204030204"/>
              </a:rPr>
              <a:t> to </a:t>
            </a:r>
            <a:r>
              <a:rPr lang="en-GB" sz="2200" b="1" dirty="0">
                <a:solidFill>
                  <a:srgbClr val="C00000"/>
                </a:solidFill>
                <a:latin typeface="Calibri" panose="020F0502020204030204"/>
              </a:rPr>
              <a:t>your fellow Victorians arguing</a:t>
            </a:r>
            <a:r>
              <a:rPr lang="en-GB" sz="2200" dirty="0">
                <a:solidFill>
                  <a:srgbClr val="C00000"/>
                </a:solidFill>
                <a:latin typeface="Calibri" panose="020F0502020204030204"/>
              </a:rPr>
              <a:t> that camping is a great hobby and more people should do it.</a:t>
            </a:r>
          </a:p>
        </p:txBody>
      </p:sp>
      <p:sp>
        <p:nvSpPr>
          <p:cNvPr id="11" name="TextBox 10">
            <a:extLst>
              <a:ext uri="{FF2B5EF4-FFF2-40B4-BE49-F238E27FC236}">
                <a16:creationId xmlns:a16="http://schemas.microsoft.com/office/drawing/2014/main" id="{9EC0A040-AD2F-4A79-9754-1736F66AE114}"/>
              </a:ext>
            </a:extLst>
          </p:cNvPr>
          <p:cNvSpPr txBox="1"/>
          <p:nvPr/>
        </p:nvSpPr>
        <p:spPr>
          <a:xfrm>
            <a:off x="6779172" y="1936275"/>
            <a:ext cx="3604743" cy="1923604"/>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sz="1700" b="1" dirty="0">
                <a:solidFill>
                  <a:srgbClr val="7030A0"/>
                </a:solidFill>
                <a:latin typeface="Calibri" panose="020F0502020204030204"/>
              </a:rPr>
              <a:t>Task 2: </a:t>
            </a:r>
          </a:p>
          <a:p>
            <a:pPr defTabSz="457200">
              <a:defRPr/>
            </a:pPr>
            <a:r>
              <a:rPr lang="en-GB" sz="1700" dirty="0">
                <a:solidFill>
                  <a:srgbClr val="7030A0"/>
                </a:solidFill>
                <a:latin typeface="Calibri" panose="020F0502020204030204"/>
              </a:rPr>
              <a:t>Highlight all the </a:t>
            </a:r>
            <a:r>
              <a:rPr lang="en-GB" sz="1700" b="1" dirty="0">
                <a:solidFill>
                  <a:srgbClr val="7030A0"/>
                </a:solidFill>
                <a:latin typeface="Calibri" panose="020F0502020204030204"/>
              </a:rPr>
              <a:t>facts</a:t>
            </a:r>
            <a:r>
              <a:rPr lang="en-GB" sz="1700" dirty="0">
                <a:solidFill>
                  <a:srgbClr val="7030A0"/>
                </a:solidFill>
                <a:latin typeface="Calibri" panose="020F0502020204030204"/>
              </a:rPr>
              <a:t> (not opinions) about the </a:t>
            </a:r>
            <a:r>
              <a:rPr lang="en-GB" sz="1700" b="1" dirty="0">
                <a:solidFill>
                  <a:srgbClr val="7030A0"/>
                </a:solidFill>
                <a:latin typeface="Calibri" panose="020F0502020204030204"/>
              </a:rPr>
              <a:t>camping </a:t>
            </a:r>
            <a:r>
              <a:rPr lang="en-GB" sz="1700" dirty="0">
                <a:solidFill>
                  <a:srgbClr val="7030A0"/>
                </a:solidFill>
                <a:latin typeface="Calibri" panose="020F0502020204030204"/>
              </a:rPr>
              <a:t>in this extract.</a:t>
            </a:r>
          </a:p>
          <a:p>
            <a:pPr defTabSz="457200">
              <a:defRPr/>
            </a:pPr>
            <a:endParaRPr lang="en-GB" sz="1700" dirty="0">
              <a:solidFill>
                <a:srgbClr val="7030A0"/>
              </a:solidFill>
              <a:latin typeface="Calibri" panose="020F0502020204030204"/>
            </a:endParaRPr>
          </a:p>
          <a:p>
            <a:pPr defTabSz="457200">
              <a:defRPr/>
            </a:pPr>
            <a:r>
              <a:rPr lang="en-GB" sz="1700" i="1" dirty="0">
                <a:solidFill>
                  <a:srgbClr val="7030A0"/>
                </a:solidFill>
                <a:latin typeface="Calibri" panose="020F0502020204030204"/>
              </a:rPr>
              <a:t>Bonus Challenge: Write out a </a:t>
            </a:r>
            <a:r>
              <a:rPr lang="en-GB" sz="1700" b="1" i="1" dirty="0">
                <a:solidFill>
                  <a:srgbClr val="7030A0"/>
                </a:solidFill>
                <a:latin typeface="Calibri" panose="020F0502020204030204"/>
              </a:rPr>
              <a:t>summary</a:t>
            </a:r>
            <a:r>
              <a:rPr lang="en-GB" sz="1700" i="1" dirty="0">
                <a:solidFill>
                  <a:srgbClr val="7030A0"/>
                </a:solidFill>
                <a:latin typeface="Calibri" panose="020F0502020204030204"/>
              </a:rPr>
              <a:t> of Victorian camping using </a:t>
            </a:r>
            <a:r>
              <a:rPr lang="en-GB" sz="1700" b="1" i="1" dirty="0">
                <a:solidFill>
                  <a:srgbClr val="7030A0"/>
                </a:solidFill>
                <a:latin typeface="Calibri" panose="020F0502020204030204"/>
              </a:rPr>
              <a:t>quotes</a:t>
            </a:r>
            <a:r>
              <a:rPr lang="en-GB" sz="1700" i="1" dirty="0">
                <a:solidFill>
                  <a:srgbClr val="7030A0"/>
                </a:solidFill>
                <a:latin typeface="Calibri" panose="020F0502020204030204"/>
              </a:rPr>
              <a:t> from the article.  </a:t>
            </a:r>
          </a:p>
        </p:txBody>
      </p:sp>
      <p:sp>
        <p:nvSpPr>
          <p:cNvPr id="13" name="TextBox 12">
            <a:extLst>
              <a:ext uri="{FF2B5EF4-FFF2-40B4-BE49-F238E27FC236}">
                <a16:creationId xmlns:a16="http://schemas.microsoft.com/office/drawing/2014/main" id="{13012DDC-F9B9-43E1-A625-81E8C799E5A0}"/>
              </a:ext>
            </a:extLst>
          </p:cNvPr>
          <p:cNvSpPr txBox="1"/>
          <p:nvPr/>
        </p:nvSpPr>
        <p:spPr>
          <a:xfrm>
            <a:off x="1658645" y="4597479"/>
            <a:ext cx="4994401" cy="2062103"/>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sz="1600" b="1" dirty="0">
                <a:solidFill>
                  <a:srgbClr val="7030A0"/>
                </a:solidFill>
                <a:latin typeface="Calibri" panose="020F0502020204030204"/>
              </a:rPr>
              <a:t>Task 3: </a:t>
            </a:r>
          </a:p>
          <a:p>
            <a:pPr defTabSz="457200">
              <a:defRPr/>
            </a:pPr>
            <a:r>
              <a:rPr lang="en-GB" sz="1600" dirty="0">
                <a:solidFill>
                  <a:srgbClr val="7030A0"/>
                </a:solidFill>
                <a:latin typeface="Calibri" panose="020F0502020204030204"/>
              </a:rPr>
              <a:t>Circle all the quotes which show the writer is </a:t>
            </a:r>
            <a:r>
              <a:rPr lang="en-GB" sz="1600" b="1" dirty="0">
                <a:solidFill>
                  <a:srgbClr val="7030A0"/>
                </a:solidFill>
                <a:latin typeface="Calibri" panose="020F0502020204030204"/>
              </a:rPr>
              <a:t>annoyed by some people who go camping and don’t follow the rules</a:t>
            </a:r>
            <a:r>
              <a:rPr lang="en-GB" sz="1600" dirty="0">
                <a:solidFill>
                  <a:srgbClr val="7030A0"/>
                </a:solidFill>
                <a:latin typeface="Calibri" panose="020F0502020204030204"/>
              </a:rPr>
              <a:t>.</a:t>
            </a:r>
          </a:p>
          <a:p>
            <a:pPr defTabSz="457200">
              <a:defRPr/>
            </a:pPr>
            <a:endParaRPr lang="en-GB" sz="1600" dirty="0">
              <a:solidFill>
                <a:srgbClr val="7030A0"/>
              </a:solidFill>
              <a:latin typeface="Calibri" panose="020F0502020204030204"/>
            </a:endParaRPr>
          </a:p>
          <a:p>
            <a:pPr defTabSz="457200">
              <a:defRPr/>
            </a:pPr>
            <a:r>
              <a:rPr lang="en-GB" sz="1600" i="1" dirty="0">
                <a:solidFill>
                  <a:srgbClr val="7030A0"/>
                </a:solidFill>
                <a:latin typeface="Calibri" panose="020F0502020204030204"/>
              </a:rPr>
              <a:t>Bonus Challenge: Which </a:t>
            </a:r>
            <a:r>
              <a:rPr lang="en-GB" sz="1600" b="1" i="1" dirty="0">
                <a:solidFill>
                  <a:srgbClr val="7030A0"/>
                </a:solidFill>
                <a:latin typeface="Calibri" panose="020F0502020204030204"/>
              </a:rPr>
              <a:t>language techniques </a:t>
            </a:r>
            <a:r>
              <a:rPr lang="en-GB" sz="1600" i="1" dirty="0">
                <a:solidFill>
                  <a:srgbClr val="7030A0"/>
                </a:solidFill>
                <a:latin typeface="Calibri" panose="020F0502020204030204"/>
              </a:rPr>
              <a:t>does he use to make us understand his </a:t>
            </a:r>
            <a:r>
              <a:rPr lang="en-GB" sz="1600" b="1" i="1" dirty="0">
                <a:solidFill>
                  <a:srgbClr val="7030A0"/>
                </a:solidFill>
                <a:latin typeface="Calibri" panose="020F0502020204030204"/>
              </a:rPr>
              <a:t>annoyance</a:t>
            </a:r>
            <a:r>
              <a:rPr lang="en-GB" sz="1600" i="1" dirty="0">
                <a:solidFill>
                  <a:srgbClr val="7030A0"/>
                </a:solidFill>
                <a:latin typeface="Calibri" panose="020F0502020204030204"/>
              </a:rPr>
              <a:t>? Make notes on these and explain how the writer is able to get us to understand his </a:t>
            </a:r>
            <a:r>
              <a:rPr lang="en-GB" sz="1600" b="1" i="1" dirty="0">
                <a:solidFill>
                  <a:srgbClr val="7030A0"/>
                </a:solidFill>
                <a:latin typeface="Calibri" panose="020F0502020204030204"/>
              </a:rPr>
              <a:t>annoyance.</a:t>
            </a:r>
            <a:endParaRPr lang="en-GB" sz="1400" i="1" dirty="0">
              <a:solidFill>
                <a:srgbClr val="7030A0"/>
              </a:solidFill>
              <a:latin typeface="Calibri" panose="020F0502020204030204"/>
            </a:endParaRPr>
          </a:p>
        </p:txBody>
      </p:sp>
      <p:graphicFrame>
        <p:nvGraphicFramePr>
          <p:cNvPr id="2" name="Table 1">
            <a:extLst>
              <a:ext uri="{FF2B5EF4-FFF2-40B4-BE49-F238E27FC236}">
                <a16:creationId xmlns:a16="http://schemas.microsoft.com/office/drawing/2014/main" id="{A8410243-BCC4-456E-A3C7-B956C5E8848A}"/>
              </a:ext>
            </a:extLst>
          </p:cNvPr>
          <p:cNvGraphicFramePr>
            <a:graphicFrameLocks noGrp="1"/>
          </p:cNvGraphicFramePr>
          <p:nvPr/>
        </p:nvGraphicFramePr>
        <p:xfrm>
          <a:off x="1658646" y="2585980"/>
          <a:ext cx="4994401" cy="191524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071224">
                  <a:extLst>
                    <a:ext uri="{9D8B030D-6E8A-4147-A177-3AD203B41FA5}">
                      <a16:colId xmlns:a16="http://schemas.microsoft.com/office/drawing/2014/main" val="2016636582"/>
                    </a:ext>
                  </a:extLst>
                </a:gridCol>
                <a:gridCol w="330535">
                  <a:extLst>
                    <a:ext uri="{9D8B030D-6E8A-4147-A177-3AD203B41FA5}">
                      <a16:colId xmlns:a16="http://schemas.microsoft.com/office/drawing/2014/main" val="3161405145"/>
                    </a:ext>
                  </a:extLst>
                </a:gridCol>
                <a:gridCol w="2277021">
                  <a:extLst>
                    <a:ext uri="{9D8B030D-6E8A-4147-A177-3AD203B41FA5}">
                      <a16:colId xmlns:a16="http://schemas.microsoft.com/office/drawing/2014/main" val="2065246476"/>
                    </a:ext>
                  </a:extLst>
                </a:gridCol>
                <a:gridCol w="315621">
                  <a:extLst>
                    <a:ext uri="{9D8B030D-6E8A-4147-A177-3AD203B41FA5}">
                      <a16:colId xmlns:a16="http://schemas.microsoft.com/office/drawing/2014/main" val="3583380792"/>
                    </a:ext>
                  </a:extLst>
                </a:gridCol>
              </a:tblGrid>
              <a:tr h="315044">
                <a:tc>
                  <a:txBody>
                    <a:bodyPr/>
                    <a:lstStyle/>
                    <a:p>
                      <a:r>
                        <a:rPr lang="en-GB" sz="1200" dirty="0"/>
                        <a:t>Statement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GB" sz="1200" dirty="0"/>
                        <a:t>Statement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550714297"/>
                  </a:ext>
                </a:extLst>
              </a:tr>
              <a:tr h="315044">
                <a:tc>
                  <a:txBody>
                    <a:bodyPr/>
                    <a:lstStyle/>
                    <a:p>
                      <a:r>
                        <a:rPr lang="en-GB" sz="900" dirty="0"/>
                        <a:t>Many people speak about camping enthusiastically.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900" dirty="0"/>
                        <a:t>One camping-ground owner had to close their site because people kept stealing fruit and eggs.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12931912"/>
                  </a:ext>
                </a:extLst>
              </a:tr>
              <a:tr h="315044">
                <a:tc>
                  <a:txBody>
                    <a:bodyPr/>
                    <a:lstStyle/>
                    <a:p>
                      <a:r>
                        <a:rPr lang="en-GB" sz="900" dirty="0"/>
                        <a:t>The writer says he prefers to sleep in a bed rather than going camping.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900" dirty="0"/>
                        <a:t>Camping next to water is absolutely fine, according to the writer.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877251900"/>
                  </a:ext>
                </a:extLst>
              </a:tr>
              <a:tr h="315044">
                <a:tc>
                  <a:txBody>
                    <a:bodyPr/>
                    <a:lstStyle/>
                    <a:p>
                      <a:r>
                        <a:rPr lang="en-GB" sz="900" dirty="0"/>
                        <a:t>A lot of land by the river is open to the public.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900" dirty="0"/>
                        <a:t>It is fine to camp under overhanging trees.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429326587"/>
                  </a:ext>
                </a:extLst>
              </a:tr>
              <a:tr h="315044">
                <a:tc>
                  <a:txBody>
                    <a:bodyPr/>
                    <a:lstStyle/>
                    <a:p>
                      <a:r>
                        <a:rPr lang="en-GB" sz="900" dirty="0"/>
                        <a:t>The writer advises people to go camping in private gardens.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900" dirty="0"/>
                        <a:t>A shop in </a:t>
                      </a:r>
                      <a:r>
                        <a:rPr lang="en-GB" sz="900" dirty="0" err="1"/>
                        <a:t>Wigmore</a:t>
                      </a:r>
                      <a:r>
                        <a:rPr lang="en-GB" sz="900" dirty="0"/>
                        <a:t> Street sells excellent stoves for camping.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798220749"/>
                  </a:ext>
                </a:extLst>
              </a:tr>
            </a:tbl>
          </a:graphicData>
        </a:graphic>
      </p:graphicFrame>
      <p:pic>
        <p:nvPicPr>
          <p:cNvPr id="8" name="Picture 7" descr="A tent in the background&#10;&#10;Description automatically generated">
            <a:extLst>
              <a:ext uri="{FF2B5EF4-FFF2-40B4-BE49-F238E27FC236}">
                <a16:creationId xmlns:a16="http://schemas.microsoft.com/office/drawing/2014/main" id="{37BAE3A7-D283-40CF-9D6B-8F582C00CB36}"/>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386711" y="3700546"/>
            <a:ext cx="1146645" cy="825943"/>
          </a:xfrm>
          <a:prstGeom prst="rect">
            <a:avLst/>
          </a:prstGeom>
        </p:spPr>
      </p:pic>
    </p:spTree>
    <p:extLst>
      <p:ext uri="{BB962C8B-B14F-4D97-AF65-F5344CB8AC3E}">
        <p14:creationId xmlns:p14="http://schemas.microsoft.com/office/powerpoint/2010/main" val="190893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F070F94-0D18-42B0-AA8B-F6F23E6FC8DD}"/>
              </a:ext>
            </a:extLst>
          </p:cNvPr>
          <p:cNvSpPr/>
          <p:nvPr/>
        </p:nvSpPr>
        <p:spPr>
          <a:xfrm>
            <a:off x="1665889" y="117694"/>
            <a:ext cx="4272456" cy="6740307"/>
          </a:xfrm>
          <a:prstGeom prst="rect">
            <a:avLst/>
          </a:prstGeom>
        </p:spPr>
        <p:txBody>
          <a:bodyPr wrap="square">
            <a:spAutoFit/>
          </a:bodyPr>
          <a:lstStyle/>
          <a:p>
            <a:pPr defTabSz="457200"/>
            <a:r>
              <a:rPr lang="en-US" sz="1200" dirty="0">
                <a:solidFill>
                  <a:prstClr val="black"/>
                </a:solidFill>
                <a:latin typeface="Calibri" panose="020F0502020204030204"/>
              </a:rPr>
              <a:t>Camping Out is a form of entertainment which has lately come into fashion, and is spoken of with much enthusiasm by its devotees, among whom may be numbered a proportion of ladies. it is a little difficult to see the great enjoyment of sleeping in a tent when you can get a bed, or of being exposed to the mists and fogs which are so plentiful on the river at night and in the early morning even in the summer. It is not necessary to give any detailed advice on this subject, as the enthusiast will probably have imbibed the taste for camping from an experienced friend, who will he able to "show him all the ropes." It may be suggested that a good deal of the land on the banks of the river is private property, and that trespassing in private paddocks and gardens, as is too often done, indiscriminate wood-cutting for fires, and similar practices, should be avoided. The owner of one well-known and extremely comfortable camping-ground has been, we regret to say, compelled to close it against campers owing to the ill return so constantly made him for his courtesy. This gentleman is a man of the world, and not at all of a fidgety or touchy disposition; but when it came to cutting down valuable ornamental shrubs, climbing garden walls, stealing fruit and eggs and surreptitiously milking cows at unholy hours, it was felt that the line must be drawn. A lock- island is generally a good place for a camp. Tents should be pitched a little distance from the water, on rising ground if possible, and upon no account under the shadow of overhanging trees. It is well to be provided with a sufficiency of reasonable comforts, but the example of a party who were seen last year at </a:t>
            </a:r>
            <a:r>
              <a:rPr lang="en-US" sz="1200" dirty="0" err="1">
                <a:solidFill>
                  <a:prstClr val="black"/>
                </a:solidFill>
                <a:latin typeface="Calibri" panose="020F0502020204030204"/>
              </a:rPr>
              <a:t>Cookham</a:t>
            </a:r>
            <a:r>
              <a:rPr lang="en-US" sz="1200" dirty="0">
                <a:solidFill>
                  <a:prstClr val="black"/>
                </a:solidFill>
                <a:latin typeface="Calibri" panose="020F0502020204030204"/>
              </a:rPr>
              <a:t>, with a servant in livery laying the table for dinner, is not one to be followed. Half the fun of camping consists in doing everything for oneself, and in the perfect freedom from all conventional social trammels which such a mode of existence involves. For cooking utensils, the cooking-stoves sold at 93, </a:t>
            </a:r>
            <a:r>
              <a:rPr lang="en-US" sz="1200" dirty="0" err="1">
                <a:solidFill>
                  <a:prstClr val="black"/>
                </a:solidFill>
                <a:latin typeface="Calibri" panose="020F0502020204030204"/>
              </a:rPr>
              <a:t>Wigmore</a:t>
            </a:r>
            <a:r>
              <a:rPr lang="en-US" sz="1200" dirty="0">
                <a:solidFill>
                  <a:prstClr val="black"/>
                </a:solidFill>
                <a:latin typeface="Calibri" panose="020F0502020204030204"/>
              </a:rPr>
              <a:t>-street, have been well spoken of. An iron tripod, with chain and hook to which to hang the kettle or the saucepan, is very useful. B. Edgington, of Tooley-street, can be recommended for tents of all kinds.</a:t>
            </a:r>
          </a:p>
          <a:p>
            <a:pPr algn="r" defTabSz="457200"/>
            <a:r>
              <a:rPr lang="en-US" sz="1200" i="1" dirty="0">
                <a:solidFill>
                  <a:prstClr val="black"/>
                </a:solidFill>
                <a:latin typeface="Calibri" panose="020F0502020204030204"/>
              </a:rPr>
              <a:t>Charles Dickens, </a:t>
            </a:r>
            <a:r>
              <a:rPr lang="en-US" sz="1200" dirty="0">
                <a:solidFill>
                  <a:prstClr val="black"/>
                </a:solidFill>
                <a:latin typeface="Calibri" panose="020F0502020204030204"/>
              </a:rPr>
              <a:t>Dickens's Dictionary of the Thames, 1881</a:t>
            </a:r>
          </a:p>
        </p:txBody>
      </p:sp>
      <p:sp>
        <p:nvSpPr>
          <p:cNvPr id="6" name="Rectangle 5">
            <a:extLst>
              <a:ext uri="{FF2B5EF4-FFF2-40B4-BE49-F238E27FC236}">
                <a16:creationId xmlns:a16="http://schemas.microsoft.com/office/drawing/2014/main" id="{E47D9DE0-A01A-4F0E-B0E0-AB86803B02CA}"/>
              </a:ext>
            </a:extLst>
          </p:cNvPr>
          <p:cNvSpPr/>
          <p:nvPr/>
        </p:nvSpPr>
        <p:spPr>
          <a:xfrm>
            <a:off x="6253655" y="117693"/>
            <a:ext cx="4272456" cy="6740307"/>
          </a:xfrm>
          <a:prstGeom prst="rect">
            <a:avLst/>
          </a:prstGeom>
        </p:spPr>
        <p:txBody>
          <a:bodyPr wrap="square">
            <a:spAutoFit/>
          </a:bodyPr>
          <a:lstStyle/>
          <a:p>
            <a:pPr defTabSz="457200"/>
            <a:r>
              <a:rPr lang="en-US" sz="1200" dirty="0">
                <a:solidFill>
                  <a:prstClr val="black"/>
                </a:solidFill>
                <a:latin typeface="Calibri" panose="020F0502020204030204"/>
              </a:rPr>
              <a:t>Camping Out is a form of entertainment which has lately come into fashion, and is spoken of with much enthusiasm by its devotees, among whom may be numbered a proportion of ladies. it is a little difficult to see the great enjoyment of sleeping in a tent when you can get a bed, or of being exposed to the mists and fogs which are so plentiful on the river at night and in the early morning even in the summer. It is not necessary to give any detailed advice on this subject, as the enthusiast will probably have imbibed the taste for camping from an experienced friend, who will he able to "show him all the ropes." It may be suggested that a good deal of the land on the banks of the river is private property, and that trespassing in private paddocks and gardens, as is too often done, indiscriminate wood-cutting for fires, and similar practices, should be avoided. The owner of one well-known and extremely comfortable camping-ground has been, we regret to say, compelled to close it against campers owing to the ill return so constantly made him for his courtesy. This gentleman is a man of the world, and not at all of a fidgety or touchy disposition; but when it came to cutting down valuable ornamental shrubs, climbing garden walls, stealing fruit and eggs and surreptitiously milking cows at unholy hours, it was felt that the line must be drawn. A lock- island is generally a good place for a camp. Tents should be pitched a little distance from the water, on rising ground if possible, and upon no account under the shadow of overhanging trees. It is well to be provided with a sufficiency of reasonable comforts, but the example of a party who were seen last year at </a:t>
            </a:r>
            <a:r>
              <a:rPr lang="en-US" sz="1200" dirty="0" err="1">
                <a:solidFill>
                  <a:prstClr val="black"/>
                </a:solidFill>
                <a:latin typeface="Calibri" panose="020F0502020204030204"/>
              </a:rPr>
              <a:t>Cookham</a:t>
            </a:r>
            <a:r>
              <a:rPr lang="en-US" sz="1200" dirty="0">
                <a:solidFill>
                  <a:prstClr val="black"/>
                </a:solidFill>
                <a:latin typeface="Calibri" panose="020F0502020204030204"/>
              </a:rPr>
              <a:t>, with a servant in livery laying the table for dinner, is not one to be followed. Half the fun of camping consists in doing everything for oneself, and in the perfect freedom from all conventional social trammels which such a mode of existence involves. For cooking utensils, the cooking-stoves sold at 93, </a:t>
            </a:r>
            <a:r>
              <a:rPr lang="en-US" sz="1200" dirty="0" err="1">
                <a:solidFill>
                  <a:prstClr val="black"/>
                </a:solidFill>
                <a:latin typeface="Calibri" panose="020F0502020204030204"/>
              </a:rPr>
              <a:t>Wigmore</a:t>
            </a:r>
            <a:r>
              <a:rPr lang="en-US" sz="1200" dirty="0">
                <a:solidFill>
                  <a:prstClr val="black"/>
                </a:solidFill>
                <a:latin typeface="Calibri" panose="020F0502020204030204"/>
              </a:rPr>
              <a:t>-street, have been well spoken of. An iron tripod, with chain and hook to which to hang the kettle or the saucepan, is very useful. B. Edgington, of Tooley-street, can be recommended for tents of all kinds.</a:t>
            </a:r>
          </a:p>
          <a:p>
            <a:pPr algn="r" defTabSz="457200"/>
            <a:r>
              <a:rPr lang="en-US" sz="1200" i="1" dirty="0">
                <a:solidFill>
                  <a:prstClr val="black"/>
                </a:solidFill>
                <a:latin typeface="Calibri" panose="020F0502020204030204"/>
              </a:rPr>
              <a:t>Charles Dickens, </a:t>
            </a:r>
            <a:r>
              <a:rPr lang="en-US" sz="1200" dirty="0">
                <a:solidFill>
                  <a:prstClr val="black"/>
                </a:solidFill>
                <a:latin typeface="Calibri" panose="020F0502020204030204"/>
              </a:rPr>
              <a:t>Dickens's Dictionary of the Thames, 1881</a:t>
            </a:r>
          </a:p>
        </p:txBody>
      </p:sp>
    </p:spTree>
    <p:extLst>
      <p:ext uri="{BB962C8B-B14F-4D97-AF65-F5344CB8AC3E}">
        <p14:creationId xmlns:p14="http://schemas.microsoft.com/office/powerpoint/2010/main" val="1055959580"/>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1193</Words>
  <Application>Microsoft Office PowerPoint</Application>
  <PresentationFormat>Widescreen</PresentationFormat>
  <Paragraphs>30</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1_Office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lucy hignett</dc:creator>
  <cp:lastModifiedBy>lucy hignett</cp:lastModifiedBy>
  <cp:revision>1</cp:revision>
  <dcterms:created xsi:type="dcterms:W3CDTF">2020-03-18T09:06:53Z</dcterms:created>
  <dcterms:modified xsi:type="dcterms:W3CDTF">2020-03-18T09:07:24Z</dcterms:modified>
</cp:coreProperties>
</file>