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61" r:id="rId3"/>
    <p:sldId id="262" r:id="rId4"/>
    <p:sldId id="267" r:id="rId5"/>
    <p:sldId id="266" r:id="rId6"/>
    <p:sldId id="263" r:id="rId7"/>
    <p:sldId id="264" r:id="rId8"/>
    <p:sldId id="27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1" autoAdjust="0"/>
    <p:restoredTop sz="89703" autoAdjust="0"/>
  </p:normalViewPr>
  <p:slideViewPr>
    <p:cSldViewPr snapToGrid="0">
      <p:cViewPr varScale="1">
        <p:scale>
          <a:sx n="52" d="100"/>
          <a:sy n="52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91EFA-5BB2-48B5-94DF-BFDEEC35D36B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F5A90-E3D2-473F-95F4-33D48D561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107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RbI2JszKd4&amp;list=PLcvEcrsF_9zLBPrC0QDfASQ1MDqYzedVj&amp;index=71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pjAH84f-c0&amp;list=PLcvEcrsF_9zLBPrC0QDfASQ1MDqYzedVj&amp;index=72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MdNXDqCGv3M&amp;list=PLcvEcrsF_9zLBPrC0QDfASQ1MDqYzedVj&amp;index=73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y14ZuzjH5I&amp;list=PLcvEcrsF_9zLBPrC0QDfASQ1MDqYzedVj&amp;index=74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E4CAE-B64D-4628-8B8A-95E37B5DAA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987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5E22A-A46E-4196-8C56-1E8597CBCD9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14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https://www.youtube.com/watch?v=tRbI2JszKd4&amp;list=PLcvEcrsF_9zLBPrC0QDfASQ1MDqYzedVj&amp;index=71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5E22A-A46E-4196-8C56-1E8597CBCD9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316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E4CAE-B64D-4628-8B8A-95E37B5DAAE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212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https://www.youtube.com/watch?v=7pjAH84f-c0&amp;list=PLcvEcrsF_9zLBPrC0QDfASQ1MDqYzedVj&amp;index=72</a:t>
            </a:r>
            <a:endParaRPr lang="en-GB" dirty="0">
              <a:hlinkClick r:id="rId4"/>
            </a:endParaRPr>
          </a:p>
          <a:p>
            <a:r>
              <a:rPr lang="en-GB" dirty="0">
                <a:hlinkClick r:id="rId4"/>
              </a:rPr>
              <a:t>https://www.youtube.com/watch?v=MdNXDqCGv3M&amp;list=PLcvEcrsF_9zLBPrC0QDfASQ1MDqYzedVj&amp;index=73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5E22A-A46E-4196-8C56-1E8597CBCD9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13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https://www.youtube.com/watch?v=my14ZuzjH5I&amp;list=PLcvEcrsF_9zLBPrC0QDfASQ1MDqYzedVj&amp;index=74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5E22A-A46E-4196-8C56-1E8597CBCD9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225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71BA2-0541-4F0B-A779-C74D41B05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A25ED1-E856-4147-99A5-DDC2F4108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55E1F-85EF-486C-9FBC-C6F34F3C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F320-19B8-4339-99F0-141EAE2D6EF5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45C72-61DF-44B4-A6CF-7F94F1B7D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17859-440E-418F-A4F1-FF8D6AC9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C21F-C186-4A00-8133-DF1A173FB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43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B3CCC-4705-4406-95F4-E39D4B04A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0E5893-AAF8-460D-B337-15B9338A7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BB2B6-85B3-437D-BC00-163E5C63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F320-19B8-4339-99F0-141EAE2D6EF5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A7C6A-DCE2-4319-944F-461DC480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17DC4-06D0-464B-9658-0BEE537C6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C21F-C186-4A00-8133-DF1A173FB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00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7D88BF-AA31-4DBE-9678-C8A906C1B4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979323-04E2-4E54-A590-3A8069791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C97C5-8620-4018-B9B8-9B4754B9A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F320-19B8-4339-99F0-141EAE2D6EF5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39C76-5427-4C61-835C-A63649131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37F85-C810-4574-BB4F-7A16747B2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C21F-C186-4A00-8133-DF1A173FB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1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D8306-E08C-40D0-BDB5-C1BD35B4F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A67C5-34BD-4371-A48A-6A707D533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4171D-5B3B-4871-A3E4-FDF89298B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F320-19B8-4339-99F0-141EAE2D6EF5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9CD87-9564-443E-BA32-1604173EF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93D34-5A0E-440A-83D4-B2C068DD4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C21F-C186-4A00-8133-DF1A173FB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971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8D19-7DF5-4EC0-B5A9-463D36351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2D602-8289-4F18-90EE-4ACC26D57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205DF-C033-4B00-981C-F8A8EBBD4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F320-19B8-4339-99F0-141EAE2D6EF5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91804-F8FB-446A-864B-612324C03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CE1E7-7E10-4FBA-AEB5-18B660BC3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C21F-C186-4A00-8133-DF1A173FB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6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0FA22-F980-4202-B813-6C34BBF66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EABC3-5A5D-4C9A-A340-765A35DA78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F0E5F-A362-4B8F-8FF3-2A80A381D8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36CBD2-51BF-4E21-96B0-57639C341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F320-19B8-4339-99F0-141EAE2D6EF5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7E250F-C7E8-4FE8-9DB1-E7061F86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340FE-668E-4DEA-90F1-A4D4ED08B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C21F-C186-4A00-8133-DF1A173FB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158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FF510-15FB-4640-9F66-596E79304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041F2E-C284-448B-9245-437680900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D3F0F1-F29C-4306-876D-DF01B8A37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6CD9F5-7544-4EC0-B975-C7698ADCD6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9F42F2-8234-4127-BCEB-B49ED0505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57E271-881C-4DE8-A98C-D29D8F5B4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F320-19B8-4339-99F0-141EAE2D6EF5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E73997-A911-4CC4-96F8-D6FD9ABDD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5FACAA-A2E4-43FB-B4D1-2159DCF2D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C21F-C186-4A00-8133-DF1A173FB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06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5CBD5-9A94-444E-B0CB-DEAAAF179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B3EB9E-8D40-4BE6-B398-4FD843D39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F320-19B8-4339-99F0-141EAE2D6EF5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6195FD-6459-4D3A-8AAF-DB2A9D9C4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1A5F9E-60F9-4CFB-BDF2-6DDE5B840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C21F-C186-4A00-8133-DF1A173FB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65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4E51A5-B755-4557-BBE7-37F25515A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F320-19B8-4339-99F0-141EAE2D6EF5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A7BCCD-5A31-4B18-8DD4-E1C1BDCD4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08AF3-1593-4887-8C64-3318D0283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C21F-C186-4A00-8133-DF1A173FB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03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FD15-B151-4C5B-AB37-FF145298C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70E69-84B2-4E07-98F2-E5BC9AE67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2C2C11-A08F-45A5-9A5A-52B9476EB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FD47D-127D-4A3B-A2FA-192F4A74A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F320-19B8-4339-99F0-141EAE2D6EF5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E6FBE1-7F8A-4CDF-9CC8-051B27D79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B75F95-4629-4F3B-B517-BB4A7319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C21F-C186-4A00-8133-DF1A173FB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684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74AC8-EB69-46CC-B21F-6F232F646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A2B167-4A79-4BC2-91AB-531D6926FE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2A46C4-EFD9-4B0F-90AD-BC2759D97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925CA-A598-496B-AA0F-3945C5AC7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F320-19B8-4339-99F0-141EAE2D6EF5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E0837-73B2-453D-897E-AD3221627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F8F15E-F083-4632-AE61-5925EC29B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C21F-C186-4A00-8133-DF1A173FB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41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53F099-2129-45BB-932C-DC01A3C49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2B4A0-4CB7-4D51-8E3E-E72395B2E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1F603-F55B-48E4-974C-0F087B72EC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7F320-19B8-4339-99F0-141EAE2D6EF5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A21C4-2604-4C67-A14C-32C245A8EF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1EFE4-AAA7-4B37-8D38-C7029AEA1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7C21F-C186-4A00-8133-DF1A173FB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28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VJV8iEAm88&amp;list=PLcvEcrsF_9zLBPrC0QDfASQ1MDqYzedVj&amp;index=7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RbI2JszKd4&amp;list=PLcvEcrsF_9zLBPrC0QDfASQ1MDqYzedVj&amp;index=7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pjAH84f-c0&amp;list=PLcvEcrsF_9zLBPrC0QDfASQ1MDqYzedVj&amp;index=7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MdNXDqCGv3M&amp;list=PLcvEcrsF_9zLBPrC0QDfASQ1MDqYzedVj&amp;index=7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y14ZuzjH5I&amp;list=PLcvEcrsF_9zLBPrC0QDfASQ1MDqYzedVj&amp;index=7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33136" y="243167"/>
          <a:ext cx="11518232" cy="5328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59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9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429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800" dirty="0"/>
                        <a:t>1.  What can you remember about medieval doctors?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800" dirty="0"/>
                        <a:t>2. What can you remember about barber surgeons?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429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800" dirty="0"/>
                        <a:t>3. What can you remember about medieval hospitals?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800" dirty="0"/>
                        <a:t>4. What can you remember about the Black Death?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1DFF648-8315-4967-9910-AA3600A3EC17}"/>
              </a:ext>
            </a:extLst>
          </p:cNvPr>
          <p:cNvSpPr txBox="1"/>
          <p:nvPr/>
        </p:nvSpPr>
        <p:spPr>
          <a:xfrm>
            <a:off x="433135" y="5914933"/>
            <a:ext cx="11518231" cy="523220"/>
          </a:xfrm>
          <a:prstGeom prst="rect">
            <a:avLst/>
          </a:prstGeom>
          <a:ln w="47625">
            <a:prstDash val="lgDash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5861154"/>
                      <a:gd name="connsiteY0" fmla="*/ 0 h 534935"/>
                      <a:gd name="connsiteX1" fmla="*/ 586115 w 5861154"/>
                      <a:gd name="connsiteY1" fmla="*/ 0 h 534935"/>
                      <a:gd name="connsiteX2" fmla="*/ 1172231 w 5861154"/>
                      <a:gd name="connsiteY2" fmla="*/ 0 h 534935"/>
                      <a:gd name="connsiteX3" fmla="*/ 1758346 w 5861154"/>
                      <a:gd name="connsiteY3" fmla="*/ 0 h 534935"/>
                      <a:gd name="connsiteX4" fmla="*/ 2461685 w 5861154"/>
                      <a:gd name="connsiteY4" fmla="*/ 0 h 534935"/>
                      <a:gd name="connsiteX5" fmla="*/ 3106412 w 5861154"/>
                      <a:gd name="connsiteY5" fmla="*/ 0 h 534935"/>
                      <a:gd name="connsiteX6" fmla="*/ 3516692 w 5861154"/>
                      <a:gd name="connsiteY6" fmla="*/ 0 h 534935"/>
                      <a:gd name="connsiteX7" fmla="*/ 4044196 w 5861154"/>
                      <a:gd name="connsiteY7" fmla="*/ 0 h 534935"/>
                      <a:gd name="connsiteX8" fmla="*/ 4747535 w 5861154"/>
                      <a:gd name="connsiteY8" fmla="*/ 0 h 534935"/>
                      <a:gd name="connsiteX9" fmla="*/ 5333650 w 5861154"/>
                      <a:gd name="connsiteY9" fmla="*/ 0 h 534935"/>
                      <a:gd name="connsiteX10" fmla="*/ 5861154 w 5861154"/>
                      <a:gd name="connsiteY10" fmla="*/ 0 h 534935"/>
                      <a:gd name="connsiteX11" fmla="*/ 5861154 w 5861154"/>
                      <a:gd name="connsiteY11" fmla="*/ 534935 h 534935"/>
                      <a:gd name="connsiteX12" fmla="*/ 5392262 w 5861154"/>
                      <a:gd name="connsiteY12" fmla="*/ 534935 h 534935"/>
                      <a:gd name="connsiteX13" fmla="*/ 4688923 w 5861154"/>
                      <a:gd name="connsiteY13" fmla="*/ 534935 h 534935"/>
                      <a:gd name="connsiteX14" fmla="*/ 4220031 w 5861154"/>
                      <a:gd name="connsiteY14" fmla="*/ 534935 h 534935"/>
                      <a:gd name="connsiteX15" fmla="*/ 3809750 w 5861154"/>
                      <a:gd name="connsiteY15" fmla="*/ 534935 h 534935"/>
                      <a:gd name="connsiteX16" fmla="*/ 3399469 w 5861154"/>
                      <a:gd name="connsiteY16" fmla="*/ 534935 h 534935"/>
                      <a:gd name="connsiteX17" fmla="*/ 2754742 w 5861154"/>
                      <a:gd name="connsiteY17" fmla="*/ 534935 h 534935"/>
                      <a:gd name="connsiteX18" fmla="*/ 2344462 w 5861154"/>
                      <a:gd name="connsiteY18" fmla="*/ 534935 h 534935"/>
                      <a:gd name="connsiteX19" fmla="*/ 1758346 w 5861154"/>
                      <a:gd name="connsiteY19" fmla="*/ 534935 h 534935"/>
                      <a:gd name="connsiteX20" fmla="*/ 1289454 w 5861154"/>
                      <a:gd name="connsiteY20" fmla="*/ 534935 h 534935"/>
                      <a:gd name="connsiteX21" fmla="*/ 703338 w 5861154"/>
                      <a:gd name="connsiteY21" fmla="*/ 534935 h 534935"/>
                      <a:gd name="connsiteX22" fmla="*/ 0 w 5861154"/>
                      <a:gd name="connsiteY22" fmla="*/ 534935 h 534935"/>
                      <a:gd name="connsiteX23" fmla="*/ 0 w 5861154"/>
                      <a:gd name="connsiteY23" fmla="*/ 0 h 5349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5861154" h="534935" fill="none" extrusionOk="0">
                        <a:moveTo>
                          <a:pt x="0" y="0"/>
                        </a:moveTo>
                        <a:cubicBezTo>
                          <a:pt x="141372" y="-27973"/>
                          <a:pt x="361935" y="28565"/>
                          <a:pt x="586115" y="0"/>
                        </a:cubicBezTo>
                        <a:cubicBezTo>
                          <a:pt x="810295" y="-28565"/>
                          <a:pt x="977926" y="51757"/>
                          <a:pt x="1172231" y="0"/>
                        </a:cubicBezTo>
                        <a:cubicBezTo>
                          <a:pt x="1366536" y="-51757"/>
                          <a:pt x="1611232" y="27217"/>
                          <a:pt x="1758346" y="0"/>
                        </a:cubicBezTo>
                        <a:cubicBezTo>
                          <a:pt x="1905460" y="-27217"/>
                          <a:pt x="2234623" y="59669"/>
                          <a:pt x="2461685" y="0"/>
                        </a:cubicBezTo>
                        <a:cubicBezTo>
                          <a:pt x="2688747" y="-59669"/>
                          <a:pt x="2824828" y="24026"/>
                          <a:pt x="3106412" y="0"/>
                        </a:cubicBezTo>
                        <a:cubicBezTo>
                          <a:pt x="3387996" y="-24026"/>
                          <a:pt x="3411690" y="16364"/>
                          <a:pt x="3516692" y="0"/>
                        </a:cubicBezTo>
                        <a:cubicBezTo>
                          <a:pt x="3621694" y="-16364"/>
                          <a:pt x="3859844" y="40843"/>
                          <a:pt x="4044196" y="0"/>
                        </a:cubicBezTo>
                        <a:cubicBezTo>
                          <a:pt x="4228548" y="-40843"/>
                          <a:pt x="4506155" y="68127"/>
                          <a:pt x="4747535" y="0"/>
                        </a:cubicBezTo>
                        <a:cubicBezTo>
                          <a:pt x="4988915" y="-68127"/>
                          <a:pt x="5191432" y="46491"/>
                          <a:pt x="5333650" y="0"/>
                        </a:cubicBezTo>
                        <a:cubicBezTo>
                          <a:pt x="5475869" y="-46491"/>
                          <a:pt x="5612046" y="20980"/>
                          <a:pt x="5861154" y="0"/>
                        </a:cubicBezTo>
                        <a:cubicBezTo>
                          <a:pt x="5870026" y="219859"/>
                          <a:pt x="5845536" y="287804"/>
                          <a:pt x="5861154" y="534935"/>
                        </a:cubicBezTo>
                        <a:cubicBezTo>
                          <a:pt x="5694611" y="585393"/>
                          <a:pt x="5586710" y="494246"/>
                          <a:pt x="5392262" y="534935"/>
                        </a:cubicBezTo>
                        <a:cubicBezTo>
                          <a:pt x="5197814" y="575624"/>
                          <a:pt x="5017500" y="452951"/>
                          <a:pt x="4688923" y="534935"/>
                        </a:cubicBezTo>
                        <a:cubicBezTo>
                          <a:pt x="4360346" y="616919"/>
                          <a:pt x="4386019" y="512704"/>
                          <a:pt x="4220031" y="534935"/>
                        </a:cubicBezTo>
                        <a:cubicBezTo>
                          <a:pt x="4054043" y="557166"/>
                          <a:pt x="3907947" y="490075"/>
                          <a:pt x="3809750" y="534935"/>
                        </a:cubicBezTo>
                        <a:cubicBezTo>
                          <a:pt x="3711553" y="579795"/>
                          <a:pt x="3546499" y="502933"/>
                          <a:pt x="3399469" y="534935"/>
                        </a:cubicBezTo>
                        <a:cubicBezTo>
                          <a:pt x="3252439" y="566937"/>
                          <a:pt x="3051804" y="486034"/>
                          <a:pt x="2754742" y="534935"/>
                        </a:cubicBezTo>
                        <a:cubicBezTo>
                          <a:pt x="2457680" y="583836"/>
                          <a:pt x="2488329" y="486645"/>
                          <a:pt x="2344462" y="534935"/>
                        </a:cubicBezTo>
                        <a:cubicBezTo>
                          <a:pt x="2200595" y="583225"/>
                          <a:pt x="1950793" y="479165"/>
                          <a:pt x="1758346" y="534935"/>
                        </a:cubicBezTo>
                        <a:cubicBezTo>
                          <a:pt x="1565899" y="590705"/>
                          <a:pt x="1497024" y="507129"/>
                          <a:pt x="1289454" y="534935"/>
                        </a:cubicBezTo>
                        <a:cubicBezTo>
                          <a:pt x="1081884" y="562741"/>
                          <a:pt x="926087" y="469831"/>
                          <a:pt x="703338" y="534935"/>
                        </a:cubicBezTo>
                        <a:cubicBezTo>
                          <a:pt x="480589" y="600039"/>
                          <a:pt x="202105" y="497990"/>
                          <a:pt x="0" y="534935"/>
                        </a:cubicBezTo>
                        <a:cubicBezTo>
                          <a:pt x="-1227" y="336576"/>
                          <a:pt x="27156" y="212255"/>
                          <a:pt x="0" y="0"/>
                        </a:cubicBezTo>
                        <a:close/>
                      </a:path>
                      <a:path w="5861154" h="534935" stroke="0" extrusionOk="0">
                        <a:moveTo>
                          <a:pt x="0" y="0"/>
                        </a:moveTo>
                        <a:cubicBezTo>
                          <a:pt x="193801" y="-19927"/>
                          <a:pt x="322767" y="24285"/>
                          <a:pt x="527504" y="0"/>
                        </a:cubicBezTo>
                        <a:cubicBezTo>
                          <a:pt x="732241" y="-24285"/>
                          <a:pt x="762961" y="44726"/>
                          <a:pt x="937785" y="0"/>
                        </a:cubicBezTo>
                        <a:cubicBezTo>
                          <a:pt x="1112609" y="-44726"/>
                          <a:pt x="1393444" y="32296"/>
                          <a:pt x="1641123" y="0"/>
                        </a:cubicBezTo>
                        <a:cubicBezTo>
                          <a:pt x="1888802" y="-32296"/>
                          <a:pt x="1923918" y="55332"/>
                          <a:pt x="2168627" y="0"/>
                        </a:cubicBezTo>
                        <a:cubicBezTo>
                          <a:pt x="2413336" y="-55332"/>
                          <a:pt x="2450200" y="15797"/>
                          <a:pt x="2696131" y="0"/>
                        </a:cubicBezTo>
                        <a:cubicBezTo>
                          <a:pt x="2942062" y="-15797"/>
                          <a:pt x="3049230" y="37367"/>
                          <a:pt x="3399469" y="0"/>
                        </a:cubicBezTo>
                        <a:cubicBezTo>
                          <a:pt x="3749708" y="-37367"/>
                          <a:pt x="3739713" y="35065"/>
                          <a:pt x="3868362" y="0"/>
                        </a:cubicBezTo>
                        <a:cubicBezTo>
                          <a:pt x="3997011" y="-35065"/>
                          <a:pt x="4411363" y="57584"/>
                          <a:pt x="4571700" y="0"/>
                        </a:cubicBezTo>
                        <a:cubicBezTo>
                          <a:pt x="4732037" y="-57584"/>
                          <a:pt x="5078083" y="73980"/>
                          <a:pt x="5275039" y="0"/>
                        </a:cubicBezTo>
                        <a:cubicBezTo>
                          <a:pt x="5471995" y="-73980"/>
                          <a:pt x="5701344" y="27143"/>
                          <a:pt x="5861154" y="0"/>
                        </a:cubicBezTo>
                        <a:cubicBezTo>
                          <a:pt x="5914841" y="128864"/>
                          <a:pt x="5838670" y="427409"/>
                          <a:pt x="5861154" y="534935"/>
                        </a:cubicBezTo>
                        <a:cubicBezTo>
                          <a:pt x="5603089" y="570183"/>
                          <a:pt x="5503600" y="501127"/>
                          <a:pt x="5216427" y="534935"/>
                        </a:cubicBezTo>
                        <a:cubicBezTo>
                          <a:pt x="4929254" y="568743"/>
                          <a:pt x="4749953" y="493655"/>
                          <a:pt x="4513089" y="534935"/>
                        </a:cubicBezTo>
                        <a:cubicBezTo>
                          <a:pt x="4276225" y="576215"/>
                          <a:pt x="4100266" y="499085"/>
                          <a:pt x="3809750" y="534935"/>
                        </a:cubicBezTo>
                        <a:cubicBezTo>
                          <a:pt x="3519234" y="570785"/>
                          <a:pt x="3523497" y="488683"/>
                          <a:pt x="3340858" y="534935"/>
                        </a:cubicBezTo>
                        <a:cubicBezTo>
                          <a:pt x="3158219" y="581187"/>
                          <a:pt x="2907946" y="502288"/>
                          <a:pt x="2754742" y="534935"/>
                        </a:cubicBezTo>
                        <a:cubicBezTo>
                          <a:pt x="2601538" y="567582"/>
                          <a:pt x="2240487" y="475664"/>
                          <a:pt x="2051404" y="534935"/>
                        </a:cubicBezTo>
                        <a:cubicBezTo>
                          <a:pt x="1862321" y="594206"/>
                          <a:pt x="1613385" y="470275"/>
                          <a:pt x="1465289" y="534935"/>
                        </a:cubicBezTo>
                        <a:cubicBezTo>
                          <a:pt x="1317193" y="599595"/>
                          <a:pt x="1255588" y="504446"/>
                          <a:pt x="1055008" y="534935"/>
                        </a:cubicBezTo>
                        <a:cubicBezTo>
                          <a:pt x="854428" y="565424"/>
                          <a:pt x="700744" y="508625"/>
                          <a:pt x="586115" y="534935"/>
                        </a:cubicBezTo>
                        <a:cubicBezTo>
                          <a:pt x="471486" y="561245"/>
                          <a:pt x="137904" y="477910"/>
                          <a:pt x="0" y="534935"/>
                        </a:cubicBezTo>
                        <a:cubicBezTo>
                          <a:pt x="-39153" y="275437"/>
                          <a:pt x="47687" y="17315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Challenge 1 – What is the connection between these 4?</a:t>
            </a:r>
          </a:p>
        </p:txBody>
      </p:sp>
    </p:spTree>
    <p:extLst>
      <p:ext uri="{BB962C8B-B14F-4D97-AF65-F5344CB8AC3E}">
        <p14:creationId xmlns:p14="http://schemas.microsoft.com/office/powerpoint/2010/main" val="609321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072" y="335902"/>
            <a:ext cx="10515600" cy="810037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GB" sz="3100" b="1" dirty="0">
                <a:latin typeface="Comic Sans MS" panose="030F0702030302020204" pitchFamily="66" charset="0"/>
              </a:rPr>
              <a:t>Medieval Period - </a:t>
            </a:r>
            <a:r>
              <a:rPr lang="en-GB" sz="2000" dirty="0">
                <a:hlinkClick r:id="rId3"/>
              </a:rPr>
              <a:t>https://www.youtube.com/watch?v=nVJV8iEAm88&amp;list=PLcvEcrsF_9zLBPrC0QDfASQ1MDqYzedVj&amp;index=70</a:t>
            </a:r>
            <a:br>
              <a:rPr lang="en-GB" sz="2000" dirty="0"/>
            </a:br>
            <a:r>
              <a:rPr lang="en-GB" sz="2000" dirty="0"/>
              <a:t>Watch the clip and find the answers to these questions</a:t>
            </a:r>
            <a:br>
              <a:rPr lang="en-GB" dirty="0"/>
            </a:b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5072" y="1145939"/>
            <a:ext cx="5181600" cy="4351338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Who was the father of modern medicine?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How was Hippocrates different to other doctors?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What did his theory of Four Humours suggest was a cause of illness?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How is Hippocrates still influential today in medicine?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What did Galen dissect to find out about anatomy?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How long was he unchallenged for?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What broke out across Europe in the Dark Ages?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Which organisation controlled medicine in the Middle Ages?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Whose medical ideas did the Church support?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192" y="1145939"/>
            <a:ext cx="5181600" cy="5060308"/>
          </a:xfrm>
        </p:spPr>
        <p:txBody>
          <a:bodyPr>
            <a:no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Who could afford doctors?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What alternative help was available to people?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Why did the government not get involved in public health?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Where did most surgeons get their training from?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What year was the Black Death?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How much of the population was killed?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What were the symptoms of the Black Death?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What was the most common belief of the cause?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Name 2 ways people tried to cure the Black Death?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GB" sz="1500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80936" y="6186792"/>
            <a:ext cx="10486417" cy="1945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5072" y="6439711"/>
            <a:ext cx="1806102" cy="383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Change?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385898" y="6370469"/>
            <a:ext cx="1806102" cy="383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Continuity?</a:t>
            </a:r>
          </a:p>
        </p:txBody>
      </p:sp>
    </p:spTree>
    <p:extLst>
      <p:ext uri="{BB962C8B-B14F-4D97-AF65-F5344CB8AC3E}">
        <p14:creationId xmlns:p14="http://schemas.microsoft.com/office/powerpoint/2010/main" val="4007112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5072" y="1145939"/>
            <a:ext cx="51816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What does the Renaissance mean?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What invention helped spread medical ideas?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What supernatural treatments were still used?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What was practiced more widely?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How did war help surgery develop?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What did Harvey work out about blood circulation?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Whose ideas were being challenged?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GB" sz="1800" dirty="0">
              <a:latin typeface="Comic Sans MS" panose="030F0702030302020204" pitchFamily="66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192" y="1145939"/>
            <a:ext cx="5181600" cy="5060308"/>
          </a:xfrm>
        </p:spPr>
        <p:txBody>
          <a:bodyPr>
            <a:no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What event happened in 1664?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How many people died in London?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What was public health like in London?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What did the major order to try and stop the spread of the plague?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Name 2 other treatments for the Plague?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GB" sz="1500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80936" y="6186792"/>
            <a:ext cx="10486417" cy="1945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5072" y="6439711"/>
            <a:ext cx="1806102" cy="383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Change?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385898" y="6370469"/>
            <a:ext cx="1806102" cy="383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Continuity?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CF72BD-BF4F-442E-BA98-D96355EF39A1}"/>
              </a:ext>
            </a:extLst>
          </p:cNvPr>
          <p:cNvSpPr txBox="1">
            <a:spLocks/>
          </p:cNvSpPr>
          <p:nvPr/>
        </p:nvSpPr>
        <p:spPr>
          <a:xfrm>
            <a:off x="295072" y="335902"/>
            <a:ext cx="10515600" cy="81003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atin typeface="Comic Sans MS" panose="030F0702030302020204" pitchFamily="66" charset="0"/>
              </a:rPr>
              <a:t>Renaissance Period - </a:t>
            </a:r>
            <a:r>
              <a:rPr lang="en-GB" sz="1600" dirty="0">
                <a:hlinkClick r:id="rId3"/>
              </a:rPr>
              <a:t>https://www.youtube.com/watch?v=tRbI2JszKd4&amp;list=PLcvEcrsF_9zLBPrC0QDfASQ1MDqYzedVj&amp;index=71</a:t>
            </a:r>
            <a:endParaRPr lang="en-GB" sz="1600" dirty="0"/>
          </a:p>
          <a:p>
            <a:r>
              <a:rPr lang="en-GB" sz="1600" dirty="0"/>
              <a:t>Watch the clip and find the answers to these questions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14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5833" t="18000" r="27500" b="57556"/>
          <a:stretch/>
        </p:blipFill>
        <p:spPr>
          <a:xfrm>
            <a:off x="762000" y="666750"/>
            <a:ext cx="10858500" cy="3554866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151BE25-6805-4701-9EFB-64B1F5764A8C}"/>
              </a:ext>
            </a:extLst>
          </p:cNvPr>
          <p:cNvSpPr txBox="1"/>
          <p:nvPr/>
        </p:nvSpPr>
        <p:spPr>
          <a:xfrm>
            <a:off x="762000" y="4907902"/>
            <a:ext cx="11069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Make a detailed plan to answer this question. </a:t>
            </a:r>
          </a:p>
        </p:txBody>
      </p:sp>
    </p:spTree>
    <p:extLst>
      <p:ext uri="{BB962C8B-B14F-4D97-AF65-F5344CB8AC3E}">
        <p14:creationId xmlns:p14="http://schemas.microsoft.com/office/powerpoint/2010/main" val="413427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411085"/>
              </p:ext>
            </p:extLst>
          </p:nvPr>
        </p:nvGraphicFramePr>
        <p:xfrm>
          <a:off x="433136" y="243167"/>
          <a:ext cx="11518232" cy="5328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59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9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429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800" dirty="0"/>
                        <a:t>1.  What can you remember about penicillin?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800" dirty="0"/>
                        <a:t>2. What can you remember about the public health acts?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429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800" dirty="0"/>
                        <a:t>3. What can you remember about new technologies in hospitals? 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2800" dirty="0"/>
                        <a:t>4. What can you remember about Lister?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1DFF648-8315-4967-9910-AA3600A3EC17}"/>
              </a:ext>
            </a:extLst>
          </p:cNvPr>
          <p:cNvSpPr txBox="1"/>
          <p:nvPr/>
        </p:nvSpPr>
        <p:spPr>
          <a:xfrm>
            <a:off x="433135" y="5914933"/>
            <a:ext cx="11518231" cy="523220"/>
          </a:xfrm>
          <a:prstGeom prst="rect">
            <a:avLst/>
          </a:prstGeom>
          <a:ln w="47625">
            <a:prstDash val="lgDash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5861154"/>
                      <a:gd name="connsiteY0" fmla="*/ 0 h 534935"/>
                      <a:gd name="connsiteX1" fmla="*/ 586115 w 5861154"/>
                      <a:gd name="connsiteY1" fmla="*/ 0 h 534935"/>
                      <a:gd name="connsiteX2" fmla="*/ 1172231 w 5861154"/>
                      <a:gd name="connsiteY2" fmla="*/ 0 h 534935"/>
                      <a:gd name="connsiteX3" fmla="*/ 1758346 w 5861154"/>
                      <a:gd name="connsiteY3" fmla="*/ 0 h 534935"/>
                      <a:gd name="connsiteX4" fmla="*/ 2461685 w 5861154"/>
                      <a:gd name="connsiteY4" fmla="*/ 0 h 534935"/>
                      <a:gd name="connsiteX5" fmla="*/ 3106412 w 5861154"/>
                      <a:gd name="connsiteY5" fmla="*/ 0 h 534935"/>
                      <a:gd name="connsiteX6" fmla="*/ 3516692 w 5861154"/>
                      <a:gd name="connsiteY6" fmla="*/ 0 h 534935"/>
                      <a:gd name="connsiteX7" fmla="*/ 4044196 w 5861154"/>
                      <a:gd name="connsiteY7" fmla="*/ 0 h 534935"/>
                      <a:gd name="connsiteX8" fmla="*/ 4747535 w 5861154"/>
                      <a:gd name="connsiteY8" fmla="*/ 0 h 534935"/>
                      <a:gd name="connsiteX9" fmla="*/ 5333650 w 5861154"/>
                      <a:gd name="connsiteY9" fmla="*/ 0 h 534935"/>
                      <a:gd name="connsiteX10" fmla="*/ 5861154 w 5861154"/>
                      <a:gd name="connsiteY10" fmla="*/ 0 h 534935"/>
                      <a:gd name="connsiteX11" fmla="*/ 5861154 w 5861154"/>
                      <a:gd name="connsiteY11" fmla="*/ 534935 h 534935"/>
                      <a:gd name="connsiteX12" fmla="*/ 5392262 w 5861154"/>
                      <a:gd name="connsiteY12" fmla="*/ 534935 h 534935"/>
                      <a:gd name="connsiteX13" fmla="*/ 4688923 w 5861154"/>
                      <a:gd name="connsiteY13" fmla="*/ 534935 h 534935"/>
                      <a:gd name="connsiteX14" fmla="*/ 4220031 w 5861154"/>
                      <a:gd name="connsiteY14" fmla="*/ 534935 h 534935"/>
                      <a:gd name="connsiteX15" fmla="*/ 3809750 w 5861154"/>
                      <a:gd name="connsiteY15" fmla="*/ 534935 h 534935"/>
                      <a:gd name="connsiteX16" fmla="*/ 3399469 w 5861154"/>
                      <a:gd name="connsiteY16" fmla="*/ 534935 h 534935"/>
                      <a:gd name="connsiteX17" fmla="*/ 2754742 w 5861154"/>
                      <a:gd name="connsiteY17" fmla="*/ 534935 h 534935"/>
                      <a:gd name="connsiteX18" fmla="*/ 2344462 w 5861154"/>
                      <a:gd name="connsiteY18" fmla="*/ 534935 h 534935"/>
                      <a:gd name="connsiteX19" fmla="*/ 1758346 w 5861154"/>
                      <a:gd name="connsiteY19" fmla="*/ 534935 h 534935"/>
                      <a:gd name="connsiteX20" fmla="*/ 1289454 w 5861154"/>
                      <a:gd name="connsiteY20" fmla="*/ 534935 h 534935"/>
                      <a:gd name="connsiteX21" fmla="*/ 703338 w 5861154"/>
                      <a:gd name="connsiteY21" fmla="*/ 534935 h 534935"/>
                      <a:gd name="connsiteX22" fmla="*/ 0 w 5861154"/>
                      <a:gd name="connsiteY22" fmla="*/ 534935 h 534935"/>
                      <a:gd name="connsiteX23" fmla="*/ 0 w 5861154"/>
                      <a:gd name="connsiteY23" fmla="*/ 0 h 5349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5861154" h="534935" fill="none" extrusionOk="0">
                        <a:moveTo>
                          <a:pt x="0" y="0"/>
                        </a:moveTo>
                        <a:cubicBezTo>
                          <a:pt x="141372" y="-27973"/>
                          <a:pt x="361935" y="28565"/>
                          <a:pt x="586115" y="0"/>
                        </a:cubicBezTo>
                        <a:cubicBezTo>
                          <a:pt x="810295" y="-28565"/>
                          <a:pt x="977926" y="51757"/>
                          <a:pt x="1172231" y="0"/>
                        </a:cubicBezTo>
                        <a:cubicBezTo>
                          <a:pt x="1366536" y="-51757"/>
                          <a:pt x="1611232" y="27217"/>
                          <a:pt x="1758346" y="0"/>
                        </a:cubicBezTo>
                        <a:cubicBezTo>
                          <a:pt x="1905460" y="-27217"/>
                          <a:pt x="2234623" y="59669"/>
                          <a:pt x="2461685" y="0"/>
                        </a:cubicBezTo>
                        <a:cubicBezTo>
                          <a:pt x="2688747" y="-59669"/>
                          <a:pt x="2824828" y="24026"/>
                          <a:pt x="3106412" y="0"/>
                        </a:cubicBezTo>
                        <a:cubicBezTo>
                          <a:pt x="3387996" y="-24026"/>
                          <a:pt x="3411690" y="16364"/>
                          <a:pt x="3516692" y="0"/>
                        </a:cubicBezTo>
                        <a:cubicBezTo>
                          <a:pt x="3621694" y="-16364"/>
                          <a:pt x="3859844" y="40843"/>
                          <a:pt x="4044196" y="0"/>
                        </a:cubicBezTo>
                        <a:cubicBezTo>
                          <a:pt x="4228548" y="-40843"/>
                          <a:pt x="4506155" y="68127"/>
                          <a:pt x="4747535" y="0"/>
                        </a:cubicBezTo>
                        <a:cubicBezTo>
                          <a:pt x="4988915" y="-68127"/>
                          <a:pt x="5191432" y="46491"/>
                          <a:pt x="5333650" y="0"/>
                        </a:cubicBezTo>
                        <a:cubicBezTo>
                          <a:pt x="5475869" y="-46491"/>
                          <a:pt x="5612046" y="20980"/>
                          <a:pt x="5861154" y="0"/>
                        </a:cubicBezTo>
                        <a:cubicBezTo>
                          <a:pt x="5870026" y="219859"/>
                          <a:pt x="5845536" y="287804"/>
                          <a:pt x="5861154" y="534935"/>
                        </a:cubicBezTo>
                        <a:cubicBezTo>
                          <a:pt x="5694611" y="585393"/>
                          <a:pt x="5586710" y="494246"/>
                          <a:pt x="5392262" y="534935"/>
                        </a:cubicBezTo>
                        <a:cubicBezTo>
                          <a:pt x="5197814" y="575624"/>
                          <a:pt x="5017500" y="452951"/>
                          <a:pt x="4688923" y="534935"/>
                        </a:cubicBezTo>
                        <a:cubicBezTo>
                          <a:pt x="4360346" y="616919"/>
                          <a:pt x="4386019" y="512704"/>
                          <a:pt x="4220031" y="534935"/>
                        </a:cubicBezTo>
                        <a:cubicBezTo>
                          <a:pt x="4054043" y="557166"/>
                          <a:pt x="3907947" y="490075"/>
                          <a:pt x="3809750" y="534935"/>
                        </a:cubicBezTo>
                        <a:cubicBezTo>
                          <a:pt x="3711553" y="579795"/>
                          <a:pt x="3546499" y="502933"/>
                          <a:pt x="3399469" y="534935"/>
                        </a:cubicBezTo>
                        <a:cubicBezTo>
                          <a:pt x="3252439" y="566937"/>
                          <a:pt x="3051804" y="486034"/>
                          <a:pt x="2754742" y="534935"/>
                        </a:cubicBezTo>
                        <a:cubicBezTo>
                          <a:pt x="2457680" y="583836"/>
                          <a:pt x="2488329" y="486645"/>
                          <a:pt x="2344462" y="534935"/>
                        </a:cubicBezTo>
                        <a:cubicBezTo>
                          <a:pt x="2200595" y="583225"/>
                          <a:pt x="1950793" y="479165"/>
                          <a:pt x="1758346" y="534935"/>
                        </a:cubicBezTo>
                        <a:cubicBezTo>
                          <a:pt x="1565899" y="590705"/>
                          <a:pt x="1497024" y="507129"/>
                          <a:pt x="1289454" y="534935"/>
                        </a:cubicBezTo>
                        <a:cubicBezTo>
                          <a:pt x="1081884" y="562741"/>
                          <a:pt x="926087" y="469831"/>
                          <a:pt x="703338" y="534935"/>
                        </a:cubicBezTo>
                        <a:cubicBezTo>
                          <a:pt x="480589" y="600039"/>
                          <a:pt x="202105" y="497990"/>
                          <a:pt x="0" y="534935"/>
                        </a:cubicBezTo>
                        <a:cubicBezTo>
                          <a:pt x="-1227" y="336576"/>
                          <a:pt x="27156" y="212255"/>
                          <a:pt x="0" y="0"/>
                        </a:cubicBezTo>
                        <a:close/>
                      </a:path>
                      <a:path w="5861154" h="534935" stroke="0" extrusionOk="0">
                        <a:moveTo>
                          <a:pt x="0" y="0"/>
                        </a:moveTo>
                        <a:cubicBezTo>
                          <a:pt x="193801" y="-19927"/>
                          <a:pt x="322767" y="24285"/>
                          <a:pt x="527504" y="0"/>
                        </a:cubicBezTo>
                        <a:cubicBezTo>
                          <a:pt x="732241" y="-24285"/>
                          <a:pt x="762961" y="44726"/>
                          <a:pt x="937785" y="0"/>
                        </a:cubicBezTo>
                        <a:cubicBezTo>
                          <a:pt x="1112609" y="-44726"/>
                          <a:pt x="1393444" y="32296"/>
                          <a:pt x="1641123" y="0"/>
                        </a:cubicBezTo>
                        <a:cubicBezTo>
                          <a:pt x="1888802" y="-32296"/>
                          <a:pt x="1923918" y="55332"/>
                          <a:pt x="2168627" y="0"/>
                        </a:cubicBezTo>
                        <a:cubicBezTo>
                          <a:pt x="2413336" y="-55332"/>
                          <a:pt x="2450200" y="15797"/>
                          <a:pt x="2696131" y="0"/>
                        </a:cubicBezTo>
                        <a:cubicBezTo>
                          <a:pt x="2942062" y="-15797"/>
                          <a:pt x="3049230" y="37367"/>
                          <a:pt x="3399469" y="0"/>
                        </a:cubicBezTo>
                        <a:cubicBezTo>
                          <a:pt x="3749708" y="-37367"/>
                          <a:pt x="3739713" y="35065"/>
                          <a:pt x="3868362" y="0"/>
                        </a:cubicBezTo>
                        <a:cubicBezTo>
                          <a:pt x="3997011" y="-35065"/>
                          <a:pt x="4411363" y="57584"/>
                          <a:pt x="4571700" y="0"/>
                        </a:cubicBezTo>
                        <a:cubicBezTo>
                          <a:pt x="4732037" y="-57584"/>
                          <a:pt x="5078083" y="73980"/>
                          <a:pt x="5275039" y="0"/>
                        </a:cubicBezTo>
                        <a:cubicBezTo>
                          <a:pt x="5471995" y="-73980"/>
                          <a:pt x="5701344" y="27143"/>
                          <a:pt x="5861154" y="0"/>
                        </a:cubicBezTo>
                        <a:cubicBezTo>
                          <a:pt x="5914841" y="128864"/>
                          <a:pt x="5838670" y="427409"/>
                          <a:pt x="5861154" y="534935"/>
                        </a:cubicBezTo>
                        <a:cubicBezTo>
                          <a:pt x="5603089" y="570183"/>
                          <a:pt x="5503600" y="501127"/>
                          <a:pt x="5216427" y="534935"/>
                        </a:cubicBezTo>
                        <a:cubicBezTo>
                          <a:pt x="4929254" y="568743"/>
                          <a:pt x="4749953" y="493655"/>
                          <a:pt x="4513089" y="534935"/>
                        </a:cubicBezTo>
                        <a:cubicBezTo>
                          <a:pt x="4276225" y="576215"/>
                          <a:pt x="4100266" y="499085"/>
                          <a:pt x="3809750" y="534935"/>
                        </a:cubicBezTo>
                        <a:cubicBezTo>
                          <a:pt x="3519234" y="570785"/>
                          <a:pt x="3523497" y="488683"/>
                          <a:pt x="3340858" y="534935"/>
                        </a:cubicBezTo>
                        <a:cubicBezTo>
                          <a:pt x="3158219" y="581187"/>
                          <a:pt x="2907946" y="502288"/>
                          <a:pt x="2754742" y="534935"/>
                        </a:cubicBezTo>
                        <a:cubicBezTo>
                          <a:pt x="2601538" y="567582"/>
                          <a:pt x="2240487" y="475664"/>
                          <a:pt x="2051404" y="534935"/>
                        </a:cubicBezTo>
                        <a:cubicBezTo>
                          <a:pt x="1862321" y="594206"/>
                          <a:pt x="1613385" y="470275"/>
                          <a:pt x="1465289" y="534935"/>
                        </a:cubicBezTo>
                        <a:cubicBezTo>
                          <a:pt x="1317193" y="599595"/>
                          <a:pt x="1255588" y="504446"/>
                          <a:pt x="1055008" y="534935"/>
                        </a:cubicBezTo>
                        <a:cubicBezTo>
                          <a:pt x="854428" y="565424"/>
                          <a:pt x="700744" y="508625"/>
                          <a:pt x="586115" y="534935"/>
                        </a:cubicBezTo>
                        <a:cubicBezTo>
                          <a:pt x="471486" y="561245"/>
                          <a:pt x="137904" y="477910"/>
                          <a:pt x="0" y="534935"/>
                        </a:cubicBezTo>
                        <a:cubicBezTo>
                          <a:pt x="-39153" y="275437"/>
                          <a:pt x="47687" y="17315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Challenge 1 – What is the connection between these 4?</a:t>
            </a:r>
          </a:p>
        </p:txBody>
      </p:sp>
    </p:spTree>
    <p:extLst>
      <p:ext uri="{BB962C8B-B14F-4D97-AF65-F5344CB8AC3E}">
        <p14:creationId xmlns:p14="http://schemas.microsoft.com/office/powerpoint/2010/main" val="7779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5072" y="1145939"/>
            <a:ext cx="51816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What started to take interest in public health?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What did Jenner discover?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Why was he not accepted at first?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Who was John Hunter?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How did he help surgeons?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What did charities and businessmen start to build?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What was a quack?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What conditions did people live in?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GB" sz="1800" dirty="0">
              <a:latin typeface="Comic Sans MS" panose="030F0702030302020204" pitchFamily="66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192" y="1145939"/>
            <a:ext cx="5181600" cy="5060308"/>
          </a:xfrm>
        </p:spPr>
        <p:txBody>
          <a:bodyPr>
            <a:no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How had the governments attitude to health care changed?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What was Louis Pasteur's ‘germ theory’?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Who was Pasteur competing with?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What did Lister use in surgery to combat germs?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What other theory besides germ theory did people still believed caused disease?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Who was the Lady of the Lamp?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How did she improve hospitals?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What did Edwin Chadwick argue for?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500" dirty="0">
                <a:latin typeface="Comic Sans MS" panose="030F0702030302020204" pitchFamily="66" charset="0"/>
              </a:rPr>
              <a:t>What event in 1858 prompted the government to get involved in public health?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80936" y="6186792"/>
            <a:ext cx="10486417" cy="1945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5072" y="6439711"/>
            <a:ext cx="1806102" cy="383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Change?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385898" y="6370469"/>
            <a:ext cx="1806102" cy="383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Continuity?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6D50159-97AC-456C-9522-B3F32F527AC2}"/>
              </a:ext>
            </a:extLst>
          </p:cNvPr>
          <p:cNvSpPr txBox="1">
            <a:spLocks/>
          </p:cNvSpPr>
          <p:nvPr/>
        </p:nvSpPr>
        <p:spPr>
          <a:xfrm>
            <a:off x="425700" y="35160"/>
            <a:ext cx="10515600" cy="111808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atin typeface="Comic Sans MS" panose="030F0702030302020204" pitchFamily="66" charset="0"/>
              </a:rPr>
              <a:t>Industrial Period - </a:t>
            </a:r>
            <a:r>
              <a:rPr lang="en-GB" sz="1600" dirty="0">
                <a:hlinkClick r:id="rId3"/>
              </a:rPr>
              <a:t>https://www.youtube.com/watch?v=7pjAH84f-c0&amp;list=PLcvEcrsF_9zLBPrC0QDfASQ1MDqYzedVj&amp;index=72</a:t>
            </a:r>
            <a:endParaRPr lang="en-GB" sz="1600" dirty="0">
              <a:hlinkClick r:id="rId4"/>
            </a:endParaRPr>
          </a:p>
          <a:p>
            <a:r>
              <a:rPr lang="en-GB" sz="1600" dirty="0">
                <a:hlinkClick r:id="rId4"/>
              </a:rPr>
              <a:t>https://www.youtube.com/watch?v=MdNXDqCGv3M&amp;list=PLcvEcrsF_9zLBPrC0QDfASQ1MDqYzedVj&amp;index=73</a:t>
            </a:r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Watch the clips and find the answers to these questions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566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5072" y="1145939"/>
            <a:ext cx="51816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What technologies improved from radiation?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What war were x-rays tested in?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How did the war push forward medicine?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What encourage Fleming to treat wounds?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How did Fleming discover penicillin?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800" dirty="0">
                <a:latin typeface="Comic Sans MS" panose="030F0702030302020204" pitchFamily="66" charset="0"/>
              </a:rPr>
              <a:t>How did Florey and Chain develop penicillin?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192" y="1145939"/>
            <a:ext cx="5181600" cy="5060308"/>
          </a:xfrm>
        </p:spPr>
        <p:txBody>
          <a:bodyPr>
            <a:no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>
                <a:latin typeface="Comic Sans MS" panose="030F0702030302020204" pitchFamily="66" charset="0"/>
              </a:rPr>
              <a:t>Who benefitted from government funding?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>
                <a:latin typeface="Comic Sans MS" panose="030F0702030302020204" pitchFamily="66" charset="0"/>
              </a:rPr>
              <a:t>What does DNA stand for?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>
                <a:latin typeface="Comic Sans MS" panose="030F0702030302020204" pitchFamily="66" charset="0"/>
              </a:rPr>
              <a:t>What acts were passed as part of the welfare state?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>
                <a:latin typeface="Comic Sans MS" panose="030F0702030302020204" pitchFamily="66" charset="0"/>
              </a:rPr>
              <a:t>What year was the NHS introduced?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>
                <a:latin typeface="Comic Sans MS" panose="030F0702030302020204" pitchFamily="66" charset="0"/>
              </a:rPr>
              <a:t>How many people could now see a doctor for the first time?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80936" y="6186792"/>
            <a:ext cx="10486417" cy="1945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5072" y="6439711"/>
            <a:ext cx="1806102" cy="383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Change?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385898" y="6370469"/>
            <a:ext cx="1806102" cy="383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Continuity?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DB8BB68-C862-498A-8BA4-362ABA0258C3}"/>
              </a:ext>
            </a:extLst>
          </p:cNvPr>
          <p:cNvSpPr txBox="1">
            <a:spLocks/>
          </p:cNvSpPr>
          <p:nvPr/>
        </p:nvSpPr>
        <p:spPr>
          <a:xfrm>
            <a:off x="295072" y="335902"/>
            <a:ext cx="10515600" cy="81003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atin typeface="Comic Sans MS" panose="030F0702030302020204" pitchFamily="66" charset="0"/>
              </a:rPr>
              <a:t>Modern Period - </a:t>
            </a:r>
            <a:r>
              <a:rPr lang="en-GB" sz="1600" dirty="0">
                <a:hlinkClick r:id="rId3"/>
              </a:rPr>
              <a:t>https://www.youtube.com/watch?v=my14ZuzjH5I&amp;list=PLcvEcrsF_9zLBPrC0QDfASQ1MDqYzedVj&amp;index=74</a:t>
            </a:r>
            <a:endParaRPr lang="en-GB" sz="1600" dirty="0"/>
          </a:p>
          <a:p>
            <a:r>
              <a:rPr lang="en-GB" sz="1600" dirty="0"/>
              <a:t>Watch the clip and find the answers to these questions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073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0972" t="19333" r="32778" b="61556"/>
          <a:stretch/>
        </p:blipFill>
        <p:spPr>
          <a:xfrm>
            <a:off x="171449" y="800100"/>
            <a:ext cx="11389463" cy="3752850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7DCFB14-41FA-4F7E-935F-4C2AAD3AF820}"/>
              </a:ext>
            </a:extLst>
          </p:cNvPr>
          <p:cNvSpPr txBox="1"/>
          <p:nvPr/>
        </p:nvSpPr>
        <p:spPr>
          <a:xfrm>
            <a:off x="762000" y="4907902"/>
            <a:ext cx="11069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Make a detailed plan to answer this question. </a:t>
            </a:r>
          </a:p>
        </p:txBody>
      </p:sp>
    </p:spTree>
    <p:extLst>
      <p:ext uri="{BB962C8B-B14F-4D97-AF65-F5344CB8AC3E}">
        <p14:creationId xmlns:p14="http://schemas.microsoft.com/office/powerpoint/2010/main" val="3107720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1D07266902E9408B85D743A2118035" ma:contentTypeVersion="4" ma:contentTypeDescription="Create a new document." ma:contentTypeScope="" ma:versionID="ef20cc784dd46c3fa1e3675e0edf01cb">
  <xsd:schema xmlns:xsd="http://www.w3.org/2001/XMLSchema" xmlns:xs="http://www.w3.org/2001/XMLSchema" xmlns:p="http://schemas.microsoft.com/office/2006/metadata/properties" xmlns:ns2="baaefbfb-7eed-4233-9e2c-ee9bfb5a9ab0" targetNamespace="http://schemas.microsoft.com/office/2006/metadata/properties" ma:root="true" ma:fieldsID="d118d473caf3378a3ad9c992293cdbb8" ns2:_="">
    <xsd:import namespace="baaefbfb-7eed-4233-9e2c-ee9bfb5a9a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efbfb-7eed-4233-9e2c-ee9bfb5a9a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DE82C1-9D80-4C10-85B6-70A96F5A7576}"/>
</file>

<file path=customXml/itemProps2.xml><?xml version="1.0" encoding="utf-8"?>
<ds:datastoreItem xmlns:ds="http://schemas.openxmlformats.org/officeDocument/2006/customXml" ds:itemID="{57ED89C9-B40F-4DFB-AE9E-0C0F284B86D4}"/>
</file>

<file path=customXml/itemProps3.xml><?xml version="1.0" encoding="utf-8"?>
<ds:datastoreItem xmlns:ds="http://schemas.openxmlformats.org/officeDocument/2006/customXml" ds:itemID="{D76BE003-C95A-4042-9D1C-04D5394912FC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880</Words>
  <Application>Microsoft Office PowerPoint</Application>
  <PresentationFormat>Widescreen</PresentationFormat>
  <Paragraphs>97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PowerPoint Presentation</vt:lpstr>
      <vt:lpstr>Medieval Period - https://www.youtube.com/watch?v=nVJV8iEAm88&amp;list=PLcvEcrsF_9zLBPrC0QDfASQ1MDqYzedVj&amp;index=70 Watch the clip and find the answers to these questions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Francesca Wood</dc:creator>
  <cp:lastModifiedBy>Francesca Wood</cp:lastModifiedBy>
  <cp:revision>1</cp:revision>
  <dcterms:created xsi:type="dcterms:W3CDTF">2020-09-14T11:42:15Z</dcterms:created>
  <dcterms:modified xsi:type="dcterms:W3CDTF">2020-09-14T11:49:25Z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0x010100FF1D07266902E9408B85D743A2118035</vt:lpwstr>
  </property>
</Properties>
</file>