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11" r:id="rId5"/>
    <p:sldMasterId id="2147483723" r:id="rId6"/>
    <p:sldMasterId id="2147483736" r:id="rId7"/>
  </p:sldMasterIdLst>
  <p:notesMasterIdLst>
    <p:notesMasterId r:id="rId24"/>
  </p:notesMasterIdLst>
  <p:sldIdLst>
    <p:sldId id="632" r:id="rId8"/>
    <p:sldId id="494" r:id="rId9"/>
    <p:sldId id="276" r:id="rId10"/>
    <p:sldId id="367" r:id="rId11"/>
    <p:sldId id="634" r:id="rId12"/>
    <p:sldId id="268" r:id="rId13"/>
    <p:sldId id="298" r:id="rId14"/>
    <p:sldId id="299" r:id="rId15"/>
    <p:sldId id="271" r:id="rId16"/>
    <p:sldId id="633" r:id="rId17"/>
    <p:sldId id="275" r:id="rId18"/>
    <p:sldId id="620" r:id="rId19"/>
    <p:sldId id="272" r:id="rId20"/>
    <p:sldId id="273" r:id="rId21"/>
    <p:sldId id="630" r:id="rId22"/>
    <p:sldId id="6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1095" autoAdjust="0"/>
  </p:normalViewPr>
  <p:slideViewPr>
    <p:cSldViewPr snapToGrid="0">
      <p:cViewPr varScale="1">
        <p:scale>
          <a:sx n="92" d="100"/>
          <a:sy n="92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5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2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7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0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5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3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4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7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43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6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4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444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728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1995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73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03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36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4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91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01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75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50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48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34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87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15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8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02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55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88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15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28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07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96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27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0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6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4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4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4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9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68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919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4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2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81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139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00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76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41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90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35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52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8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1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7800-4AAF-4DB8-998B-B684C21BB81F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D851-0025-4AE9-9883-33DB2488E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D5CB-6FD5-46A2-807D-94AF040FFE8D}" type="datetimeFigureOut">
              <a:rPr lang="en-GB" smtClean="0"/>
              <a:pPr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93EC-BDD9-440B-BCE1-6AACF5E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2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18E2E931-5F8F-4600-8691-FC0E1009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" y="0"/>
            <a:ext cx="1217980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677" y="61899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DNA: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" y="865031"/>
            <a:ext cx="9186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the following fractions in descending order: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grpSp>
        <p:nvGrpSpPr>
          <p:cNvPr id="10" name="组合 3"/>
          <p:cNvGrpSpPr>
            <a:grpSpLocks/>
          </p:cNvGrpSpPr>
          <p:nvPr/>
        </p:nvGrpSpPr>
        <p:grpSpPr bwMode="auto">
          <a:xfrm>
            <a:off x="2029754" y="1944427"/>
            <a:ext cx="781203" cy="1200647"/>
            <a:chOff x="2919011" y="3521999"/>
            <a:chExt cx="872092" cy="125679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2933848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2919011" y="4102104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3"/>
          <p:cNvGrpSpPr>
            <a:grpSpLocks/>
          </p:cNvGrpSpPr>
          <p:nvPr/>
        </p:nvGrpSpPr>
        <p:grpSpPr bwMode="auto">
          <a:xfrm>
            <a:off x="3685945" y="1931040"/>
            <a:ext cx="778828" cy="1185218"/>
            <a:chOff x="2986109" y="3507986"/>
            <a:chExt cx="869441" cy="1240640"/>
          </a:xfrm>
        </p:grpSpPr>
        <p:cxnSp>
          <p:nvCxnSpPr>
            <p:cNvPr id="15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2986109" y="3507986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19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2998294" y="4071942"/>
              <a:ext cx="857256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2"/>
          <p:cNvGrpSpPr>
            <a:grpSpLocks/>
          </p:cNvGrpSpPr>
          <p:nvPr/>
        </p:nvGrpSpPr>
        <p:grpSpPr bwMode="auto">
          <a:xfrm>
            <a:off x="5262611" y="1930357"/>
            <a:ext cx="779840" cy="1199968"/>
            <a:chOff x="2966886" y="3507272"/>
            <a:chExt cx="870571" cy="1256080"/>
          </a:xfrm>
        </p:grpSpPr>
        <p:cxnSp>
          <p:nvCxnSpPr>
            <p:cNvPr id="19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2980202" y="3507272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2966886" y="408666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12"/>
          <p:cNvGrpSpPr>
            <a:grpSpLocks/>
          </p:cNvGrpSpPr>
          <p:nvPr/>
        </p:nvGrpSpPr>
        <p:grpSpPr bwMode="auto">
          <a:xfrm>
            <a:off x="6752784" y="1927333"/>
            <a:ext cx="879014" cy="1230143"/>
            <a:chOff x="2999794" y="3506561"/>
            <a:chExt cx="981283" cy="1287666"/>
          </a:xfrm>
        </p:grpSpPr>
        <p:cxnSp>
          <p:nvCxnSpPr>
            <p:cNvPr id="28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3123822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3102145" y="4117543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12"/>
          <p:cNvGrpSpPr>
            <a:grpSpLocks/>
          </p:cNvGrpSpPr>
          <p:nvPr/>
        </p:nvGrpSpPr>
        <p:grpSpPr bwMode="auto">
          <a:xfrm>
            <a:off x="8157211" y="1896853"/>
            <a:ext cx="845532" cy="1230144"/>
            <a:chOff x="2999794" y="3491835"/>
            <a:chExt cx="943905" cy="1287667"/>
          </a:xfrm>
        </p:grpSpPr>
        <p:cxnSp>
          <p:nvCxnSpPr>
            <p:cNvPr id="32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3076709" y="3491835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3086442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"/>
          <p:cNvGrpSpPr>
            <a:grpSpLocks/>
          </p:cNvGrpSpPr>
          <p:nvPr/>
        </p:nvGrpSpPr>
        <p:grpSpPr bwMode="auto">
          <a:xfrm>
            <a:off x="2041477" y="3306647"/>
            <a:ext cx="781203" cy="1214716"/>
            <a:chOff x="2934716" y="3492547"/>
            <a:chExt cx="872092" cy="1271517"/>
          </a:xfrm>
        </p:grpSpPr>
        <p:cxnSp>
          <p:nvCxnSpPr>
            <p:cNvPr id="36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2949552" y="3492547"/>
              <a:ext cx="857256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39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7"/>
            <p:cNvSpPr txBox="1">
              <a:spLocks noChangeArrowheads="1"/>
            </p:cNvSpPr>
            <p:nvPr/>
          </p:nvSpPr>
          <p:spPr bwMode="auto">
            <a:xfrm>
              <a:off x="2934716" y="4087379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"/>
          <p:cNvGrpSpPr>
            <a:grpSpLocks/>
          </p:cNvGrpSpPr>
          <p:nvPr/>
        </p:nvGrpSpPr>
        <p:grpSpPr bwMode="auto">
          <a:xfrm>
            <a:off x="8111767" y="3335464"/>
            <a:ext cx="799199" cy="1171150"/>
            <a:chOff x="2951180" y="3537437"/>
            <a:chExt cx="892183" cy="1225914"/>
          </a:xfrm>
        </p:grpSpPr>
        <p:cxnSp>
          <p:nvCxnSpPr>
            <p:cNvPr id="40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10"/>
            <p:cNvSpPr txBox="1">
              <a:spLocks noChangeArrowheads="1"/>
            </p:cNvSpPr>
            <p:nvPr/>
          </p:nvSpPr>
          <p:spPr bwMode="auto">
            <a:xfrm>
              <a:off x="2986108" y="3537437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2951180" y="4086667"/>
              <a:ext cx="857256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12"/>
          <p:cNvGrpSpPr>
            <a:grpSpLocks/>
          </p:cNvGrpSpPr>
          <p:nvPr/>
        </p:nvGrpSpPr>
        <p:grpSpPr bwMode="auto">
          <a:xfrm>
            <a:off x="5246198" y="3320713"/>
            <a:ext cx="779842" cy="1185900"/>
            <a:chOff x="2951181" y="3507272"/>
            <a:chExt cx="870573" cy="1241354"/>
          </a:xfrm>
        </p:grpSpPr>
        <p:cxnSp>
          <p:nvCxnSpPr>
            <p:cNvPr id="44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14"/>
            <p:cNvSpPr txBox="1">
              <a:spLocks noChangeArrowheads="1"/>
            </p:cNvSpPr>
            <p:nvPr/>
          </p:nvSpPr>
          <p:spPr bwMode="auto">
            <a:xfrm>
              <a:off x="2964499" y="3507272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2951181" y="4071942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12"/>
          <p:cNvGrpSpPr>
            <a:grpSpLocks/>
          </p:cNvGrpSpPr>
          <p:nvPr/>
        </p:nvGrpSpPr>
        <p:grpSpPr bwMode="auto">
          <a:xfrm>
            <a:off x="3676893" y="3317689"/>
            <a:ext cx="787329" cy="1216077"/>
            <a:chOff x="2960807" y="3506560"/>
            <a:chExt cx="878931" cy="1272942"/>
          </a:xfrm>
        </p:grpSpPr>
        <p:cxnSp>
          <p:nvCxnSpPr>
            <p:cNvPr id="48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14"/>
            <p:cNvSpPr txBox="1">
              <a:spLocks noChangeArrowheads="1"/>
            </p:cNvSpPr>
            <p:nvPr/>
          </p:nvSpPr>
          <p:spPr bwMode="auto">
            <a:xfrm>
              <a:off x="2982483" y="3506560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TextBox 15"/>
            <p:cNvSpPr txBox="1">
              <a:spLocks noChangeArrowheads="1"/>
            </p:cNvSpPr>
            <p:nvPr/>
          </p:nvSpPr>
          <p:spPr bwMode="auto">
            <a:xfrm>
              <a:off x="2960807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12"/>
          <p:cNvGrpSpPr>
            <a:grpSpLocks/>
          </p:cNvGrpSpPr>
          <p:nvPr/>
        </p:nvGrpSpPr>
        <p:grpSpPr bwMode="auto">
          <a:xfrm>
            <a:off x="6699103" y="3301278"/>
            <a:ext cx="787329" cy="1216076"/>
            <a:chOff x="2960807" y="3506561"/>
            <a:chExt cx="878931" cy="1272941"/>
          </a:xfrm>
        </p:grpSpPr>
        <p:cxnSp>
          <p:nvCxnSpPr>
            <p:cNvPr id="52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2982483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TextBox 15"/>
            <p:cNvSpPr txBox="1">
              <a:spLocks noChangeArrowheads="1"/>
            </p:cNvSpPr>
            <p:nvPr/>
          </p:nvSpPr>
          <p:spPr bwMode="auto">
            <a:xfrm>
              <a:off x="2960807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3"/>
          <p:cNvGrpSpPr>
            <a:grpSpLocks/>
          </p:cNvGrpSpPr>
          <p:nvPr/>
        </p:nvGrpSpPr>
        <p:grpSpPr bwMode="auto">
          <a:xfrm>
            <a:off x="3982817" y="4896297"/>
            <a:ext cx="781203" cy="1200647"/>
            <a:chOff x="2919011" y="3521999"/>
            <a:chExt cx="872092" cy="1256790"/>
          </a:xfrm>
        </p:grpSpPr>
        <p:cxnSp>
          <p:nvCxnSpPr>
            <p:cNvPr id="56" name="直接连接符 5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6"/>
            <p:cNvSpPr txBox="1">
              <a:spLocks noChangeArrowheads="1"/>
            </p:cNvSpPr>
            <p:nvPr/>
          </p:nvSpPr>
          <p:spPr bwMode="auto">
            <a:xfrm>
              <a:off x="2933848" y="3521999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8" name="TextBox 7"/>
            <p:cNvSpPr txBox="1">
              <a:spLocks noChangeArrowheads="1"/>
            </p:cNvSpPr>
            <p:nvPr/>
          </p:nvSpPr>
          <p:spPr bwMode="auto">
            <a:xfrm>
              <a:off x="2919011" y="4102104"/>
              <a:ext cx="857257" cy="6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3"/>
          <p:cNvGrpSpPr>
            <a:grpSpLocks/>
          </p:cNvGrpSpPr>
          <p:nvPr/>
        </p:nvGrpSpPr>
        <p:grpSpPr bwMode="auto">
          <a:xfrm>
            <a:off x="5343587" y="4882912"/>
            <a:ext cx="778828" cy="1185218"/>
            <a:chOff x="2986109" y="3507986"/>
            <a:chExt cx="869441" cy="1240640"/>
          </a:xfrm>
        </p:grpSpPr>
        <p:cxnSp>
          <p:nvCxnSpPr>
            <p:cNvPr id="60" name="直接连接符 9"/>
            <p:cNvCxnSpPr/>
            <p:nvPr/>
          </p:nvCxnSpPr>
          <p:spPr>
            <a:xfrm>
              <a:off x="2999794" y="4143755"/>
              <a:ext cx="714196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10"/>
            <p:cNvSpPr txBox="1">
              <a:spLocks noChangeArrowheads="1"/>
            </p:cNvSpPr>
            <p:nvPr/>
          </p:nvSpPr>
          <p:spPr bwMode="auto">
            <a:xfrm>
              <a:off x="2986109" y="3507986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19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998294" y="4071942"/>
              <a:ext cx="857256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12"/>
          <p:cNvGrpSpPr>
            <a:grpSpLocks/>
          </p:cNvGrpSpPr>
          <p:nvPr/>
        </p:nvGrpSpPr>
        <p:grpSpPr bwMode="auto">
          <a:xfrm>
            <a:off x="2629608" y="4896296"/>
            <a:ext cx="779840" cy="1199968"/>
            <a:chOff x="2966886" y="3507272"/>
            <a:chExt cx="870571" cy="1256080"/>
          </a:xfrm>
        </p:grpSpPr>
        <p:cxnSp>
          <p:nvCxnSpPr>
            <p:cNvPr id="64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14"/>
            <p:cNvSpPr txBox="1">
              <a:spLocks noChangeArrowheads="1"/>
            </p:cNvSpPr>
            <p:nvPr/>
          </p:nvSpPr>
          <p:spPr bwMode="auto">
            <a:xfrm>
              <a:off x="2980202" y="3507272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10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6" name="TextBox 15"/>
            <p:cNvSpPr txBox="1">
              <a:spLocks noChangeArrowheads="1"/>
            </p:cNvSpPr>
            <p:nvPr/>
          </p:nvSpPr>
          <p:spPr bwMode="auto">
            <a:xfrm>
              <a:off x="2966886" y="408666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12"/>
          <p:cNvGrpSpPr>
            <a:grpSpLocks/>
          </p:cNvGrpSpPr>
          <p:nvPr/>
        </p:nvGrpSpPr>
        <p:grpSpPr bwMode="auto">
          <a:xfrm>
            <a:off x="8016531" y="4851068"/>
            <a:ext cx="879014" cy="1230143"/>
            <a:chOff x="2999794" y="3506561"/>
            <a:chExt cx="981283" cy="1287666"/>
          </a:xfrm>
        </p:grpSpPr>
        <p:cxnSp>
          <p:nvCxnSpPr>
            <p:cNvPr id="68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14"/>
            <p:cNvSpPr txBox="1">
              <a:spLocks noChangeArrowheads="1"/>
            </p:cNvSpPr>
            <p:nvPr/>
          </p:nvSpPr>
          <p:spPr bwMode="auto">
            <a:xfrm>
              <a:off x="3123822" y="3506561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TextBox 15"/>
            <p:cNvSpPr txBox="1">
              <a:spLocks noChangeArrowheads="1"/>
            </p:cNvSpPr>
            <p:nvPr/>
          </p:nvSpPr>
          <p:spPr bwMode="auto">
            <a:xfrm>
              <a:off x="3102145" y="4117543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12"/>
          <p:cNvGrpSpPr>
            <a:grpSpLocks/>
          </p:cNvGrpSpPr>
          <p:nvPr/>
        </p:nvGrpSpPr>
        <p:grpSpPr bwMode="auto">
          <a:xfrm>
            <a:off x="6705894" y="4834656"/>
            <a:ext cx="845532" cy="1230144"/>
            <a:chOff x="2999794" y="3491835"/>
            <a:chExt cx="943905" cy="1287667"/>
          </a:xfrm>
        </p:grpSpPr>
        <p:cxnSp>
          <p:nvCxnSpPr>
            <p:cNvPr id="72" name="直接连接符 13"/>
            <p:cNvCxnSpPr/>
            <p:nvPr/>
          </p:nvCxnSpPr>
          <p:spPr>
            <a:xfrm>
              <a:off x="2999794" y="4143755"/>
              <a:ext cx="714195" cy="166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14"/>
            <p:cNvSpPr txBox="1">
              <a:spLocks noChangeArrowheads="1"/>
            </p:cNvSpPr>
            <p:nvPr/>
          </p:nvSpPr>
          <p:spPr bwMode="auto">
            <a:xfrm>
              <a:off x="3076709" y="3491835"/>
              <a:ext cx="857255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TextBox 15"/>
            <p:cNvSpPr txBox="1">
              <a:spLocks noChangeArrowheads="1"/>
            </p:cNvSpPr>
            <p:nvPr/>
          </p:nvSpPr>
          <p:spPr bwMode="auto">
            <a:xfrm>
              <a:off x="3086442" y="4102818"/>
              <a:ext cx="857257" cy="6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716462" y="5042490"/>
            <a:ext cx="857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0" lang="zh-CN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433957" y="5040145"/>
            <a:ext cx="857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0" lang="zh-CN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062271" y="5009665"/>
            <a:ext cx="857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0" lang="zh-CN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396358" y="5007320"/>
            <a:ext cx="857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  <a:endParaRPr kumimoji="0" lang="zh-CN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2EC1B4-E249-486D-9A68-10C475A8769D}"/>
                  </a:ext>
                </a:extLst>
              </p:cNvPr>
              <p:cNvSpPr/>
              <p:nvPr/>
            </p:nvSpPr>
            <p:spPr>
              <a:xfrm>
                <a:off x="150829" y="1642101"/>
                <a:ext cx="11440998" cy="2404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/>
                  <a:t>If Paul spends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400" b="0" i="0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/>
                  <a:t> of his pocket money on sweets how much money will have left per month if he receives £36 per month?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2EC1B4-E249-486D-9A68-10C475A8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9" y="1642101"/>
                <a:ext cx="11440998" cy="2404826"/>
              </a:xfrm>
              <a:prstGeom prst="rect">
                <a:avLst/>
              </a:prstGeom>
              <a:blipFill>
                <a:blip r:embed="rId3"/>
                <a:stretch>
                  <a:fillRect l="-2184" r="-1811" b="-108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B53996F-D5EA-439C-9408-73ABA71CB00C}"/>
              </a:ext>
            </a:extLst>
          </p:cNvPr>
          <p:cNvSpPr txBox="1"/>
          <p:nvPr/>
        </p:nvSpPr>
        <p:spPr>
          <a:xfrm>
            <a:off x="150829" y="75414"/>
            <a:ext cx="334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Your Turn:</a:t>
            </a:r>
          </a:p>
        </p:txBody>
      </p:sp>
    </p:spTree>
    <p:extLst>
      <p:ext uri="{BB962C8B-B14F-4D97-AF65-F5344CB8AC3E}">
        <p14:creationId xmlns:p14="http://schemas.microsoft.com/office/powerpoint/2010/main" val="143991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2D0B0-36AF-4408-9DBB-C7F575E2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AA8F1-889A-4E99-8124-DF3DD82E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6" y="148308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Reverse Fraction of amounts: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E5202DB5-E2B2-4DDD-A340-B192BCF22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335" y="1473871"/>
                <a:ext cx="11784291" cy="24440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Batang" panose="02030600000101010101" pitchFamily="18" charset="-127"/>
                  </a:rPr>
                  <a:t>We Do: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en-US" dirty="0">
                  <a:solidFill>
                    <a:srgbClr val="000000"/>
                  </a:solidFill>
                  <a:latin typeface="Arial" panose="020B0604020202020204" pitchFamily="34" charset="0"/>
                  <a:ea typeface="Batang" panose="02030600000101010101" pitchFamily="18" charset="-127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3</m:t>
                        </m:r>
                      </m:num>
                      <m:den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Batang" panose="02030600000101010101" pitchFamily="18" charset="-127"/>
                  </a:rPr>
                  <a:t> of the students in a class are girls. The rest are boys. There are 10 boys. How many girls are there?</a:t>
                </a: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E5202DB5-E2B2-4DDD-A340-B192BCF22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35" y="1473871"/>
                <a:ext cx="11784291" cy="2444002"/>
              </a:xfrm>
              <a:prstGeom prst="rect">
                <a:avLst/>
              </a:prstGeom>
              <a:blipFill>
                <a:blip r:embed="rId3"/>
                <a:stretch>
                  <a:fillRect l="-1293" t="-3242" b="-72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35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179CC-6F04-4EFB-BAF9-24C2C236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0" y="1622179"/>
                <a:ext cx="11570546" cy="27588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Batang" panose="02030600000101010101" pitchFamily="18" charset="-127"/>
                  </a:rPr>
                  <a:t>You Do: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altLang="en-US" dirty="0">
                  <a:solidFill>
                    <a:srgbClr val="000000"/>
                  </a:solidFill>
                  <a:latin typeface="Arial" panose="020B0604020202020204" pitchFamily="34" charset="0"/>
                  <a:ea typeface="Batang" panose="02030600000101010101" pitchFamily="18" charset="-127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7</m:t>
                        </m:r>
                      </m:num>
                      <m:den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Batang" panose="02030600000101010101" pitchFamily="18" charset="-127"/>
                  </a:rPr>
                  <a:t> of your pocket money each week is spent on food. The rest is spent on activities. You spent £25 on food. How much pocket money do you receive each week?</a:t>
                </a: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22179"/>
                <a:ext cx="11570546" cy="2758832"/>
              </a:xfrm>
              <a:prstGeom prst="rect">
                <a:avLst/>
              </a:prstGeom>
              <a:blipFill>
                <a:blip r:embed="rId3"/>
                <a:stretch>
                  <a:fillRect l="-1317" t="-2870" r="-1949" b="-61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7C669E8-3234-4215-8740-4AB1F95A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6" y="148308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Reverse Fraction of amounts:</a:t>
            </a:r>
          </a:p>
        </p:txBody>
      </p:sp>
    </p:spTree>
    <p:extLst>
      <p:ext uri="{BB962C8B-B14F-4D97-AF65-F5344CB8AC3E}">
        <p14:creationId xmlns:p14="http://schemas.microsoft.com/office/powerpoint/2010/main" val="12407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559"/>
            <a:ext cx="121824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31AA1-2938-402F-8563-44F6FD54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" y="0"/>
            <a:ext cx="6258810" cy="275262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A2BB63-63A3-448B-BE9C-CD7AD2647679}"/>
              </a:ext>
            </a:extLst>
          </p:cNvPr>
          <p:cNvSpPr txBox="1"/>
          <p:nvPr/>
        </p:nvSpPr>
        <p:spPr>
          <a:xfrm>
            <a:off x="6589629" y="56559"/>
            <a:ext cx="5390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Worksheet Questions: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2C890-32F7-4975-84F7-D9E4C656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" y="2752627"/>
            <a:ext cx="6258810" cy="387416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BCB72-40CD-4825-9DE5-706BD971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630" y="2113452"/>
            <a:ext cx="5160072" cy="41582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098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31AA1-2938-402F-8563-44F6FD54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98" y="5599"/>
            <a:ext cx="6028760" cy="275262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72C890-32F7-4975-84F7-D9E4C656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0" y="2903456"/>
            <a:ext cx="6094380" cy="387416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BCB72-40CD-4825-9DE5-706BD971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024" y="1426324"/>
            <a:ext cx="5540441" cy="42617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67108-454C-4C5A-9C1E-F44C05687378}"/>
              </a:ext>
            </a:extLst>
          </p:cNvPr>
          <p:cNvSpPr txBox="1"/>
          <p:nvPr/>
        </p:nvSpPr>
        <p:spPr>
          <a:xfrm>
            <a:off x="2073896" y="527901"/>
            <a:ext cx="6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8DF90-E90D-4D9F-88B8-3DFB517AC840}"/>
              </a:ext>
            </a:extLst>
          </p:cNvPr>
          <p:cNvSpPr txBox="1"/>
          <p:nvPr/>
        </p:nvSpPr>
        <p:spPr>
          <a:xfrm>
            <a:off x="4255363" y="559441"/>
            <a:ext cx="7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EE912-3DC5-42CA-AF64-B18E6139D936}"/>
              </a:ext>
            </a:extLst>
          </p:cNvPr>
          <p:cNvSpPr txBox="1"/>
          <p:nvPr/>
        </p:nvSpPr>
        <p:spPr>
          <a:xfrm>
            <a:off x="5921189" y="190109"/>
            <a:ext cx="6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3CA87-4963-4F78-A043-AB0C5437D5AE}"/>
              </a:ext>
            </a:extLst>
          </p:cNvPr>
          <p:cNvSpPr txBox="1"/>
          <p:nvPr/>
        </p:nvSpPr>
        <p:spPr>
          <a:xfrm>
            <a:off x="1954075" y="1362408"/>
            <a:ext cx="6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D4A81-4481-43C0-BD84-A7094CEFB54C}"/>
              </a:ext>
            </a:extLst>
          </p:cNvPr>
          <p:cNvSpPr txBox="1"/>
          <p:nvPr/>
        </p:nvSpPr>
        <p:spPr>
          <a:xfrm>
            <a:off x="4342101" y="1362408"/>
            <a:ext cx="7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0002B-7D50-4D0E-A4B7-461964EA9CC1}"/>
              </a:ext>
            </a:extLst>
          </p:cNvPr>
          <p:cNvSpPr txBox="1"/>
          <p:nvPr/>
        </p:nvSpPr>
        <p:spPr>
          <a:xfrm>
            <a:off x="5603957" y="1652834"/>
            <a:ext cx="6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18EE6-F318-4190-A5B9-8B97068A3B39}"/>
              </a:ext>
            </a:extLst>
          </p:cNvPr>
          <p:cNvSpPr txBox="1"/>
          <p:nvPr/>
        </p:nvSpPr>
        <p:spPr>
          <a:xfrm>
            <a:off x="1776902" y="2196915"/>
            <a:ext cx="6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276A-66C6-4BE6-A802-2A73182DAB4A}"/>
              </a:ext>
            </a:extLst>
          </p:cNvPr>
          <p:cNvSpPr txBox="1"/>
          <p:nvPr/>
        </p:nvSpPr>
        <p:spPr>
          <a:xfrm>
            <a:off x="4169074" y="2272329"/>
            <a:ext cx="6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7E6F0-A38C-4545-B6D1-8EF1BA3F410A}"/>
              </a:ext>
            </a:extLst>
          </p:cNvPr>
          <p:cNvSpPr txBox="1"/>
          <p:nvPr/>
        </p:nvSpPr>
        <p:spPr>
          <a:xfrm>
            <a:off x="5652867" y="2468136"/>
            <a:ext cx="80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EC403-CD08-4D6D-A5DB-9E9632831CA4}"/>
              </a:ext>
            </a:extLst>
          </p:cNvPr>
          <p:cNvSpPr txBox="1"/>
          <p:nvPr/>
        </p:nvSpPr>
        <p:spPr>
          <a:xfrm>
            <a:off x="4255363" y="3429000"/>
            <a:ext cx="1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360 Apples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79806-42F1-4A14-BEF9-1E55C2623F0C}"/>
              </a:ext>
            </a:extLst>
          </p:cNvPr>
          <p:cNvSpPr txBox="1"/>
          <p:nvPr/>
        </p:nvSpPr>
        <p:spPr>
          <a:xfrm>
            <a:off x="4819954" y="4918644"/>
            <a:ext cx="1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550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38450A-58AD-4CD9-966C-CFC9FC651F9D}"/>
              </a:ext>
            </a:extLst>
          </p:cNvPr>
          <p:cNvSpPr txBox="1"/>
          <p:nvPr/>
        </p:nvSpPr>
        <p:spPr>
          <a:xfrm>
            <a:off x="4890023" y="6298559"/>
            <a:ext cx="1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92A3A3-D254-4058-A3A1-63EC1E294035}"/>
              </a:ext>
            </a:extLst>
          </p:cNvPr>
          <p:cNvSpPr txBox="1"/>
          <p:nvPr/>
        </p:nvSpPr>
        <p:spPr>
          <a:xfrm>
            <a:off x="8571663" y="2770000"/>
            <a:ext cx="1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175 – 70 = 105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DE538-B129-4090-8FE2-F11CCA292E59}"/>
              </a:ext>
            </a:extLst>
          </p:cNvPr>
          <p:cNvSpPr txBox="1"/>
          <p:nvPr/>
        </p:nvSpPr>
        <p:spPr>
          <a:xfrm>
            <a:off x="8898302" y="4189571"/>
            <a:ext cx="1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2DDF1A-16E4-4C87-9D6A-71B1C1DFFE49}"/>
              </a:ext>
            </a:extLst>
          </p:cNvPr>
          <p:cNvSpPr txBox="1"/>
          <p:nvPr/>
        </p:nvSpPr>
        <p:spPr>
          <a:xfrm>
            <a:off x="9248508" y="4840538"/>
            <a:ext cx="1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11612D-9D1C-4810-B970-7E4F0CB282DE}"/>
              </a:ext>
            </a:extLst>
          </p:cNvPr>
          <p:cNvSpPr txBox="1"/>
          <p:nvPr/>
        </p:nvSpPr>
        <p:spPr>
          <a:xfrm>
            <a:off x="9947686" y="5706138"/>
            <a:ext cx="249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£15 – £5 – £6 = £4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BB2C7-5EA0-41AB-B4CE-7EFD6A95B4F4}"/>
              </a:ext>
            </a:extLst>
          </p:cNvPr>
          <p:cNvSpPr txBox="1"/>
          <p:nvPr/>
        </p:nvSpPr>
        <p:spPr>
          <a:xfrm>
            <a:off x="6997963" y="-20226"/>
            <a:ext cx="495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Worksheet Answers:</a:t>
            </a:r>
          </a:p>
        </p:txBody>
      </p:sp>
    </p:spTree>
    <p:extLst>
      <p:ext uri="{BB962C8B-B14F-4D97-AF65-F5344CB8AC3E}">
        <p14:creationId xmlns:p14="http://schemas.microsoft.com/office/powerpoint/2010/main" val="16260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7456"/>
            <a:ext cx="12182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" y="27456"/>
            <a:ext cx="403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30AAF-1FA9-4B23-BB52-2542E274EA5B}"/>
              </a:ext>
            </a:extLst>
          </p:cNvPr>
          <p:cNvSpPr/>
          <p:nvPr/>
        </p:nvSpPr>
        <p:spPr>
          <a:xfrm>
            <a:off x="3048000" y="1342170"/>
            <a:ext cx="275771" cy="23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3D6A1-3E4D-473A-9A6B-C4C70B7A7EDC}"/>
              </a:ext>
            </a:extLst>
          </p:cNvPr>
          <p:cNvSpPr/>
          <p:nvPr/>
        </p:nvSpPr>
        <p:spPr>
          <a:xfrm>
            <a:off x="6191725" y="2340227"/>
            <a:ext cx="212035" cy="36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3471A-3120-4B52-AA89-6629770D674E}"/>
              </a:ext>
            </a:extLst>
          </p:cNvPr>
          <p:cNvSpPr/>
          <p:nvPr/>
        </p:nvSpPr>
        <p:spPr>
          <a:xfrm>
            <a:off x="4838701" y="2522313"/>
            <a:ext cx="209550" cy="32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9DF3E-8BEA-45A5-9FB8-1387C335A553}"/>
              </a:ext>
            </a:extLst>
          </p:cNvPr>
          <p:cNvSpPr/>
          <p:nvPr/>
        </p:nvSpPr>
        <p:spPr>
          <a:xfrm>
            <a:off x="329848" y="2538041"/>
            <a:ext cx="964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2) Sam read 4/7 of a book on Friday. He has 42 more pages to read before he will reach the end of the book. How many pages did he read on Friday?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CB138B-D156-48F5-A6D2-E61F1BF1BE11}"/>
              </a:ext>
            </a:extLst>
          </p:cNvPr>
          <p:cNvGrpSpPr/>
          <p:nvPr/>
        </p:nvGrpSpPr>
        <p:grpSpPr>
          <a:xfrm>
            <a:off x="389362" y="764369"/>
            <a:ext cx="3275296" cy="1378582"/>
            <a:chOff x="983432" y="3531645"/>
            <a:chExt cx="2988029" cy="17910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426374-B6A6-40B1-A1F4-1C12BD123BA8}"/>
                </a:ext>
              </a:extLst>
            </p:cNvPr>
            <p:cNvSpPr txBox="1"/>
            <p:nvPr/>
          </p:nvSpPr>
          <p:spPr>
            <a:xfrm>
              <a:off x="983432" y="3531645"/>
              <a:ext cx="504056" cy="83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b="1" u="sng" dirty="0">
                  <a:solidFill>
                    <a:prstClr val="black"/>
                  </a:solidFill>
                  <a:latin typeface="Century Gothic" pitchFamily="34" charset="0"/>
                </a:rPr>
                <a:t>3</a:t>
              </a:r>
            </a:p>
            <a:p>
              <a:pPr>
                <a:defRPr/>
              </a:pPr>
              <a:r>
                <a:rPr lang="en-GB" b="1" dirty="0">
                  <a:solidFill>
                    <a:prstClr val="black"/>
                  </a:solidFill>
                  <a:latin typeface="Century Gothic" pitchFamily="34" charset="0"/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4ABB41-DB52-487D-9B4C-10C94990DC9C}"/>
                </a:ext>
              </a:extLst>
            </p:cNvPr>
            <p:cNvSpPr txBox="1"/>
            <p:nvPr/>
          </p:nvSpPr>
          <p:spPr>
            <a:xfrm>
              <a:off x="1256275" y="3792836"/>
              <a:ext cx="2664296" cy="47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prstClr val="black"/>
                  </a:solidFill>
                  <a:latin typeface="Century Gothic" pitchFamily="34" charset="0"/>
                </a:rPr>
                <a:t>of 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7E6B15-EAB0-4ED1-A935-3B9D74E47F5B}"/>
                </a:ext>
              </a:extLst>
            </p:cNvPr>
            <p:cNvSpPr txBox="1"/>
            <p:nvPr/>
          </p:nvSpPr>
          <p:spPr>
            <a:xfrm>
              <a:off x="983432" y="4483006"/>
              <a:ext cx="504056" cy="83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b="1" u="sng" dirty="0">
                  <a:solidFill>
                    <a:prstClr val="black"/>
                  </a:solidFill>
                  <a:latin typeface="Century Gothic" pitchFamily="34" charset="0"/>
                </a:rPr>
                <a:t>3</a:t>
              </a:r>
            </a:p>
            <a:p>
              <a:pPr>
                <a:defRPr/>
              </a:pPr>
              <a:r>
                <a:rPr lang="en-GB" b="1" dirty="0">
                  <a:solidFill>
                    <a:prstClr val="black"/>
                  </a:solidFill>
                  <a:latin typeface="Century Gothic" pitchFamily="34" charset="0"/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EBFCA6-0061-4793-A3ED-6B052F8EBD7F}"/>
                </a:ext>
              </a:extLst>
            </p:cNvPr>
            <p:cNvSpPr txBox="1"/>
            <p:nvPr/>
          </p:nvSpPr>
          <p:spPr>
            <a:xfrm>
              <a:off x="1307165" y="4666258"/>
              <a:ext cx="2664296" cy="47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prstClr val="black"/>
                  </a:solidFill>
                  <a:latin typeface="Century Gothic" pitchFamily="34" charset="0"/>
                </a:rPr>
                <a:t>x 40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EDEF22-A6AB-44E3-8B38-95D3EC5D9608}"/>
                  </a:ext>
                </a:extLst>
              </p:cNvPr>
              <p:cNvSpPr/>
              <p:nvPr/>
            </p:nvSpPr>
            <p:spPr>
              <a:xfrm>
                <a:off x="389361" y="3845322"/>
                <a:ext cx="10238881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b="1" dirty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3)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en-GB" alt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𝟖</m:t>
                        </m:r>
                      </m:num>
                      <m:den>
                        <m:r>
                          <a:rPr lang="en-GB" alt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GB" altLang="en-US" b="1" dirty="0">
                    <a:solidFill>
                      <a:srgbClr val="000000"/>
                    </a:solidFill>
                    <a:latin typeface="Arial" panose="020B0604020202020204" pitchFamily="34" charset="0"/>
                    <a:ea typeface="Batang" panose="02030600000101010101" pitchFamily="18" charset="-127"/>
                  </a:rPr>
                  <a:t> of your income each month is spent on guitar lessons. The rest is saved for a new guitar. You receive £40 monthly and the guitar you want is £240. How long will it take for you  buy the guitar.</a:t>
                </a:r>
                <a:endParaRPr lang="en-GB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BEDEF22-A6AB-44E3-8B38-95D3EC5D9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1" y="3845322"/>
                <a:ext cx="10238881" cy="1046440"/>
              </a:xfrm>
              <a:prstGeom prst="rect">
                <a:avLst/>
              </a:prstGeom>
              <a:blipFill>
                <a:blip r:embed="rId3"/>
                <a:stretch>
                  <a:fillRect l="-536" r="-1310" b="-8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0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095213"/>
              </p:ext>
            </p:extLst>
          </p:nvPr>
        </p:nvGraphicFramePr>
        <p:xfrm>
          <a:off x="47711" y="1874174"/>
          <a:ext cx="12192000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723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5063859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3927418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6343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dirty="0"/>
                        <a:t>Solve the following: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dirty="0"/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Solve the following: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2) Some children were at summer school. 𝟓/𝟖 " of "them were girls. If there were 40 girls at summer school. How many boys were there?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u="non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1) Amy had £240. 1/6  of her money was spent on a dress.  1/2  of her money was spent on a pair of shoes. How much money was left?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2) A School has 1200 pupils 575 of thee are girls. 2/5 of the girls like sport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3/5 of the boys like sport. Work out the total number of pupils in the school who like sport.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1CB846-064E-4BE0-8605-34B5445B4EE6}"/>
              </a:ext>
            </a:extLst>
          </p:cNvPr>
          <p:cNvGrpSpPr/>
          <p:nvPr/>
        </p:nvGrpSpPr>
        <p:grpSpPr>
          <a:xfrm>
            <a:off x="305442" y="2662337"/>
            <a:ext cx="4880159" cy="2489361"/>
            <a:chOff x="1775520" y="2636913"/>
            <a:chExt cx="8778224" cy="39921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63E0D-4F92-4FC0-8FDC-EE0DE5459CDE}"/>
                </a:ext>
              </a:extLst>
            </p:cNvPr>
            <p:cNvSpPr txBox="1"/>
            <p:nvPr/>
          </p:nvSpPr>
          <p:spPr>
            <a:xfrm>
              <a:off x="2279575" y="4391241"/>
              <a:ext cx="2664295" cy="69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Century Gothic" pitchFamily="34" charset="0"/>
                </a:rPr>
                <a:t>of 14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AE1616-24F1-496C-A7C1-E0442F00FAE0}"/>
                </a:ext>
              </a:extLst>
            </p:cNvPr>
            <p:cNvGrpSpPr/>
            <p:nvPr/>
          </p:nvGrpSpPr>
          <p:grpSpPr>
            <a:xfrm>
              <a:off x="1775520" y="2636913"/>
              <a:ext cx="8778224" cy="3992175"/>
              <a:chOff x="1775520" y="2636913"/>
              <a:chExt cx="8778224" cy="399217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6E6EBE-D0F2-4DA5-BA67-EB78F9E06A59}"/>
                  </a:ext>
                </a:extLst>
              </p:cNvPr>
              <p:cNvSpPr txBox="1"/>
              <p:nvPr/>
            </p:nvSpPr>
            <p:spPr>
              <a:xfrm>
                <a:off x="1775520" y="2636913"/>
                <a:ext cx="504055" cy="125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u="sng" dirty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</a:p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D17588-999A-4223-84F5-A7D66911AFD5}"/>
                  </a:ext>
                </a:extLst>
              </p:cNvPr>
              <p:cNvSpPr txBox="1"/>
              <p:nvPr/>
            </p:nvSpPr>
            <p:spPr>
              <a:xfrm>
                <a:off x="2279575" y="2852937"/>
                <a:ext cx="2592289" cy="740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x 20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3CB1AE-278A-4829-9DA8-02C59A629F19}"/>
                  </a:ext>
                </a:extLst>
              </p:cNvPr>
              <p:cNvSpPr txBox="1"/>
              <p:nvPr/>
            </p:nvSpPr>
            <p:spPr>
              <a:xfrm>
                <a:off x="1775520" y="4149081"/>
                <a:ext cx="504055" cy="125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u="sng" dirty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</a:p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8AAD3-1A78-4EA5-ADFB-4249817EE7ED}"/>
                  </a:ext>
                </a:extLst>
              </p:cNvPr>
              <p:cNvSpPr txBox="1"/>
              <p:nvPr/>
            </p:nvSpPr>
            <p:spPr>
              <a:xfrm>
                <a:off x="1775520" y="5373217"/>
                <a:ext cx="504055" cy="125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u="sng" dirty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</a:p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C3DE49-71BD-48EC-9A07-244A49B4D2D8}"/>
                  </a:ext>
                </a:extLst>
              </p:cNvPr>
              <p:cNvSpPr txBox="1"/>
              <p:nvPr/>
            </p:nvSpPr>
            <p:spPr>
              <a:xfrm>
                <a:off x="2207568" y="5589241"/>
                <a:ext cx="2664295" cy="69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of 25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988D3B-2082-486D-94D3-574744703AC3}"/>
                  </a:ext>
                </a:extLst>
              </p:cNvPr>
              <p:cNvSpPr txBox="1"/>
              <p:nvPr/>
            </p:nvSpPr>
            <p:spPr>
              <a:xfrm>
                <a:off x="7421396" y="2852937"/>
                <a:ext cx="504055" cy="125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u="sng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</a:p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E84075-A4C1-41A9-9A5F-10FDA9402151}"/>
                  </a:ext>
                </a:extLst>
              </p:cNvPr>
              <p:cNvSpPr txBox="1"/>
              <p:nvPr/>
            </p:nvSpPr>
            <p:spPr>
              <a:xfrm>
                <a:off x="7821805" y="3045554"/>
                <a:ext cx="2664295" cy="69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of 24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58E5B1-D358-453B-A42C-F1AD02E5EEE8}"/>
                  </a:ext>
                </a:extLst>
              </p:cNvPr>
              <p:cNvSpPr txBox="1"/>
              <p:nvPr/>
            </p:nvSpPr>
            <p:spPr>
              <a:xfrm>
                <a:off x="7421396" y="4203144"/>
                <a:ext cx="1036574" cy="133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u="sng" dirty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</a:p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10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C23FB0-FD2D-4DFA-8E16-55A0BA6036CF}"/>
                  </a:ext>
                </a:extLst>
              </p:cNvPr>
              <p:cNvSpPr txBox="1"/>
              <p:nvPr/>
            </p:nvSpPr>
            <p:spPr>
              <a:xfrm>
                <a:off x="7889449" y="4266382"/>
                <a:ext cx="2664295" cy="740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b="1" dirty="0">
                    <a:solidFill>
                      <a:schemeClr val="bg1"/>
                    </a:solidFill>
                    <a:latin typeface="Century Gothic" pitchFamily="34" charset="0"/>
                  </a:rPr>
                  <a:t> x 40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39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/>
              <a:t>Fractions of an Amount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4G1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11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2135560" y="1268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1F497D"/>
                </a:solidFill>
                <a:latin typeface="Calibri"/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96445" y="4531102"/>
            <a:ext cx="4160783" cy="121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70A8-B752-42B8-A405-F7CB4A595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85F2A-96E1-4A94-8E5B-AD32A73A8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C0F83-7125-4DF2-B465-A0120F2E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78" y="725488"/>
            <a:ext cx="52292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74648"/>
                <a:ext cx="3067264" cy="21223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4000" i="1">
                          <a:latin typeface="Cambria Math"/>
                        </a:rPr>
                        <m:t> </m:t>
                      </m:r>
                      <m:r>
                        <a:rPr lang="en-GB" sz="4000" i="1">
                          <a:latin typeface="Cambria Math"/>
                        </a:rPr>
                        <m:t>𝑜𝑓</m:t>
                      </m:r>
                      <m:r>
                        <a:rPr lang="en-GB" sz="4000" i="1">
                          <a:latin typeface="Cambria Math"/>
                        </a:rPr>
                        <m:t> 20</m:t>
                      </m:r>
                    </m:oMath>
                  </m:oMathPara>
                </a14:m>
                <a:endParaRPr lang="en-GB" sz="4000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74648"/>
                <a:ext cx="3067264" cy="212235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EE8478C-6B84-4FD0-8DD0-0D99ED760159}"/>
              </a:ext>
            </a:extLst>
          </p:cNvPr>
          <p:cNvSpPr txBox="1"/>
          <p:nvPr/>
        </p:nvSpPr>
        <p:spPr>
          <a:xfrm>
            <a:off x="218866" y="876522"/>
            <a:ext cx="25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Do: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23716-BC9B-45E8-91EC-15731F7D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948" y="1774648"/>
            <a:ext cx="3670110" cy="2164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9F300-5BB7-4D80-9045-DB6936FBBC9C}"/>
              </a:ext>
            </a:extLst>
          </p:cNvPr>
          <p:cNvSpPr txBox="1"/>
          <p:nvPr/>
        </p:nvSpPr>
        <p:spPr>
          <a:xfrm>
            <a:off x="7577862" y="991051"/>
            <a:ext cx="25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Your Turn: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DEF55E-879F-41DE-B67A-14BBC5BDBE98}"/>
              </a:ext>
            </a:extLst>
          </p:cNvPr>
          <p:cNvCxnSpPr/>
          <p:nvPr/>
        </p:nvCxnSpPr>
        <p:spPr>
          <a:xfrm>
            <a:off x="5613009" y="876522"/>
            <a:ext cx="0" cy="54820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5C7E03-0003-491F-82D2-86028EC55D66}"/>
              </a:ext>
            </a:extLst>
          </p:cNvPr>
          <p:cNvSpPr txBox="1"/>
          <p:nvPr/>
        </p:nvSpPr>
        <p:spPr>
          <a:xfrm>
            <a:off x="8958470" y="4598504"/>
            <a:ext cx="278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Remember of means Multiply!</a:t>
            </a:r>
          </a:p>
        </p:txBody>
      </p:sp>
    </p:spTree>
    <p:extLst>
      <p:ext uri="{BB962C8B-B14F-4D97-AF65-F5344CB8AC3E}">
        <p14:creationId xmlns:p14="http://schemas.microsoft.com/office/powerpoint/2010/main" val="13282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D15F3-C9B7-4E22-B373-20ABED05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114B2D-F4AF-4A70-AAB3-3006CE1C1153}"/>
                  </a:ext>
                </a:extLst>
              </p:cNvPr>
              <p:cNvSpPr/>
              <p:nvPr/>
            </p:nvSpPr>
            <p:spPr>
              <a:xfrm>
                <a:off x="1708731" y="449320"/>
                <a:ext cx="3896247" cy="4925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114B2D-F4AF-4A70-AAB3-3006CE1C1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1" y="449320"/>
                <a:ext cx="3896247" cy="4925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0379" y="449320"/>
                <a:ext cx="5094514" cy="420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6.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7.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</a:t>
                </a:r>
                <a:endParaRPr lang="en-GB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457200">
                  <a:defRPr/>
                </a:pPr>
                <a:endParaRPr lang="en-GB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8.     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9.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10.    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379" y="449320"/>
                <a:ext cx="5094514" cy="4203908"/>
              </a:xfrm>
              <a:prstGeom prst="rect">
                <a:avLst/>
              </a:prstGeom>
              <a:blipFill>
                <a:blip r:embed="rId4"/>
                <a:stretch>
                  <a:fillRect l="-1794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3A7B63-28EF-4807-97A7-9F7AD443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114B2D-F4AF-4A70-AAB3-3006CE1C1153}"/>
                  </a:ext>
                </a:extLst>
              </p:cNvPr>
              <p:cNvSpPr/>
              <p:nvPr/>
            </p:nvSpPr>
            <p:spPr>
              <a:xfrm>
                <a:off x="1708731" y="449320"/>
                <a:ext cx="3896247" cy="4925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£4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£8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£16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£32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£18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114B2D-F4AF-4A70-AAB3-3006CE1C1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1" y="449320"/>
                <a:ext cx="3896247" cy="4925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39740" y="449320"/>
                <a:ext cx="5094514" cy="420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6.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£18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7.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£24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£15</a:t>
                </a:r>
                <a:endParaRPr lang="en-GB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defTabSz="457200">
                  <a:defRPr/>
                </a:pPr>
                <a:endParaRPr lang="en-GB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8.     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£7.50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9.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£19.20</a:t>
                </a:r>
              </a:p>
              <a:p>
                <a:pPr marL="457200" indent="-457200" defTabSz="457200">
                  <a:buFontTx/>
                  <a:buAutoNum type="arabicPeriod"/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10.    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</m:t>
                    </m:r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of £12		</a:t>
                </a:r>
                <a:r>
                  <a:rPr lang="en-GB" sz="2400" dirty="0">
                    <a:solidFill>
                      <a:srgbClr val="FF0000"/>
                    </a:solidFill>
                    <a:latin typeface="Calibri" panose="020F0502020204030204"/>
                  </a:rPr>
                  <a:t>£19.20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40" y="449320"/>
                <a:ext cx="5094514" cy="4203908"/>
              </a:xfrm>
              <a:prstGeom prst="rect">
                <a:avLst/>
              </a:prstGeom>
              <a:blipFill>
                <a:blip r:embed="rId4"/>
                <a:stretch>
                  <a:fillRect l="-1916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2EC1B4-E249-486D-9A68-10C475A8769D}"/>
                  </a:ext>
                </a:extLst>
              </p:cNvPr>
              <p:cNvSpPr/>
              <p:nvPr/>
            </p:nvSpPr>
            <p:spPr>
              <a:xfrm>
                <a:off x="150829" y="1642101"/>
                <a:ext cx="11440998" cy="1786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/>
                  <a:t>James saves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400" b="0" i="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/>
                  <a:t> of his pocket money, he gets £45 per month. How much does he save each month?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2EC1B4-E249-486D-9A68-10C475A8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9" y="1642101"/>
                <a:ext cx="11440998" cy="1786899"/>
              </a:xfrm>
              <a:prstGeom prst="rect">
                <a:avLst/>
              </a:prstGeom>
              <a:blipFill>
                <a:blip r:embed="rId3"/>
                <a:stretch>
                  <a:fillRect l="-2184" r="-2131" b="-12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B53996F-D5EA-439C-9408-73ABA71CB00C}"/>
              </a:ext>
            </a:extLst>
          </p:cNvPr>
          <p:cNvSpPr txBox="1"/>
          <p:nvPr/>
        </p:nvSpPr>
        <p:spPr>
          <a:xfrm>
            <a:off x="150829" y="75414"/>
            <a:ext cx="251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We Do: </a:t>
            </a:r>
          </a:p>
        </p:txBody>
      </p:sp>
    </p:spTree>
    <p:extLst>
      <p:ext uri="{BB962C8B-B14F-4D97-AF65-F5344CB8AC3E}">
        <p14:creationId xmlns:p14="http://schemas.microsoft.com/office/powerpoint/2010/main" val="146971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770</Words>
  <Application>Microsoft Office PowerPoint</Application>
  <PresentationFormat>Widescreen</PresentationFormat>
  <Paragraphs>190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Batang</vt:lpstr>
      <vt:lpstr>宋体</vt:lpstr>
      <vt:lpstr>Arial</vt:lpstr>
      <vt:lpstr>Calibri</vt:lpstr>
      <vt:lpstr>Calibri Light</vt:lpstr>
      <vt:lpstr>Cambria Math</vt:lpstr>
      <vt:lpstr>Century Gothic</vt:lpstr>
      <vt:lpstr>Gill Sans MT</vt:lpstr>
      <vt:lpstr>Times New Roman</vt:lpstr>
      <vt:lpstr>Verdana</vt:lpstr>
      <vt:lpstr>Office Theme</vt:lpstr>
      <vt:lpstr>1_Office Theme</vt:lpstr>
      <vt:lpstr>2_Office Theme</vt:lpstr>
      <vt:lpstr>4_Office Theme</vt:lpstr>
      <vt:lpstr>5_Office Theme</vt:lpstr>
      <vt:lpstr>6_Office Theme</vt:lpstr>
      <vt:lpstr>3_Office Theme</vt:lpstr>
      <vt:lpstr>PowerPoint Presentation</vt:lpstr>
      <vt:lpstr>Fractions of an Amount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Fraction of amounts:</vt:lpstr>
      <vt:lpstr>Reverse Fraction of amounts: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Abbas</dc:creator>
  <cp:lastModifiedBy>Stephanie Bagley</cp:lastModifiedBy>
  <cp:revision>77</cp:revision>
  <dcterms:created xsi:type="dcterms:W3CDTF">2018-09-23T21:01:43Z</dcterms:created>
  <dcterms:modified xsi:type="dcterms:W3CDTF">2020-09-10T11:50:25Z</dcterms:modified>
</cp:coreProperties>
</file>