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5" r:id="rId2"/>
    <p:sldId id="349" r:id="rId3"/>
    <p:sldId id="350" r:id="rId4"/>
    <p:sldId id="287" r:id="rId5"/>
    <p:sldId id="288" r:id="rId6"/>
    <p:sldId id="289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97610-1159-41BD-8D63-1D90F0C41CCC}" type="doc">
      <dgm:prSet loTypeId="urn:microsoft.com/office/officeart/2005/8/layout/process2" loCatId="process" qsTypeId="urn:microsoft.com/office/officeart/2005/8/quickstyle/simple3" qsCatId="simple" csTypeId="urn:microsoft.com/office/officeart/2005/8/colors/colorful3" csCatId="colorful" phldr="1"/>
      <dgm:spPr/>
    </dgm:pt>
    <dgm:pt modelId="{4C990F89-DC5F-415E-B3D2-596DB4FC92A6}">
      <dgm:prSet phldrT="[Text]"/>
      <dgm:spPr/>
      <dgm:t>
        <a:bodyPr/>
        <a:lstStyle/>
        <a:p>
          <a:r>
            <a:rPr lang="en-GB" dirty="0"/>
            <a:t>1</a:t>
          </a:r>
          <a:r>
            <a:rPr lang="en-GB" b="1" dirty="0"/>
            <a:t>. Identify the viewpoints and attitudes </a:t>
          </a:r>
          <a:r>
            <a:rPr lang="en-GB" dirty="0"/>
            <a:t>in both texts – are they similar or different? </a:t>
          </a:r>
        </a:p>
      </dgm:t>
    </dgm:pt>
    <dgm:pt modelId="{1C4F50E9-F46F-40BA-AC5A-9CE90C77B16B}" type="parTrans" cxnId="{362FE1A0-C116-4ED4-80F9-C3119F8718A0}">
      <dgm:prSet/>
      <dgm:spPr/>
      <dgm:t>
        <a:bodyPr/>
        <a:lstStyle/>
        <a:p>
          <a:endParaRPr lang="en-GB"/>
        </a:p>
      </dgm:t>
    </dgm:pt>
    <dgm:pt modelId="{9EB85570-CA38-4A4C-82BA-7B4C154BC058}" type="sibTrans" cxnId="{362FE1A0-C116-4ED4-80F9-C3119F8718A0}">
      <dgm:prSet/>
      <dgm:spPr/>
      <dgm:t>
        <a:bodyPr/>
        <a:lstStyle/>
        <a:p>
          <a:endParaRPr lang="en-GB"/>
        </a:p>
      </dgm:t>
    </dgm:pt>
    <dgm:pt modelId="{AC74D3CE-4FBE-4E9F-AFC7-C29B54761B89}">
      <dgm:prSet phldrT="[Text]"/>
      <dgm:spPr/>
      <dgm:t>
        <a:bodyPr/>
        <a:lstStyle/>
        <a:p>
          <a:r>
            <a:rPr lang="en-GB" dirty="0"/>
            <a:t>2. </a:t>
          </a:r>
          <a:r>
            <a:rPr lang="en-GB" b="1" dirty="0"/>
            <a:t>Identify and analyse the techniques </a:t>
          </a:r>
          <a:r>
            <a:rPr lang="en-GB" dirty="0"/>
            <a:t>the writers have used to present their views. </a:t>
          </a:r>
        </a:p>
      </dgm:t>
    </dgm:pt>
    <dgm:pt modelId="{D68D392E-7B84-4EA7-B227-698FD623577B}" type="parTrans" cxnId="{FC2913C0-9D5E-492B-A64E-4F960C3EF4E3}">
      <dgm:prSet/>
      <dgm:spPr/>
      <dgm:t>
        <a:bodyPr/>
        <a:lstStyle/>
        <a:p>
          <a:endParaRPr lang="en-GB"/>
        </a:p>
      </dgm:t>
    </dgm:pt>
    <dgm:pt modelId="{6524472D-5772-41E7-B6C5-092AE11787FD}" type="sibTrans" cxnId="{FC2913C0-9D5E-492B-A64E-4F960C3EF4E3}">
      <dgm:prSet/>
      <dgm:spPr/>
      <dgm:t>
        <a:bodyPr/>
        <a:lstStyle/>
        <a:p>
          <a:endParaRPr lang="en-GB"/>
        </a:p>
      </dgm:t>
    </dgm:pt>
    <dgm:pt modelId="{B1DDABD1-C7DF-48FD-825D-AE093B126448}">
      <dgm:prSet phldrT="[Text]"/>
      <dgm:spPr/>
      <dgm:t>
        <a:bodyPr/>
        <a:lstStyle/>
        <a:p>
          <a:r>
            <a:rPr lang="en-GB" dirty="0"/>
            <a:t>3. </a:t>
          </a:r>
          <a:r>
            <a:rPr lang="en-GB" b="1" dirty="0"/>
            <a:t>Link your ideas together</a:t>
          </a:r>
          <a:r>
            <a:rPr lang="en-GB" dirty="0"/>
            <a:t> in a PEEL paragraph – use connectives.</a:t>
          </a:r>
        </a:p>
      </dgm:t>
    </dgm:pt>
    <dgm:pt modelId="{61751B31-5228-4B3F-A39B-A75DDA28B0E4}" type="parTrans" cxnId="{07E85816-70DE-4816-9984-E74E10212B6F}">
      <dgm:prSet/>
      <dgm:spPr/>
      <dgm:t>
        <a:bodyPr/>
        <a:lstStyle/>
        <a:p>
          <a:endParaRPr lang="en-GB"/>
        </a:p>
      </dgm:t>
    </dgm:pt>
    <dgm:pt modelId="{6E483F74-A088-4956-A607-A7E239BCD260}" type="sibTrans" cxnId="{07E85816-70DE-4816-9984-E74E10212B6F}">
      <dgm:prSet/>
      <dgm:spPr/>
      <dgm:t>
        <a:bodyPr/>
        <a:lstStyle/>
        <a:p>
          <a:endParaRPr lang="en-GB"/>
        </a:p>
      </dgm:t>
    </dgm:pt>
    <dgm:pt modelId="{A115B901-4ED7-470A-9909-C6BFB39654EF}" type="pres">
      <dgm:prSet presAssocID="{53C97610-1159-41BD-8D63-1D90F0C41CCC}" presName="linearFlow" presStyleCnt="0">
        <dgm:presLayoutVars>
          <dgm:resizeHandles val="exact"/>
        </dgm:presLayoutVars>
      </dgm:prSet>
      <dgm:spPr/>
    </dgm:pt>
    <dgm:pt modelId="{471941F7-ADF3-4372-9A78-AA77DBB5F592}" type="pres">
      <dgm:prSet presAssocID="{4C990F89-DC5F-415E-B3D2-596DB4FC92A6}" presName="node" presStyleLbl="node1" presStyleIdx="0" presStyleCnt="3">
        <dgm:presLayoutVars>
          <dgm:bulletEnabled val="1"/>
        </dgm:presLayoutVars>
      </dgm:prSet>
      <dgm:spPr/>
    </dgm:pt>
    <dgm:pt modelId="{8BE5779B-4438-4F8F-A86D-1514647403BB}" type="pres">
      <dgm:prSet presAssocID="{9EB85570-CA38-4A4C-82BA-7B4C154BC058}" presName="sibTrans" presStyleLbl="sibTrans2D1" presStyleIdx="0" presStyleCnt="2"/>
      <dgm:spPr/>
    </dgm:pt>
    <dgm:pt modelId="{1C83BF35-91DC-45A4-BB1E-6C54EBDFC5F5}" type="pres">
      <dgm:prSet presAssocID="{9EB85570-CA38-4A4C-82BA-7B4C154BC058}" presName="connectorText" presStyleLbl="sibTrans2D1" presStyleIdx="0" presStyleCnt="2"/>
      <dgm:spPr/>
    </dgm:pt>
    <dgm:pt modelId="{B6279BD3-F5CF-45F7-971E-A54B3C628FAA}" type="pres">
      <dgm:prSet presAssocID="{AC74D3CE-4FBE-4E9F-AFC7-C29B54761B89}" presName="node" presStyleLbl="node1" presStyleIdx="1" presStyleCnt="3">
        <dgm:presLayoutVars>
          <dgm:bulletEnabled val="1"/>
        </dgm:presLayoutVars>
      </dgm:prSet>
      <dgm:spPr/>
    </dgm:pt>
    <dgm:pt modelId="{92B9251F-4AF5-44E6-8F3E-84E412A7A1F6}" type="pres">
      <dgm:prSet presAssocID="{6524472D-5772-41E7-B6C5-092AE11787FD}" presName="sibTrans" presStyleLbl="sibTrans2D1" presStyleIdx="1" presStyleCnt="2"/>
      <dgm:spPr/>
    </dgm:pt>
    <dgm:pt modelId="{D520205D-547C-4034-8051-4E81252BA871}" type="pres">
      <dgm:prSet presAssocID="{6524472D-5772-41E7-B6C5-092AE11787FD}" presName="connectorText" presStyleLbl="sibTrans2D1" presStyleIdx="1" presStyleCnt="2"/>
      <dgm:spPr/>
    </dgm:pt>
    <dgm:pt modelId="{C05234AC-B3E7-4A4B-9CAE-CF87A4476DAD}" type="pres">
      <dgm:prSet presAssocID="{B1DDABD1-C7DF-48FD-825D-AE093B126448}" presName="node" presStyleLbl="node1" presStyleIdx="2" presStyleCnt="3">
        <dgm:presLayoutVars>
          <dgm:bulletEnabled val="1"/>
        </dgm:presLayoutVars>
      </dgm:prSet>
      <dgm:spPr/>
    </dgm:pt>
  </dgm:ptLst>
  <dgm:cxnLst>
    <dgm:cxn modelId="{2F02B505-09EF-4B11-A440-CDDB29936DDD}" type="presOf" srcId="{6524472D-5772-41E7-B6C5-092AE11787FD}" destId="{D520205D-547C-4034-8051-4E81252BA871}" srcOrd="1" destOrd="0" presId="urn:microsoft.com/office/officeart/2005/8/layout/process2"/>
    <dgm:cxn modelId="{3E992A0B-9309-4BFC-B52D-1B3D7EA6D325}" type="presOf" srcId="{9EB85570-CA38-4A4C-82BA-7B4C154BC058}" destId="{1C83BF35-91DC-45A4-BB1E-6C54EBDFC5F5}" srcOrd="1" destOrd="0" presId="urn:microsoft.com/office/officeart/2005/8/layout/process2"/>
    <dgm:cxn modelId="{07E85816-70DE-4816-9984-E74E10212B6F}" srcId="{53C97610-1159-41BD-8D63-1D90F0C41CCC}" destId="{B1DDABD1-C7DF-48FD-825D-AE093B126448}" srcOrd="2" destOrd="0" parTransId="{61751B31-5228-4B3F-A39B-A75DDA28B0E4}" sibTransId="{6E483F74-A088-4956-A607-A7E239BCD260}"/>
    <dgm:cxn modelId="{F6DF911B-C638-4627-B4F5-99EC2671D2E7}" type="presOf" srcId="{B1DDABD1-C7DF-48FD-825D-AE093B126448}" destId="{C05234AC-B3E7-4A4B-9CAE-CF87A4476DAD}" srcOrd="0" destOrd="0" presId="urn:microsoft.com/office/officeart/2005/8/layout/process2"/>
    <dgm:cxn modelId="{E7D39520-C0DC-4EC0-9BA4-1B8954A1EE63}" type="presOf" srcId="{53C97610-1159-41BD-8D63-1D90F0C41CCC}" destId="{A115B901-4ED7-470A-9909-C6BFB39654EF}" srcOrd="0" destOrd="0" presId="urn:microsoft.com/office/officeart/2005/8/layout/process2"/>
    <dgm:cxn modelId="{31B5C62B-8EF8-407B-B0EA-8868799E003E}" type="presOf" srcId="{4C990F89-DC5F-415E-B3D2-596DB4FC92A6}" destId="{471941F7-ADF3-4372-9A78-AA77DBB5F592}" srcOrd="0" destOrd="0" presId="urn:microsoft.com/office/officeart/2005/8/layout/process2"/>
    <dgm:cxn modelId="{362FE1A0-C116-4ED4-80F9-C3119F8718A0}" srcId="{53C97610-1159-41BD-8D63-1D90F0C41CCC}" destId="{4C990F89-DC5F-415E-B3D2-596DB4FC92A6}" srcOrd="0" destOrd="0" parTransId="{1C4F50E9-F46F-40BA-AC5A-9CE90C77B16B}" sibTransId="{9EB85570-CA38-4A4C-82BA-7B4C154BC058}"/>
    <dgm:cxn modelId="{B6BC57A9-FB15-4142-9600-F007CC6F0A69}" type="presOf" srcId="{9EB85570-CA38-4A4C-82BA-7B4C154BC058}" destId="{8BE5779B-4438-4F8F-A86D-1514647403BB}" srcOrd="0" destOrd="0" presId="urn:microsoft.com/office/officeart/2005/8/layout/process2"/>
    <dgm:cxn modelId="{09A064AA-60A4-4129-BD50-C9CEC80EDCDC}" type="presOf" srcId="{AC74D3CE-4FBE-4E9F-AFC7-C29B54761B89}" destId="{B6279BD3-F5CF-45F7-971E-A54B3C628FAA}" srcOrd="0" destOrd="0" presId="urn:microsoft.com/office/officeart/2005/8/layout/process2"/>
    <dgm:cxn modelId="{FC2913C0-9D5E-492B-A64E-4F960C3EF4E3}" srcId="{53C97610-1159-41BD-8D63-1D90F0C41CCC}" destId="{AC74D3CE-4FBE-4E9F-AFC7-C29B54761B89}" srcOrd="1" destOrd="0" parTransId="{D68D392E-7B84-4EA7-B227-698FD623577B}" sibTransId="{6524472D-5772-41E7-B6C5-092AE11787FD}"/>
    <dgm:cxn modelId="{7B0311EA-BCB8-49FE-A769-93B0E03D622C}" type="presOf" srcId="{6524472D-5772-41E7-B6C5-092AE11787FD}" destId="{92B9251F-4AF5-44E6-8F3E-84E412A7A1F6}" srcOrd="0" destOrd="0" presId="urn:microsoft.com/office/officeart/2005/8/layout/process2"/>
    <dgm:cxn modelId="{9967B72A-37F4-4B79-AB33-BA47239BD305}" type="presParOf" srcId="{A115B901-4ED7-470A-9909-C6BFB39654EF}" destId="{471941F7-ADF3-4372-9A78-AA77DBB5F592}" srcOrd="0" destOrd="0" presId="urn:microsoft.com/office/officeart/2005/8/layout/process2"/>
    <dgm:cxn modelId="{B7F23AEB-5CE0-4C31-8AB7-F628F3CFAEFE}" type="presParOf" srcId="{A115B901-4ED7-470A-9909-C6BFB39654EF}" destId="{8BE5779B-4438-4F8F-A86D-1514647403BB}" srcOrd="1" destOrd="0" presId="urn:microsoft.com/office/officeart/2005/8/layout/process2"/>
    <dgm:cxn modelId="{E595B565-478C-4737-BB95-EC8F11B5FC84}" type="presParOf" srcId="{8BE5779B-4438-4F8F-A86D-1514647403BB}" destId="{1C83BF35-91DC-45A4-BB1E-6C54EBDFC5F5}" srcOrd="0" destOrd="0" presId="urn:microsoft.com/office/officeart/2005/8/layout/process2"/>
    <dgm:cxn modelId="{9517CBA1-3FA9-4632-B76C-E6C7829B0C16}" type="presParOf" srcId="{A115B901-4ED7-470A-9909-C6BFB39654EF}" destId="{B6279BD3-F5CF-45F7-971E-A54B3C628FAA}" srcOrd="2" destOrd="0" presId="urn:microsoft.com/office/officeart/2005/8/layout/process2"/>
    <dgm:cxn modelId="{963E3ADC-61C5-49D2-B548-49AFB4F04F8D}" type="presParOf" srcId="{A115B901-4ED7-470A-9909-C6BFB39654EF}" destId="{92B9251F-4AF5-44E6-8F3E-84E412A7A1F6}" srcOrd="3" destOrd="0" presId="urn:microsoft.com/office/officeart/2005/8/layout/process2"/>
    <dgm:cxn modelId="{C607D64A-7A53-4460-B5D9-0D63152436EC}" type="presParOf" srcId="{92B9251F-4AF5-44E6-8F3E-84E412A7A1F6}" destId="{D520205D-547C-4034-8051-4E81252BA871}" srcOrd="0" destOrd="0" presId="urn:microsoft.com/office/officeart/2005/8/layout/process2"/>
    <dgm:cxn modelId="{F0F0D6BF-961F-4F97-B54A-C5E05401E274}" type="presParOf" srcId="{A115B901-4ED7-470A-9909-C6BFB39654EF}" destId="{C05234AC-B3E7-4A4B-9CAE-CF87A4476DA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941F7-ADF3-4372-9A78-AA77DBB5F592}">
      <dsp:nvSpPr>
        <dsp:cNvPr id="0" name=""/>
        <dsp:cNvSpPr/>
      </dsp:nvSpPr>
      <dsp:spPr>
        <a:xfrm>
          <a:off x="348226" y="0"/>
          <a:ext cx="2615915" cy="135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</a:t>
          </a:r>
          <a:r>
            <a:rPr lang="en-GB" sz="1800" b="1" kern="1200" dirty="0"/>
            <a:t>. Identify the viewpoints and attitudes </a:t>
          </a:r>
          <a:r>
            <a:rPr lang="en-GB" sz="1800" kern="1200" dirty="0"/>
            <a:t>in both texts – are they similar or different? </a:t>
          </a:r>
        </a:p>
      </dsp:txBody>
      <dsp:txXfrm>
        <a:off x="387771" y="39545"/>
        <a:ext cx="2536825" cy="1271060"/>
      </dsp:txXfrm>
    </dsp:sp>
    <dsp:sp modelId="{8BE5779B-4438-4F8F-A86D-1514647403BB}">
      <dsp:nvSpPr>
        <dsp:cNvPr id="0" name=""/>
        <dsp:cNvSpPr/>
      </dsp:nvSpPr>
      <dsp:spPr>
        <a:xfrm rot="5400000">
          <a:off x="1403030" y="1383903"/>
          <a:ext cx="506306" cy="6075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1473913" y="1434533"/>
        <a:ext cx="364541" cy="354414"/>
      </dsp:txXfrm>
    </dsp:sp>
    <dsp:sp modelId="{B6279BD3-F5CF-45F7-971E-A54B3C628FAA}">
      <dsp:nvSpPr>
        <dsp:cNvPr id="0" name=""/>
        <dsp:cNvSpPr/>
      </dsp:nvSpPr>
      <dsp:spPr>
        <a:xfrm>
          <a:off x="348226" y="2025225"/>
          <a:ext cx="2615915" cy="135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2. </a:t>
          </a:r>
          <a:r>
            <a:rPr lang="en-GB" sz="1800" b="1" kern="1200" dirty="0"/>
            <a:t>Identify and analyse the techniques </a:t>
          </a:r>
          <a:r>
            <a:rPr lang="en-GB" sz="1800" kern="1200" dirty="0"/>
            <a:t>the writers have used to present their views. </a:t>
          </a:r>
        </a:p>
      </dsp:txBody>
      <dsp:txXfrm>
        <a:off x="387771" y="2064770"/>
        <a:ext cx="2536825" cy="1271060"/>
      </dsp:txXfrm>
    </dsp:sp>
    <dsp:sp modelId="{92B9251F-4AF5-44E6-8F3E-84E412A7A1F6}">
      <dsp:nvSpPr>
        <dsp:cNvPr id="0" name=""/>
        <dsp:cNvSpPr/>
      </dsp:nvSpPr>
      <dsp:spPr>
        <a:xfrm rot="5400000">
          <a:off x="1403030" y="3409128"/>
          <a:ext cx="506306" cy="6075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1473913" y="3459758"/>
        <a:ext cx="364541" cy="354414"/>
      </dsp:txXfrm>
    </dsp:sp>
    <dsp:sp modelId="{C05234AC-B3E7-4A4B-9CAE-CF87A4476DAD}">
      <dsp:nvSpPr>
        <dsp:cNvPr id="0" name=""/>
        <dsp:cNvSpPr/>
      </dsp:nvSpPr>
      <dsp:spPr>
        <a:xfrm>
          <a:off x="348226" y="4050450"/>
          <a:ext cx="2615915" cy="1350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3. </a:t>
          </a:r>
          <a:r>
            <a:rPr lang="en-GB" sz="1800" b="1" kern="1200" dirty="0"/>
            <a:t>Link your ideas together</a:t>
          </a:r>
          <a:r>
            <a:rPr lang="en-GB" sz="1800" kern="1200" dirty="0"/>
            <a:t> in a PEEL paragraph – use connectives.</a:t>
          </a:r>
        </a:p>
      </dsp:txBody>
      <dsp:txXfrm>
        <a:off x="387771" y="4089995"/>
        <a:ext cx="2536825" cy="1271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565ED-FC2A-2240-B081-C3FE3EE8AC7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463DC-838C-6440-9535-4586A75E8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https://www.1001fonts.com/gooddog-plain-font.html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6C9D4-0CD9-4C0D-89C9-2A881DE7A4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85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https://www.1001fonts.com/earwig-factory-font.html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24B-0669-4A7C-94F6-A4A724A346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5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https://www.1001fonts.com/earwig-factory-font.html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E24B-0669-4A7C-94F6-A4A724A346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7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Ideas:</a:t>
            </a:r>
          </a:p>
          <a:p>
            <a:endParaRPr lang="en-GB" dirty="0"/>
          </a:p>
          <a:p>
            <a:r>
              <a:rPr lang="en-GB" dirty="0"/>
              <a:t>Sense</a:t>
            </a:r>
            <a:r>
              <a:rPr lang="en-GB" baseline="0" dirty="0"/>
              <a:t> of hope and educational inspiration</a:t>
            </a:r>
          </a:p>
          <a:p>
            <a:r>
              <a:rPr lang="en-GB" baseline="0" dirty="0"/>
              <a:t>Position and sense of responsibility </a:t>
            </a:r>
          </a:p>
          <a:p>
            <a:r>
              <a:rPr lang="en-GB" baseline="0" dirty="0"/>
              <a:t>Levels of expectation</a:t>
            </a:r>
          </a:p>
          <a:p>
            <a:r>
              <a:rPr lang="en-GB" baseline="0" dirty="0"/>
              <a:t>Educational priorities</a:t>
            </a:r>
          </a:p>
          <a:p>
            <a:r>
              <a:rPr lang="en-GB" baseline="0" dirty="0"/>
              <a:t>Personal emotional response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2CCE7-0622-428D-B757-8729A24601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5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Methods: </a:t>
            </a:r>
          </a:p>
          <a:p>
            <a:endParaRPr lang="en-GB" baseline="0" dirty="0"/>
          </a:p>
          <a:p>
            <a:r>
              <a:rPr lang="en-GB" baseline="0" dirty="0"/>
              <a:t>Structural opening – both set the scene to create contrast or emphasis</a:t>
            </a:r>
          </a:p>
          <a:p>
            <a:r>
              <a:rPr lang="en-GB" baseline="0" dirty="0"/>
              <a:t>Structural ending – emotive, either hopeful or despairing</a:t>
            </a:r>
          </a:p>
          <a:p>
            <a:r>
              <a:rPr lang="en-GB" baseline="0" dirty="0"/>
              <a:t>Whole text structure – both chronological accounts</a:t>
            </a:r>
          </a:p>
          <a:p>
            <a:r>
              <a:rPr lang="en-GB" baseline="0" dirty="0"/>
              <a:t>Narrative perspective – first person – impersonal or personal</a:t>
            </a:r>
          </a:p>
          <a:p>
            <a:r>
              <a:rPr lang="en-GB" baseline="0" dirty="0"/>
              <a:t>Tone – cheerful, amused and objective or agonised, intimate and serious</a:t>
            </a:r>
          </a:p>
          <a:p>
            <a:r>
              <a:rPr lang="en-GB" baseline="0" dirty="0"/>
              <a:t>Language features – superlatives, hyperbole, irony, adverbs</a:t>
            </a:r>
          </a:p>
          <a:p>
            <a:r>
              <a:rPr lang="en-GB" baseline="0" dirty="0"/>
              <a:t>Figurative language – metaphors, similes, symbolism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0F7B8-4223-4C64-BC8D-0AB6E7898D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8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790C-35AA-D147-B8E1-7F389F42B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7DF1C-102E-384E-8726-B2896DFC5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0727-22A3-564D-925A-58DAD09C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B20BC-F4C8-1E4F-97B6-35B9F3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B1671-568B-7246-8167-14D85333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D82D-0EAD-3043-85B6-06B49731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25E69-6627-EE48-B999-C81C381AF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D4E4B-A14F-234E-9A7C-02C44F7E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2DFB2-89BA-2C49-8C8C-7C0FB5A3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D91C2-A981-324B-83A3-C73044B5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5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E7C8C-111B-B643-B57E-7EC767A4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92B62-AEC0-FF4D-8E45-E63067B42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A5B5-060A-014C-996A-8BAE5022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EEB0B-86E5-B84E-938F-7823059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7238-8A30-0440-816F-02AB73C9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5DAF-23EC-9042-BE0F-33DA64AB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B6B5-F62C-AF40-9DAD-64E2A130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58CE4-B9E6-FB4A-B6E5-D12C5550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0780F-76E7-1B41-A27F-47944D2EF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56091-3E62-9543-B140-A616563D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FF47-096D-3D42-9744-0805566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1F539-72B0-8C49-A7DF-47ABA572A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D8963-B365-5945-9B35-55B82FBC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D399-7B84-C447-A79D-1AB76714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3CE2F-798B-EB4B-84D4-6D71678B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923F-BD2B-C646-8F7F-D4BEC558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5472-D424-FD4D-AC37-C42DA3DBC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61862-BA42-8A4A-A691-8788B4267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B32F5-EB1B-6E44-9EC1-7AF8AD6A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5D9B6-F3A3-A54F-9B72-023C5518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CD7D8-B669-C443-80FF-8B523481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2C65-5E40-0941-82F4-391A7B0F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1E12-6E94-C74C-A56E-3E788B25A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8E138-8516-A34A-963C-801908580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8FCDB-D024-8348-AF87-07CA11BFF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8A58D-C0BE-7841-9807-E19C3CD42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639AD-A0E9-A34F-BDE4-E388F248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3F0D0-DB21-F640-890E-343DB504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E09A0-F415-2B4A-87D2-816EC7D8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E707-04AC-994E-8A09-8BAD28CD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808EF-D991-1948-9154-F30DDC55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90BB1-EFAB-4043-BCB4-5E8D1C00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87666-577A-A843-8360-6DF3FBDB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2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E14E9-C55B-8F41-A552-F36E0C97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C257A-9DCF-0C45-8FA2-6AC3B510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E7F7E-7547-C24F-BCD0-E601C193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3443-2C35-3543-AE4B-FC91DE33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234DA-C267-154B-A3E2-98DCDF90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16828-523B-4E40-B095-C26B844F1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E3C67-5F31-6444-9594-D9EF29D1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E108F-2972-F94A-B391-7EF2CA00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FC2D5-2629-A843-BC13-2BFB6875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4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35C7-8E92-A745-B47B-89AAB43B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692BA-8698-004C-9478-81400A601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65967-15AC-0444-B77B-15F67F9EE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DF7E6-D0EE-2643-ABB0-AB473EE2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978C1-C027-9F41-97A4-B3C3F387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AA079-E2A2-A84E-A71E-E57061BC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69853-17FD-8E45-B658-B1F882EC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E41F9-CDC8-2446-8342-040675B69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2C66-1AC4-E649-B129-D47DDE17D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06E73-3853-8C48-8446-8F2853E71E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26B5-3295-8942-B1B7-56C4AB770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C1F52-E616-DA47-BB4E-1262DF6AD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55EF5-BA92-4345-8F86-D082C66C5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25636" y="332657"/>
            <a:ext cx="61188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DNA – 5 minute writing start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46831" y="109183"/>
            <a:ext cx="8898341" cy="66328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58" t="47423" r="36685" b="41392"/>
          <a:stretch/>
        </p:blipFill>
        <p:spPr>
          <a:xfrm>
            <a:off x="6096000" y="5845306"/>
            <a:ext cx="4122820" cy="413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1042017">
            <a:off x="1715731" y="341890"/>
            <a:ext cx="2319233" cy="1200329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AO5 and AO6</a:t>
            </a:r>
          </a:p>
        </p:txBody>
      </p:sp>
      <p:sp>
        <p:nvSpPr>
          <p:cNvPr id="21" name="TextBox 20"/>
          <p:cNvSpPr txBox="1"/>
          <p:nvPr/>
        </p:nvSpPr>
        <p:spPr>
          <a:xfrm rot="21042017">
            <a:off x="1833710" y="2295748"/>
            <a:ext cx="1474535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One line with an anecdote</a:t>
            </a:r>
          </a:p>
        </p:txBody>
      </p:sp>
      <p:sp>
        <p:nvSpPr>
          <p:cNvPr id="23" name="TextBox 22"/>
          <p:cNvSpPr txBox="1"/>
          <p:nvPr/>
        </p:nvSpPr>
        <p:spPr>
          <a:xfrm rot="21042017">
            <a:off x="1977087" y="3512339"/>
            <a:ext cx="1474535" cy="1200329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One line using a rhetorical question </a:t>
            </a:r>
          </a:p>
        </p:txBody>
      </p:sp>
      <p:sp>
        <p:nvSpPr>
          <p:cNvPr id="26" name="TextBox 25"/>
          <p:cNvSpPr txBox="1"/>
          <p:nvPr/>
        </p:nvSpPr>
        <p:spPr>
          <a:xfrm rot="2231833">
            <a:off x="8745686" y="2338885"/>
            <a:ext cx="1513315" cy="64633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line using alliteration </a:t>
            </a:r>
          </a:p>
        </p:txBody>
      </p:sp>
      <p:sp>
        <p:nvSpPr>
          <p:cNvPr id="27" name="TextBox 26"/>
          <p:cNvSpPr txBox="1"/>
          <p:nvPr/>
        </p:nvSpPr>
        <p:spPr>
          <a:xfrm rot="2035300">
            <a:off x="8765075" y="4355210"/>
            <a:ext cx="1474535" cy="369332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An ellipsis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240" y="1547851"/>
            <a:ext cx="4869006" cy="40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9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0642" t="22643" r="31383" b="24288"/>
          <a:stretch/>
        </p:blipFill>
        <p:spPr>
          <a:xfrm>
            <a:off x="5633953" y="2818847"/>
            <a:ext cx="4940969" cy="38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9533" t="22862" r="30642" b="25384"/>
          <a:stretch/>
        </p:blipFill>
        <p:spPr>
          <a:xfrm rot="181470">
            <a:off x="6303077" y="206827"/>
            <a:ext cx="4242094" cy="3293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6820" t="21985" r="28547" b="24506"/>
          <a:stretch/>
        </p:blipFill>
        <p:spPr>
          <a:xfrm rot="21375103">
            <a:off x="1643590" y="160966"/>
            <a:ext cx="5705066" cy="384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8441" t="33964" r="40723" b="28674"/>
          <a:stretch/>
        </p:blipFill>
        <p:spPr>
          <a:xfrm rot="268041">
            <a:off x="1673400" y="3325077"/>
            <a:ext cx="3348789" cy="337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646831" y="109183"/>
            <a:ext cx="8898341" cy="66328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/>
          <a:srcRect l="805" t="46985" r="44441" b="41464"/>
          <a:stretch/>
        </p:blipFill>
        <p:spPr>
          <a:xfrm>
            <a:off x="2004544" y="513345"/>
            <a:ext cx="8115339" cy="962527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58" t="47423" r="36685" b="41392"/>
          <a:stretch/>
        </p:blipFill>
        <p:spPr>
          <a:xfrm>
            <a:off x="4973053" y="6080494"/>
            <a:ext cx="5438272" cy="544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7067" t="23521" r="36931" b="31524"/>
          <a:stretch/>
        </p:blipFill>
        <p:spPr>
          <a:xfrm rot="21403641">
            <a:off x="4091323" y="3723588"/>
            <a:ext cx="3085256" cy="2166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40182" y="2134345"/>
            <a:ext cx="7140369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C/W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					</a:t>
            </a:r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              </a:t>
            </a:r>
          </a:p>
          <a:p>
            <a:pPr algn="ctr"/>
            <a:r>
              <a:rPr lang="en-GB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AO3 – Question 4</a:t>
            </a:r>
          </a:p>
        </p:txBody>
      </p:sp>
    </p:spTree>
    <p:extLst>
      <p:ext uri="{BB962C8B-B14F-4D97-AF65-F5344CB8AC3E}">
        <p14:creationId xmlns:p14="http://schemas.microsoft.com/office/powerpoint/2010/main" val="69782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0642" t="22643" r="31383" b="24288"/>
          <a:stretch/>
        </p:blipFill>
        <p:spPr>
          <a:xfrm>
            <a:off x="5633953" y="2818847"/>
            <a:ext cx="4940969" cy="38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9533" t="22862" r="30642" b="25384"/>
          <a:stretch/>
        </p:blipFill>
        <p:spPr>
          <a:xfrm rot="181470">
            <a:off x="6303077" y="206827"/>
            <a:ext cx="4242094" cy="3293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6820" t="21985" r="28547" b="24506"/>
          <a:stretch/>
        </p:blipFill>
        <p:spPr>
          <a:xfrm rot="21375103">
            <a:off x="1643590" y="160966"/>
            <a:ext cx="5705066" cy="384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8441" t="33964" r="40723" b="28674"/>
          <a:stretch/>
        </p:blipFill>
        <p:spPr>
          <a:xfrm rot="268041">
            <a:off x="1673400" y="3325077"/>
            <a:ext cx="3348789" cy="3375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646831" y="109183"/>
            <a:ext cx="8898341" cy="66328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/>
          <a:srcRect l="805" t="46985" r="44441" b="41464"/>
          <a:stretch/>
        </p:blipFill>
        <p:spPr>
          <a:xfrm>
            <a:off x="2004544" y="513345"/>
            <a:ext cx="8115339" cy="962527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58" t="47423" r="36685" b="41392"/>
          <a:stretch/>
        </p:blipFill>
        <p:spPr>
          <a:xfrm>
            <a:off x="4973053" y="6080494"/>
            <a:ext cx="5438272" cy="544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7067" t="23521" r="36931" b="31524"/>
          <a:stretch/>
        </p:blipFill>
        <p:spPr>
          <a:xfrm rot="21403641">
            <a:off x="4091323" y="3723588"/>
            <a:ext cx="3085256" cy="2166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75856" y="2083668"/>
          <a:ext cx="8840288" cy="36795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0144">
                  <a:extLst>
                    <a:ext uri="{9D8B030D-6E8A-4147-A177-3AD203B41FA5}">
                      <a16:colId xmlns:a16="http://schemas.microsoft.com/office/drawing/2014/main" val="4050230822"/>
                    </a:ext>
                  </a:extLst>
                </a:gridCol>
                <a:gridCol w="4420144">
                  <a:extLst>
                    <a:ext uri="{9D8B030D-6E8A-4147-A177-3AD203B41FA5}">
                      <a16:colId xmlns:a16="http://schemas.microsoft.com/office/drawing/2014/main" val="1989019206"/>
                    </a:ext>
                  </a:extLst>
                </a:gridCol>
              </a:tblGrid>
              <a:tr h="1083212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  <a:r>
                        <a:rPr lang="en-GB" baseline="0" dirty="0"/>
                        <a:t> and definition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Your definition or synonyms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41173"/>
                  </a:ext>
                </a:extLst>
              </a:tr>
              <a:tr h="865441">
                <a:tc>
                  <a:txBody>
                    <a:bodyPr/>
                    <a:lstStyle/>
                    <a:p>
                      <a:r>
                        <a:rPr lang="en-GB" b="1" dirty="0"/>
                        <a:t>Viewpoint</a:t>
                      </a:r>
                      <a:r>
                        <a:rPr lang="en-GB" b="1" baseline="0" dirty="0"/>
                        <a:t> (noun)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9144"/>
                  </a:ext>
                </a:extLst>
              </a:tr>
              <a:tr h="865441">
                <a:tc>
                  <a:txBody>
                    <a:bodyPr/>
                    <a:lstStyle/>
                    <a:p>
                      <a:r>
                        <a:rPr lang="en-GB" b="1" dirty="0"/>
                        <a:t>Perspective </a:t>
                      </a:r>
                      <a:r>
                        <a:rPr lang="en-GB" b="1"/>
                        <a:t>(noun)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728328"/>
                  </a:ext>
                </a:extLst>
              </a:tr>
              <a:tr h="865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881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71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042017">
            <a:off x="1701899" y="277697"/>
            <a:ext cx="1775971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1716" y="332657"/>
            <a:ext cx="19327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16 Marks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2264" y="951112"/>
            <a:ext cx="193275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20 Minutes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536" y="191683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this question, you need to refer to the whole of Source A, together with the box whole of Source B. </a:t>
            </a:r>
          </a:p>
          <a:p>
            <a:endParaRPr lang="en-GB" dirty="0"/>
          </a:p>
          <a:p>
            <a:r>
              <a:rPr lang="en-GB" dirty="0"/>
              <a:t>Compare how the writers convey their </a:t>
            </a:r>
            <a:r>
              <a:rPr lang="en-GB" b="1" dirty="0"/>
              <a:t>different perspectives on surfing. </a:t>
            </a:r>
          </a:p>
          <a:p>
            <a:endParaRPr lang="en-GB" dirty="0"/>
          </a:p>
          <a:p>
            <a:r>
              <a:rPr lang="en-GB" dirty="0"/>
              <a:t>In your answer, you could: </a:t>
            </a:r>
          </a:p>
          <a:p>
            <a:endParaRPr lang="en-GB" dirty="0"/>
          </a:p>
          <a:p>
            <a:r>
              <a:rPr lang="en-GB" dirty="0"/>
              <a:t>• compare their different </a:t>
            </a:r>
            <a:r>
              <a:rPr lang="en-GB" b="1" dirty="0"/>
              <a:t>perspectives</a:t>
            </a:r>
            <a:r>
              <a:rPr lang="en-GB" dirty="0"/>
              <a:t> on surfing </a:t>
            </a:r>
          </a:p>
          <a:p>
            <a:r>
              <a:rPr lang="en-GB" dirty="0"/>
              <a:t>• compare the </a:t>
            </a:r>
            <a:r>
              <a:rPr lang="en-GB" b="1" dirty="0"/>
              <a:t>methods</a:t>
            </a:r>
            <a:r>
              <a:rPr lang="en-GB" dirty="0"/>
              <a:t> the writers use to convey their perspectives </a:t>
            </a:r>
          </a:p>
          <a:p>
            <a:r>
              <a:rPr lang="en-GB" dirty="0"/>
              <a:t>• support your response with references to both texts.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19536" y="2780928"/>
            <a:ext cx="8424936" cy="3744416"/>
            <a:chOff x="395536" y="2708920"/>
            <a:chExt cx="8424936" cy="3744416"/>
          </a:xfrm>
        </p:grpSpPr>
        <p:sp>
          <p:nvSpPr>
            <p:cNvPr id="7" name="Rectangle 6"/>
            <p:cNvSpPr/>
            <p:nvPr/>
          </p:nvSpPr>
          <p:spPr>
            <a:xfrm>
              <a:off x="2889172" y="2708920"/>
              <a:ext cx="736344" cy="3712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5437673"/>
              <a:ext cx="8424936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This is the most important word in the question as it is asking you to write about the effects of the language through the techniques that the writers have used. </a:t>
              </a:r>
            </a:p>
          </p:txBody>
        </p:sp>
        <p:cxnSp>
          <p:nvCxnSpPr>
            <p:cNvPr id="9" name="Straight Arrow Connector 8"/>
            <p:cNvCxnSpPr>
              <a:stCxn id="7" idx="2"/>
            </p:cNvCxnSpPr>
            <p:nvPr/>
          </p:nvCxnSpPr>
          <p:spPr>
            <a:xfrm>
              <a:off x="3319010" y="3140968"/>
              <a:ext cx="187170" cy="23762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82" t="53564" r="70467" b="35471"/>
          <a:stretch/>
        </p:blipFill>
        <p:spPr>
          <a:xfrm>
            <a:off x="4255078" y="281628"/>
            <a:ext cx="3753853" cy="8021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46831" y="109183"/>
            <a:ext cx="8898341" cy="66328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58" t="47423" r="36685" b="41392"/>
          <a:stretch/>
        </p:blipFill>
        <p:spPr>
          <a:xfrm>
            <a:off x="6513096" y="6389692"/>
            <a:ext cx="4122820" cy="413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4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82" t="53564" r="70467" b="35471"/>
          <a:stretch/>
        </p:blipFill>
        <p:spPr>
          <a:xfrm>
            <a:off x="4367373" y="196109"/>
            <a:ext cx="3753853" cy="80210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5520" y="5869804"/>
          <a:ext cx="8580410" cy="655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6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7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Emotive language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Metaphor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Personification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Noun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(Dynamic</a:t>
                      </a:r>
                      <a:r>
                        <a:rPr lang="en-GB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Verb</a:t>
                      </a:r>
                      <a:endParaRPr lang="en-GB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Semantic field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Simile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Asyndetic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list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Adjective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Adverb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415480" y="332656"/>
          <a:ext cx="33123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48128" y="3861048"/>
          <a:ext cx="306574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Similarly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Alternatively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Likewise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Whereas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As with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Unlike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Like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Instead of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Equally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In contrast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524946" y="4384334"/>
            <a:ext cx="2579166" cy="134892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to write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lot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little!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5840" y="908720"/>
            <a:ext cx="576064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/>
              <a:t>Useful sentences: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This metaphor/simile/personification is used to show...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The clever use of this adverb/verb/adjective/image represents...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The writer is trying to symbolise...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This image is effective because...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The use of the adjective/noun/verb evokes a sense of…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46831" y="109183"/>
            <a:ext cx="8898341" cy="66328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58" t="47423" r="36685" b="41392"/>
          <a:stretch/>
        </p:blipFill>
        <p:spPr>
          <a:xfrm>
            <a:off x="6513096" y="6389692"/>
            <a:ext cx="4122820" cy="413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722157">
            <a:off x="9436759" y="118297"/>
            <a:ext cx="118976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AO3</a:t>
            </a:r>
          </a:p>
        </p:txBody>
      </p:sp>
    </p:spTree>
    <p:extLst>
      <p:ext uri="{BB962C8B-B14F-4D97-AF65-F5344CB8AC3E}">
        <p14:creationId xmlns:p14="http://schemas.microsoft.com/office/powerpoint/2010/main" val="426271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22322" r="27338" b="22545"/>
          <a:stretch/>
        </p:blipFill>
        <p:spPr bwMode="auto">
          <a:xfrm>
            <a:off x="1847528" y="332657"/>
            <a:ext cx="2601262" cy="1220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t="23214" r="26658" b="21474"/>
          <a:stretch/>
        </p:blipFill>
        <p:spPr bwMode="auto">
          <a:xfrm>
            <a:off x="4655841" y="332656"/>
            <a:ext cx="2664296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1577" r="29084" b="20387"/>
          <a:stretch/>
        </p:blipFill>
        <p:spPr bwMode="auto">
          <a:xfrm>
            <a:off x="7535755" y="332658"/>
            <a:ext cx="2759530" cy="1220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3296" y="3264072"/>
            <a:ext cx="12601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TEXT 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8148" y="3284984"/>
            <a:ext cx="12601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TEXT B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904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Similarities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3512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Differences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0296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Differences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1564" y="4852348"/>
            <a:ext cx="784887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u="sng" dirty="0"/>
              <a:t>TASK: </a:t>
            </a:r>
            <a:r>
              <a:rPr lang="en-GB" sz="2000" dirty="0"/>
              <a:t>complete a double bubble map to draw out some initial similarities and differences between the two texts.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b="1" dirty="0"/>
              <a:t>THINK – PAIR – SHARE </a:t>
            </a:r>
            <a:r>
              <a:rPr lang="en-GB" sz="2000" dirty="0"/>
              <a:t>your ideas.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5880" y="2492896"/>
            <a:ext cx="201622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Both admire the skill and bravery of the surfers.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0256" y="2258869"/>
            <a:ext cx="201622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Content to observe rather than participate.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7528" y="2288223"/>
            <a:ext cx="201622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Immediately wants to take up surfing.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46831" y="109183"/>
            <a:ext cx="8898341" cy="66328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58" t="47423" r="36685" b="41392"/>
          <a:stretch/>
        </p:blipFill>
        <p:spPr>
          <a:xfrm>
            <a:off x="6513096" y="6389692"/>
            <a:ext cx="4122820" cy="413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1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75521" y="908720"/>
          <a:ext cx="8712969" cy="5616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645">
                  <a:extLst>
                    <a:ext uri="{9D8B030D-6E8A-4147-A177-3AD203B41FA5}">
                      <a16:colId xmlns:a16="http://schemas.microsoft.com/office/drawing/2014/main" val="3786076272"/>
                    </a:ext>
                  </a:extLst>
                </a:gridCol>
                <a:gridCol w="3617795">
                  <a:extLst>
                    <a:ext uri="{9D8B030D-6E8A-4147-A177-3AD203B41FA5}">
                      <a16:colId xmlns:a16="http://schemas.microsoft.com/office/drawing/2014/main" val="335874386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64989292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93283052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SOURCE A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Connective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SOURCE B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303996"/>
                  </a:ext>
                </a:extLst>
              </a:tr>
              <a:tr h="18388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Views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The writer recalls how</a:t>
                      </a:r>
                      <a:r>
                        <a:rPr lang="en-GB" baseline="0" dirty="0"/>
                        <a:t> as a young boy he was “dazzled” by the spectacle of surfing and from the outset was desperate to join in and become a surfer.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The writer enjoys the spectacle</a:t>
                      </a:r>
                      <a:r>
                        <a:rPr lang="en-GB" baseline="0" dirty="0"/>
                        <a:t> of surfing but is content to remain a spectator. </a:t>
                      </a:r>
                      <a:endParaRPr lang="en-GB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80575"/>
                  </a:ext>
                </a:extLst>
              </a:tr>
              <a:tr h="334577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Techniques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3759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75520" y="262389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Compare how the writers convey their </a:t>
            </a:r>
            <a:r>
              <a:rPr lang="en-GB" sz="2000" b="1" dirty="0"/>
              <a:t>different perspectives on surfing.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6831" y="109183"/>
            <a:ext cx="8898341" cy="66328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58" t="47423" r="36685" b="41392"/>
          <a:stretch/>
        </p:blipFill>
        <p:spPr>
          <a:xfrm>
            <a:off x="6513096" y="6389692"/>
            <a:ext cx="4122820" cy="413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4967FD53-97F6-6F4D-9F3C-6F1466C530D2}"/>
              </a:ext>
            </a:extLst>
          </p:cNvPr>
          <p:cNvSpPr/>
          <p:nvPr/>
        </p:nvSpPr>
        <p:spPr>
          <a:xfrm>
            <a:off x="9571512" y="3942608"/>
            <a:ext cx="2458192" cy="1615044"/>
          </a:xfrm>
          <a:prstGeom prst="wedgeEllipseCallout">
            <a:avLst>
              <a:gd name="adj1" fmla="val -79287"/>
              <a:gd name="adj2" fmla="val 2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your own table.</a:t>
            </a:r>
          </a:p>
        </p:txBody>
      </p:sp>
    </p:spTree>
    <p:extLst>
      <p:ext uri="{BB962C8B-B14F-4D97-AF65-F5344CB8AC3E}">
        <p14:creationId xmlns:p14="http://schemas.microsoft.com/office/powerpoint/2010/main" val="63709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5FC20FFEB924FB6AA678D6441D5BF" ma:contentTypeVersion="8" ma:contentTypeDescription="Create a new document." ma:contentTypeScope="" ma:versionID="1ac0c792b655add9680a99f9379e73c0">
  <xsd:schema xmlns:xsd="http://www.w3.org/2001/XMLSchema" xmlns:xs="http://www.w3.org/2001/XMLSchema" xmlns:p="http://schemas.microsoft.com/office/2006/metadata/properties" xmlns:ns2="2ee453fb-70d4-481f-b8ac-3f33dad850c1" xmlns:ns3="049f97e1-32ae-4d3d-9c64-63be60dba368" targetNamespace="http://schemas.microsoft.com/office/2006/metadata/properties" ma:root="true" ma:fieldsID="c35a207da0f87ea1a58ccf35b1a207c4" ns2:_="" ns3:_="">
    <xsd:import namespace="2ee453fb-70d4-481f-b8ac-3f33dad850c1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453fb-70d4-481f-b8ac-3f33dad85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92F8D1-6B9F-4A80-8CA2-B634E895C573}"/>
</file>

<file path=customXml/itemProps2.xml><?xml version="1.0" encoding="utf-8"?>
<ds:datastoreItem xmlns:ds="http://schemas.openxmlformats.org/officeDocument/2006/customXml" ds:itemID="{F3A5A74B-5C92-412D-8977-0E59EAFCFA1E}"/>
</file>

<file path=customXml/itemProps3.xml><?xml version="1.0" encoding="utf-8"?>
<ds:datastoreItem xmlns:ds="http://schemas.openxmlformats.org/officeDocument/2006/customXml" ds:itemID="{99B2F3E1-0C76-4D71-8E19-D47E3EE4CE3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559</Words>
  <Application>Microsoft Macintosh PowerPoint</Application>
  <PresentationFormat>Widescreen</PresentationFormat>
  <Paragraphs>100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kimb1402@outlook.com</dc:creator>
  <cp:lastModifiedBy>kimb1402@outlook.com</cp:lastModifiedBy>
  <cp:revision>3</cp:revision>
  <dcterms:created xsi:type="dcterms:W3CDTF">2020-09-20T18:14:41Z</dcterms:created>
  <dcterms:modified xsi:type="dcterms:W3CDTF">2020-09-21T19:32:18Z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0x01010057A5FC20FFEB924FB6AA678D6441D5BF</vt:lpwstr>
  </property>
</Properties>
</file>