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58" r:id="rId5"/>
    <p:sldId id="257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3088" autoAdjust="0"/>
  </p:normalViewPr>
  <p:slideViewPr>
    <p:cSldViewPr snapToGrid="0">
      <p:cViewPr varScale="1">
        <p:scale>
          <a:sx n="44" d="100"/>
          <a:sy n="44" d="100"/>
        </p:scale>
        <p:origin x="6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DACE1-FEA4-4489-AFE7-208A1844E57E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DEB08-91E1-434B-B192-4EB552713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8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Click image</a:t>
            </a:r>
            <a:r>
              <a:rPr lang="en-GB" baseline="0" dirty="0" smtClean="0"/>
              <a:t> to hyperlink to quiz.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DEB08-91E1-434B-B192-4EB5527135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2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7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5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8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90805"/>
            <a:ext cx="11757660" cy="7092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960120"/>
            <a:ext cx="11757660" cy="52168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1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2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0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6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2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3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3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0.wp.com/www.innovationcoach.com/wp-content/uploads/2016/08/New-Product-Development-and-Innovation-Proces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98"/>
            <a:ext cx="12192000" cy="79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-485422"/>
            <a:ext cx="12192000" cy="7429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25743"/>
            <a:ext cx="117729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094424"/>
            <a:ext cx="11772900" cy="562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E2E1-5462-4CD2-96AF-996AA1D3A8D6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8D29-23CB-44A3-AB54-D211D04F62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14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atnik SF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atnik SF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atnik SF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atnik SF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atnik SF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atnik SF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add6dc6d-8555-4be9-8990-da35dc5063e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LO3 - Product Development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3.1 - Product Lifecycle</a:t>
            </a:r>
          </a:p>
        </p:txBody>
      </p:sp>
    </p:spTree>
    <p:extLst>
      <p:ext uri="{BB962C8B-B14F-4D97-AF65-F5344CB8AC3E}">
        <p14:creationId xmlns:p14="http://schemas.microsoft.com/office/powerpoint/2010/main" val="23332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Revision – Choose your Weapon!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Quizlet – Learn Activities</a:t>
            </a:r>
          </a:p>
          <a:p>
            <a:r>
              <a:rPr lang="en-GB" sz="3600" dirty="0" smtClean="0"/>
              <a:t>Flash Revision Booklet</a:t>
            </a:r>
          </a:p>
          <a:p>
            <a:r>
              <a:rPr lang="en-GB" sz="3600" dirty="0" smtClean="0"/>
              <a:t>Mini Finance Tests (in LO2)</a:t>
            </a:r>
          </a:p>
          <a:p>
            <a:r>
              <a:rPr lang="en-GB" sz="3600" dirty="0" smtClean="0"/>
              <a:t>Improve Mock Test</a:t>
            </a:r>
          </a:p>
          <a:p>
            <a:r>
              <a:rPr lang="en-GB" sz="3600" dirty="0" smtClean="0"/>
              <a:t>Complete Past Papers (Mark Scheme included)</a:t>
            </a:r>
          </a:p>
          <a:p>
            <a:r>
              <a:rPr lang="en-GB" sz="3600" dirty="0" smtClean="0"/>
              <a:t>Complete Knowledge Organisers (A3)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008798" y="5099745"/>
            <a:ext cx="1065330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dirty="0" smtClean="0"/>
              <a:t>All found at</a:t>
            </a:r>
          </a:p>
          <a:p>
            <a:r>
              <a:rPr lang="en-GB" sz="3200" dirty="0" smtClean="0"/>
              <a:t>K</a:t>
            </a:r>
            <a:r>
              <a:rPr lang="en-GB" sz="3200" dirty="0"/>
              <a:t>:\Business Studies\CNAT Enterprise &amp; Marketing\R064 - Exam</a:t>
            </a:r>
          </a:p>
        </p:txBody>
      </p:sp>
    </p:spTree>
    <p:extLst>
      <p:ext uri="{BB962C8B-B14F-4D97-AF65-F5344CB8AC3E}">
        <p14:creationId xmlns:p14="http://schemas.microsoft.com/office/powerpoint/2010/main" val="36376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your Folders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Name</a:t>
            </a:r>
          </a:p>
          <a:p>
            <a:pPr marL="0" indent="0">
              <a:buNone/>
            </a:pPr>
            <a:r>
              <a:rPr lang="en-GB" sz="4000" dirty="0" smtClean="0"/>
              <a:t>R064 </a:t>
            </a:r>
            <a:r>
              <a:rPr lang="en-GB" sz="4000" dirty="0"/>
              <a:t>- Enterprise and </a:t>
            </a:r>
            <a:r>
              <a:rPr lang="en-GB" sz="4000" dirty="0" smtClean="0"/>
              <a:t>Marketing </a:t>
            </a:r>
            <a:r>
              <a:rPr lang="en-GB" sz="4000" dirty="0"/>
              <a:t>concepts </a:t>
            </a: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EXAM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878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" y="90805"/>
            <a:ext cx="10324514" cy="709295"/>
          </a:xfrm>
        </p:spPr>
        <p:txBody>
          <a:bodyPr>
            <a:noAutofit/>
          </a:bodyPr>
          <a:lstStyle/>
          <a:p>
            <a:r>
              <a:rPr lang="en-GB" dirty="0" smtClean="0"/>
              <a:t>Do Now!!!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960121"/>
            <a:ext cx="11757660" cy="96620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Complete </a:t>
            </a:r>
            <a:r>
              <a:rPr lang="en-GB" dirty="0"/>
              <a:t>the lifecycle of the different stages you will go through in your life.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889" t="46923" r="15778" b="20913"/>
          <a:stretch/>
        </p:blipFill>
        <p:spPr>
          <a:xfrm>
            <a:off x="2043626" y="1934481"/>
            <a:ext cx="9182393" cy="37416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99138" y="2616591"/>
            <a:ext cx="984739" cy="204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663483" y="4221616"/>
            <a:ext cx="1458351" cy="1356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938954" y="2025866"/>
            <a:ext cx="926123" cy="1486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004581" y="3999532"/>
            <a:ext cx="962759" cy="157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218213" y="1976917"/>
            <a:ext cx="984739" cy="1535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595674" y="3999532"/>
            <a:ext cx="984739" cy="157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679034" y="1750701"/>
            <a:ext cx="1732378" cy="1610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0160683" y="2785403"/>
            <a:ext cx="1168500" cy="1739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98120" y="5349630"/>
            <a:ext cx="6548340" cy="13178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If the human lifecycle is the different stages a human goes through. What is a </a:t>
            </a:r>
            <a:r>
              <a:rPr lang="en-GB" b="1" dirty="0" smtClean="0"/>
              <a:t>product lifecycle</a:t>
            </a:r>
            <a:r>
              <a:rPr lang="en-GB" dirty="0" smtClean="0"/>
              <a:t>? 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586001" y="5254167"/>
            <a:ext cx="4605999" cy="13990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Write a definition for </a:t>
            </a:r>
            <a:r>
              <a:rPr lang="en-GB" b="1" dirty="0" smtClean="0"/>
              <a:t>product lifecycle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607" y="5586014"/>
            <a:ext cx="1754823" cy="11573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052" y="5349630"/>
            <a:ext cx="675077" cy="11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1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33237" t="40922" r="8597" b="24595"/>
          <a:stretch/>
        </p:blipFill>
        <p:spPr bwMode="auto">
          <a:xfrm>
            <a:off x="1496181" y="1589136"/>
            <a:ext cx="9161538" cy="4345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0" y="90805"/>
            <a:ext cx="10324514" cy="93930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latin typeface="Beatnik SF" pitchFamily="2" charset="0"/>
              </a:rPr>
              <a:t>Can </a:t>
            </a:r>
            <a:r>
              <a:rPr lang="en-GB" sz="3200" dirty="0">
                <a:latin typeface="Beatnik SF" pitchFamily="2" charset="0"/>
              </a:rPr>
              <a:t>you work out the different phases of the </a:t>
            </a:r>
            <a:r>
              <a:rPr lang="en-GB" sz="3200" b="1" dirty="0">
                <a:latin typeface="Beatnik SF" pitchFamily="2" charset="0"/>
              </a:rPr>
              <a:t>product lifecycle </a:t>
            </a:r>
            <a:r>
              <a:rPr lang="en-GB" sz="3200" dirty="0">
                <a:latin typeface="Beatnik SF" pitchFamily="2" charset="0"/>
              </a:rPr>
              <a:t>using the terms below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960120"/>
            <a:ext cx="11757660" cy="521559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0616"/>
              </p:ext>
            </p:extLst>
          </p:nvPr>
        </p:nvGraphicFramePr>
        <p:xfrm>
          <a:off x="94956" y="5797970"/>
          <a:ext cx="12097044" cy="89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522">
                  <a:extLst>
                    <a:ext uri="{9D8B030D-6E8A-4147-A177-3AD203B41FA5}">
                      <a16:colId xmlns:a16="http://schemas.microsoft.com/office/drawing/2014/main" val="2359089259"/>
                    </a:ext>
                  </a:extLst>
                </a:gridCol>
                <a:gridCol w="6048522">
                  <a:extLst>
                    <a:ext uri="{9D8B030D-6E8A-4147-A177-3AD203B41FA5}">
                      <a16:colId xmlns:a16="http://schemas.microsoft.com/office/drawing/2014/main" val="27551287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Beatnik SF"/>
                        </a:rPr>
                        <a:t>Progress Indicators</a:t>
                      </a:r>
                      <a:endParaRPr lang="en-GB" sz="1600" b="1" dirty="0">
                        <a:latin typeface="Beatnik SF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Label the </a:t>
                      </a:r>
                      <a:r>
                        <a:rPr lang="en-GB" sz="1600" dirty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different stages of the product life cycle diagram</a:t>
                      </a:r>
                      <a:endParaRPr lang="en-GB" sz="1600" dirty="0">
                        <a:effectLst/>
                        <a:latin typeface="Beatnik S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Outstanding</a:t>
                      </a:r>
                      <a:r>
                        <a:rPr lang="en-GB" sz="1600" dirty="0" smtClean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Describe the likely sales and profit made at each stage of the product life cycle</a:t>
                      </a:r>
                      <a:endParaRPr lang="en-GB" sz="1600" dirty="0">
                        <a:effectLst/>
                        <a:latin typeface="Beatnik S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246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84572"/>
              </p:ext>
            </p:extLst>
          </p:nvPr>
        </p:nvGraphicFramePr>
        <p:xfrm>
          <a:off x="857710" y="1165195"/>
          <a:ext cx="10846189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997">
                  <a:extLst>
                    <a:ext uri="{9D8B030D-6E8A-4147-A177-3AD203B41FA5}">
                      <a16:colId xmlns:a16="http://schemas.microsoft.com/office/drawing/2014/main" val="1410876995"/>
                    </a:ext>
                  </a:extLst>
                </a:gridCol>
                <a:gridCol w="2168997">
                  <a:extLst>
                    <a:ext uri="{9D8B030D-6E8A-4147-A177-3AD203B41FA5}">
                      <a16:colId xmlns:a16="http://schemas.microsoft.com/office/drawing/2014/main" val="423114019"/>
                    </a:ext>
                  </a:extLst>
                </a:gridCol>
                <a:gridCol w="2168997">
                  <a:extLst>
                    <a:ext uri="{9D8B030D-6E8A-4147-A177-3AD203B41FA5}">
                      <a16:colId xmlns:a16="http://schemas.microsoft.com/office/drawing/2014/main" val="1060932875"/>
                    </a:ext>
                  </a:extLst>
                </a:gridCol>
                <a:gridCol w="2168997">
                  <a:extLst>
                    <a:ext uri="{9D8B030D-6E8A-4147-A177-3AD203B41FA5}">
                      <a16:colId xmlns:a16="http://schemas.microsoft.com/office/drawing/2014/main" val="1690927673"/>
                    </a:ext>
                  </a:extLst>
                </a:gridCol>
                <a:gridCol w="2170201">
                  <a:extLst>
                    <a:ext uri="{9D8B030D-6E8A-4147-A177-3AD203B41FA5}">
                      <a16:colId xmlns:a16="http://schemas.microsoft.com/office/drawing/2014/main" val="3903908989"/>
                    </a:ext>
                  </a:extLst>
                </a:gridCol>
              </a:tblGrid>
              <a:tr h="32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Beatnik SF"/>
                        </a:rPr>
                        <a:t>Development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Beatnik S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Beatnik SF"/>
                        </a:rPr>
                        <a:t>Growth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Beatnik S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Beatnik SF"/>
                        </a:rPr>
                        <a:t>Introduction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Beatnik S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Beatnik SF"/>
                        </a:rPr>
                        <a:t>Decline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Beatnik S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Beatnik SF"/>
                        </a:rPr>
                        <a:t>Maturity</a:t>
                      </a:r>
                      <a:endParaRPr lang="en-GB" sz="2800" b="0" dirty="0">
                        <a:solidFill>
                          <a:schemeClr val="tx1"/>
                        </a:solidFill>
                        <a:effectLst/>
                        <a:latin typeface="Beatnik S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4660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157523" y="1728402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latin typeface="Beatnik SF"/>
              </a:rPr>
              <a:t>Development</a:t>
            </a:r>
            <a:endParaRPr lang="en-GB" sz="2000" dirty="0">
              <a:latin typeface="Beatnik S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53754" y="1739090"/>
            <a:ext cx="97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Beatnik SF"/>
              </a:rPr>
              <a:t>Growth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65000" y="1735739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Beatnik SF"/>
              </a:rPr>
              <a:t>Introduction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9335947" y="1739090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Beatnik SF"/>
              </a:rPr>
              <a:t>Decline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7624776" y="1739090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Beatnik SF"/>
              </a:rPr>
              <a:t>Maturity 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364" y="-2825"/>
            <a:ext cx="1754823" cy="115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1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33237" t="40922" r="8597" b="24595"/>
          <a:stretch/>
        </p:blipFill>
        <p:spPr bwMode="auto">
          <a:xfrm>
            <a:off x="163657" y="1514608"/>
            <a:ext cx="7686059" cy="3658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0" y="90805"/>
            <a:ext cx="10324514" cy="93930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>
                <a:latin typeface="Beatnik SF" pitchFamily="2" charset="0"/>
              </a:rPr>
              <a:t>What is happening to the sales and profit at each stage of the product life cycle?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78775"/>
              </p:ext>
            </p:extLst>
          </p:nvPr>
        </p:nvGraphicFramePr>
        <p:xfrm>
          <a:off x="94956" y="5836182"/>
          <a:ext cx="12097044" cy="89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522">
                  <a:extLst>
                    <a:ext uri="{9D8B030D-6E8A-4147-A177-3AD203B41FA5}">
                      <a16:colId xmlns:a16="http://schemas.microsoft.com/office/drawing/2014/main" val="2359089259"/>
                    </a:ext>
                  </a:extLst>
                </a:gridCol>
                <a:gridCol w="6048522">
                  <a:extLst>
                    <a:ext uri="{9D8B030D-6E8A-4147-A177-3AD203B41FA5}">
                      <a16:colId xmlns:a16="http://schemas.microsoft.com/office/drawing/2014/main" val="27551287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Beatnik SF"/>
                        </a:rPr>
                        <a:t>Progress Indicators</a:t>
                      </a:r>
                      <a:endParaRPr lang="en-GB" sz="1600" b="1" dirty="0">
                        <a:latin typeface="Beatnik SF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600" dirty="0" smtClean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Label the different stages of the product life cycle diagram</a:t>
                      </a:r>
                      <a:endParaRPr lang="en-GB" sz="1600" dirty="0">
                        <a:effectLst/>
                        <a:latin typeface="Beatnik S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Outstanding</a:t>
                      </a:r>
                      <a:r>
                        <a:rPr lang="en-GB" sz="1600" dirty="0" smtClean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Beatnik SF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Describe the likely sales and profit made at each stage of the product life cycle</a:t>
                      </a:r>
                      <a:endParaRPr lang="en-GB" sz="1600" dirty="0">
                        <a:effectLst/>
                        <a:latin typeface="Beatnik S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24603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407" y="213291"/>
            <a:ext cx="1754823" cy="1157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0864" t="47662" r="51728" b="26132"/>
          <a:stretch/>
        </p:blipFill>
        <p:spPr>
          <a:xfrm>
            <a:off x="940916" y="2396547"/>
            <a:ext cx="1016001" cy="2246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8518" t="47531" r="43910" b="26132"/>
          <a:stretch/>
        </p:blipFill>
        <p:spPr>
          <a:xfrm>
            <a:off x="2398467" y="2385257"/>
            <a:ext cx="1038578" cy="2257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56338" t="47257" r="36273" b="26011"/>
          <a:stretch/>
        </p:blipFill>
        <p:spPr>
          <a:xfrm>
            <a:off x="3823189" y="2078998"/>
            <a:ext cx="1013433" cy="22916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64170" t="47541" r="28311" b="26000"/>
          <a:stretch/>
        </p:blipFill>
        <p:spPr>
          <a:xfrm>
            <a:off x="5222766" y="1775184"/>
            <a:ext cx="1031254" cy="22681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71955" t="47262" r="20489" b="26143"/>
          <a:stretch/>
        </p:blipFill>
        <p:spPr>
          <a:xfrm>
            <a:off x="6533708" y="1763468"/>
            <a:ext cx="1036320" cy="2279904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8235860" y="1482609"/>
            <a:ext cx="2859833" cy="2090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Think of a product and describe how it has been through each stage of the product lifecycle.</a:t>
            </a:r>
            <a:endParaRPr lang="en-GB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2500" y="2137955"/>
            <a:ext cx="1661257" cy="1205950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8326968" y="4032063"/>
            <a:ext cx="3182280" cy="1141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 dirty="0" smtClean="0"/>
              <a:t>Think of a product that you wanted in year 7 that you would want now?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06673" y="3802543"/>
            <a:ext cx="675077" cy="11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ahoo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81" y="1655288"/>
            <a:ext cx="4968423" cy="16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258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Beatnik SF</vt:lpstr>
      <vt:lpstr>Calibri</vt:lpstr>
      <vt:lpstr>Times New Roman</vt:lpstr>
      <vt:lpstr>Office Theme</vt:lpstr>
      <vt:lpstr>LO3 - Product Development</vt:lpstr>
      <vt:lpstr>Your Revision – Choose your Weapon!</vt:lpstr>
      <vt:lpstr>On your Folders</vt:lpstr>
      <vt:lpstr>Do Now!!!</vt:lpstr>
      <vt:lpstr>Can you work out the different phases of the product lifecycle using the terms below</vt:lpstr>
      <vt:lpstr>What is happening to the sales and profit at each stage of the product life cycle?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Roberts</dc:creator>
  <cp:lastModifiedBy>Dean Roberts</cp:lastModifiedBy>
  <cp:revision>29</cp:revision>
  <dcterms:created xsi:type="dcterms:W3CDTF">2018-03-12T11:09:31Z</dcterms:created>
  <dcterms:modified xsi:type="dcterms:W3CDTF">2019-03-12T11:19:51Z</dcterms:modified>
</cp:coreProperties>
</file>