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sldIdLst>
    <p:sldId id="353" r:id="rId5"/>
    <p:sldId id="370" r:id="rId6"/>
    <p:sldId id="354" r:id="rId7"/>
    <p:sldId id="355" r:id="rId8"/>
    <p:sldId id="356" r:id="rId9"/>
    <p:sldId id="357" r:id="rId10"/>
    <p:sldId id="358" r:id="rId11"/>
    <p:sldId id="359" r:id="rId12"/>
    <p:sldId id="360" r:id="rId13"/>
    <p:sldId id="362" r:id="rId14"/>
    <p:sldId id="363" r:id="rId15"/>
    <p:sldId id="364" r:id="rId16"/>
    <p:sldId id="365" r:id="rId17"/>
    <p:sldId id="366" r:id="rId18"/>
    <p:sldId id="367" r:id="rId19"/>
    <p:sldId id="36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55D59-A4D5-6C7B-75ED-E3D5EBE83839}" v="163" dt="2020-09-09T15:16:26.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86" d="100"/>
          <a:sy n="86" d="100"/>
        </p:scale>
        <p:origin x="11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A Holden" userId="S::aholden@thelinkacademy.org.uk::bf7f64c8-e467-4d13-a2df-65a66533a225" providerId="AD" clId="Web-{21B55D59-A4D5-6C7B-75ED-E3D5EBE83839}"/>
    <pc:docChg chg="delSld modSld">
      <pc:chgData name="Mrs A Holden" userId="S::aholden@thelinkacademy.org.uk::bf7f64c8-e467-4d13-a2df-65a66533a225" providerId="AD" clId="Web-{21B55D59-A4D5-6C7B-75ED-E3D5EBE83839}" dt="2020-09-09T15:16:20.726" v="130"/>
      <pc:docMkLst>
        <pc:docMk/>
      </pc:docMkLst>
      <pc:sldChg chg="addSp delSp modSp">
        <pc:chgData name="Mrs A Holden" userId="S::aholden@thelinkacademy.org.uk::bf7f64c8-e467-4d13-a2df-65a66533a225" providerId="AD" clId="Web-{21B55D59-A4D5-6C7B-75ED-E3D5EBE83839}" dt="2020-09-09T15:16:20.726" v="130"/>
        <pc:sldMkLst>
          <pc:docMk/>
          <pc:sldMk cId="3911208096" sldId="359"/>
        </pc:sldMkLst>
        <pc:spChg chg="del">
          <ac:chgData name="Mrs A Holden" userId="S::aholden@thelinkacademy.org.uk::bf7f64c8-e467-4d13-a2df-65a66533a225" providerId="AD" clId="Web-{21B55D59-A4D5-6C7B-75ED-E3D5EBE83839}" dt="2020-09-09T15:10:55.864" v="12"/>
          <ac:spMkLst>
            <pc:docMk/>
            <pc:sldMk cId="3911208096" sldId="359"/>
            <ac:spMk id="2" creationId="{00000000-0000-0000-0000-000000000000}"/>
          </ac:spMkLst>
        </pc:spChg>
        <pc:spChg chg="add mod">
          <ac:chgData name="Mrs A Holden" userId="S::aholden@thelinkacademy.org.uk::bf7f64c8-e467-4d13-a2df-65a66533a225" providerId="AD" clId="Web-{21B55D59-A4D5-6C7B-75ED-E3D5EBE83839}" dt="2020-09-09T15:15:58.194" v="116"/>
          <ac:spMkLst>
            <pc:docMk/>
            <pc:sldMk cId="3911208096" sldId="359"/>
            <ac:spMk id="9" creationId="{4D2EBA36-2BCA-4CCE-B70D-F386FADFB60A}"/>
          </ac:spMkLst>
        </pc:spChg>
        <pc:graphicFrameChg chg="mod modGraphic">
          <ac:chgData name="Mrs A Holden" userId="S::aholden@thelinkacademy.org.uk::bf7f64c8-e467-4d13-a2df-65a66533a225" providerId="AD" clId="Web-{21B55D59-A4D5-6C7B-75ED-E3D5EBE83839}" dt="2020-09-09T15:16:20.726" v="130"/>
          <ac:graphicFrameMkLst>
            <pc:docMk/>
            <pc:sldMk cId="3911208096" sldId="359"/>
            <ac:graphicFrameMk id="37986" creationId="{00000000-0000-0000-0000-000000000000}"/>
          </ac:graphicFrameMkLst>
        </pc:graphicFrameChg>
        <pc:picChg chg="add mod">
          <ac:chgData name="Mrs A Holden" userId="S::aholden@thelinkacademy.org.uk::bf7f64c8-e467-4d13-a2df-65a66533a225" providerId="AD" clId="Web-{21B55D59-A4D5-6C7B-75ED-E3D5EBE83839}" dt="2020-09-09T15:10:02.595" v="1" actId="1076"/>
          <ac:picMkLst>
            <pc:docMk/>
            <pc:sldMk cId="3911208096" sldId="359"/>
            <ac:picMk id="3" creationId="{91F475F3-6D4E-4925-9E9E-560E4E460F4C}"/>
          </ac:picMkLst>
        </pc:picChg>
        <pc:picChg chg="add mod">
          <ac:chgData name="Mrs A Holden" userId="S::aholden@thelinkacademy.org.uk::bf7f64c8-e467-4d13-a2df-65a66533a225" providerId="AD" clId="Web-{21B55D59-A4D5-6C7B-75ED-E3D5EBE83839}" dt="2020-09-09T15:10:30.472" v="9" actId="1076"/>
          <ac:picMkLst>
            <pc:docMk/>
            <pc:sldMk cId="3911208096" sldId="359"/>
            <ac:picMk id="5" creationId="{B46AEA10-51CB-43E3-9B8F-CFF1D4D7F42A}"/>
          </ac:picMkLst>
        </pc:picChg>
        <pc:picChg chg="add mod">
          <ac:chgData name="Mrs A Holden" userId="S::aholden@thelinkacademy.org.uk::bf7f64c8-e467-4d13-a2df-65a66533a225" providerId="AD" clId="Web-{21B55D59-A4D5-6C7B-75ED-E3D5EBE83839}" dt="2020-09-09T15:10:41.972" v="11" actId="1076"/>
          <ac:picMkLst>
            <pc:docMk/>
            <pc:sldMk cId="3911208096" sldId="359"/>
            <ac:picMk id="7" creationId="{C41C311C-0CF5-4637-B727-1F3CB0C9A640}"/>
          </ac:picMkLst>
        </pc:picChg>
      </pc:sldChg>
      <pc:sldChg chg="addSp delSp modSp">
        <pc:chgData name="Mrs A Holden" userId="S::aholden@thelinkacademy.org.uk::bf7f64c8-e467-4d13-a2df-65a66533a225" providerId="AD" clId="Web-{21B55D59-A4D5-6C7B-75ED-E3D5EBE83839}" dt="2020-09-09T15:16:13.616" v="118"/>
        <pc:sldMkLst>
          <pc:docMk/>
          <pc:sldMk cId="316551279" sldId="360"/>
        </pc:sldMkLst>
        <pc:spChg chg="del">
          <ac:chgData name="Mrs A Holden" userId="S::aholden@thelinkacademy.org.uk::bf7f64c8-e467-4d13-a2df-65a66533a225" providerId="AD" clId="Web-{21B55D59-A4D5-6C7B-75ED-E3D5EBE83839}" dt="2020-09-09T15:11:02.708" v="13"/>
          <ac:spMkLst>
            <pc:docMk/>
            <pc:sldMk cId="316551279" sldId="360"/>
            <ac:spMk id="20519" creationId="{00000000-0000-0000-0000-000000000000}"/>
          </ac:spMkLst>
        </pc:spChg>
        <pc:graphicFrameChg chg="add mod modGraphic">
          <ac:chgData name="Mrs A Holden" userId="S::aholden@thelinkacademy.org.uk::bf7f64c8-e467-4d13-a2df-65a66533a225" providerId="AD" clId="Web-{21B55D59-A4D5-6C7B-75ED-E3D5EBE83839}" dt="2020-09-09T15:13:10.246" v="40" actId="1076"/>
          <ac:graphicFrameMkLst>
            <pc:docMk/>
            <pc:sldMk cId="316551279" sldId="360"/>
            <ac:graphicFrameMk id="2" creationId="{F900AF6A-F9E8-469C-A523-5078FFC284EE}"/>
          </ac:graphicFrameMkLst>
        </pc:graphicFrameChg>
        <pc:graphicFrameChg chg="mod modGraphic">
          <ac:chgData name="Mrs A Holden" userId="S::aholden@thelinkacademy.org.uk::bf7f64c8-e467-4d13-a2df-65a66533a225" providerId="AD" clId="Web-{21B55D59-A4D5-6C7B-75ED-E3D5EBE83839}" dt="2020-09-09T15:16:13.616" v="118"/>
          <ac:graphicFrameMkLst>
            <pc:docMk/>
            <pc:sldMk cId="316551279" sldId="360"/>
            <ac:graphicFrameMk id="37986" creationId="{00000000-0000-0000-0000-000000000000}"/>
          </ac:graphicFrameMkLst>
        </pc:graphicFrameChg>
        <pc:picChg chg="add mod">
          <ac:chgData name="Mrs A Holden" userId="S::aholden@thelinkacademy.org.uk::bf7f64c8-e467-4d13-a2df-65a66533a225" providerId="AD" clId="Web-{21B55D59-A4D5-6C7B-75ED-E3D5EBE83839}" dt="2020-09-09T15:14:07.578" v="46" actId="1076"/>
          <ac:picMkLst>
            <pc:docMk/>
            <pc:sldMk cId="316551279" sldId="360"/>
            <ac:picMk id="3" creationId="{EF9AE163-8496-4480-AA49-A264625F0D6D}"/>
          </ac:picMkLst>
        </pc:picChg>
        <pc:picChg chg="mod">
          <ac:chgData name="Mrs A Holden" userId="S::aholden@thelinkacademy.org.uk::bf7f64c8-e467-4d13-a2df-65a66533a225" providerId="AD" clId="Web-{21B55D59-A4D5-6C7B-75ED-E3D5EBE83839}" dt="2020-09-09T15:11:28.881" v="25" actId="1076"/>
          <ac:picMkLst>
            <pc:docMk/>
            <pc:sldMk cId="316551279" sldId="360"/>
            <ac:picMk id="9" creationId="{00000000-0000-0000-0000-000000000000}"/>
          </ac:picMkLst>
        </pc:picChg>
        <pc:picChg chg="mod">
          <ac:chgData name="Mrs A Holden" userId="S::aholden@thelinkacademy.org.uk::bf7f64c8-e467-4d13-a2df-65a66533a225" providerId="AD" clId="Web-{21B55D59-A4D5-6C7B-75ED-E3D5EBE83839}" dt="2020-09-09T15:11:24.428" v="23" actId="1076"/>
          <ac:picMkLst>
            <pc:docMk/>
            <pc:sldMk cId="316551279" sldId="360"/>
            <ac:picMk id="10" creationId="{00000000-0000-0000-0000-000000000000}"/>
          </ac:picMkLst>
        </pc:picChg>
        <pc:picChg chg="mod">
          <ac:chgData name="Mrs A Holden" userId="S::aholden@thelinkacademy.org.uk::bf7f64c8-e467-4d13-a2df-65a66533a225" providerId="AD" clId="Web-{21B55D59-A4D5-6C7B-75ED-E3D5EBE83839}" dt="2020-09-09T15:11:26.740" v="24" actId="1076"/>
          <ac:picMkLst>
            <pc:docMk/>
            <pc:sldMk cId="316551279" sldId="360"/>
            <ac:picMk id="11" creationId="{00000000-0000-0000-0000-000000000000}"/>
          </ac:picMkLst>
        </pc:picChg>
      </pc:sldChg>
      <pc:sldChg chg="del">
        <pc:chgData name="Mrs A Holden" userId="S::aholden@thelinkacademy.org.uk::bf7f64c8-e467-4d13-a2df-65a66533a225" providerId="AD" clId="Web-{21B55D59-A4D5-6C7B-75ED-E3D5EBE83839}" dt="2020-09-09T15:13:41.201" v="41"/>
        <pc:sldMkLst>
          <pc:docMk/>
          <pc:sldMk cId="1214230862" sldId="3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D23B5-2A1B-49F0-936C-EE60358BAD7D}"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5CD7F-44BD-4DEE-815C-7458B8D8AD66}" type="slidenum">
              <a:rPr lang="en-GB" smtClean="0"/>
              <a:t>‹#›</a:t>
            </a:fld>
            <a:endParaRPr lang="en-GB"/>
          </a:p>
        </p:txBody>
      </p:sp>
    </p:spTree>
    <p:extLst>
      <p:ext uri="{BB962C8B-B14F-4D97-AF65-F5344CB8AC3E}">
        <p14:creationId xmlns:p14="http://schemas.microsoft.com/office/powerpoint/2010/main" val="110609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a:t>
            </a:r>
            <a:r>
              <a:rPr lang="en-GB" baseline="0" dirty="0"/>
              <a:t> By File:Blood vessels-en.svg: </a:t>
            </a:r>
            <a:r>
              <a:rPr lang="en-GB" baseline="0" dirty="0" err="1"/>
              <a:t>Kelvinsongderivative</a:t>
            </a:r>
            <a:r>
              <a:rPr lang="en-GB" baseline="0" dirty="0"/>
              <a:t> work: </a:t>
            </a:r>
            <a:r>
              <a:rPr lang="en-GB" baseline="0" dirty="0" err="1"/>
              <a:t>Begoon</a:t>
            </a:r>
            <a:r>
              <a:rPr lang="en-GB" baseline="0" dirty="0"/>
              <a:t> - This file was derived from  Blood vessels-en.svg:, CC BY-SA 3.0, https://commons.wikimedia.org/w/index.php?curid=65695195</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CE51-7E81-435E-9894-8BA26C026C1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 by </a:t>
            </a:r>
            <a:r>
              <a:rPr lang="en-GB" dirty="0" err="1"/>
              <a:t>OpenStax</a:t>
            </a:r>
            <a:r>
              <a:rPr lang="en-GB" dirty="0"/>
              <a:t> College [CC BY 3.0 (http://creativecommons.org/licenses/by/3.0)], via Wikimedia Commons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CE51-7E81-435E-9894-8BA26C026C1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1363" indent="-284163">
              <a:defRPr sz="2400">
                <a:solidFill>
                  <a:schemeClr val="tx1"/>
                </a:solidFill>
                <a:latin typeface="Arial" panose="020B0604020202020204" pitchFamily="34" charset="0"/>
                <a:ea typeface="MS PGothic" panose="020B0600070205080204" pitchFamily="34" charset="-128"/>
              </a:defRPr>
            </a:lvl2pPr>
            <a:lvl3pPr marL="1141413" indent="-227013">
              <a:defRPr sz="2400">
                <a:solidFill>
                  <a:schemeClr val="tx1"/>
                </a:solidFill>
                <a:latin typeface="Arial" panose="020B0604020202020204" pitchFamily="34" charset="0"/>
                <a:ea typeface="MS PGothic" panose="020B0600070205080204" pitchFamily="34" charset="-128"/>
              </a:defRPr>
            </a:lvl3pPr>
            <a:lvl4pPr marL="1598613" indent="-227013">
              <a:defRPr sz="2400">
                <a:solidFill>
                  <a:schemeClr val="tx1"/>
                </a:solidFill>
                <a:latin typeface="Arial" panose="020B0604020202020204" pitchFamily="34" charset="0"/>
                <a:ea typeface="MS PGothic" panose="020B0600070205080204" pitchFamily="34" charset="-128"/>
              </a:defRPr>
            </a:lvl4pPr>
            <a:lvl5pPr marL="2054225" indent="-227013">
              <a:defRPr sz="2400">
                <a:solidFill>
                  <a:schemeClr val="tx1"/>
                </a:solidFill>
                <a:latin typeface="Arial" panose="020B060402020202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06AA780-5FC6-48C0-8368-71E6A7E114F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17656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1363" indent="-284163">
              <a:defRPr sz="2400">
                <a:solidFill>
                  <a:schemeClr val="tx1"/>
                </a:solidFill>
                <a:latin typeface="Arial" panose="020B0604020202020204" pitchFamily="34" charset="0"/>
                <a:ea typeface="MS PGothic" panose="020B0600070205080204" pitchFamily="34" charset="-128"/>
              </a:defRPr>
            </a:lvl2pPr>
            <a:lvl3pPr marL="1141413" indent="-227013">
              <a:defRPr sz="2400">
                <a:solidFill>
                  <a:schemeClr val="tx1"/>
                </a:solidFill>
                <a:latin typeface="Arial" panose="020B0604020202020204" pitchFamily="34" charset="0"/>
                <a:ea typeface="MS PGothic" panose="020B0600070205080204" pitchFamily="34" charset="-128"/>
              </a:defRPr>
            </a:lvl3pPr>
            <a:lvl4pPr marL="1598613" indent="-227013">
              <a:defRPr sz="2400">
                <a:solidFill>
                  <a:schemeClr val="tx1"/>
                </a:solidFill>
                <a:latin typeface="Arial" panose="020B0604020202020204" pitchFamily="34" charset="0"/>
                <a:ea typeface="MS PGothic" panose="020B0600070205080204" pitchFamily="34" charset="-128"/>
              </a:defRPr>
            </a:lvl4pPr>
            <a:lvl5pPr marL="2054225" indent="-227013">
              <a:defRPr sz="2400">
                <a:solidFill>
                  <a:schemeClr val="tx1"/>
                </a:solidFill>
                <a:latin typeface="Arial" panose="020B0604020202020204" pitchFamily="34" charset="0"/>
                <a:ea typeface="MS PGothic" panose="020B0600070205080204" pitchFamily="34" charset="-128"/>
              </a:defRPr>
            </a:lvl5pPr>
            <a:lvl6pPr marL="25114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686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58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3025" indent="-2270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9121DA0-182F-40AD-8B7A-11FC717B11A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Images: Blood vessels-en.svg: </a:t>
            </a:r>
            <a:r>
              <a:rPr lang="en-GB" altLang="en-US" dirty="0" err="1">
                <a:latin typeface="Arial" panose="020B0604020202020204" pitchFamily="34" charset="0"/>
              </a:rPr>
              <a:t>Kelvinsongderivative</a:t>
            </a:r>
            <a:r>
              <a:rPr lang="en-GB" altLang="en-US" dirty="0">
                <a:latin typeface="Arial" panose="020B0604020202020204" pitchFamily="34" charset="0"/>
              </a:rPr>
              <a:t> work: </a:t>
            </a:r>
            <a:r>
              <a:rPr lang="en-GB" altLang="en-US" dirty="0" err="1">
                <a:latin typeface="Arial" panose="020B0604020202020204" pitchFamily="34" charset="0"/>
              </a:rPr>
              <a:t>Begoon</a:t>
            </a:r>
            <a:r>
              <a:rPr lang="en-GB" altLang="en-US" dirty="0">
                <a:latin typeface="Arial" panose="020B0604020202020204" pitchFamily="34" charset="0"/>
              </a:rPr>
              <a:t> - This file was derived from  Blood vessels-en.svg:, CC BY-SA 3.0, https://commons.wikimedia.org/w/index.php?curid=65695195</a:t>
            </a:r>
          </a:p>
        </p:txBody>
      </p:sp>
    </p:spTree>
    <p:extLst>
      <p:ext uri="{BB962C8B-B14F-4D97-AF65-F5344CB8AC3E}">
        <p14:creationId xmlns:p14="http://schemas.microsoft.com/office/powerpoint/2010/main" val="5820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a:t>
            </a:r>
            <a:r>
              <a:rPr lang="en-GB" baseline="0" dirty="0"/>
              <a:t> by </a:t>
            </a:r>
            <a:r>
              <a:rPr lang="en-GB" baseline="0" dirty="0" err="1"/>
              <a:t>OpenStax</a:t>
            </a:r>
            <a:r>
              <a:rPr lang="en-GB" baseline="0" dirty="0"/>
              <a:t> College - Anatomy &amp; Physiology, Connexions Web site. http://cnx.org/content/col11496/1.6/, Jun 19, 2013., CC BY 3.0, https://commons.wikimedia.org/w/index.php?curid=30148241</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05CE51-7E81-435E-9894-8BA26C026C1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CA69CB-7241-4709-AEC0-A7BBC0761F7F}" type="datetimeFigureOut">
              <a:rPr lang="en-GB" smtClean="0"/>
              <a:pPr/>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44586C-29E2-44B9-AC64-F47B76CCE364}" type="slidenum">
              <a:rPr lang="en-GB" smtClean="0"/>
              <a:pPr/>
              <a:t>‹#›</a:t>
            </a:fld>
            <a:endParaRPr lang="en-GB"/>
          </a:p>
        </p:txBody>
      </p:sp>
    </p:spTree>
    <p:extLst>
      <p:ext uri="{BB962C8B-B14F-4D97-AF65-F5344CB8AC3E}">
        <p14:creationId xmlns:p14="http://schemas.microsoft.com/office/powerpoint/2010/main" val="40668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A69CB-7241-4709-AEC0-A7BBC0761F7F}" type="datetimeFigureOut">
              <a:rPr lang="en-GB" smtClean="0"/>
              <a:pPr/>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44586C-29E2-44B9-AC64-F47B76CCE364}" type="slidenum">
              <a:rPr lang="en-GB" smtClean="0"/>
              <a:pPr/>
              <a:t>‹#›</a:t>
            </a:fld>
            <a:endParaRPr lang="en-GB"/>
          </a:p>
        </p:txBody>
      </p:sp>
    </p:spTree>
    <p:extLst>
      <p:ext uri="{BB962C8B-B14F-4D97-AF65-F5344CB8AC3E}">
        <p14:creationId xmlns:p14="http://schemas.microsoft.com/office/powerpoint/2010/main" val="182204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A69CB-7241-4709-AEC0-A7BBC0761F7F}" type="datetimeFigureOut">
              <a:rPr lang="en-GB" smtClean="0"/>
              <a:pPr/>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44586C-29E2-44B9-AC64-F47B76CCE364}" type="slidenum">
              <a:rPr lang="en-GB" smtClean="0"/>
              <a:pPr/>
              <a:t>‹#›</a:t>
            </a:fld>
            <a:endParaRPr lang="en-GB"/>
          </a:p>
        </p:txBody>
      </p:sp>
    </p:spTree>
    <p:extLst>
      <p:ext uri="{BB962C8B-B14F-4D97-AF65-F5344CB8AC3E}">
        <p14:creationId xmlns:p14="http://schemas.microsoft.com/office/powerpoint/2010/main" val="298166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CA69CB-7241-4709-AEC0-A7BBC0761F7F}" type="datetimeFigureOut">
              <a:rPr lang="en-GB" smtClean="0"/>
              <a:pPr/>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44586C-29E2-44B9-AC64-F47B76CCE364}" type="slidenum">
              <a:rPr lang="en-GB" smtClean="0"/>
              <a:pPr/>
              <a:t>‹#›</a:t>
            </a:fld>
            <a:endParaRPr lang="en-GB"/>
          </a:p>
        </p:txBody>
      </p:sp>
    </p:spTree>
    <p:extLst>
      <p:ext uri="{BB962C8B-B14F-4D97-AF65-F5344CB8AC3E}">
        <p14:creationId xmlns:p14="http://schemas.microsoft.com/office/powerpoint/2010/main" val="79127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CA69CB-7241-4709-AEC0-A7BBC0761F7F}" type="datetimeFigureOut">
              <a:rPr lang="en-GB" smtClean="0"/>
              <a:pPr/>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44586C-29E2-44B9-AC64-F47B76CCE364}" type="slidenum">
              <a:rPr lang="en-GB" smtClean="0"/>
              <a:pPr/>
              <a:t>‹#›</a:t>
            </a:fld>
            <a:endParaRPr lang="en-GB"/>
          </a:p>
        </p:txBody>
      </p:sp>
    </p:spTree>
    <p:extLst>
      <p:ext uri="{BB962C8B-B14F-4D97-AF65-F5344CB8AC3E}">
        <p14:creationId xmlns:p14="http://schemas.microsoft.com/office/powerpoint/2010/main" val="348126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CA69CB-7241-4709-AEC0-A7BBC0761F7F}" type="datetimeFigureOut">
              <a:rPr lang="en-GB" smtClean="0"/>
              <a:pPr/>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44586C-29E2-44B9-AC64-F47B76CCE364}" type="slidenum">
              <a:rPr lang="en-GB" smtClean="0"/>
              <a:pPr/>
              <a:t>‹#›</a:t>
            </a:fld>
            <a:endParaRPr lang="en-GB"/>
          </a:p>
        </p:txBody>
      </p:sp>
    </p:spTree>
    <p:extLst>
      <p:ext uri="{BB962C8B-B14F-4D97-AF65-F5344CB8AC3E}">
        <p14:creationId xmlns:p14="http://schemas.microsoft.com/office/powerpoint/2010/main" val="148191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CA69CB-7241-4709-AEC0-A7BBC0761F7F}" type="datetimeFigureOut">
              <a:rPr lang="en-GB" smtClean="0"/>
              <a:pPr/>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44586C-29E2-44B9-AC64-F47B76CCE364}" type="slidenum">
              <a:rPr lang="en-GB" smtClean="0"/>
              <a:pPr/>
              <a:t>‹#›</a:t>
            </a:fld>
            <a:endParaRPr lang="en-GB"/>
          </a:p>
        </p:txBody>
      </p:sp>
    </p:spTree>
    <p:extLst>
      <p:ext uri="{BB962C8B-B14F-4D97-AF65-F5344CB8AC3E}">
        <p14:creationId xmlns:p14="http://schemas.microsoft.com/office/powerpoint/2010/main" val="163911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CA69CB-7241-4709-AEC0-A7BBC0761F7F}" type="datetimeFigureOut">
              <a:rPr lang="en-GB" smtClean="0"/>
              <a:pPr/>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44586C-29E2-44B9-AC64-F47B76CCE364}" type="slidenum">
              <a:rPr lang="en-GB" smtClean="0"/>
              <a:pPr/>
              <a:t>‹#›</a:t>
            </a:fld>
            <a:endParaRPr lang="en-GB"/>
          </a:p>
        </p:txBody>
      </p:sp>
    </p:spTree>
    <p:extLst>
      <p:ext uri="{BB962C8B-B14F-4D97-AF65-F5344CB8AC3E}">
        <p14:creationId xmlns:p14="http://schemas.microsoft.com/office/powerpoint/2010/main" val="205097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A69CB-7241-4709-AEC0-A7BBC0761F7F}" type="datetimeFigureOut">
              <a:rPr lang="en-GB" smtClean="0"/>
              <a:pPr/>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44586C-29E2-44B9-AC64-F47B76CCE364}" type="slidenum">
              <a:rPr lang="en-GB" smtClean="0"/>
              <a:pPr/>
              <a:t>‹#›</a:t>
            </a:fld>
            <a:endParaRPr lang="en-GB"/>
          </a:p>
        </p:txBody>
      </p:sp>
    </p:spTree>
    <p:extLst>
      <p:ext uri="{BB962C8B-B14F-4D97-AF65-F5344CB8AC3E}">
        <p14:creationId xmlns:p14="http://schemas.microsoft.com/office/powerpoint/2010/main" val="1516741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A69CB-7241-4709-AEC0-A7BBC0761F7F}" type="datetimeFigureOut">
              <a:rPr lang="en-GB" smtClean="0"/>
              <a:pPr/>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44586C-29E2-44B9-AC64-F47B76CCE364}" type="slidenum">
              <a:rPr lang="en-GB" smtClean="0"/>
              <a:pPr/>
              <a:t>‹#›</a:t>
            </a:fld>
            <a:endParaRPr lang="en-GB"/>
          </a:p>
        </p:txBody>
      </p:sp>
    </p:spTree>
    <p:extLst>
      <p:ext uri="{BB962C8B-B14F-4D97-AF65-F5344CB8AC3E}">
        <p14:creationId xmlns:p14="http://schemas.microsoft.com/office/powerpoint/2010/main" val="17974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A69CB-7241-4709-AEC0-A7BBC0761F7F}" type="datetimeFigureOut">
              <a:rPr lang="en-GB" smtClean="0"/>
              <a:pPr/>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44586C-29E2-44B9-AC64-F47B76CCE364}" type="slidenum">
              <a:rPr lang="en-GB" smtClean="0"/>
              <a:pPr/>
              <a:t>‹#›</a:t>
            </a:fld>
            <a:endParaRPr lang="en-GB"/>
          </a:p>
        </p:txBody>
      </p:sp>
    </p:spTree>
    <p:extLst>
      <p:ext uri="{BB962C8B-B14F-4D97-AF65-F5344CB8AC3E}">
        <p14:creationId xmlns:p14="http://schemas.microsoft.com/office/powerpoint/2010/main" val="96878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A69CB-7241-4709-AEC0-A7BBC0761F7F}" type="datetimeFigureOut">
              <a:rPr lang="en-GB" smtClean="0"/>
              <a:pPr/>
              <a:t>24/09/2020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4586C-29E2-44B9-AC64-F47B76CCE364}" type="slidenum">
              <a:rPr lang="en-GB" smtClean="0"/>
              <a:pPr/>
              <a:t>‹#›</a:t>
            </a:fld>
            <a:endParaRPr lang="en-GB"/>
          </a:p>
        </p:txBody>
      </p:sp>
    </p:spTree>
    <p:extLst>
      <p:ext uri="{BB962C8B-B14F-4D97-AF65-F5344CB8AC3E}">
        <p14:creationId xmlns:p14="http://schemas.microsoft.com/office/powerpoint/2010/main" val="1113367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udy.com/academy/lesson/blood-vessels-arteries-capillaries-mor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228600"/>
            <a:ext cx="8839200" cy="1295400"/>
          </a:xfrm>
          <a:prstGeom prst="roundRect">
            <a:avLst/>
          </a:prstGeom>
          <a:solidFill>
            <a:schemeClr val="accent5">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152400" y="228601"/>
            <a:ext cx="8763000" cy="1219199"/>
          </a:xfrm>
        </p:spPr>
        <p:txBody>
          <a:bodyPr>
            <a:normAutofit/>
          </a:bodyPr>
          <a:lstStyle/>
          <a:p>
            <a:r>
              <a:rPr lang="en-GB" sz="5400" dirty="0">
                <a:latin typeface="Comic Sans MS" pitchFamily="66" charset="0"/>
              </a:rPr>
              <a:t>The Blood Vessels</a:t>
            </a:r>
          </a:p>
        </p:txBody>
      </p:sp>
      <p:sp>
        <p:nvSpPr>
          <p:cNvPr id="6" name="TextBox 5"/>
          <p:cNvSpPr txBox="1"/>
          <p:nvPr/>
        </p:nvSpPr>
        <p:spPr>
          <a:xfrm>
            <a:off x="152400" y="1678394"/>
            <a:ext cx="6781800"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omic Sans MS" pitchFamily="66" charset="0"/>
                <a:ea typeface="+mn-ea"/>
                <a:cs typeface="+mn-cs"/>
              </a:rPr>
              <a:t>Do Now activity: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srgbClr val="FF0000"/>
                </a:solidFill>
                <a:effectLst/>
                <a:uLnTx/>
                <a:uFillTx/>
                <a:latin typeface="Comic Sans MS" pitchFamily="66" charset="0"/>
                <a:ea typeface="+mn-ea"/>
                <a:cs typeface="+mn-cs"/>
              </a:rPr>
              <a:t>What are the four main components of blood?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srgbClr val="FF0000"/>
              </a:solidFill>
              <a:effectLst/>
              <a:uLnTx/>
              <a:uFillTx/>
              <a:latin typeface="Comic Sans MS" pitchFamily="66"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srgbClr val="F79646">
                    <a:lumMod val="75000"/>
                  </a:srgbClr>
                </a:solidFill>
                <a:effectLst/>
                <a:uLnTx/>
                <a:uFillTx/>
                <a:latin typeface="Comic Sans MS" pitchFamily="66" charset="0"/>
                <a:ea typeface="+mn-ea"/>
                <a:cs typeface="+mn-cs"/>
              </a:rPr>
              <a:t>Describe the features of a red blood cell which aids it’s transportation of oxygen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400" b="0" i="0" u="none" strike="noStrike" kern="1200" cap="none" spc="0" normalizeH="0" baseline="0" noProof="0" dirty="0">
              <a:ln>
                <a:noFill/>
              </a:ln>
              <a:solidFill>
                <a:srgbClr val="F79646">
                  <a:lumMod val="75000"/>
                </a:srgbClr>
              </a:solidFill>
              <a:effectLst/>
              <a:uLnTx/>
              <a:uFillTx/>
              <a:latin typeface="Comic Sans MS" pitchFamily="66"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noFill/>
                </a:ln>
                <a:solidFill>
                  <a:srgbClr val="00B050"/>
                </a:solidFill>
                <a:effectLst/>
                <a:uLnTx/>
                <a:uFillTx/>
                <a:latin typeface="Comic Sans MS" pitchFamily="66" charset="0"/>
                <a:ea typeface="+mn-ea"/>
                <a:cs typeface="+mn-cs"/>
              </a:rPr>
              <a:t>Explain the journey an oxygen molecule takes from the alveoli to respiring tissues</a:t>
            </a:r>
          </a:p>
        </p:txBody>
      </p:sp>
      <p:pic>
        <p:nvPicPr>
          <p:cNvPr id="21506" name="Picture 2" descr="Human Body, Circulatory System, Circulation, Blood"/>
          <p:cNvPicPr>
            <a:picLocks noChangeAspect="1" noChangeArrowheads="1"/>
          </p:cNvPicPr>
          <p:nvPr/>
        </p:nvPicPr>
        <p:blipFill>
          <a:blip r:embed="rId2" cstate="print"/>
          <a:srcRect/>
          <a:stretch>
            <a:fillRect/>
          </a:stretch>
        </p:blipFill>
        <p:spPr bwMode="auto">
          <a:xfrm>
            <a:off x="6858000" y="3810000"/>
            <a:ext cx="1936376" cy="28956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omic Sans MS" pitchFamily="66" charset="0"/>
                <a:ea typeface="+mn-ea"/>
                <a:cs typeface="+mn-cs"/>
              </a:rPr>
              <a:t>Double-circulation</a:t>
            </a:r>
          </a:p>
        </p:txBody>
      </p:sp>
      <p:sp>
        <p:nvSpPr>
          <p:cNvPr id="5" name="TextBox 4"/>
          <p:cNvSpPr txBox="1"/>
          <p:nvPr/>
        </p:nvSpPr>
        <p:spPr>
          <a:xfrm>
            <a:off x="304800" y="1066800"/>
            <a:ext cx="8686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In humans and other mammals the blood vessels are arranged into a </a:t>
            </a:r>
            <a:r>
              <a:rPr kumimoji="0" lang="en-GB" sz="2400" b="0" i="0" u="none" strike="noStrike" kern="1200" cap="none" spc="0" normalizeH="0" baseline="0" noProof="0" dirty="0">
                <a:ln>
                  <a:noFill/>
                </a:ln>
                <a:solidFill>
                  <a:srgbClr val="0070C0"/>
                </a:solidFill>
                <a:effectLst/>
                <a:uLnTx/>
                <a:uFillTx/>
                <a:latin typeface="Comic Sans MS" pitchFamily="66" charset="0"/>
                <a:ea typeface="+mn-ea"/>
                <a:cs typeface="+mn-cs"/>
              </a:rPr>
              <a:t>double-circulatory system</a:t>
            </a: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a:t>
            </a:r>
          </a:p>
        </p:txBody>
      </p:sp>
      <p:sp>
        <p:nvSpPr>
          <p:cNvPr id="7" name="TextBox 6"/>
          <p:cNvSpPr txBox="1"/>
          <p:nvPr/>
        </p:nvSpPr>
        <p:spPr>
          <a:xfrm>
            <a:off x="381000" y="2057400"/>
            <a:ext cx="4343400"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  One transport system carries blood from your heart to your lungs and back again.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  The other transports blood from your heart to all other organs of your body and back again.</a:t>
            </a:r>
          </a:p>
        </p:txBody>
      </p:sp>
      <p:sp>
        <p:nvSpPr>
          <p:cNvPr id="8" name="TextBox 7"/>
          <p:cNvSpPr txBox="1"/>
          <p:nvPr/>
        </p:nvSpPr>
        <p:spPr>
          <a:xfrm>
            <a:off x="381000" y="4800600"/>
            <a:ext cx="4724400" cy="1569660"/>
          </a:xfrm>
          <a:prstGeom prst="rect">
            <a:avLst/>
          </a:prstGeom>
          <a:solidFill>
            <a:schemeClr val="accent5">
              <a:lumMod val="40000"/>
              <a:lumOff val="60000"/>
            </a:schemeClr>
          </a:solidFill>
          <a:ln w="28575">
            <a:solidFill>
              <a:srgbClr val="DCC5F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omic Sans MS" pitchFamily="66" charset="0"/>
                <a:ea typeface="+mn-ea"/>
                <a:cs typeface="+mn-cs"/>
              </a:rPr>
              <a:t>Q</a:t>
            </a: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 What is the main job of the: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Pulmonary circulation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Systemic circulation</a:t>
            </a:r>
          </a:p>
        </p:txBody>
      </p:sp>
      <p:sp>
        <p:nvSpPr>
          <p:cNvPr id="9" name="TextBox 8"/>
          <p:cNvSpPr txBox="1"/>
          <p:nvPr/>
        </p:nvSpPr>
        <p:spPr>
          <a:xfrm>
            <a:off x="304800" y="4419600"/>
            <a:ext cx="5029200" cy="2246769"/>
          </a:xfrm>
          <a:prstGeom prst="rect">
            <a:avLst/>
          </a:prstGeom>
          <a:solidFill>
            <a:schemeClr val="accent5">
              <a:lumMod val="40000"/>
              <a:lumOff val="60000"/>
            </a:schemeClr>
          </a:solidFill>
          <a:ln w="28575">
            <a:solidFill>
              <a:schemeClr val="tx1">
                <a:lumMod val="50000"/>
                <a:lumOff val="50000"/>
              </a:schemeClr>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The </a:t>
            </a:r>
            <a:r>
              <a:rPr kumimoji="0" lang="en-GB" sz="2000" b="0" i="0" u="none" strike="noStrike" kern="1200" cap="none" spc="0" normalizeH="0" baseline="0" noProof="0" dirty="0">
                <a:ln>
                  <a:noFill/>
                </a:ln>
                <a:solidFill>
                  <a:srgbClr val="0070C0"/>
                </a:solidFill>
                <a:effectLst/>
                <a:uLnTx/>
                <a:uFillTx/>
                <a:latin typeface="Comic Sans MS" pitchFamily="66" charset="0"/>
                <a:ea typeface="+mn-ea"/>
                <a:cs typeface="+mn-cs"/>
              </a:rPr>
              <a:t>pulmonary circulation </a:t>
            </a: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carries deoxygenated blood to the lungs to exchange carbon dioxide for oxygen</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The </a:t>
            </a:r>
            <a:r>
              <a:rPr kumimoji="0" lang="en-GB" sz="2000" b="0" i="0" u="none" strike="noStrike" kern="1200" cap="none" spc="0" normalizeH="0" baseline="0" noProof="0" dirty="0">
                <a:ln>
                  <a:noFill/>
                </a:ln>
                <a:solidFill>
                  <a:srgbClr val="0070C0"/>
                </a:solidFill>
                <a:effectLst/>
                <a:uLnTx/>
                <a:uFillTx/>
                <a:latin typeface="Comic Sans MS" pitchFamily="66" charset="0"/>
                <a:ea typeface="+mn-ea"/>
                <a:cs typeface="+mn-cs"/>
              </a:rPr>
              <a:t>systemic circulation </a:t>
            </a: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carries the newly oxygenated blood from the heart to deliver oxygen to respiring tissues in the rest of the body</a:t>
            </a:r>
          </a:p>
        </p:txBody>
      </p:sp>
      <p:pic>
        <p:nvPicPr>
          <p:cNvPr id="7170" name="Picture 2" descr="https://upload.wikimedia.org/wikipedia/commons/thumb/f/f2/2101_Blood_Flow_Through_the_Heart.jpg/1024px-2101_Blood_Flow_Through_the_Heart.jpg"/>
          <p:cNvPicPr>
            <a:picLocks noChangeAspect="1" noChangeArrowheads="1"/>
          </p:cNvPicPr>
          <p:nvPr/>
        </p:nvPicPr>
        <p:blipFill>
          <a:blip r:embed="rId3" cstate="print"/>
          <a:srcRect r="26233"/>
          <a:stretch>
            <a:fillRect/>
          </a:stretch>
        </p:blipFill>
        <p:spPr bwMode="auto">
          <a:xfrm>
            <a:off x="5410200" y="1905000"/>
            <a:ext cx="3733800" cy="3430430"/>
          </a:xfrm>
          <a:prstGeom prst="rect">
            <a:avLst/>
          </a:prstGeom>
          <a:noFill/>
        </p:spPr>
      </p:pic>
      <p:pic>
        <p:nvPicPr>
          <p:cNvPr id="10" name="Picture 2" descr="https://upload.wikimedia.org/wikipedia/commons/thumb/f/f2/2101_Blood_Flow_Through_the_Heart.jpg/1024px-2101_Blood_Flow_Through_the_Heart.jpg"/>
          <p:cNvPicPr>
            <a:picLocks noChangeAspect="1" noChangeArrowheads="1"/>
          </p:cNvPicPr>
          <p:nvPr/>
        </p:nvPicPr>
        <p:blipFill>
          <a:blip r:embed="rId3" cstate="print"/>
          <a:srcRect l="73767" t="70748"/>
          <a:stretch>
            <a:fillRect/>
          </a:stretch>
        </p:blipFill>
        <p:spPr bwMode="auto">
          <a:xfrm>
            <a:off x="7239000" y="5520574"/>
            <a:ext cx="1769729" cy="13374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5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500"/>
                                        <p:tgtEl>
                                          <p:spTgt spid="9">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wipe(down)">
                                      <p:cBhvr>
                                        <p:cTn id="1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10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Comic Sans MS" pitchFamily="66" charset="0"/>
                <a:ea typeface="+mn-ea"/>
                <a:cs typeface="+mn-cs"/>
              </a:rPr>
              <a:t>Plenary: Quick Check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0070C0"/>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omic Sans MS" pitchFamily="66" charset="0"/>
                <a:ea typeface="+mn-ea"/>
                <a:cs typeface="+mn-cs"/>
              </a:rPr>
              <a:t>Task: </a:t>
            </a: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Choose one of the following questions to answer:</a:t>
            </a:r>
          </a:p>
        </p:txBody>
      </p:sp>
      <p:sp>
        <p:nvSpPr>
          <p:cNvPr id="8" name="Rectangle 7"/>
          <p:cNvSpPr/>
          <p:nvPr/>
        </p:nvSpPr>
        <p:spPr>
          <a:xfrm>
            <a:off x="2133600" y="2514600"/>
            <a:ext cx="6858000" cy="2246769"/>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Describe one feature of a capillary, artery and a vein</a:t>
            </a:r>
          </a:p>
          <a:p>
            <a:pPr marL="457200" marR="0" lvl="0" indent="-4572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Explain how the feature relates to the function of</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the blood vessel</a:t>
            </a:r>
          </a:p>
          <a:p>
            <a:pPr marL="457200" marR="0" lvl="0" indent="-45720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Explain why veins do have valves whereas arteries do</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itchFamily="66" charset="0"/>
                <a:ea typeface="+mn-ea"/>
                <a:cs typeface="+mn-cs"/>
              </a:rPr>
              <a:t>not</a:t>
            </a:r>
          </a:p>
        </p:txBody>
      </p:sp>
      <p:pic>
        <p:nvPicPr>
          <p:cNvPr id="6146" name="Picture 2" descr="Traffic Lights, Traffic Light Phases, Light Characters"/>
          <p:cNvPicPr>
            <a:picLocks noChangeAspect="1" noChangeArrowheads="1"/>
          </p:cNvPicPr>
          <p:nvPr/>
        </p:nvPicPr>
        <p:blipFill>
          <a:blip r:embed="rId2" cstate="print"/>
          <a:srcRect r="86667"/>
          <a:stretch>
            <a:fillRect/>
          </a:stretch>
        </p:blipFill>
        <p:spPr bwMode="auto">
          <a:xfrm>
            <a:off x="304800" y="1752600"/>
            <a:ext cx="1752600" cy="371058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t>Resources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print"/>
          <a:srcRect r="55330"/>
          <a:stretch/>
        </p:blipFill>
        <p:spPr>
          <a:xfrm>
            <a:off x="849086" y="246612"/>
            <a:ext cx="3284321" cy="6364776"/>
          </a:xfrm>
          <a:prstGeom prst="rect">
            <a:avLst/>
          </a:prstGeom>
        </p:spPr>
      </p:pic>
      <p:pic>
        <p:nvPicPr>
          <p:cNvPr id="20" name="Picture 19"/>
          <p:cNvPicPr>
            <a:picLocks noChangeAspect="1"/>
          </p:cNvPicPr>
          <p:nvPr/>
        </p:nvPicPr>
        <p:blipFill rotWithShape="1">
          <a:blip r:embed="rId2" cstate="print"/>
          <a:srcRect l="43782" r="28502"/>
          <a:stretch/>
        </p:blipFill>
        <p:spPr>
          <a:xfrm>
            <a:off x="6217920" y="246612"/>
            <a:ext cx="2037805" cy="6364776"/>
          </a:xfrm>
          <a:prstGeom prst="rect">
            <a:avLst/>
          </a:prstGeom>
        </p:spPr>
      </p:pic>
      <p:pic>
        <p:nvPicPr>
          <p:cNvPr id="21" name="Picture 20"/>
          <p:cNvPicPr>
            <a:picLocks noChangeAspect="1"/>
          </p:cNvPicPr>
          <p:nvPr/>
        </p:nvPicPr>
        <p:blipFill rotWithShape="1">
          <a:blip r:embed="rId2" cstate="print"/>
          <a:srcRect r="82336"/>
          <a:stretch/>
        </p:blipFill>
        <p:spPr>
          <a:xfrm>
            <a:off x="4919153" y="246612"/>
            <a:ext cx="1298767" cy="6364776"/>
          </a:xfrm>
          <a:prstGeom prst="rect">
            <a:avLst/>
          </a:prstGeom>
        </p:spPr>
      </p:pic>
      <p:pic>
        <p:nvPicPr>
          <p:cNvPr id="5" name="Picture 2" descr="Diagram of blood vessel structures"/>
          <p:cNvPicPr>
            <a:picLocks noChangeAspect="1" noChangeArrowheads="1"/>
          </p:cNvPicPr>
          <p:nvPr/>
        </p:nvPicPr>
        <p:blipFill>
          <a:blip r:embed="rId3" cstate="print"/>
          <a:srcRect r="65556" b="66129"/>
          <a:stretch>
            <a:fillRect/>
          </a:stretch>
        </p:blipFill>
        <p:spPr bwMode="auto">
          <a:xfrm>
            <a:off x="2286000" y="762000"/>
            <a:ext cx="1524000" cy="1032387"/>
          </a:xfrm>
          <a:prstGeom prst="rect">
            <a:avLst/>
          </a:prstGeom>
          <a:solidFill>
            <a:schemeClr val="bg1"/>
          </a:solidFill>
        </p:spPr>
      </p:pic>
      <p:pic>
        <p:nvPicPr>
          <p:cNvPr id="7" name="Picture 2" descr="Diagram of blood vessel structures"/>
          <p:cNvPicPr>
            <a:picLocks noChangeAspect="1" noChangeArrowheads="1"/>
          </p:cNvPicPr>
          <p:nvPr/>
        </p:nvPicPr>
        <p:blipFill>
          <a:blip r:embed="rId3" cstate="print"/>
          <a:srcRect l="72222" b="69355"/>
          <a:stretch>
            <a:fillRect/>
          </a:stretch>
        </p:blipFill>
        <p:spPr bwMode="auto">
          <a:xfrm>
            <a:off x="6553200" y="762000"/>
            <a:ext cx="1524000" cy="1143000"/>
          </a:xfrm>
          <a:prstGeom prst="rect">
            <a:avLst/>
          </a:prstGeom>
          <a:solidFill>
            <a:schemeClr val="bg1"/>
          </a:solidFill>
        </p:spPr>
      </p:pic>
    </p:spTree>
    <p:extLst>
      <p:ext uri="{BB962C8B-B14F-4D97-AF65-F5344CB8AC3E}">
        <p14:creationId xmlns:p14="http://schemas.microsoft.com/office/powerpoint/2010/main" val="389138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70610"/>
          <a:stretch/>
        </p:blipFill>
        <p:spPr>
          <a:xfrm>
            <a:off x="1593670" y="168235"/>
            <a:ext cx="2160915" cy="6364776"/>
          </a:xfrm>
          <a:prstGeom prst="rect">
            <a:avLst/>
          </a:prstGeom>
        </p:spPr>
      </p:pic>
      <p:pic>
        <p:nvPicPr>
          <p:cNvPr id="5" name="Picture 4"/>
          <p:cNvPicPr>
            <a:picLocks noChangeAspect="1"/>
          </p:cNvPicPr>
          <p:nvPr/>
        </p:nvPicPr>
        <p:blipFill rotWithShape="1">
          <a:blip r:embed="rId2" cstate="print"/>
          <a:srcRect r="82513"/>
          <a:stretch/>
        </p:blipFill>
        <p:spPr>
          <a:xfrm>
            <a:off x="307966" y="168235"/>
            <a:ext cx="1285704" cy="6364776"/>
          </a:xfrm>
          <a:prstGeom prst="rect">
            <a:avLst/>
          </a:prstGeom>
        </p:spPr>
      </p:pic>
      <p:pic>
        <p:nvPicPr>
          <p:cNvPr id="6" name="Picture 2" descr="Diagram of blood vessel structures"/>
          <p:cNvPicPr>
            <a:picLocks noChangeAspect="1" noChangeArrowheads="1"/>
          </p:cNvPicPr>
          <p:nvPr/>
        </p:nvPicPr>
        <p:blipFill>
          <a:blip r:embed="rId3" cstate="print"/>
          <a:srcRect l="34444" r="35556" b="78065"/>
          <a:stretch>
            <a:fillRect/>
          </a:stretch>
        </p:blipFill>
        <p:spPr bwMode="auto">
          <a:xfrm>
            <a:off x="1752600" y="685800"/>
            <a:ext cx="1815353" cy="914400"/>
          </a:xfrm>
          <a:prstGeom prst="rect">
            <a:avLst/>
          </a:prstGeom>
          <a:solidFill>
            <a:schemeClr val="bg1"/>
          </a:solidFill>
        </p:spPr>
      </p:pic>
    </p:spTree>
    <p:extLst>
      <p:ext uri="{BB962C8B-B14F-4D97-AF65-F5344CB8AC3E}">
        <p14:creationId xmlns:p14="http://schemas.microsoft.com/office/powerpoint/2010/main" val="61760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rot="16200000">
            <a:off x="-742244" y="1205519"/>
            <a:ext cx="6098346" cy="4269946"/>
          </a:xfrm>
          <a:prstGeom prst="rect">
            <a:avLst/>
          </a:prstGeom>
        </p:spPr>
      </p:pic>
      <p:pic>
        <p:nvPicPr>
          <p:cNvPr id="5" name="Picture 4"/>
          <p:cNvPicPr>
            <a:picLocks noChangeAspect="1"/>
          </p:cNvPicPr>
          <p:nvPr/>
        </p:nvPicPr>
        <p:blipFill>
          <a:blip r:embed="rId2" cstate="print"/>
          <a:stretch>
            <a:fillRect/>
          </a:stretch>
        </p:blipFill>
        <p:spPr>
          <a:xfrm rot="16200000">
            <a:off x="3787586" y="1199128"/>
            <a:ext cx="6116601" cy="4282728"/>
          </a:xfrm>
          <a:prstGeom prst="rect">
            <a:avLst/>
          </a:prstGeom>
        </p:spPr>
      </p:pic>
    </p:spTree>
    <p:extLst>
      <p:ext uri="{BB962C8B-B14F-4D97-AF65-F5344CB8AC3E}">
        <p14:creationId xmlns:p14="http://schemas.microsoft.com/office/powerpoint/2010/main" val="13484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rot="16200000">
            <a:off x="-1587545" y="2016850"/>
            <a:ext cx="6257925" cy="2876550"/>
          </a:xfrm>
          <a:prstGeom prst="rect">
            <a:avLst/>
          </a:prstGeom>
        </p:spPr>
      </p:pic>
      <p:pic>
        <p:nvPicPr>
          <p:cNvPr id="5" name="Picture 4"/>
          <p:cNvPicPr>
            <a:picLocks noChangeAspect="1"/>
          </p:cNvPicPr>
          <p:nvPr/>
        </p:nvPicPr>
        <p:blipFill>
          <a:blip r:embed="rId2" cstate="print"/>
          <a:stretch>
            <a:fillRect/>
          </a:stretch>
        </p:blipFill>
        <p:spPr>
          <a:xfrm rot="16200000">
            <a:off x="1350782" y="2016850"/>
            <a:ext cx="6257925" cy="2876550"/>
          </a:xfrm>
          <a:prstGeom prst="rect">
            <a:avLst/>
          </a:prstGeom>
        </p:spPr>
      </p:pic>
      <p:pic>
        <p:nvPicPr>
          <p:cNvPr id="6" name="Picture 5"/>
          <p:cNvPicPr>
            <a:picLocks noChangeAspect="1"/>
          </p:cNvPicPr>
          <p:nvPr/>
        </p:nvPicPr>
        <p:blipFill>
          <a:blip r:embed="rId2" cstate="print"/>
          <a:stretch>
            <a:fillRect/>
          </a:stretch>
        </p:blipFill>
        <p:spPr>
          <a:xfrm rot="16200000">
            <a:off x="4289110" y="2016850"/>
            <a:ext cx="6257925" cy="2876550"/>
          </a:xfrm>
          <a:prstGeom prst="rect">
            <a:avLst/>
          </a:prstGeom>
        </p:spPr>
      </p:pic>
    </p:spTree>
    <p:extLst>
      <p:ext uri="{BB962C8B-B14F-4D97-AF65-F5344CB8AC3E}">
        <p14:creationId xmlns:p14="http://schemas.microsoft.com/office/powerpoint/2010/main" val="373870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normAutofit lnSpcReduction="10000"/>
          </a:bodyPr>
          <a:lstStyle/>
          <a:p>
            <a:pPr marL="0" indent="0">
              <a:buNone/>
            </a:pPr>
            <a:r>
              <a:rPr lang="en-GB" dirty="0"/>
              <a:t>GOOD PROGRESS:</a:t>
            </a:r>
          </a:p>
          <a:p>
            <a:pPr marL="0" indent="0">
              <a:buNone/>
            </a:pPr>
            <a:r>
              <a:rPr lang="en-GB" dirty="0"/>
              <a:t>- </a:t>
            </a:r>
            <a:r>
              <a:rPr lang="en-GB" sz="3200" dirty="0"/>
              <a:t>Identify and label diagrams of the three main types of blood vessel</a:t>
            </a:r>
          </a:p>
          <a:p>
            <a:pPr marL="0" indent="0">
              <a:buNone/>
            </a:pPr>
            <a:r>
              <a:rPr lang="en-GB" dirty="0"/>
              <a:t>- </a:t>
            </a:r>
            <a:r>
              <a:rPr lang="en-GB" sz="3200" dirty="0"/>
              <a:t>Describe the structure of each of the types of blood vessels</a:t>
            </a:r>
          </a:p>
          <a:p>
            <a:pPr marL="0" indent="0">
              <a:buNone/>
            </a:pPr>
            <a:r>
              <a:rPr lang="en-GB" dirty="0"/>
              <a:t>OUTSTANDING PROGRESS:</a:t>
            </a:r>
          </a:p>
          <a:p>
            <a:pPr marL="0" indent="0">
              <a:buNone/>
            </a:pPr>
            <a:r>
              <a:rPr lang="en-GB" dirty="0"/>
              <a:t>- </a:t>
            </a:r>
            <a:r>
              <a:rPr lang="en-GB" sz="3200" dirty="0"/>
              <a:t>Explain</a:t>
            </a:r>
            <a:r>
              <a:rPr lang="en-GB" sz="3200" baseline="0" dirty="0"/>
              <a:t> how the structure of each of the blood vessels relates to it’s function in the circulatory system</a:t>
            </a:r>
            <a:endParaRPr lang="en-GB" sz="3200" dirty="0"/>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0"/>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4038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Comic Sans MS" pitchFamily="66" charset="0"/>
                <a:ea typeface="+mn-ea"/>
                <a:cs typeface="+mn-cs"/>
              </a:rPr>
              <a:t>Quick reminder…</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2674" t="5357"/>
          <a:stretch>
            <a:fillRect/>
          </a:stretch>
        </p:blipFill>
        <p:spPr bwMode="auto">
          <a:xfrm>
            <a:off x="457200" y="1905000"/>
            <a:ext cx="831814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0" y="914400"/>
            <a:ext cx="83058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omic Sans MS" pitchFamily="66" charset="0"/>
                <a:ea typeface="+mn-ea"/>
                <a:cs typeface="+mn-cs"/>
              </a:rPr>
              <a:t>Task: </a:t>
            </a:r>
            <a:r>
              <a:rPr kumimoji="0" lang="en-GB" sz="2800" b="0" i="0" u="none" strike="noStrike" kern="1200" cap="none" spc="0" normalizeH="0" baseline="0" noProof="0" dirty="0">
                <a:ln>
                  <a:noFill/>
                </a:ln>
                <a:solidFill>
                  <a:prstClr val="black"/>
                </a:solidFill>
                <a:effectLst/>
                <a:uLnTx/>
                <a:uFillTx/>
                <a:latin typeface="Comic Sans MS" pitchFamily="66" charset="0"/>
                <a:ea typeface="+mn-ea"/>
                <a:cs typeface="+mn-cs"/>
              </a:rPr>
              <a:t>Match the blood component to it’s role:</a:t>
            </a:r>
          </a:p>
        </p:txBody>
      </p:sp>
      <p:cxnSp>
        <p:nvCxnSpPr>
          <p:cNvPr id="8" name="Straight Connector 7"/>
          <p:cNvCxnSpPr/>
          <p:nvPr/>
        </p:nvCxnSpPr>
        <p:spPr>
          <a:xfrm>
            <a:off x="3048000" y="2895600"/>
            <a:ext cx="2971800" cy="1676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24200" y="2971800"/>
            <a:ext cx="2971800" cy="2362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572000"/>
            <a:ext cx="2971800" cy="838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24200" y="3733800"/>
            <a:ext cx="2895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03" y="140517"/>
            <a:ext cx="8830491" cy="4351338"/>
          </a:xfrm>
        </p:spPr>
        <p:txBody>
          <a:bodyPr/>
          <a:lstStyle/>
          <a:p>
            <a:pPr marL="0" indent="0">
              <a:buNone/>
            </a:pPr>
            <a:r>
              <a:rPr lang="en-GB" dirty="0">
                <a:latin typeface="Comic Sans MS" panose="030F0702030302020204" pitchFamily="66" charset="0"/>
              </a:rPr>
              <a:t>There are three main types of blood vessel in the human body:</a:t>
            </a:r>
          </a:p>
          <a:p>
            <a:pPr marL="0" indent="0">
              <a:buNone/>
            </a:pPr>
            <a:endParaRPr lang="en-GB" dirty="0">
              <a:latin typeface="Comic Sans MS" panose="030F0702030302020204" pitchFamily="66" charset="0"/>
            </a:endParaRPr>
          </a:p>
          <a:p>
            <a:r>
              <a:rPr lang="en-GB" dirty="0">
                <a:latin typeface="Comic Sans MS" panose="030F0702030302020204" pitchFamily="66" charset="0"/>
              </a:rPr>
              <a:t> Artery</a:t>
            </a:r>
          </a:p>
          <a:p>
            <a:r>
              <a:rPr lang="en-GB" dirty="0">
                <a:latin typeface="Comic Sans MS" panose="030F0702030302020204" pitchFamily="66" charset="0"/>
              </a:rPr>
              <a:t> Vein</a:t>
            </a:r>
          </a:p>
          <a:p>
            <a:r>
              <a:rPr lang="en-GB" dirty="0">
                <a:latin typeface="Comic Sans MS" panose="030F0702030302020204" pitchFamily="66" charset="0"/>
              </a:rPr>
              <a:t> Capillary</a:t>
            </a:r>
          </a:p>
        </p:txBody>
      </p:sp>
      <p:pic>
        <p:nvPicPr>
          <p:cNvPr id="19458" name="Picture 2" descr="Diagram of blood vessel structures"/>
          <p:cNvPicPr>
            <a:picLocks noChangeAspect="1" noChangeArrowheads="1"/>
          </p:cNvPicPr>
          <p:nvPr/>
        </p:nvPicPr>
        <p:blipFill>
          <a:blip r:embed="rId3" cstate="print"/>
          <a:srcRect/>
          <a:stretch>
            <a:fillRect/>
          </a:stretch>
        </p:blipFill>
        <p:spPr bwMode="auto">
          <a:xfrm>
            <a:off x="2286000" y="1676400"/>
            <a:ext cx="6858000" cy="4724401"/>
          </a:xfrm>
          <a:prstGeom prst="rect">
            <a:avLst/>
          </a:prstGeom>
          <a:noFill/>
        </p:spPr>
      </p:pic>
    </p:spTree>
    <p:extLst>
      <p:ext uri="{BB962C8B-B14F-4D97-AF65-F5344CB8AC3E}">
        <p14:creationId xmlns:p14="http://schemas.microsoft.com/office/powerpoint/2010/main" val="324153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143000"/>
            <a:ext cx="8458200" cy="440120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does our blood flow through?</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are arteries and what do they do?</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structural feature do arteries have in order with stand high pressure?</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occurs at the capillaries?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are endothelial cells?</a:t>
            </a:r>
          </a:p>
        </p:txBody>
      </p:sp>
      <p:sp>
        <p:nvSpPr>
          <p:cNvPr id="7" name="Rectangle 6"/>
          <p:cNvSpPr/>
          <p:nvPr/>
        </p:nvSpPr>
        <p:spPr>
          <a:xfrm>
            <a:off x="1143000" y="6019800"/>
            <a:ext cx="7620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hlinkClick r:id="rId2"/>
              </a:rPr>
              <a:t>http://study.com/academy/lesson/blood-vessels-arteries-capillaries-more.html</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228600" y="152400"/>
            <a:ext cx="8763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omic Sans MS" pitchFamily="66" charset="0"/>
                <a:ea typeface="+mn-ea"/>
                <a:cs typeface="+mn-cs"/>
              </a:rPr>
              <a:t>Task: </a:t>
            </a:r>
            <a:r>
              <a:rPr kumimoji="0" lang="en-GB" sz="2400" b="0" i="0" u="none" strike="noStrike" kern="1200" cap="none" spc="0" normalizeH="0" baseline="0" noProof="0" dirty="0">
                <a:ln>
                  <a:noFill/>
                </a:ln>
                <a:solidFill>
                  <a:prstClr val="black"/>
                </a:solidFill>
                <a:effectLst/>
                <a:uLnTx/>
                <a:uFillTx/>
                <a:latin typeface="Comic Sans MS" pitchFamily="66" charset="0"/>
                <a:ea typeface="+mn-ea"/>
                <a:cs typeface="+mn-cs"/>
              </a:rPr>
              <a:t>Answer the following questions on blood vessels whilst watching the video:</a:t>
            </a:r>
          </a:p>
        </p:txBody>
      </p:sp>
    </p:spTree>
    <p:extLst>
      <p:ext uri="{BB962C8B-B14F-4D97-AF65-F5344CB8AC3E}">
        <p14:creationId xmlns:p14="http://schemas.microsoft.com/office/powerpoint/2010/main" val="362128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28600"/>
            <a:ext cx="4191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0000"/>
                </a:solidFill>
                <a:effectLst/>
                <a:uLnTx/>
                <a:uFillTx/>
                <a:latin typeface="Comic Sans MS" pitchFamily="66" charset="0"/>
                <a:ea typeface="+mn-ea"/>
                <a:cs typeface="+mn-cs"/>
              </a:rPr>
              <a:t>Self-assessment:</a:t>
            </a:r>
          </a:p>
        </p:txBody>
      </p:sp>
      <p:sp>
        <p:nvSpPr>
          <p:cNvPr id="7" name="Content Placeholder 2"/>
          <p:cNvSpPr>
            <a:spLocks noGrp="1"/>
          </p:cNvSpPr>
          <p:nvPr>
            <p:ph idx="1"/>
          </p:nvPr>
        </p:nvSpPr>
        <p:spPr>
          <a:xfrm>
            <a:off x="152400" y="533400"/>
            <a:ext cx="8763544" cy="5867400"/>
          </a:xfrm>
        </p:spPr>
        <p:txBody>
          <a:bodyPr>
            <a:normAutofit/>
          </a:bodyPr>
          <a:lstStyle/>
          <a:p>
            <a:pPr marL="0" indent="0">
              <a:buNone/>
            </a:pPr>
            <a:endParaRPr lang="en-GB" sz="2400" dirty="0">
              <a:latin typeface="Comic Sans MS" panose="030F0702030302020204" pitchFamily="66" charset="0"/>
            </a:endParaRPr>
          </a:p>
          <a:p>
            <a:pPr marL="457200" indent="-457200">
              <a:buAutoNum type="arabicPeriod"/>
            </a:pPr>
            <a:r>
              <a:rPr lang="en-GB" sz="2000" dirty="0">
                <a:latin typeface="Comic Sans MS" panose="030F0702030302020204" pitchFamily="66" charset="0"/>
              </a:rPr>
              <a:t>Blood vessels – arteries, veins, capillaries</a:t>
            </a:r>
          </a:p>
          <a:p>
            <a:pPr marL="457200" indent="-457200">
              <a:buAutoNum type="arabicPeriod"/>
            </a:pPr>
            <a:endParaRPr lang="en-GB" sz="2000" dirty="0">
              <a:latin typeface="Comic Sans MS" panose="030F0702030302020204" pitchFamily="66" charset="0"/>
            </a:endParaRPr>
          </a:p>
          <a:p>
            <a:pPr marL="457200" indent="-457200">
              <a:buAutoNum type="arabicPeriod"/>
            </a:pPr>
            <a:r>
              <a:rPr lang="en-GB" sz="2000" dirty="0">
                <a:latin typeface="Comic Sans MS" panose="030F0702030302020204" pitchFamily="66" charset="0"/>
              </a:rPr>
              <a:t>Arteries are blood vessels which carry blood away from the heart to other tissues.</a:t>
            </a:r>
          </a:p>
          <a:p>
            <a:pPr marL="457200" indent="-457200">
              <a:buAutoNum type="arabicPeriod"/>
            </a:pPr>
            <a:endParaRPr lang="en-GB" sz="2000" dirty="0">
              <a:latin typeface="Comic Sans MS" panose="030F0702030302020204" pitchFamily="66" charset="0"/>
            </a:endParaRPr>
          </a:p>
          <a:p>
            <a:pPr marL="457200" indent="-457200">
              <a:buAutoNum type="arabicPeriod"/>
            </a:pPr>
            <a:r>
              <a:rPr lang="en-GB" sz="2000" dirty="0">
                <a:latin typeface="Comic Sans MS" panose="030F0702030302020204" pitchFamily="66" charset="0"/>
              </a:rPr>
              <a:t>Arteries have thick elastic walls to withstand high blood pressure, these arteries expand when the pressure of the blood rises and then recoil when the heart relaxes between beats to provide a smooth flow of blood.</a:t>
            </a:r>
          </a:p>
          <a:p>
            <a:pPr marL="457200" indent="-457200">
              <a:buAutoNum type="arabicPeriod"/>
            </a:pPr>
            <a:endParaRPr lang="en-GB" sz="2000" dirty="0">
              <a:latin typeface="Comic Sans MS" panose="030F0702030302020204" pitchFamily="66" charset="0"/>
            </a:endParaRPr>
          </a:p>
          <a:p>
            <a:pPr marL="457200" indent="-457200">
              <a:buAutoNum type="arabicPeriod"/>
            </a:pPr>
            <a:r>
              <a:rPr lang="en-GB" sz="2000" dirty="0">
                <a:latin typeface="Comic Sans MS" panose="030F0702030302020204" pitchFamily="66" charset="0"/>
              </a:rPr>
              <a:t>Capillaries are small, microscopic blood vessels where exchange of materials takes place between the blood and the body tissues </a:t>
            </a:r>
          </a:p>
          <a:p>
            <a:pPr marL="457200" indent="-457200">
              <a:buAutoNum type="arabicPeriod"/>
            </a:pPr>
            <a:endParaRPr lang="en-GB" sz="2000" dirty="0">
              <a:latin typeface="Comic Sans MS" panose="030F0702030302020204" pitchFamily="66" charset="0"/>
            </a:endParaRPr>
          </a:p>
          <a:p>
            <a:pPr marL="457200" indent="-457200">
              <a:buAutoNum type="arabicPeriod"/>
            </a:pPr>
            <a:r>
              <a:rPr lang="en-GB" sz="2000" dirty="0">
                <a:latin typeface="Comic Sans MS" panose="030F0702030302020204" pitchFamily="66" charset="0"/>
              </a:rPr>
              <a:t>Endothelial cells are thin, flattened cells that line the inner wall of all blood vessels</a:t>
            </a:r>
          </a:p>
          <a:p>
            <a:pPr marL="0" indent="0">
              <a:buNone/>
            </a:pPr>
            <a:endParaRPr lang="en-GB" sz="3600" dirty="0">
              <a:latin typeface="Comic Sans MS" panose="030F0702030302020204" pitchFamily="66" charset="0"/>
            </a:endParaRPr>
          </a:p>
        </p:txBody>
      </p:sp>
      <p:pic>
        <p:nvPicPr>
          <p:cNvPr id="6" name="Picture 5" descr="Mark, Check, Tick, Red, Correct, Symbol, Choice, Yes"/>
          <p:cNvPicPr>
            <a:picLocks noChangeAspect="1" noChangeArrowheads="1"/>
          </p:cNvPicPr>
          <p:nvPr/>
        </p:nvPicPr>
        <p:blipFill>
          <a:blip r:embed="rId2" cstate="print"/>
          <a:srcRect/>
          <a:stretch>
            <a:fillRect/>
          </a:stretch>
        </p:blipFill>
        <p:spPr bwMode="auto">
          <a:xfrm>
            <a:off x="7619999" y="152400"/>
            <a:ext cx="1216225" cy="12672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323850" y="346075"/>
            <a:ext cx="84963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200" b="0" i="0" u="sng" strike="noStrike" kern="1200" cap="none" spc="0" normalizeH="0" baseline="0" noProof="0" dirty="0">
                <a:ln>
                  <a:noFill/>
                </a:ln>
                <a:solidFill>
                  <a:srgbClr val="3366FF"/>
                </a:solidFill>
                <a:effectLst/>
                <a:uLnTx/>
                <a:uFillTx/>
                <a:latin typeface="Comic Sans MS" pitchFamily="66" charset="0"/>
                <a:ea typeface="+mn-ea"/>
                <a:cs typeface="+mn-cs"/>
              </a:rPr>
              <a:t>How does blood move through the veins?</a:t>
            </a:r>
          </a:p>
        </p:txBody>
      </p:sp>
      <p:sp>
        <p:nvSpPr>
          <p:cNvPr id="9220" name="Text Box 12"/>
          <p:cNvSpPr txBox="1">
            <a:spLocks noChangeArrowheads="1"/>
          </p:cNvSpPr>
          <p:nvPr/>
        </p:nvSpPr>
        <p:spPr bwMode="auto">
          <a:xfrm>
            <a:off x="323850" y="5575753"/>
            <a:ext cx="8496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200" b="0" i="0" u="none" strike="noStrike" kern="1200" cap="none" spc="0" normalizeH="0" baseline="0" noProof="0" dirty="0">
                <a:ln>
                  <a:noFill/>
                </a:ln>
                <a:solidFill>
                  <a:prstClr val="black"/>
                </a:solidFill>
                <a:effectLst/>
                <a:uLnTx/>
                <a:uFillTx/>
                <a:latin typeface="Comic Sans MS" pitchFamily="66" charset="0"/>
                <a:ea typeface="+mn-ea"/>
                <a:cs typeface="+mn-cs"/>
              </a:rPr>
              <a:t>Blood is passed through the veins by moving our limbs and breathing.</a:t>
            </a:r>
          </a:p>
        </p:txBody>
      </p:sp>
      <p:pic>
        <p:nvPicPr>
          <p:cNvPr id="16386" name="Picture 2" descr="Image result for valves in vein"/>
          <p:cNvPicPr>
            <a:picLocks noChangeAspect="1" noChangeArrowheads="1"/>
          </p:cNvPicPr>
          <p:nvPr/>
        </p:nvPicPr>
        <p:blipFill>
          <a:blip r:embed="rId3" cstate="print"/>
          <a:srcRect/>
          <a:stretch>
            <a:fillRect/>
          </a:stretch>
        </p:blipFill>
        <p:spPr bwMode="auto">
          <a:xfrm>
            <a:off x="1828800" y="1143000"/>
            <a:ext cx="4987601" cy="4362278"/>
          </a:xfrm>
          <a:prstGeom prst="rect">
            <a:avLst/>
          </a:prstGeom>
          <a:noFill/>
        </p:spPr>
      </p:pic>
      <p:sp>
        <p:nvSpPr>
          <p:cNvPr id="12" name="TextBox 11"/>
          <p:cNvSpPr txBox="1"/>
          <p:nvPr/>
        </p:nvSpPr>
        <p:spPr>
          <a:xfrm>
            <a:off x="6705600" y="1447800"/>
            <a:ext cx="2286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mn-cs"/>
              </a:rPr>
              <a:t>Blood pushed forward towards the heart through open valves</a:t>
            </a:r>
          </a:p>
        </p:txBody>
      </p:sp>
      <p:sp>
        <p:nvSpPr>
          <p:cNvPr id="13" name="TextBox 12"/>
          <p:cNvSpPr txBox="1"/>
          <p:nvPr/>
        </p:nvSpPr>
        <p:spPr>
          <a:xfrm>
            <a:off x="6705600" y="4038600"/>
            <a:ext cx="2286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mn-cs"/>
              </a:rPr>
              <a:t>Backward flow of blood prevented by the closing of the valves as they fill with blood</a:t>
            </a:r>
          </a:p>
        </p:txBody>
      </p:sp>
      <p:sp>
        <p:nvSpPr>
          <p:cNvPr id="14" name="TextBox 13"/>
          <p:cNvSpPr txBox="1"/>
          <p:nvPr/>
        </p:nvSpPr>
        <p:spPr>
          <a:xfrm>
            <a:off x="152400" y="4343400"/>
            <a:ext cx="16764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itchFamily="66" charset="0"/>
                <a:ea typeface="+mn-ea"/>
                <a:cs typeface="+mn-cs"/>
              </a:rPr>
              <a:t>Backward prevented by valves closing</a:t>
            </a:r>
          </a:p>
        </p:txBody>
      </p:sp>
      <p:cxnSp>
        <p:nvCxnSpPr>
          <p:cNvPr id="18" name="Straight Arrow Connector 17"/>
          <p:cNvCxnSpPr/>
          <p:nvPr/>
        </p:nvCxnSpPr>
        <p:spPr>
          <a:xfrm flipH="1">
            <a:off x="5867400" y="1600200"/>
            <a:ext cx="1219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791200" y="4191000"/>
            <a:ext cx="10668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676400" y="4343400"/>
            <a:ext cx="10668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82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86" name="Group 98"/>
          <p:cNvGraphicFramePr>
            <a:graphicFrameLocks noGrp="1"/>
          </p:cNvGraphicFramePr>
          <p:nvPr>
            <p:extLst>
              <p:ext uri="{D42A27DB-BD31-4B8C-83A1-F6EECF244321}">
                <p14:modId xmlns:p14="http://schemas.microsoft.com/office/powerpoint/2010/main" val="2238814116"/>
              </p:ext>
            </p:extLst>
          </p:nvPr>
        </p:nvGraphicFramePr>
        <p:xfrm>
          <a:off x="152400" y="228600"/>
          <a:ext cx="8850084" cy="6475259"/>
        </p:xfrm>
        <a:graphic>
          <a:graphicData uri="http://schemas.openxmlformats.org/drawingml/2006/table">
            <a:tbl>
              <a:tblPr/>
              <a:tblGrid>
                <a:gridCol w="1495696">
                  <a:extLst>
                    <a:ext uri="{9D8B030D-6E8A-4147-A177-3AD203B41FA5}">
                      <a16:colId xmlns:a16="http://schemas.microsoft.com/office/drawing/2014/main" val="20000"/>
                    </a:ext>
                  </a:extLst>
                </a:gridCol>
                <a:gridCol w="2391724">
                  <a:extLst>
                    <a:ext uri="{9D8B030D-6E8A-4147-A177-3AD203B41FA5}">
                      <a16:colId xmlns:a16="http://schemas.microsoft.com/office/drawing/2014/main" val="20001"/>
                    </a:ext>
                  </a:extLst>
                </a:gridCol>
                <a:gridCol w="2398621">
                  <a:extLst>
                    <a:ext uri="{9D8B030D-6E8A-4147-A177-3AD203B41FA5}">
                      <a16:colId xmlns:a16="http://schemas.microsoft.com/office/drawing/2014/main" val="20002"/>
                    </a:ext>
                  </a:extLst>
                </a:gridCol>
                <a:gridCol w="2564043">
                  <a:extLst>
                    <a:ext uri="{9D8B030D-6E8A-4147-A177-3AD203B41FA5}">
                      <a16:colId xmlns:a16="http://schemas.microsoft.com/office/drawing/2014/main" val="20003"/>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Vessel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artery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ＭＳ Ｐゴシック"/>
                        </a:rPr>
                        <a:t>vein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ＭＳ Ｐゴシック"/>
                        </a:rPr>
                        <a:t>capillary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80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b="0" i="0" u="none" strike="noStrike" cap="none" normalizeH="0" baseline="0" dirty="0">
                          <a:ln>
                            <a:noFill/>
                          </a:ln>
                          <a:solidFill>
                            <a:schemeClr val="tx1"/>
                          </a:solidFill>
                          <a:effectLst/>
                          <a:latin typeface="Arial"/>
                          <a:ea typeface="ＭＳ Ｐゴシック"/>
                        </a:rPr>
                        <a:t>Diagram</a:t>
                      </a: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p>
                      <a:pPr marL="0" marR="0" lvl="0" indent="0" algn="l">
                        <a:lnSpc>
                          <a:spcPct val="100000"/>
                        </a:lnSpc>
                        <a:spcBef>
                          <a:spcPct val="20000"/>
                        </a:spcBef>
                        <a:spcAft>
                          <a:spcPct val="0"/>
                        </a:spcAft>
                        <a:buFontTx/>
                        <a:buNone/>
                      </a:pPr>
                      <a:endParaRPr lang="en-US" sz="1600" b="0" i="0" u="none" strike="noStrike" cap="none" normalizeH="0" baseline="0" dirty="0">
                        <a:ln>
                          <a:noFill/>
                        </a:ln>
                        <a:solidFill>
                          <a:schemeClr val="tx1"/>
                        </a:solidFill>
                        <a:effectLst/>
                        <a:latin typeface="Arial"/>
                        <a:ea typeface="ＭＳ Ｐゴシック"/>
                      </a:endParaRPr>
                    </a:p>
                    <a:p>
                      <a:pPr marL="0" marR="0" lvl="0" indent="0" algn="l">
                        <a:lnSpc>
                          <a:spcPct val="100000"/>
                        </a:lnSpc>
                        <a:spcBef>
                          <a:spcPct val="20000"/>
                        </a:spcBef>
                        <a:spcAft>
                          <a:spcPct val="0"/>
                        </a:spcAft>
                        <a:buFontTx/>
                        <a:buNone/>
                      </a:pPr>
                      <a:endParaRPr lang="en-US" sz="1600" b="0" i="0" u="none" strike="noStrike" cap="none" normalizeH="0" baseline="0" dirty="0">
                        <a:ln>
                          <a:noFill/>
                        </a:ln>
                        <a:solidFill>
                          <a:schemeClr val="tx1"/>
                        </a:solidFill>
                        <a:effectLst/>
                        <a:latin typeface="Arial"/>
                        <a:ea typeface="ＭＳ Ｐゴシック"/>
                      </a:endParaRPr>
                    </a:p>
                    <a:p>
                      <a:pPr marL="0" marR="0" lvl="0" indent="0" algn="l">
                        <a:lnSpc>
                          <a:spcPct val="100000"/>
                        </a:lnSpc>
                        <a:spcBef>
                          <a:spcPct val="20000"/>
                        </a:spcBef>
                        <a:spcAft>
                          <a:spcPct val="0"/>
                        </a:spcAft>
                        <a:buFontTx/>
                        <a:buNone/>
                      </a:pPr>
                      <a:endParaRPr lang="en-US" sz="1600" b="0" i="0" u="none" strike="noStrike" cap="none" normalizeH="0" baseline="0" dirty="0">
                        <a:ln>
                          <a:noFill/>
                        </a:ln>
                        <a:solidFill>
                          <a:schemeClr val="tx1"/>
                        </a:solidFill>
                        <a:effectLst/>
                        <a:latin typeface="Arial"/>
                        <a:ea typeface="ＭＳ Ｐゴシック"/>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Direction of blood flow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Blood pressure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Blood </a:t>
                      </a:r>
                      <a:r>
                        <a:rPr kumimoji="0" lang="en-GB" sz="1600" b="0" i="0" u="none" strike="noStrike" cap="none" normalizeH="0" baseline="0" noProof="0" dirty="0">
                          <a:ln>
                            <a:noFill/>
                          </a:ln>
                          <a:solidFill>
                            <a:schemeClr val="tx1"/>
                          </a:solidFill>
                          <a:effectLst/>
                          <a:latin typeface="Arial" charset="0"/>
                          <a:ea typeface="ＭＳ Ｐゴシック" pitchFamily="1" charset="-128"/>
                        </a:rPr>
                        <a:t>colour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Function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Structure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1098374"/>
                  </a:ext>
                </a:extLst>
              </a:tr>
              <a:tr h="3853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Valves?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9668717"/>
                  </a:ext>
                </a:extLst>
              </a:tr>
            </a:tbl>
          </a:graphicData>
        </a:graphic>
      </p:graphicFrame>
      <p:pic>
        <p:nvPicPr>
          <p:cNvPr id="3" name="Picture 2" descr="Diagram of blood vessel structures">
            <a:extLst>
              <a:ext uri="{FF2B5EF4-FFF2-40B4-BE49-F238E27FC236}">
                <a16:creationId xmlns:a16="http://schemas.microsoft.com/office/drawing/2014/main" id="{91F475F3-6D4E-4925-9E9E-560E4E460F4C}"/>
              </a:ext>
            </a:extLst>
          </p:cNvPr>
          <p:cNvPicPr>
            <a:picLocks noChangeAspect="1" noChangeArrowheads="1"/>
          </p:cNvPicPr>
          <p:nvPr/>
        </p:nvPicPr>
        <p:blipFill>
          <a:blip r:embed="rId3" cstate="print"/>
          <a:srcRect r="65556" b="66129"/>
          <a:stretch>
            <a:fillRect/>
          </a:stretch>
        </p:blipFill>
        <p:spPr bwMode="auto">
          <a:xfrm>
            <a:off x="1793631" y="744415"/>
            <a:ext cx="1524000" cy="1032387"/>
          </a:xfrm>
          <a:prstGeom prst="rect">
            <a:avLst/>
          </a:prstGeom>
          <a:noFill/>
        </p:spPr>
      </p:pic>
      <p:pic>
        <p:nvPicPr>
          <p:cNvPr id="5" name="Picture 2" descr="Diagram of blood vessel structures">
            <a:extLst>
              <a:ext uri="{FF2B5EF4-FFF2-40B4-BE49-F238E27FC236}">
                <a16:creationId xmlns:a16="http://schemas.microsoft.com/office/drawing/2014/main" id="{B46AEA10-51CB-43E3-9B8F-CFF1D4D7F42A}"/>
              </a:ext>
            </a:extLst>
          </p:cNvPr>
          <p:cNvPicPr>
            <a:picLocks noChangeAspect="1" noChangeArrowheads="1"/>
          </p:cNvPicPr>
          <p:nvPr/>
        </p:nvPicPr>
        <p:blipFill>
          <a:blip r:embed="rId3" cstate="print"/>
          <a:srcRect l="72222" b="69355"/>
          <a:stretch>
            <a:fillRect/>
          </a:stretch>
        </p:blipFill>
        <p:spPr bwMode="auto">
          <a:xfrm>
            <a:off x="4554415" y="803031"/>
            <a:ext cx="1295400" cy="984504"/>
          </a:xfrm>
          <a:prstGeom prst="rect">
            <a:avLst/>
          </a:prstGeom>
          <a:noFill/>
        </p:spPr>
      </p:pic>
      <p:pic>
        <p:nvPicPr>
          <p:cNvPr id="7" name="Picture 2" descr="Diagram of blood vessel structures">
            <a:extLst>
              <a:ext uri="{FF2B5EF4-FFF2-40B4-BE49-F238E27FC236}">
                <a16:creationId xmlns:a16="http://schemas.microsoft.com/office/drawing/2014/main" id="{C41C311C-0CF5-4637-B727-1F3CB0C9A640}"/>
              </a:ext>
            </a:extLst>
          </p:cNvPr>
          <p:cNvPicPr>
            <a:picLocks noChangeAspect="1" noChangeArrowheads="1"/>
          </p:cNvPicPr>
          <p:nvPr/>
        </p:nvPicPr>
        <p:blipFill>
          <a:blip r:embed="rId3" cstate="print"/>
          <a:srcRect l="34444" r="35556" b="78065"/>
          <a:stretch>
            <a:fillRect/>
          </a:stretch>
        </p:blipFill>
        <p:spPr bwMode="auto">
          <a:xfrm>
            <a:off x="6858000" y="867508"/>
            <a:ext cx="1815353" cy="914400"/>
          </a:xfrm>
          <a:prstGeom prst="rect">
            <a:avLst/>
          </a:prstGeom>
          <a:noFill/>
        </p:spPr>
      </p:pic>
      <p:sp>
        <p:nvSpPr>
          <p:cNvPr id="9" name="Rectangle: Rounded Corners 8">
            <a:extLst>
              <a:ext uri="{FF2B5EF4-FFF2-40B4-BE49-F238E27FC236}">
                <a16:creationId xmlns:a16="http://schemas.microsoft.com/office/drawing/2014/main" id="{4D2EBA36-2BCA-4CCE-B70D-F386FADFB60A}"/>
              </a:ext>
            </a:extLst>
          </p:cNvPr>
          <p:cNvSpPr/>
          <p:nvPr/>
        </p:nvSpPr>
        <p:spPr>
          <a:xfrm>
            <a:off x="4572000" y="4554415"/>
            <a:ext cx="4267200" cy="2039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cs typeface="Calibri"/>
              </a:rPr>
              <a:t>Task: Memory game...how much can you get filled in with only 30 seconds to look at the information?</a:t>
            </a:r>
          </a:p>
        </p:txBody>
      </p:sp>
    </p:spTree>
    <p:extLst>
      <p:ext uri="{BB962C8B-B14F-4D97-AF65-F5344CB8AC3E}">
        <p14:creationId xmlns:p14="http://schemas.microsoft.com/office/powerpoint/2010/main" val="391120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86" name="Group 98"/>
          <p:cNvGraphicFramePr>
            <a:graphicFrameLocks noGrp="1"/>
          </p:cNvGraphicFramePr>
          <p:nvPr>
            <p:extLst>
              <p:ext uri="{D42A27DB-BD31-4B8C-83A1-F6EECF244321}">
                <p14:modId xmlns:p14="http://schemas.microsoft.com/office/powerpoint/2010/main" val="2280863743"/>
              </p:ext>
            </p:extLst>
          </p:nvPr>
        </p:nvGraphicFramePr>
        <p:xfrm>
          <a:off x="143608" y="131466"/>
          <a:ext cx="8834806" cy="4836940"/>
        </p:xfrm>
        <a:graphic>
          <a:graphicData uri="http://schemas.openxmlformats.org/drawingml/2006/table">
            <a:tbl>
              <a:tblPr/>
              <a:tblGrid>
                <a:gridCol w="1486229">
                  <a:extLst>
                    <a:ext uri="{9D8B030D-6E8A-4147-A177-3AD203B41FA5}">
                      <a16:colId xmlns:a16="http://schemas.microsoft.com/office/drawing/2014/main" val="20000"/>
                    </a:ext>
                  </a:extLst>
                </a:gridCol>
                <a:gridCol w="2394480">
                  <a:extLst>
                    <a:ext uri="{9D8B030D-6E8A-4147-A177-3AD203B41FA5}">
                      <a16:colId xmlns:a16="http://schemas.microsoft.com/office/drawing/2014/main" val="20001"/>
                    </a:ext>
                  </a:extLst>
                </a:gridCol>
                <a:gridCol w="2394480">
                  <a:extLst>
                    <a:ext uri="{9D8B030D-6E8A-4147-A177-3AD203B41FA5}">
                      <a16:colId xmlns:a16="http://schemas.microsoft.com/office/drawing/2014/main" val="20002"/>
                    </a:ext>
                  </a:extLst>
                </a:gridCol>
                <a:gridCol w="2559617">
                  <a:extLst>
                    <a:ext uri="{9D8B030D-6E8A-4147-A177-3AD203B41FA5}">
                      <a16:colId xmlns:a16="http://schemas.microsoft.com/office/drawing/2014/main" val="20003"/>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ＭＳ Ｐゴシック"/>
                        </a:rPr>
                        <a:t>vessel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ＭＳ Ｐゴシック"/>
                        </a:rPr>
                        <a:t>artery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ＭＳ Ｐゴシック"/>
                        </a:rPr>
                        <a:t>vein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ＭＳ Ｐゴシック"/>
                        </a:rPr>
                        <a:t>capillary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2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b="0" i="0" u="none" strike="noStrike" cap="none" normalizeH="0" baseline="0" dirty="0">
                          <a:ln>
                            <a:noFill/>
                          </a:ln>
                          <a:solidFill>
                            <a:schemeClr val="tx1"/>
                          </a:solidFill>
                          <a:effectLst/>
                          <a:latin typeface="Arial"/>
                          <a:ea typeface="ＭＳ Ｐゴシック"/>
                        </a:rPr>
                        <a:t>Diagram</a:t>
                      </a:r>
                      <a:endParaRPr kumimoji="0" lang="en-US" sz="1600" b="0" i="0" u="none" strike="noStrike" cap="none" normalizeH="0" baseline="0" dirty="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Direction of blood flow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rtl="0" eaLnBrk="1" fontAlgn="base" latinLnBrk="0" hangingPunct="1">
                        <a:lnSpc>
                          <a:spcPct val="100000"/>
                        </a:lnSpc>
                        <a:spcBef>
                          <a:spcPct val="20000"/>
                        </a:spcBef>
                        <a:spcAft>
                          <a:spcPct val="0"/>
                        </a:spcAft>
                        <a:buFontTx/>
                        <a:buNone/>
                      </a:pPr>
                      <a:r>
                        <a:rPr kumimoji="0" lang="en-US" sz="1800" b="0" i="0" u="none" strike="noStrike" cap="none" normalizeH="0" baseline="0" dirty="0">
                          <a:ln>
                            <a:noFill/>
                          </a:ln>
                          <a:solidFill>
                            <a:srgbClr val="FF0000"/>
                          </a:solidFill>
                          <a:effectLst/>
                          <a:latin typeface="Arial"/>
                          <a:ea typeface="ＭＳ Ｐゴシック"/>
                        </a:rPr>
                        <a:t>blood moving away from the heart</a:t>
                      </a:r>
                      <a:r>
                        <a:rPr lang="en-US" sz="1800" b="0" i="0" u="none" strike="noStrike" cap="none" normalizeH="0" baseline="0" dirty="0">
                          <a:ln>
                            <a:noFill/>
                          </a:ln>
                          <a:solidFill>
                            <a:srgbClr val="FF0000"/>
                          </a:solidFill>
                          <a:effectLst/>
                          <a:latin typeface="Arial"/>
                          <a:ea typeface="ＭＳ Ｐゴシック"/>
                        </a:rPr>
                        <a:t> </a:t>
                      </a:r>
                      <a:endParaRPr kumimoji="0" lang="en-US" sz="1800" b="0" i="0" u="none" strike="noStrike" cap="none" normalizeH="0" baseline="0">
                        <a:ln>
                          <a:noFill/>
                        </a:ln>
                        <a:solidFill>
                          <a:srgbClr val="FF0000"/>
                        </a:solidFill>
                        <a:effectLst/>
                        <a:latin typeface="Arial" charset="0"/>
                        <a:ea typeface="ＭＳ Ｐゴシック" pitchFamily="1"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blood moving towards the heart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in organs and tissues, link between arteries and veins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61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ＭＳ Ｐゴシック"/>
                        </a:rPr>
                        <a:t>blood pressure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high (40-100 mmHg)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low (5-20 mmHg)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medium (20-30 mmHg)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3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Blood colour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ea typeface="ＭＳ Ｐゴシック" pitchFamily="1" charset="-128"/>
                        </a:rPr>
                        <a:t>oxygenated, bright 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deoxygenated, deep purply-red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both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Function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transport of oxygenated blood (except </a:t>
                      </a:r>
                      <a:r>
                        <a:rPr kumimoji="0" lang="en-US" sz="1800" b="0" i="0" u="none" strike="noStrike" cap="none" normalizeH="0" baseline="0" dirty="0" err="1">
                          <a:ln>
                            <a:noFill/>
                          </a:ln>
                          <a:solidFill>
                            <a:srgbClr val="FF0000"/>
                          </a:solidFill>
                          <a:effectLst/>
                          <a:latin typeface="Arial"/>
                          <a:ea typeface="ＭＳ Ｐゴシック"/>
                        </a:rPr>
                        <a:t>pulm</a:t>
                      </a:r>
                      <a:r>
                        <a:rPr kumimoji="0" lang="en-US" sz="1800" b="0" i="0" u="none" strike="noStrike" cap="none" normalizeH="0" baseline="0" dirty="0">
                          <a:ln>
                            <a:noFill/>
                          </a:ln>
                          <a:solidFill>
                            <a:srgbClr val="FF0000"/>
                          </a:solidFill>
                          <a:effectLst/>
                          <a:latin typeface="Arial"/>
                          <a:ea typeface="ＭＳ Ｐゴシック"/>
                        </a:rPr>
                        <a:t>. artery)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transport of deoxygenated blood (except </a:t>
                      </a:r>
                      <a:r>
                        <a:rPr kumimoji="0" lang="en-US" sz="1800" b="0" i="0" u="none" strike="noStrike" cap="none" normalizeH="0" baseline="0" dirty="0" err="1">
                          <a:ln>
                            <a:noFill/>
                          </a:ln>
                          <a:solidFill>
                            <a:srgbClr val="FF0000"/>
                          </a:solidFill>
                          <a:effectLst/>
                          <a:latin typeface="Arial"/>
                          <a:ea typeface="ＭＳ Ｐゴシック"/>
                        </a:rPr>
                        <a:t>pulm</a:t>
                      </a:r>
                      <a:r>
                        <a:rPr kumimoji="0" lang="en-US" sz="1800" b="0" i="0" u="none" strike="noStrike" cap="none" normalizeH="0" baseline="0" dirty="0">
                          <a:ln>
                            <a:noFill/>
                          </a:ln>
                          <a:solidFill>
                            <a:srgbClr val="FF0000"/>
                          </a:solidFill>
                          <a:effectLst/>
                          <a:latin typeface="Arial"/>
                          <a:ea typeface="ＭＳ Ｐゴシック"/>
                        </a:rPr>
                        <a:t>. Vein)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ea typeface="ＭＳ Ｐゴシック" pitchFamily="1" charset="-128"/>
                        </a:rPr>
                        <a:t>exchange of O2, CO2, nutrients and waste between cells + blood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9" name="Picture 2" descr="Diagram of blood vessel structures"/>
          <p:cNvPicPr>
            <a:picLocks noChangeAspect="1" noChangeArrowheads="1"/>
          </p:cNvPicPr>
          <p:nvPr/>
        </p:nvPicPr>
        <p:blipFill>
          <a:blip r:embed="rId3" cstate="print"/>
          <a:srcRect r="65556" b="66129"/>
          <a:stretch>
            <a:fillRect/>
          </a:stretch>
        </p:blipFill>
        <p:spPr bwMode="auto">
          <a:xfrm>
            <a:off x="2028093" y="709246"/>
            <a:ext cx="1524000" cy="1032387"/>
          </a:xfrm>
          <a:prstGeom prst="rect">
            <a:avLst/>
          </a:prstGeom>
          <a:noFill/>
        </p:spPr>
      </p:pic>
      <p:pic>
        <p:nvPicPr>
          <p:cNvPr id="10" name="Picture 2" descr="Diagram of blood vessel structures"/>
          <p:cNvPicPr>
            <a:picLocks noChangeAspect="1" noChangeArrowheads="1"/>
          </p:cNvPicPr>
          <p:nvPr/>
        </p:nvPicPr>
        <p:blipFill>
          <a:blip r:embed="rId3" cstate="print"/>
          <a:srcRect l="34444" r="35556" b="78065"/>
          <a:stretch>
            <a:fillRect/>
          </a:stretch>
        </p:blipFill>
        <p:spPr bwMode="auto">
          <a:xfrm>
            <a:off x="6635262" y="738554"/>
            <a:ext cx="1815353" cy="914400"/>
          </a:xfrm>
          <a:prstGeom prst="rect">
            <a:avLst/>
          </a:prstGeom>
          <a:noFill/>
        </p:spPr>
      </p:pic>
      <p:pic>
        <p:nvPicPr>
          <p:cNvPr id="11" name="Picture 2" descr="Diagram of blood vessel structures"/>
          <p:cNvPicPr>
            <a:picLocks noChangeAspect="1" noChangeArrowheads="1"/>
          </p:cNvPicPr>
          <p:nvPr/>
        </p:nvPicPr>
        <p:blipFill>
          <a:blip r:embed="rId3" cstate="print"/>
          <a:srcRect l="72222" b="69355"/>
          <a:stretch>
            <a:fillRect/>
          </a:stretch>
        </p:blipFill>
        <p:spPr bwMode="auto">
          <a:xfrm>
            <a:off x="4613031" y="709246"/>
            <a:ext cx="1295400" cy="984504"/>
          </a:xfrm>
          <a:prstGeom prst="rect">
            <a:avLst/>
          </a:prstGeom>
          <a:noFill/>
        </p:spPr>
      </p:pic>
      <p:graphicFrame>
        <p:nvGraphicFramePr>
          <p:cNvPr id="2" name="Group 74">
            <a:extLst>
              <a:ext uri="{FF2B5EF4-FFF2-40B4-BE49-F238E27FC236}">
                <a16:creationId xmlns:a16="http://schemas.microsoft.com/office/drawing/2014/main" id="{F900AF6A-F9E8-469C-A523-5078FFC284EE}"/>
              </a:ext>
            </a:extLst>
          </p:cNvPr>
          <p:cNvGraphicFramePr>
            <a:graphicFrameLocks noGrp="1"/>
          </p:cNvGraphicFramePr>
          <p:nvPr>
            <p:extLst>
              <p:ext uri="{D42A27DB-BD31-4B8C-83A1-F6EECF244321}">
                <p14:modId xmlns:p14="http://schemas.microsoft.com/office/powerpoint/2010/main" val="575952384"/>
              </p:ext>
            </p:extLst>
          </p:nvPr>
        </p:nvGraphicFramePr>
        <p:xfrm>
          <a:off x="152399" y="4958861"/>
          <a:ext cx="8834806" cy="1828780"/>
        </p:xfrm>
        <a:graphic>
          <a:graphicData uri="http://schemas.openxmlformats.org/drawingml/2006/table">
            <a:tbl>
              <a:tblPr/>
              <a:tblGrid>
                <a:gridCol w="1486229">
                  <a:extLst>
                    <a:ext uri="{9D8B030D-6E8A-4147-A177-3AD203B41FA5}">
                      <a16:colId xmlns:a16="http://schemas.microsoft.com/office/drawing/2014/main" val="20000"/>
                    </a:ext>
                  </a:extLst>
                </a:gridCol>
                <a:gridCol w="2394480">
                  <a:extLst>
                    <a:ext uri="{9D8B030D-6E8A-4147-A177-3AD203B41FA5}">
                      <a16:colId xmlns:a16="http://schemas.microsoft.com/office/drawing/2014/main" val="20001"/>
                    </a:ext>
                  </a:extLst>
                </a:gridCol>
                <a:gridCol w="2394480">
                  <a:extLst>
                    <a:ext uri="{9D8B030D-6E8A-4147-A177-3AD203B41FA5}">
                      <a16:colId xmlns:a16="http://schemas.microsoft.com/office/drawing/2014/main" val="20002"/>
                    </a:ext>
                  </a:extLst>
                </a:gridCol>
                <a:gridCol w="2559617">
                  <a:extLst>
                    <a:ext uri="{9D8B030D-6E8A-4147-A177-3AD203B41FA5}">
                      <a16:colId xmlns:a16="http://schemas.microsoft.com/office/drawing/2014/main" val="20003"/>
                    </a:ext>
                  </a:extLst>
                </a:gridCol>
              </a:tblGrid>
              <a:tr h="700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pitchFamily="1" charset="-128"/>
                        </a:rPr>
                        <a:t>structure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ea typeface="ＭＳ Ｐゴシック" pitchFamily="1" charset="-128"/>
                        </a:rPr>
                        <a:t>• thick muscular wall (elastic)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ea typeface="ＭＳ Ｐゴシック" pitchFamily="1" charset="-128"/>
                        </a:rPr>
                        <a:t>• small lumen (internal space)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 thin wall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 large lumen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ea typeface="ＭＳ Ｐゴシック" pitchFamily="1" charset="-128"/>
                        </a:rPr>
                        <a:t>• very thin wall (one layer of cells)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 very small lumen (red blood cells travel single file)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9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a:ea typeface="ＭＳ Ｐゴシック"/>
                        </a:rPr>
                        <a:t>valves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no</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a:ea typeface="ＭＳ Ｐゴシック"/>
                        </a:rPr>
                        <a:t>yes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ea typeface="ＭＳ Ｐゴシック" pitchFamily="1" charset="-128"/>
                        </a:rPr>
                        <a:t>no</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3" name="Picture 3" descr="A picture containing drawing&#10;&#10;Description automatically generated">
            <a:extLst>
              <a:ext uri="{FF2B5EF4-FFF2-40B4-BE49-F238E27FC236}">
                <a16:creationId xmlns:a16="http://schemas.microsoft.com/office/drawing/2014/main" id="{EF9AE163-8496-4480-AA49-A264625F0D6D}"/>
              </a:ext>
            </a:extLst>
          </p:cNvPr>
          <p:cNvPicPr>
            <a:picLocks noChangeAspect="1"/>
          </p:cNvPicPr>
          <p:nvPr/>
        </p:nvPicPr>
        <p:blipFill>
          <a:blip r:embed="rId4"/>
          <a:stretch>
            <a:fillRect/>
          </a:stretch>
        </p:blipFill>
        <p:spPr>
          <a:xfrm>
            <a:off x="8454536" y="6164506"/>
            <a:ext cx="605204" cy="636710"/>
          </a:xfrm>
          <a:prstGeom prst="rect">
            <a:avLst/>
          </a:prstGeom>
        </p:spPr>
      </p:pic>
    </p:spTree>
    <p:extLst>
      <p:ext uri="{BB962C8B-B14F-4D97-AF65-F5344CB8AC3E}">
        <p14:creationId xmlns:p14="http://schemas.microsoft.com/office/powerpoint/2010/main" val="3165512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11" ma:contentTypeDescription="Create a new document." ma:contentTypeScope="" ma:versionID="2f7f06e0048ca94346dbef784c647201">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21c465b36c7150a89b3ab222f12bea40"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2DF20-C4CB-4B3F-B3C6-5ED8E0CA6173}">
  <ds:schemaRefs>
    <ds:schemaRef ds:uri="http://schemas.microsoft.com/sharepoint/v3/contenttype/forms"/>
  </ds:schemaRefs>
</ds:datastoreItem>
</file>

<file path=customXml/itemProps2.xml><?xml version="1.0" encoding="utf-8"?>
<ds:datastoreItem xmlns:ds="http://schemas.openxmlformats.org/officeDocument/2006/customXml" ds:itemID="{02A6690A-4826-4205-B00C-69220006916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DEC77A-6AD0-40F1-A59D-C1D96C143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843</Words>
  <Application>Microsoft Office PowerPoint</Application>
  <PresentationFormat>On-screen Show (4:3)</PresentationFormat>
  <Paragraphs>125</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Comic Sans MS</vt:lpstr>
      <vt:lpstr>1_Office Theme</vt:lpstr>
      <vt:lpstr>The Blood Vessels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Blood Vessels</dc:title>
  <dc:creator>Matt Holden</dc:creator>
  <cp:lastModifiedBy>Helen</cp:lastModifiedBy>
  <cp:revision>61</cp:revision>
  <dcterms:created xsi:type="dcterms:W3CDTF">2020-01-04T16:37:40Z</dcterms:created>
  <dcterms:modified xsi:type="dcterms:W3CDTF">2020-09-24T19:02:21Z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