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dirty="0"/>
            <a:t>Considered the benefits and drawbacks of the British Royal Family</a:t>
          </a:r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9D270672-A924-4484-98F1-026109417396}">
      <dgm:prSet phldrT="[Text]" phldr="1"/>
      <dgm:spPr/>
      <dgm:t>
        <a:bodyPr/>
        <a:lstStyle/>
        <a:p>
          <a:endParaRPr lang="en-US" dirty="0"/>
        </a:p>
      </dgm:t>
    </dgm:pt>
    <dgm:pt modelId="{36764727-5F6F-4805-AE31-FA9AF0C79CCE}" type="parTrans" cxnId="{9D35B9CD-C9DB-43EC-94BC-F24F692CFE37}">
      <dgm:prSet/>
      <dgm:spPr/>
      <dgm:t>
        <a:bodyPr/>
        <a:lstStyle/>
        <a:p>
          <a:endParaRPr lang="en-US"/>
        </a:p>
      </dgm:t>
    </dgm:pt>
    <dgm:pt modelId="{679DB20C-9391-402D-B927-DD0175984915}" type="sibTrans" cxnId="{9D35B9CD-C9DB-43EC-94BC-F24F692CFE37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Develop your understanding of hat makes an effective persuasive leaflet</a:t>
          </a:r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C87E7549-25F8-469B-9BAB-916097323D17}">
      <dgm:prSet phldrT="[Text]" phldr="1"/>
      <dgm:spPr/>
      <dgm:t>
        <a:bodyPr/>
        <a:lstStyle/>
        <a:p>
          <a:endParaRPr lang="en-US" dirty="0"/>
        </a:p>
      </dgm:t>
    </dgm:pt>
    <dgm:pt modelId="{F8511CEB-E6AF-4921-A908-3DA81A7DDDEA}" type="parTrans" cxnId="{C7390A6C-7DF0-4251-B253-76472CA5214F}">
      <dgm:prSet/>
      <dgm:spPr/>
      <dgm:t>
        <a:bodyPr/>
        <a:lstStyle/>
        <a:p>
          <a:endParaRPr lang="en-US"/>
        </a:p>
      </dgm:t>
    </dgm:pt>
    <dgm:pt modelId="{3BE71934-9A03-4E8A-8C0E-952354410596}" type="sibTrans" cxnId="{C7390A6C-7DF0-4251-B253-76472CA5214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Explore a persuasive leaflet and assess its use of persuasive features.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FC354D39-0B1C-4C9C-815B-BDD1B5746EDD}" type="pres">
      <dgm:prSet presAssocID="{A874258E-0180-4C4D-B3B6-E8B606BE48C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A1397636-07B2-45DD-862D-1729CB8ECB22}" type="pres">
      <dgm:prSet presAssocID="{22517444-2D09-47E7-A055-E000D4AA66C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09AF600D-BD61-4198-A690-83F7F4382DDA}" type="presOf" srcId="{F1F12898-0B5C-4FD2-98FF-93072E5B6F53}" destId="{8E560D77-881C-48D9-A944-AFEF62A0C9A3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778F9165-1220-4CB3-A340-E0412F67A3F3}" type="presOf" srcId="{22517444-2D09-47E7-A055-E000D4AA66C4}" destId="{75ADDAB6-EDD0-4D47-92F7-73ABB7ECBDE5}" srcOrd="0" destOrd="0" presId="urn:microsoft.com/office/officeart/2005/8/layout/StepDownProcess"/>
    <dgm:cxn modelId="{C7390A6C-7DF0-4251-B253-76472CA5214F}" srcId="{22517444-2D09-47E7-A055-E000D4AA66C4}" destId="{C87E7549-25F8-469B-9BAB-916097323D17}" srcOrd="0" destOrd="0" parTransId="{F8511CEB-E6AF-4921-A908-3DA81A7DDDEA}" sibTransId="{3BE71934-9A03-4E8A-8C0E-952354410596}"/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46182752-5B78-4013-9679-0BB2CAFC78D2}" type="presOf" srcId="{A874258E-0180-4C4D-B3B6-E8B606BE48CE}" destId="{064F6A4E-6649-41FE-9F7E-0FD591E20CEC}" srcOrd="0" destOrd="0" presId="urn:microsoft.com/office/officeart/2005/8/layout/StepDownProcess"/>
    <dgm:cxn modelId="{0026CAA6-AF25-4838-B145-5FA824055079}" type="presOf" srcId="{C87E7549-25F8-469B-9BAB-916097323D17}" destId="{A1397636-07B2-45DD-862D-1729CB8ECB22}" srcOrd="0" destOrd="0" presId="urn:microsoft.com/office/officeart/2005/8/layout/StepDownProcess"/>
    <dgm:cxn modelId="{A86C31C6-4788-470D-B7C0-2DB7EA6028BA}" type="presOf" srcId="{878BC6BE-3918-47A7-8113-C40F0AB83A04}" destId="{698908F5-3661-4634-AA51-972239BC2BDF}" srcOrd="0" destOrd="0" presId="urn:microsoft.com/office/officeart/2005/8/layout/StepDownProcess"/>
    <dgm:cxn modelId="{9D35B9CD-C9DB-43EC-94BC-F24F692CFE37}" srcId="{A874258E-0180-4C4D-B3B6-E8B606BE48CE}" destId="{9D270672-A924-4484-98F1-026109417396}" srcOrd="0" destOrd="0" parTransId="{36764727-5F6F-4805-AE31-FA9AF0C79CCE}" sibTransId="{679DB20C-9391-402D-B927-DD0175984915}"/>
    <dgm:cxn modelId="{6C777AD5-2293-4990-BBF8-0FD0640034A5}" type="presOf" srcId="{9D270672-A924-4484-98F1-026109417396}" destId="{FC354D39-0B1C-4C9C-815B-BDD1B5746EDD}" srcOrd="0" destOrd="0" presId="urn:microsoft.com/office/officeart/2005/8/layout/StepDownProcess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D7C81CDC-CD0F-4E82-A36B-9E6BDE99AA5F}" type="presParOf" srcId="{8E560D77-881C-48D9-A944-AFEF62A0C9A3}" destId="{CB6E480D-8366-46C7-900A-894EEBA8D426}" srcOrd="0" destOrd="0" presId="urn:microsoft.com/office/officeart/2005/8/layout/StepDownProcess"/>
    <dgm:cxn modelId="{C90DCE73-ABDB-4D02-8F91-9FE2075C6DAF}" type="presParOf" srcId="{CB6E480D-8366-46C7-900A-894EEBA8D426}" destId="{0E04D851-F15F-4343-A7E3-BCACA13F098E}" srcOrd="0" destOrd="0" presId="urn:microsoft.com/office/officeart/2005/8/layout/StepDownProcess"/>
    <dgm:cxn modelId="{AFDE72B8-46A9-4C3D-A548-6C8902678044}" type="presParOf" srcId="{CB6E480D-8366-46C7-900A-894EEBA8D426}" destId="{064F6A4E-6649-41FE-9F7E-0FD591E20CEC}" srcOrd="1" destOrd="0" presId="urn:microsoft.com/office/officeart/2005/8/layout/StepDownProcess"/>
    <dgm:cxn modelId="{3A87C311-B0AA-4148-9302-9565A1A7D2DF}" type="presParOf" srcId="{CB6E480D-8366-46C7-900A-894EEBA8D426}" destId="{FC354D39-0B1C-4C9C-815B-BDD1B5746EDD}" srcOrd="2" destOrd="0" presId="urn:microsoft.com/office/officeart/2005/8/layout/StepDownProcess"/>
    <dgm:cxn modelId="{BB8FBD77-3B77-4776-94D7-D6D1951C7FC6}" type="presParOf" srcId="{8E560D77-881C-48D9-A944-AFEF62A0C9A3}" destId="{C4D3C406-86E7-44BC-BE20-165A5F4935B6}" srcOrd="1" destOrd="0" presId="urn:microsoft.com/office/officeart/2005/8/layout/StepDownProcess"/>
    <dgm:cxn modelId="{FFE63184-8DCA-4BBA-BACD-87C0FA52B6F2}" type="presParOf" srcId="{8E560D77-881C-48D9-A944-AFEF62A0C9A3}" destId="{535545DE-5AEF-45FF-8459-FBF0897EEAAD}" srcOrd="2" destOrd="0" presId="urn:microsoft.com/office/officeart/2005/8/layout/StepDownProcess"/>
    <dgm:cxn modelId="{E40C9821-FF17-4EF4-83C3-B4E2E5DADF0B}" type="presParOf" srcId="{535545DE-5AEF-45FF-8459-FBF0897EEAAD}" destId="{D068FED9-96D5-4E7C-B483-072463F4641C}" srcOrd="0" destOrd="0" presId="urn:microsoft.com/office/officeart/2005/8/layout/StepDownProcess"/>
    <dgm:cxn modelId="{53D9B7FD-D362-4DAB-AC0C-D98BA7AD2106}" type="presParOf" srcId="{535545DE-5AEF-45FF-8459-FBF0897EEAAD}" destId="{75ADDAB6-EDD0-4D47-92F7-73ABB7ECBDE5}" srcOrd="1" destOrd="0" presId="urn:microsoft.com/office/officeart/2005/8/layout/StepDownProcess"/>
    <dgm:cxn modelId="{47D9EE0E-DE72-4BC7-8226-5240D0788347}" type="presParOf" srcId="{535545DE-5AEF-45FF-8459-FBF0897EEAAD}" destId="{A1397636-07B2-45DD-862D-1729CB8ECB22}" srcOrd="2" destOrd="0" presId="urn:microsoft.com/office/officeart/2005/8/layout/StepDownProcess"/>
    <dgm:cxn modelId="{6AE69B12-9175-46C5-9901-FF0F8F21A7CC}" type="presParOf" srcId="{8E560D77-881C-48D9-A944-AFEF62A0C9A3}" destId="{4E43E776-3E48-49E9-BF5C-79389676F3E5}" srcOrd="3" destOrd="0" presId="urn:microsoft.com/office/officeart/2005/8/layout/StepDownProcess"/>
    <dgm:cxn modelId="{73DA9BDF-C9E7-442F-B421-7F069391D546}" type="presParOf" srcId="{8E560D77-881C-48D9-A944-AFEF62A0C9A3}" destId="{CB5C0B21-74CD-4125-813D-855B13126507}" srcOrd="4" destOrd="0" presId="urn:microsoft.com/office/officeart/2005/8/layout/StepDownProcess"/>
    <dgm:cxn modelId="{E5009CAB-04EC-4F63-A5CF-D4F77D40B449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3314401" y="1301474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3009445" y="25521"/>
          <a:ext cx="1937677" cy="1356311"/>
        </a:xfrm>
        <a:prstGeom prst="roundRect">
          <a:avLst>
            <a:gd name="adj" fmla="val 16670"/>
          </a:avLst>
        </a:prstGeom>
        <a:solidFill>
          <a:srgbClr val="FF0000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Considered the benefits and drawbacks of the British Royal Family</a:t>
          </a:r>
        </a:p>
      </dsp:txBody>
      <dsp:txXfrm>
        <a:off x="3075667" y="91743"/>
        <a:ext cx="1805233" cy="1223867"/>
      </dsp:txXfrm>
    </dsp:sp>
    <dsp:sp modelId="{FC354D39-0B1C-4C9C-815B-BDD1B5746EDD}">
      <dsp:nvSpPr>
        <dsp:cNvPr id="0" name=""/>
        <dsp:cNvSpPr/>
      </dsp:nvSpPr>
      <dsp:spPr>
        <a:xfrm>
          <a:off x="4947123" y="154876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4947123" y="154876"/>
        <a:ext cx="1409282" cy="1096230"/>
      </dsp:txXfrm>
    </dsp:sp>
    <dsp:sp modelId="{D068FED9-96D5-4E7C-B483-072463F4641C}">
      <dsp:nvSpPr>
        <dsp:cNvPr id="0" name=""/>
        <dsp:cNvSpPr/>
      </dsp:nvSpPr>
      <dsp:spPr>
        <a:xfrm rot="5400000">
          <a:off x="4920942" y="2825060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4615986" y="1549106"/>
          <a:ext cx="1937677" cy="1356311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Develop your understanding of hat makes an effective persuasive leaflet</a:t>
          </a:r>
        </a:p>
      </dsp:txBody>
      <dsp:txXfrm>
        <a:off x="4682208" y="1615328"/>
        <a:ext cx="1805233" cy="1223867"/>
      </dsp:txXfrm>
    </dsp:sp>
    <dsp:sp modelId="{A1397636-07B2-45DD-862D-1729CB8ECB22}">
      <dsp:nvSpPr>
        <dsp:cNvPr id="0" name=""/>
        <dsp:cNvSpPr/>
      </dsp:nvSpPr>
      <dsp:spPr>
        <a:xfrm>
          <a:off x="6553663" y="1678461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6553663" y="1678461"/>
        <a:ext cx="1409282" cy="1096230"/>
      </dsp:txXfrm>
    </dsp:sp>
    <dsp:sp modelId="{698908F5-3661-4634-AA51-972239BC2BDF}">
      <dsp:nvSpPr>
        <dsp:cNvPr id="0" name=""/>
        <dsp:cNvSpPr/>
      </dsp:nvSpPr>
      <dsp:spPr>
        <a:xfrm>
          <a:off x="6222526" y="3072692"/>
          <a:ext cx="1937677" cy="1356311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Explore a persuasive leaflet and assess its use of persuasive features.</a:t>
          </a:r>
        </a:p>
      </dsp:txBody>
      <dsp:txXfrm>
        <a:off x="6288748" y="3138914"/>
        <a:ext cx="1805233" cy="1223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ABB78-6672-4ECE-BBA8-273B1A2F5248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00865-707E-4505-A61A-482739C02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02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D0A38-781F-414F-BD2C-FA8AAE07957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18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48DCB-66B3-4BE2-AA7B-BB0B0BBC0DCB}" type="slidenum">
              <a:rPr lang="en-GB"/>
              <a:pPr/>
              <a:t>9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72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69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48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34B0A932-F6A9-487C-9AA7-736F432D4B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54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9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18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2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5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2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73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44664-FEBC-4DF2-A84E-B30A33BAC169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F7169-A856-4CCE-A8F7-F105E894C7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82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03B7-F263-41E2-89D3-1F7484E3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DNA:</a:t>
            </a:r>
          </a:p>
        </p:txBody>
      </p:sp>
      <p:pic>
        <p:nvPicPr>
          <p:cNvPr id="2050" name="Picture 2" descr="Image result for tourism">
            <a:extLst>
              <a:ext uri="{FF2B5EF4-FFF2-40B4-BE49-F238E27FC236}">
                <a16:creationId xmlns:a16="http://schemas.microsoft.com/office/drawing/2014/main" id="{2CD72239-A053-42EE-8F00-64E2623CB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7" y="1362565"/>
            <a:ext cx="4924425" cy="2974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EFA7A9-C089-4272-A1E3-D748415EE916}"/>
              </a:ext>
            </a:extLst>
          </p:cNvPr>
          <p:cNvSpPr/>
          <p:nvPr/>
        </p:nvSpPr>
        <p:spPr>
          <a:xfrm>
            <a:off x="2042160" y="4832653"/>
            <a:ext cx="8991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do the British Royal Family impact on the United Kingdom’s tourist industry?</a:t>
            </a:r>
          </a:p>
          <a:p>
            <a:pPr algn="ctr"/>
            <a:r>
              <a:rPr lang="en-GB" dirty="0"/>
              <a:t>Explain your ideas.</a:t>
            </a:r>
          </a:p>
        </p:txBody>
      </p:sp>
    </p:spTree>
    <p:extLst>
      <p:ext uri="{BB962C8B-B14F-4D97-AF65-F5344CB8AC3E}">
        <p14:creationId xmlns:p14="http://schemas.microsoft.com/office/powerpoint/2010/main" val="1425566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C0ACEFC-77B9-4A84-B5EB-3DAB5BBB607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32000" y="719666"/>
          <a:ext cx="812799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378514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0240282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52147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Persuasive 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 from the leaflet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What effect does this have on the reader?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6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15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634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0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68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629952" y="242798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Year 9: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 Transactional Writing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C1606B5-359E-44EA-8429-2D0A5A0A551B}"/>
              </a:ext>
            </a:extLst>
          </p:cNvPr>
          <p:cNvSpPr txBox="1">
            <a:spLocks/>
          </p:cNvSpPr>
          <p:nvPr/>
        </p:nvSpPr>
        <p:spPr>
          <a:xfrm>
            <a:off x="1733006" y="1670124"/>
            <a:ext cx="9144000" cy="3099740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Title: </a:t>
            </a:r>
            <a:r>
              <a:rPr lang="en-GB" sz="3500" b="1" u="sng" dirty="0">
                <a:solidFill>
                  <a:sysClr val="windowText" lastClr="000000"/>
                </a:solidFill>
              </a:rPr>
              <a:t>Using Leaflets to Persuade</a:t>
            </a:r>
            <a:endParaRPr kumimoji="0" lang="en-GB" sz="35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Focus: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 and craft language within individual paragraphs, and structure ideas between them, to achieve particular effects</a:t>
            </a:r>
            <a:r>
              <a:rPr lang="en-GB" sz="2800" b="0" i="0" dirty="0">
                <a:solidFill>
                  <a:srgbClr val="111111"/>
                </a:solidFill>
                <a:effectLst/>
                <a:latin typeface="Roboto"/>
              </a:rPr>
              <a:t>.</a:t>
            </a:r>
            <a:endParaRPr kumimoji="0" lang="en-GB" sz="3500" b="1" i="0" u="none" strike="noStrike" kern="1200" cap="none" spc="0" normalizeH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Progress indicators: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76543" y="4559559"/>
          <a:ext cx="6794618" cy="1668512"/>
        </p:xfrm>
        <a:graphic>
          <a:graphicData uri="http://schemas.openxmlformats.org/drawingml/2006/table">
            <a:tbl>
              <a:tblPr firstRow="1" bandRow="1"/>
              <a:tblGrid>
                <a:gridCol w="649130">
                  <a:extLst>
                    <a:ext uri="{9D8B030D-6E8A-4147-A177-3AD203B41FA5}">
                      <a16:colId xmlns:a16="http://schemas.microsoft.com/office/drawing/2014/main" val="935326277"/>
                    </a:ext>
                  </a:extLst>
                </a:gridCol>
                <a:gridCol w="2948379">
                  <a:extLst>
                    <a:ext uri="{9D8B030D-6E8A-4147-A177-3AD203B41FA5}">
                      <a16:colId xmlns:a16="http://schemas.microsoft.com/office/drawing/2014/main" val="2509799390"/>
                    </a:ext>
                  </a:extLst>
                </a:gridCol>
                <a:gridCol w="3197109">
                  <a:extLst>
                    <a:ext uri="{9D8B030D-6E8A-4147-A177-3AD203B41FA5}">
                      <a16:colId xmlns:a16="http://schemas.microsoft.com/office/drawing/2014/main" val="4286054926"/>
                    </a:ext>
                  </a:extLst>
                </a:gridCol>
              </a:tblGrid>
              <a:tr h="41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dirty="0"/>
                        <a:t>Good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GB" dirty="0"/>
                        <a:t>Outstanding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90811"/>
                  </a:ext>
                </a:extLst>
              </a:tr>
              <a:tr h="4171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191414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995126"/>
                  </a:ext>
                </a:extLst>
              </a:tr>
              <a:tr h="417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71764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8412" y="6056334"/>
            <a:ext cx="11073008" cy="764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Assessment reminder: The paparazzi have a damaging impact on society. Write an article in which you explain your </a:t>
            </a:r>
          </a:p>
          <a:p>
            <a:r>
              <a:rPr lang="en-GB" dirty="0"/>
              <a:t>point of view on this statement. </a:t>
            </a:r>
          </a:p>
        </p:txBody>
      </p:sp>
    </p:spTree>
    <p:extLst>
      <p:ext uri="{BB962C8B-B14F-4D97-AF65-F5344CB8AC3E}">
        <p14:creationId xmlns:p14="http://schemas.microsoft.com/office/powerpoint/2010/main" val="111081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524000" y="730478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Word Consciousness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Segoe UI Semibold" panose="020B0702040204020203" pitchFamily="34" charset="0"/>
              </a:rPr>
              <a:t> – Please record on the back page of your exercise books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Segoe UI Semibold" panose="020B07020402040202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306320" y="2636777"/>
          <a:ext cx="7390916" cy="35409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95458">
                  <a:extLst>
                    <a:ext uri="{9D8B030D-6E8A-4147-A177-3AD203B41FA5}">
                      <a16:colId xmlns:a16="http://schemas.microsoft.com/office/drawing/2014/main" val="4050230822"/>
                    </a:ext>
                  </a:extLst>
                </a:gridCol>
                <a:gridCol w="3695458">
                  <a:extLst>
                    <a:ext uri="{9D8B030D-6E8A-4147-A177-3AD203B41FA5}">
                      <a16:colId xmlns:a16="http://schemas.microsoft.com/office/drawing/2014/main" val="1989019206"/>
                    </a:ext>
                  </a:extLst>
                </a:gridCol>
              </a:tblGrid>
              <a:tr h="718938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  <a:r>
                        <a:rPr lang="en-GB" baseline="0" dirty="0"/>
                        <a:t> and definition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Your definition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41173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Hereditary (adjective)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when you inherit an aspect of something from your parents e.g. eye colour, blood type etc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89144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Psychological (adjective)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to the mental and emotional state of a person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28328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Commercial (adjective)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making or intended to make a profit.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881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2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Learning Journey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116965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445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CC3D-E5A8-42DD-8EA2-C25F8884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features of a leaflet?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95AC2-B04D-4C41-AA11-6AD3C2A81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On the next slide is an example of a leaflet that aims to educate people about the impact of poor breeding practices and how they can support dogs who have been affected by this.</a:t>
            </a:r>
          </a:p>
          <a:p>
            <a:endParaRPr lang="en-GB" dirty="0"/>
          </a:p>
          <a:p>
            <a:r>
              <a:rPr lang="en-GB" dirty="0"/>
              <a:t>Task:</a:t>
            </a:r>
            <a:endParaRPr lang="en-GB" dirty="0">
              <a:solidFill>
                <a:srgbClr val="7030A0"/>
              </a:solidFill>
            </a:endParaRPr>
          </a:p>
          <a:p>
            <a:pPr algn="ctr"/>
            <a:r>
              <a:rPr lang="en-GB" dirty="0">
                <a:solidFill>
                  <a:srgbClr val="7030A0"/>
                </a:solidFill>
              </a:rPr>
              <a:t>Who is the intended audience of this particular leaflet?</a:t>
            </a:r>
          </a:p>
          <a:p>
            <a:pPr algn="ctr"/>
            <a:endParaRPr lang="en-GB" dirty="0">
              <a:solidFill>
                <a:srgbClr val="7030A0"/>
              </a:solidFill>
            </a:endParaRPr>
          </a:p>
          <a:p>
            <a:pPr algn="ctr"/>
            <a:r>
              <a:rPr lang="en-GB" dirty="0">
                <a:solidFill>
                  <a:srgbClr val="7030A0"/>
                </a:solidFill>
              </a:rPr>
              <a:t>How many features of an article can you identify?</a:t>
            </a: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7030A0"/>
                </a:solidFill>
              </a:rPr>
              <a:t>How does the leaflet present the information?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4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A89071-4C4F-437C-B864-9E2823F8F2D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250008"/>
            <a:ext cx="10830560" cy="63579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3920709" y="-403141"/>
            <a:ext cx="3781622" cy="806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This and more examples in resources folder – lesson 22</a:t>
            </a:r>
          </a:p>
        </p:txBody>
      </p:sp>
    </p:spTree>
    <p:extLst>
      <p:ext uri="{BB962C8B-B14F-4D97-AF65-F5344CB8AC3E}">
        <p14:creationId xmlns:p14="http://schemas.microsoft.com/office/powerpoint/2010/main" val="182505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883659-CE0F-4166-99A3-A82773BDD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175" y="90487"/>
            <a:ext cx="4819650" cy="6677025"/>
          </a:xfrm>
          <a:prstGeom prst="rect">
            <a:avLst/>
          </a:prstGeom>
        </p:spPr>
      </p:pic>
      <p:sp>
        <p:nvSpPr>
          <p:cNvPr id="4" name="Cloud 3">
            <a:extLst>
              <a:ext uri="{FF2B5EF4-FFF2-40B4-BE49-F238E27FC236}">
                <a16:creationId xmlns:a16="http://schemas.microsoft.com/office/drawing/2014/main" id="{E9BE122B-6F40-4E22-926D-545FCECC67EC}"/>
              </a:ext>
            </a:extLst>
          </p:cNvPr>
          <p:cNvSpPr/>
          <p:nvPr/>
        </p:nvSpPr>
        <p:spPr>
          <a:xfrm>
            <a:off x="7829550" y="1857375"/>
            <a:ext cx="3524250" cy="3733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Pupils to use the leaflet to complete the following table then feedback on their ideas.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9BE122B-6F40-4E22-926D-545FCECC67EC}"/>
              </a:ext>
            </a:extLst>
          </p:cNvPr>
          <p:cNvSpPr/>
          <p:nvPr/>
        </p:nvSpPr>
        <p:spPr>
          <a:xfrm>
            <a:off x="177690" y="498912"/>
            <a:ext cx="2187137" cy="2716925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Teacher note – copy in resources folder – lesson 22</a:t>
            </a:r>
          </a:p>
        </p:txBody>
      </p:sp>
    </p:spTree>
    <p:extLst>
      <p:ext uri="{BB962C8B-B14F-4D97-AF65-F5344CB8AC3E}">
        <p14:creationId xmlns:p14="http://schemas.microsoft.com/office/powerpoint/2010/main" val="23995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215A53-EE4F-42D7-AE8E-D17A4957A30A}"/>
              </a:ext>
            </a:extLst>
          </p:cNvPr>
          <p:cNvSpPr/>
          <p:nvPr/>
        </p:nvSpPr>
        <p:spPr>
          <a:xfrm>
            <a:off x="4246880" y="2245360"/>
            <a:ext cx="3698240" cy="1544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Features of a leaflet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BC0D7C16-EB39-4999-8816-C90395264FAE}"/>
              </a:ext>
            </a:extLst>
          </p:cNvPr>
          <p:cNvSpPr/>
          <p:nvPr/>
        </p:nvSpPr>
        <p:spPr>
          <a:xfrm>
            <a:off x="497840" y="497840"/>
            <a:ext cx="2865120" cy="242824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Mind-map ideas as a whole class for feedback</a:t>
            </a:r>
          </a:p>
        </p:txBody>
      </p:sp>
    </p:spTree>
    <p:extLst>
      <p:ext uri="{BB962C8B-B14F-4D97-AF65-F5344CB8AC3E}">
        <p14:creationId xmlns:p14="http://schemas.microsoft.com/office/powerpoint/2010/main" val="277536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5" name="Group 3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96559" y="1636200"/>
          <a:ext cx="6424001" cy="3585600"/>
        </p:xfrm>
        <a:graphic>
          <a:graphicData uri="http://schemas.openxmlformats.org/drawingml/2006/table">
            <a:tbl>
              <a:tblPr/>
              <a:tblGrid>
                <a:gridCol w="1314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TECHNIQUE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Direct address (you/your)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Alliteration/Anecdotes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Facts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Opinions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Repetition/rhetorical questions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Emotive language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Statistics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Triple emphasis (rule of three)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AA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Cloud 1">
            <a:extLst>
              <a:ext uri="{FF2B5EF4-FFF2-40B4-BE49-F238E27FC236}">
                <a16:creationId xmlns:a16="http://schemas.microsoft.com/office/drawing/2014/main" id="{8FF78E15-C798-4A30-8C3A-0E50DCF9674B}"/>
              </a:ext>
            </a:extLst>
          </p:cNvPr>
          <p:cNvSpPr/>
          <p:nvPr/>
        </p:nvSpPr>
        <p:spPr>
          <a:xfrm>
            <a:off x="7447280" y="1341120"/>
            <a:ext cx="4226560" cy="37896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many of the persuasive techniques can you identify in the example leaflet?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CB36AB-1078-4150-BB19-9F9111D5C235}"/>
              </a:ext>
            </a:extLst>
          </p:cNvPr>
          <p:cNvSpPr/>
          <p:nvPr/>
        </p:nvSpPr>
        <p:spPr>
          <a:xfrm>
            <a:off x="863600" y="5689600"/>
            <a:ext cx="9936480" cy="1026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Pupils to annotate their copy of the leaflet and consider the effects of the persuasive features.</a:t>
            </a:r>
          </a:p>
        </p:txBody>
      </p:sp>
    </p:spTree>
    <p:extLst>
      <p:ext uri="{BB962C8B-B14F-4D97-AF65-F5344CB8AC3E}">
        <p14:creationId xmlns:p14="http://schemas.microsoft.com/office/powerpoint/2010/main" val="3715164226"/>
      </p:ext>
    </p:extLst>
  </p:cSld>
  <p:clrMapOvr>
    <a:masterClrMapping/>
  </p:clrMapOvr>
  <p:transition spd="slow">
    <p:cover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64EBE5-2197-4233-80EF-1A7C1E3B6EE2}"/>
</file>

<file path=customXml/itemProps2.xml><?xml version="1.0" encoding="utf-8"?>
<ds:datastoreItem xmlns:ds="http://schemas.openxmlformats.org/officeDocument/2006/customXml" ds:itemID="{BA6E94E1-3C56-48F0-B149-30471C94D66F}"/>
</file>

<file path=customXml/itemProps3.xml><?xml version="1.0" encoding="utf-8"?>
<ds:datastoreItem xmlns:ds="http://schemas.openxmlformats.org/officeDocument/2006/customXml" ds:itemID="{259F13CA-6477-40E9-BEC2-73135370F46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Widescreen</PresentationFormat>
  <Paragraphs>65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Roboto</vt:lpstr>
      <vt:lpstr>Segoe UI Light</vt:lpstr>
      <vt:lpstr>Segoe UI Semibold</vt:lpstr>
      <vt:lpstr>Times New Roman</vt:lpstr>
      <vt:lpstr>Office Theme</vt:lpstr>
      <vt:lpstr>DNA:</vt:lpstr>
      <vt:lpstr>PowerPoint Presentation</vt:lpstr>
      <vt:lpstr>PowerPoint Presentation</vt:lpstr>
      <vt:lpstr>Learning Journey</vt:lpstr>
      <vt:lpstr>What are the features of a leaflet?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DNA:</dc:title>
  <dc:creator>Ms C. Martin</dc:creator>
  <cp:lastModifiedBy>Rebecca Aston</cp:lastModifiedBy>
  <cp:revision>1</cp:revision>
  <dcterms:created xsi:type="dcterms:W3CDTF">2020-11-02T16:42:07Z</dcterms:created>
  <dcterms:modified xsi:type="dcterms:W3CDTF">2020-11-10T15:04:51Z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