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4" r:id="rId3"/>
    <p:sldMasterId id="2147483717" r:id="rId4"/>
    <p:sldMasterId id="2147483730" r:id="rId5"/>
    <p:sldMasterId id="2147483742" r:id="rId6"/>
    <p:sldMasterId id="2147483755" r:id="rId7"/>
  </p:sldMasterIdLst>
  <p:notesMasterIdLst>
    <p:notesMasterId r:id="rId59"/>
  </p:notesMasterIdLst>
  <p:sldIdLst>
    <p:sldId id="350" r:id="rId8"/>
    <p:sldId id="504" r:id="rId9"/>
    <p:sldId id="367" r:id="rId10"/>
    <p:sldId id="276" r:id="rId11"/>
    <p:sldId id="284" r:id="rId12"/>
    <p:sldId id="339" r:id="rId13"/>
    <p:sldId id="348" r:id="rId14"/>
    <p:sldId id="285" r:id="rId15"/>
    <p:sldId id="296" r:id="rId16"/>
    <p:sldId id="343" r:id="rId17"/>
    <p:sldId id="344" r:id="rId18"/>
    <p:sldId id="315" r:id="rId19"/>
    <p:sldId id="349" r:id="rId20"/>
    <p:sldId id="645" r:id="rId21"/>
    <p:sldId id="372" r:id="rId22"/>
    <p:sldId id="373" r:id="rId23"/>
    <p:sldId id="643" r:id="rId24"/>
    <p:sldId id="374" r:id="rId25"/>
    <p:sldId id="368" r:id="rId26"/>
    <p:sldId id="375" r:id="rId27"/>
    <p:sldId id="369" r:id="rId28"/>
    <p:sldId id="642" r:id="rId29"/>
    <p:sldId id="370" r:id="rId30"/>
    <p:sldId id="371" r:id="rId31"/>
    <p:sldId id="376" r:id="rId32"/>
    <p:sldId id="275" r:id="rId33"/>
    <p:sldId id="277" r:id="rId34"/>
    <p:sldId id="300" r:id="rId35"/>
    <p:sldId id="644" r:id="rId36"/>
    <p:sldId id="636" r:id="rId37"/>
    <p:sldId id="646" r:id="rId38"/>
    <p:sldId id="257" r:id="rId39"/>
    <p:sldId id="647" r:id="rId40"/>
    <p:sldId id="653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649" r:id="rId54"/>
    <p:sldId id="365" r:id="rId55"/>
    <p:sldId id="650" r:id="rId56"/>
    <p:sldId id="651" r:id="rId57"/>
    <p:sldId id="65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FC2C3-9D14-4452-8B6D-E61361258B05}" type="doc">
      <dgm:prSet loTypeId="urn:microsoft.com/office/officeart/2005/8/layout/bList2" loCatId="list" qsTypeId="urn:microsoft.com/office/officeart/2005/8/quickstyle/simple4" qsCatId="simple" csTypeId="urn:microsoft.com/office/officeart/2005/8/colors/accent2_3" csCatId="accent2" phldr="1"/>
      <dgm:spPr/>
    </dgm:pt>
    <dgm:pt modelId="{37626C3C-A291-4D57-B7AE-B851C2BD768F}">
      <dgm:prSet phldrT="[Text]"/>
      <dgm:spPr/>
      <dgm:t>
        <a:bodyPr/>
        <a:lstStyle/>
        <a:p>
          <a:r>
            <a:rPr lang="en-GB" dirty="0"/>
            <a:t>20% off!</a:t>
          </a:r>
        </a:p>
      </dgm:t>
    </dgm:pt>
    <dgm:pt modelId="{2D638BE0-733D-4E4C-91F8-537F25B0690E}" type="parTrans" cxnId="{A5A018B7-C27D-446D-A579-C7D332642267}">
      <dgm:prSet/>
      <dgm:spPr/>
      <dgm:t>
        <a:bodyPr/>
        <a:lstStyle/>
        <a:p>
          <a:endParaRPr lang="en-GB"/>
        </a:p>
      </dgm:t>
    </dgm:pt>
    <dgm:pt modelId="{4E3685B8-17C8-48DD-A298-D67717FC9618}" type="sibTrans" cxnId="{A5A018B7-C27D-446D-A579-C7D332642267}">
      <dgm:prSet/>
      <dgm:spPr/>
      <dgm:t>
        <a:bodyPr/>
        <a:lstStyle/>
        <a:p>
          <a:endParaRPr lang="en-GB"/>
        </a:p>
      </dgm:t>
    </dgm:pt>
    <dgm:pt modelId="{5668110D-93A5-4517-9F00-BBFDED2CE9C5}" type="pres">
      <dgm:prSet presAssocID="{C76FC2C3-9D14-4452-8B6D-E61361258B05}" presName="diagram" presStyleCnt="0">
        <dgm:presLayoutVars>
          <dgm:dir/>
          <dgm:animLvl val="lvl"/>
          <dgm:resizeHandles val="exact"/>
        </dgm:presLayoutVars>
      </dgm:prSet>
      <dgm:spPr/>
    </dgm:pt>
    <dgm:pt modelId="{DB8A4175-67B3-4DCA-8177-B209839F13C5}" type="pres">
      <dgm:prSet presAssocID="{37626C3C-A291-4D57-B7AE-B851C2BD768F}" presName="compNode" presStyleCnt="0"/>
      <dgm:spPr/>
    </dgm:pt>
    <dgm:pt modelId="{AF74FC06-270F-443E-BB11-11F87E1AAFF1}" type="pres">
      <dgm:prSet presAssocID="{37626C3C-A291-4D57-B7AE-B851C2BD768F}" presName="childRect" presStyleLbl="bgAcc1" presStyleIdx="0" presStyleCnt="1">
        <dgm:presLayoutVars>
          <dgm:bulletEnabled val="1"/>
        </dgm:presLayoutVars>
      </dgm:prSet>
      <dgm:spPr/>
    </dgm:pt>
    <dgm:pt modelId="{48D9A6B7-5BD6-4AD6-A701-5E1FD31A26CB}" type="pres">
      <dgm:prSet presAssocID="{37626C3C-A291-4D57-B7AE-B851C2BD76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CB7842-82A2-4098-AFDA-DE451E67340B}" type="pres">
      <dgm:prSet presAssocID="{37626C3C-A291-4D57-B7AE-B851C2BD768F}" presName="parentRect" presStyleLbl="alignNode1" presStyleIdx="0" presStyleCnt="1"/>
      <dgm:spPr/>
    </dgm:pt>
    <dgm:pt modelId="{8C20A689-3C1E-425A-A279-2AB70F1D7FBD}" type="pres">
      <dgm:prSet presAssocID="{37626C3C-A291-4D57-B7AE-B851C2BD768F}" presName="adorn" presStyleLbl="fgAccFollowNode1" presStyleIdx="0" presStyleCnt="1"/>
      <dgm:spPr/>
    </dgm:pt>
  </dgm:ptLst>
  <dgm:cxnLst>
    <dgm:cxn modelId="{DA5E3D6C-E3C9-47B4-A498-B6CA5AEB3C1E}" type="presOf" srcId="{37626C3C-A291-4D57-B7AE-B851C2BD768F}" destId="{48D9A6B7-5BD6-4AD6-A701-5E1FD31A26CB}" srcOrd="0" destOrd="0" presId="urn:microsoft.com/office/officeart/2005/8/layout/bList2"/>
    <dgm:cxn modelId="{86CE98A0-D4DF-4EDD-A18C-B9BF1A6129FE}" type="presOf" srcId="{C76FC2C3-9D14-4452-8B6D-E61361258B05}" destId="{5668110D-93A5-4517-9F00-BBFDED2CE9C5}" srcOrd="0" destOrd="0" presId="urn:microsoft.com/office/officeart/2005/8/layout/bList2"/>
    <dgm:cxn modelId="{06662CAC-61F1-46FF-9361-A1595A4B56FB}" type="presOf" srcId="{37626C3C-A291-4D57-B7AE-B851C2BD768F}" destId="{9ECB7842-82A2-4098-AFDA-DE451E67340B}" srcOrd="1" destOrd="0" presId="urn:microsoft.com/office/officeart/2005/8/layout/bList2"/>
    <dgm:cxn modelId="{A5A018B7-C27D-446D-A579-C7D332642267}" srcId="{C76FC2C3-9D14-4452-8B6D-E61361258B05}" destId="{37626C3C-A291-4D57-B7AE-B851C2BD768F}" srcOrd="0" destOrd="0" parTransId="{2D638BE0-733D-4E4C-91F8-537F25B0690E}" sibTransId="{4E3685B8-17C8-48DD-A298-D67717FC9618}"/>
    <dgm:cxn modelId="{7C127835-7E97-48FB-85DB-4DE743B4BBBF}" type="presParOf" srcId="{5668110D-93A5-4517-9F00-BBFDED2CE9C5}" destId="{DB8A4175-67B3-4DCA-8177-B209839F13C5}" srcOrd="0" destOrd="0" presId="urn:microsoft.com/office/officeart/2005/8/layout/bList2"/>
    <dgm:cxn modelId="{71BED7EB-7CE9-492D-B8B5-9D946289E196}" type="presParOf" srcId="{DB8A4175-67B3-4DCA-8177-B209839F13C5}" destId="{AF74FC06-270F-443E-BB11-11F87E1AAFF1}" srcOrd="0" destOrd="0" presId="urn:microsoft.com/office/officeart/2005/8/layout/bList2"/>
    <dgm:cxn modelId="{9839E2D7-EFCE-46F7-98F3-385EC416BF3D}" type="presParOf" srcId="{DB8A4175-67B3-4DCA-8177-B209839F13C5}" destId="{48D9A6B7-5BD6-4AD6-A701-5E1FD31A26CB}" srcOrd="1" destOrd="0" presId="urn:microsoft.com/office/officeart/2005/8/layout/bList2"/>
    <dgm:cxn modelId="{8B770BF1-B598-47DF-9505-5EA32627366D}" type="presParOf" srcId="{DB8A4175-67B3-4DCA-8177-B209839F13C5}" destId="{9ECB7842-82A2-4098-AFDA-DE451E67340B}" srcOrd="2" destOrd="0" presId="urn:microsoft.com/office/officeart/2005/8/layout/bList2"/>
    <dgm:cxn modelId="{2C4801C7-8FA2-45A1-9A1B-D7EB81DB3F5E}" type="presParOf" srcId="{DB8A4175-67B3-4DCA-8177-B209839F13C5}" destId="{8C20A689-3C1E-425A-A279-2AB70F1D7FB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FC2C3-9D14-4452-8B6D-E61361258B05}" type="doc">
      <dgm:prSet loTypeId="urn:microsoft.com/office/officeart/2005/8/layout/bList2" loCatId="list" qsTypeId="urn:microsoft.com/office/officeart/2005/8/quickstyle/simple4" qsCatId="simple" csTypeId="urn:microsoft.com/office/officeart/2005/8/colors/accent2_1" csCatId="accent2" phldr="1"/>
      <dgm:spPr/>
    </dgm:pt>
    <dgm:pt modelId="{37626C3C-A291-4D57-B7AE-B851C2BD768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30% off!</a:t>
          </a:r>
        </a:p>
      </dgm:t>
    </dgm:pt>
    <dgm:pt modelId="{2D638BE0-733D-4E4C-91F8-537F25B0690E}" type="parTrans" cxnId="{A5A018B7-C27D-446D-A579-C7D332642267}">
      <dgm:prSet/>
      <dgm:spPr/>
      <dgm:t>
        <a:bodyPr/>
        <a:lstStyle/>
        <a:p>
          <a:endParaRPr lang="en-GB"/>
        </a:p>
      </dgm:t>
    </dgm:pt>
    <dgm:pt modelId="{4E3685B8-17C8-48DD-A298-D67717FC9618}" type="sibTrans" cxnId="{A5A018B7-C27D-446D-A579-C7D332642267}">
      <dgm:prSet/>
      <dgm:spPr/>
      <dgm:t>
        <a:bodyPr/>
        <a:lstStyle/>
        <a:p>
          <a:endParaRPr lang="en-GB"/>
        </a:p>
      </dgm:t>
    </dgm:pt>
    <dgm:pt modelId="{5668110D-93A5-4517-9F00-BBFDED2CE9C5}" type="pres">
      <dgm:prSet presAssocID="{C76FC2C3-9D14-4452-8B6D-E61361258B05}" presName="diagram" presStyleCnt="0">
        <dgm:presLayoutVars>
          <dgm:dir/>
          <dgm:animLvl val="lvl"/>
          <dgm:resizeHandles val="exact"/>
        </dgm:presLayoutVars>
      </dgm:prSet>
      <dgm:spPr/>
    </dgm:pt>
    <dgm:pt modelId="{DB8A4175-67B3-4DCA-8177-B209839F13C5}" type="pres">
      <dgm:prSet presAssocID="{37626C3C-A291-4D57-B7AE-B851C2BD768F}" presName="compNode" presStyleCnt="0"/>
      <dgm:spPr/>
    </dgm:pt>
    <dgm:pt modelId="{AF74FC06-270F-443E-BB11-11F87E1AAFF1}" type="pres">
      <dgm:prSet presAssocID="{37626C3C-A291-4D57-B7AE-B851C2BD768F}" presName="childRect" presStyleLbl="bgAcc1" presStyleIdx="0" presStyleCnt="1">
        <dgm:presLayoutVars>
          <dgm:bulletEnabled val="1"/>
        </dgm:presLayoutVars>
      </dgm:prSet>
      <dgm:spPr/>
    </dgm:pt>
    <dgm:pt modelId="{48D9A6B7-5BD6-4AD6-A701-5E1FD31A26CB}" type="pres">
      <dgm:prSet presAssocID="{37626C3C-A291-4D57-B7AE-B851C2BD76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CB7842-82A2-4098-AFDA-DE451E67340B}" type="pres">
      <dgm:prSet presAssocID="{37626C3C-A291-4D57-B7AE-B851C2BD768F}" presName="parentRect" presStyleLbl="alignNode1" presStyleIdx="0" presStyleCnt="1"/>
      <dgm:spPr/>
    </dgm:pt>
    <dgm:pt modelId="{8C20A689-3C1E-425A-A279-2AB70F1D7FBD}" type="pres">
      <dgm:prSet presAssocID="{37626C3C-A291-4D57-B7AE-B851C2BD768F}" presName="adorn" presStyleLbl="fgAccFollowNode1" presStyleIdx="0" presStyleCnt="1"/>
      <dgm:spPr/>
    </dgm:pt>
  </dgm:ptLst>
  <dgm:cxnLst>
    <dgm:cxn modelId="{600E8B3B-4643-4980-AD12-6F7E3C0D9BD1}" type="presOf" srcId="{C76FC2C3-9D14-4452-8B6D-E61361258B05}" destId="{5668110D-93A5-4517-9F00-BBFDED2CE9C5}" srcOrd="0" destOrd="0" presId="urn:microsoft.com/office/officeart/2005/8/layout/bList2"/>
    <dgm:cxn modelId="{FD9FC372-FD46-467E-A390-D88AB37AA4E0}" type="presOf" srcId="{37626C3C-A291-4D57-B7AE-B851C2BD768F}" destId="{9ECB7842-82A2-4098-AFDA-DE451E67340B}" srcOrd="1" destOrd="0" presId="urn:microsoft.com/office/officeart/2005/8/layout/bList2"/>
    <dgm:cxn modelId="{A5A018B7-C27D-446D-A579-C7D332642267}" srcId="{C76FC2C3-9D14-4452-8B6D-E61361258B05}" destId="{37626C3C-A291-4D57-B7AE-B851C2BD768F}" srcOrd="0" destOrd="0" parTransId="{2D638BE0-733D-4E4C-91F8-537F25B0690E}" sibTransId="{4E3685B8-17C8-48DD-A298-D67717FC9618}"/>
    <dgm:cxn modelId="{2F8DDBD6-4F43-4969-BB10-21C274A2281C}" type="presOf" srcId="{37626C3C-A291-4D57-B7AE-B851C2BD768F}" destId="{48D9A6B7-5BD6-4AD6-A701-5E1FD31A26CB}" srcOrd="0" destOrd="0" presId="urn:microsoft.com/office/officeart/2005/8/layout/bList2"/>
    <dgm:cxn modelId="{7D90DF1F-68F6-4B21-A602-BFB6B111B82A}" type="presParOf" srcId="{5668110D-93A5-4517-9F00-BBFDED2CE9C5}" destId="{DB8A4175-67B3-4DCA-8177-B209839F13C5}" srcOrd="0" destOrd="0" presId="urn:microsoft.com/office/officeart/2005/8/layout/bList2"/>
    <dgm:cxn modelId="{E745A159-A391-4A32-BB90-79DA7D5CDFD9}" type="presParOf" srcId="{DB8A4175-67B3-4DCA-8177-B209839F13C5}" destId="{AF74FC06-270F-443E-BB11-11F87E1AAFF1}" srcOrd="0" destOrd="0" presId="urn:microsoft.com/office/officeart/2005/8/layout/bList2"/>
    <dgm:cxn modelId="{1B6C300A-891E-4F29-B2FC-A5F571B41A95}" type="presParOf" srcId="{DB8A4175-67B3-4DCA-8177-B209839F13C5}" destId="{48D9A6B7-5BD6-4AD6-A701-5E1FD31A26CB}" srcOrd="1" destOrd="0" presId="urn:microsoft.com/office/officeart/2005/8/layout/bList2"/>
    <dgm:cxn modelId="{95C524D2-467E-4FF1-B582-479AA4D8EEEF}" type="presParOf" srcId="{DB8A4175-67B3-4DCA-8177-B209839F13C5}" destId="{9ECB7842-82A2-4098-AFDA-DE451E67340B}" srcOrd="2" destOrd="0" presId="urn:microsoft.com/office/officeart/2005/8/layout/bList2"/>
    <dgm:cxn modelId="{D3F685A3-0569-42C0-B587-CECE39B6FA5C}" type="presParOf" srcId="{DB8A4175-67B3-4DCA-8177-B209839F13C5}" destId="{8C20A689-3C1E-425A-A279-2AB70F1D7FB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FC2C3-9D14-4452-8B6D-E61361258B05}" type="doc">
      <dgm:prSet loTypeId="urn:microsoft.com/office/officeart/2005/8/layout/bList2" loCatId="list" qsTypeId="urn:microsoft.com/office/officeart/2005/8/quickstyle/simple4" qsCatId="simple" csTypeId="urn:microsoft.com/office/officeart/2005/8/colors/accent1_2" csCatId="accent1" phldr="1"/>
      <dgm:spPr/>
    </dgm:pt>
    <dgm:pt modelId="{37626C3C-A291-4D57-B7AE-B851C2BD768F}">
      <dgm:prSet phldrT="[Text]"/>
      <dgm:spPr/>
      <dgm:t>
        <a:bodyPr/>
        <a:lstStyle/>
        <a:p>
          <a:r>
            <a:rPr lang="en-GB" dirty="0"/>
            <a:t>15% off!</a:t>
          </a:r>
        </a:p>
      </dgm:t>
    </dgm:pt>
    <dgm:pt modelId="{2D638BE0-733D-4E4C-91F8-537F25B0690E}" type="parTrans" cxnId="{A5A018B7-C27D-446D-A579-C7D332642267}">
      <dgm:prSet/>
      <dgm:spPr/>
      <dgm:t>
        <a:bodyPr/>
        <a:lstStyle/>
        <a:p>
          <a:endParaRPr lang="en-GB"/>
        </a:p>
      </dgm:t>
    </dgm:pt>
    <dgm:pt modelId="{4E3685B8-17C8-48DD-A298-D67717FC9618}" type="sibTrans" cxnId="{A5A018B7-C27D-446D-A579-C7D332642267}">
      <dgm:prSet/>
      <dgm:spPr/>
      <dgm:t>
        <a:bodyPr/>
        <a:lstStyle/>
        <a:p>
          <a:endParaRPr lang="en-GB"/>
        </a:p>
      </dgm:t>
    </dgm:pt>
    <dgm:pt modelId="{5668110D-93A5-4517-9F00-BBFDED2CE9C5}" type="pres">
      <dgm:prSet presAssocID="{C76FC2C3-9D14-4452-8B6D-E61361258B05}" presName="diagram" presStyleCnt="0">
        <dgm:presLayoutVars>
          <dgm:dir/>
          <dgm:animLvl val="lvl"/>
          <dgm:resizeHandles val="exact"/>
        </dgm:presLayoutVars>
      </dgm:prSet>
      <dgm:spPr/>
    </dgm:pt>
    <dgm:pt modelId="{DB8A4175-67B3-4DCA-8177-B209839F13C5}" type="pres">
      <dgm:prSet presAssocID="{37626C3C-A291-4D57-B7AE-B851C2BD768F}" presName="compNode" presStyleCnt="0"/>
      <dgm:spPr/>
    </dgm:pt>
    <dgm:pt modelId="{AF74FC06-270F-443E-BB11-11F87E1AAFF1}" type="pres">
      <dgm:prSet presAssocID="{37626C3C-A291-4D57-B7AE-B851C2BD768F}" presName="childRect" presStyleLbl="bgAcc1" presStyleIdx="0" presStyleCnt="1">
        <dgm:presLayoutVars>
          <dgm:bulletEnabled val="1"/>
        </dgm:presLayoutVars>
      </dgm:prSet>
      <dgm:spPr/>
    </dgm:pt>
    <dgm:pt modelId="{48D9A6B7-5BD6-4AD6-A701-5E1FD31A26CB}" type="pres">
      <dgm:prSet presAssocID="{37626C3C-A291-4D57-B7AE-B851C2BD76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CB7842-82A2-4098-AFDA-DE451E67340B}" type="pres">
      <dgm:prSet presAssocID="{37626C3C-A291-4D57-B7AE-B851C2BD768F}" presName="parentRect" presStyleLbl="alignNode1" presStyleIdx="0" presStyleCnt="1"/>
      <dgm:spPr/>
    </dgm:pt>
    <dgm:pt modelId="{8C20A689-3C1E-425A-A279-2AB70F1D7FBD}" type="pres">
      <dgm:prSet presAssocID="{37626C3C-A291-4D57-B7AE-B851C2BD768F}" presName="adorn" presStyleLbl="fgAccFollowNode1" presStyleIdx="0" presStyleCnt="1"/>
      <dgm:spPr/>
    </dgm:pt>
  </dgm:ptLst>
  <dgm:cxnLst>
    <dgm:cxn modelId="{86DB1B02-CB43-4C3C-9C2A-941BF831E7CC}" type="presOf" srcId="{C76FC2C3-9D14-4452-8B6D-E61361258B05}" destId="{5668110D-93A5-4517-9F00-BBFDED2CE9C5}" srcOrd="0" destOrd="0" presId="urn:microsoft.com/office/officeart/2005/8/layout/bList2"/>
    <dgm:cxn modelId="{02F70121-D9C7-4163-A156-7BF9F6F37252}" type="presOf" srcId="{37626C3C-A291-4D57-B7AE-B851C2BD768F}" destId="{48D9A6B7-5BD6-4AD6-A701-5E1FD31A26CB}" srcOrd="0" destOrd="0" presId="urn:microsoft.com/office/officeart/2005/8/layout/bList2"/>
    <dgm:cxn modelId="{015B1B53-C11F-4F24-A227-47B027405B95}" type="presOf" srcId="{37626C3C-A291-4D57-B7AE-B851C2BD768F}" destId="{9ECB7842-82A2-4098-AFDA-DE451E67340B}" srcOrd="1" destOrd="0" presId="urn:microsoft.com/office/officeart/2005/8/layout/bList2"/>
    <dgm:cxn modelId="{A5A018B7-C27D-446D-A579-C7D332642267}" srcId="{C76FC2C3-9D14-4452-8B6D-E61361258B05}" destId="{37626C3C-A291-4D57-B7AE-B851C2BD768F}" srcOrd="0" destOrd="0" parTransId="{2D638BE0-733D-4E4C-91F8-537F25B0690E}" sibTransId="{4E3685B8-17C8-48DD-A298-D67717FC9618}"/>
    <dgm:cxn modelId="{59ADBFF0-EC85-4DCC-91AB-A20403AD0093}" type="presParOf" srcId="{5668110D-93A5-4517-9F00-BBFDED2CE9C5}" destId="{DB8A4175-67B3-4DCA-8177-B209839F13C5}" srcOrd="0" destOrd="0" presId="urn:microsoft.com/office/officeart/2005/8/layout/bList2"/>
    <dgm:cxn modelId="{50CA924A-8A65-409C-9F42-3EB3BF11058E}" type="presParOf" srcId="{DB8A4175-67B3-4DCA-8177-B209839F13C5}" destId="{AF74FC06-270F-443E-BB11-11F87E1AAFF1}" srcOrd="0" destOrd="0" presId="urn:microsoft.com/office/officeart/2005/8/layout/bList2"/>
    <dgm:cxn modelId="{B008AF7E-C94B-461A-BE8A-06F41A3412C6}" type="presParOf" srcId="{DB8A4175-67B3-4DCA-8177-B209839F13C5}" destId="{48D9A6B7-5BD6-4AD6-A701-5E1FD31A26CB}" srcOrd="1" destOrd="0" presId="urn:microsoft.com/office/officeart/2005/8/layout/bList2"/>
    <dgm:cxn modelId="{F6527D96-0108-406F-B2B8-6BB8036EE0CE}" type="presParOf" srcId="{DB8A4175-67B3-4DCA-8177-B209839F13C5}" destId="{9ECB7842-82A2-4098-AFDA-DE451E67340B}" srcOrd="2" destOrd="0" presId="urn:microsoft.com/office/officeart/2005/8/layout/bList2"/>
    <dgm:cxn modelId="{DEE843FA-CC97-47F8-BAE7-BA9C2BBDB8A1}" type="presParOf" srcId="{DB8A4175-67B3-4DCA-8177-B209839F13C5}" destId="{8C20A689-3C1E-425A-A279-2AB70F1D7FB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FC2C3-9D14-4452-8B6D-E61361258B05}" type="doc">
      <dgm:prSet loTypeId="urn:microsoft.com/office/officeart/2005/8/layout/bList2" loCatId="list" qsTypeId="urn:microsoft.com/office/officeart/2005/8/quickstyle/simple4" qsCatId="simple" csTypeId="urn:microsoft.com/office/officeart/2005/8/colors/accent6_2" csCatId="accent6" phldr="1"/>
      <dgm:spPr/>
    </dgm:pt>
    <dgm:pt modelId="{37626C3C-A291-4D57-B7AE-B851C2BD768F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60% off!</a:t>
          </a:r>
        </a:p>
      </dgm:t>
    </dgm:pt>
    <dgm:pt modelId="{2D638BE0-733D-4E4C-91F8-537F25B0690E}" type="parTrans" cxnId="{A5A018B7-C27D-446D-A579-C7D332642267}">
      <dgm:prSet/>
      <dgm:spPr/>
      <dgm:t>
        <a:bodyPr/>
        <a:lstStyle/>
        <a:p>
          <a:endParaRPr lang="en-GB"/>
        </a:p>
      </dgm:t>
    </dgm:pt>
    <dgm:pt modelId="{4E3685B8-17C8-48DD-A298-D67717FC9618}" type="sibTrans" cxnId="{A5A018B7-C27D-446D-A579-C7D332642267}">
      <dgm:prSet/>
      <dgm:spPr/>
      <dgm:t>
        <a:bodyPr/>
        <a:lstStyle/>
        <a:p>
          <a:endParaRPr lang="en-GB"/>
        </a:p>
      </dgm:t>
    </dgm:pt>
    <dgm:pt modelId="{5668110D-93A5-4517-9F00-BBFDED2CE9C5}" type="pres">
      <dgm:prSet presAssocID="{C76FC2C3-9D14-4452-8B6D-E61361258B05}" presName="diagram" presStyleCnt="0">
        <dgm:presLayoutVars>
          <dgm:dir/>
          <dgm:animLvl val="lvl"/>
          <dgm:resizeHandles val="exact"/>
        </dgm:presLayoutVars>
      </dgm:prSet>
      <dgm:spPr/>
    </dgm:pt>
    <dgm:pt modelId="{DB8A4175-67B3-4DCA-8177-B209839F13C5}" type="pres">
      <dgm:prSet presAssocID="{37626C3C-A291-4D57-B7AE-B851C2BD768F}" presName="compNode" presStyleCnt="0"/>
      <dgm:spPr/>
    </dgm:pt>
    <dgm:pt modelId="{AF74FC06-270F-443E-BB11-11F87E1AAFF1}" type="pres">
      <dgm:prSet presAssocID="{37626C3C-A291-4D57-B7AE-B851C2BD768F}" presName="childRect" presStyleLbl="bgAcc1" presStyleIdx="0" presStyleCnt="1">
        <dgm:presLayoutVars>
          <dgm:bulletEnabled val="1"/>
        </dgm:presLayoutVars>
      </dgm:prSet>
      <dgm:spPr/>
    </dgm:pt>
    <dgm:pt modelId="{48D9A6B7-5BD6-4AD6-A701-5E1FD31A26CB}" type="pres">
      <dgm:prSet presAssocID="{37626C3C-A291-4D57-B7AE-B851C2BD76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CB7842-82A2-4098-AFDA-DE451E67340B}" type="pres">
      <dgm:prSet presAssocID="{37626C3C-A291-4D57-B7AE-B851C2BD768F}" presName="parentRect" presStyleLbl="alignNode1" presStyleIdx="0" presStyleCnt="1"/>
      <dgm:spPr/>
    </dgm:pt>
    <dgm:pt modelId="{8C20A689-3C1E-425A-A279-2AB70F1D7FBD}" type="pres">
      <dgm:prSet presAssocID="{37626C3C-A291-4D57-B7AE-B851C2BD768F}" presName="adorn" presStyleLbl="fgAccFollowNode1" presStyleIdx="0" presStyleCnt="1"/>
      <dgm:spPr/>
    </dgm:pt>
  </dgm:ptLst>
  <dgm:cxnLst>
    <dgm:cxn modelId="{1FC39570-09A0-44E1-AAFA-060C90A88030}" type="presOf" srcId="{37626C3C-A291-4D57-B7AE-B851C2BD768F}" destId="{9ECB7842-82A2-4098-AFDA-DE451E67340B}" srcOrd="1" destOrd="0" presId="urn:microsoft.com/office/officeart/2005/8/layout/bList2"/>
    <dgm:cxn modelId="{99FC2474-5777-4F5E-B56E-910A6D9EFA4B}" type="presOf" srcId="{37626C3C-A291-4D57-B7AE-B851C2BD768F}" destId="{48D9A6B7-5BD6-4AD6-A701-5E1FD31A26CB}" srcOrd="0" destOrd="0" presId="urn:microsoft.com/office/officeart/2005/8/layout/bList2"/>
    <dgm:cxn modelId="{5214A09B-9A4B-4207-B013-E244F64DBD55}" type="presOf" srcId="{C76FC2C3-9D14-4452-8B6D-E61361258B05}" destId="{5668110D-93A5-4517-9F00-BBFDED2CE9C5}" srcOrd="0" destOrd="0" presId="urn:microsoft.com/office/officeart/2005/8/layout/bList2"/>
    <dgm:cxn modelId="{A5A018B7-C27D-446D-A579-C7D332642267}" srcId="{C76FC2C3-9D14-4452-8B6D-E61361258B05}" destId="{37626C3C-A291-4D57-B7AE-B851C2BD768F}" srcOrd="0" destOrd="0" parTransId="{2D638BE0-733D-4E4C-91F8-537F25B0690E}" sibTransId="{4E3685B8-17C8-48DD-A298-D67717FC9618}"/>
    <dgm:cxn modelId="{1146B1BC-F92E-4CF7-B4F8-1D6EDD258036}" type="presParOf" srcId="{5668110D-93A5-4517-9F00-BBFDED2CE9C5}" destId="{DB8A4175-67B3-4DCA-8177-B209839F13C5}" srcOrd="0" destOrd="0" presId="urn:microsoft.com/office/officeart/2005/8/layout/bList2"/>
    <dgm:cxn modelId="{D443E6B7-7DDA-4DF1-BFCD-1D3FE2B633EF}" type="presParOf" srcId="{DB8A4175-67B3-4DCA-8177-B209839F13C5}" destId="{AF74FC06-270F-443E-BB11-11F87E1AAFF1}" srcOrd="0" destOrd="0" presId="urn:microsoft.com/office/officeart/2005/8/layout/bList2"/>
    <dgm:cxn modelId="{ECAAECA4-8270-4225-9A88-09FBBB8BC12D}" type="presParOf" srcId="{DB8A4175-67B3-4DCA-8177-B209839F13C5}" destId="{48D9A6B7-5BD6-4AD6-A701-5E1FD31A26CB}" srcOrd="1" destOrd="0" presId="urn:microsoft.com/office/officeart/2005/8/layout/bList2"/>
    <dgm:cxn modelId="{2FF17C43-E7C0-4CE2-B506-DA63ABB68F55}" type="presParOf" srcId="{DB8A4175-67B3-4DCA-8177-B209839F13C5}" destId="{9ECB7842-82A2-4098-AFDA-DE451E67340B}" srcOrd="2" destOrd="0" presId="urn:microsoft.com/office/officeart/2005/8/layout/bList2"/>
    <dgm:cxn modelId="{27C30A97-31E6-4F7D-8E2A-013580349027}" type="presParOf" srcId="{DB8A4175-67B3-4DCA-8177-B209839F13C5}" destId="{8C20A689-3C1E-425A-A279-2AB70F1D7FB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FC2C3-9D14-4452-8B6D-E61361258B05}" type="doc">
      <dgm:prSet loTypeId="urn:microsoft.com/office/officeart/2005/8/layout/bList2" loCatId="list" qsTypeId="urn:microsoft.com/office/officeart/2005/8/quickstyle/simple4" qsCatId="simple" csTypeId="urn:microsoft.com/office/officeart/2005/8/colors/accent1_2" csCatId="accent1" phldr="1"/>
      <dgm:spPr/>
    </dgm:pt>
    <dgm:pt modelId="{37626C3C-A291-4D57-B7AE-B851C2BD768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40% off!</a:t>
          </a:r>
        </a:p>
      </dgm:t>
    </dgm:pt>
    <dgm:pt modelId="{2D638BE0-733D-4E4C-91F8-537F25B0690E}" type="parTrans" cxnId="{A5A018B7-C27D-446D-A579-C7D332642267}">
      <dgm:prSet/>
      <dgm:spPr/>
      <dgm:t>
        <a:bodyPr/>
        <a:lstStyle/>
        <a:p>
          <a:endParaRPr lang="en-GB"/>
        </a:p>
      </dgm:t>
    </dgm:pt>
    <dgm:pt modelId="{4E3685B8-17C8-48DD-A298-D67717FC9618}" type="sibTrans" cxnId="{A5A018B7-C27D-446D-A579-C7D332642267}">
      <dgm:prSet/>
      <dgm:spPr/>
      <dgm:t>
        <a:bodyPr/>
        <a:lstStyle/>
        <a:p>
          <a:endParaRPr lang="en-GB"/>
        </a:p>
      </dgm:t>
    </dgm:pt>
    <dgm:pt modelId="{5668110D-93A5-4517-9F00-BBFDED2CE9C5}" type="pres">
      <dgm:prSet presAssocID="{C76FC2C3-9D14-4452-8B6D-E61361258B05}" presName="diagram" presStyleCnt="0">
        <dgm:presLayoutVars>
          <dgm:dir/>
          <dgm:animLvl val="lvl"/>
          <dgm:resizeHandles val="exact"/>
        </dgm:presLayoutVars>
      </dgm:prSet>
      <dgm:spPr/>
    </dgm:pt>
    <dgm:pt modelId="{DB8A4175-67B3-4DCA-8177-B209839F13C5}" type="pres">
      <dgm:prSet presAssocID="{37626C3C-A291-4D57-B7AE-B851C2BD768F}" presName="compNode" presStyleCnt="0"/>
      <dgm:spPr/>
    </dgm:pt>
    <dgm:pt modelId="{AF74FC06-270F-443E-BB11-11F87E1AAFF1}" type="pres">
      <dgm:prSet presAssocID="{37626C3C-A291-4D57-B7AE-B851C2BD768F}" presName="childRect" presStyleLbl="bgAcc1" presStyleIdx="0" presStyleCnt="1">
        <dgm:presLayoutVars>
          <dgm:bulletEnabled val="1"/>
        </dgm:presLayoutVars>
      </dgm:prSet>
      <dgm:spPr/>
    </dgm:pt>
    <dgm:pt modelId="{48D9A6B7-5BD6-4AD6-A701-5E1FD31A26CB}" type="pres">
      <dgm:prSet presAssocID="{37626C3C-A291-4D57-B7AE-B851C2BD76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CB7842-82A2-4098-AFDA-DE451E67340B}" type="pres">
      <dgm:prSet presAssocID="{37626C3C-A291-4D57-B7AE-B851C2BD768F}" presName="parentRect" presStyleLbl="alignNode1" presStyleIdx="0" presStyleCnt="1"/>
      <dgm:spPr/>
    </dgm:pt>
    <dgm:pt modelId="{8C20A689-3C1E-425A-A279-2AB70F1D7FBD}" type="pres">
      <dgm:prSet presAssocID="{37626C3C-A291-4D57-B7AE-B851C2BD768F}" presName="adorn" presStyleLbl="fgAccFollowNode1" presStyleIdx="0" presStyleCnt="1"/>
      <dgm:spPr/>
    </dgm:pt>
  </dgm:ptLst>
  <dgm:cxnLst>
    <dgm:cxn modelId="{198CCE0A-AA55-44DC-9404-B3F4B208F3FB}" type="presOf" srcId="{37626C3C-A291-4D57-B7AE-B851C2BD768F}" destId="{48D9A6B7-5BD6-4AD6-A701-5E1FD31A26CB}" srcOrd="0" destOrd="0" presId="urn:microsoft.com/office/officeart/2005/8/layout/bList2"/>
    <dgm:cxn modelId="{682C5424-BF8C-488D-A553-4CFFF052F07F}" type="presOf" srcId="{37626C3C-A291-4D57-B7AE-B851C2BD768F}" destId="{9ECB7842-82A2-4098-AFDA-DE451E67340B}" srcOrd="1" destOrd="0" presId="urn:microsoft.com/office/officeart/2005/8/layout/bList2"/>
    <dgm:cxn modelId="{C196134E-35F4-47A4-A73D-7A065413C1DD}" type="presOf" srcId="{C76FC2C3-9D14-4452-8B6D-E61361258B05}" destId="{5668110D-93A5-4517-9F00-BBFDED2CE9C5}" srcOrd="0" destOrd="0" presId="urn:microsoft.com/office/officeart/2005/8/layout/bList2"/>
    <dgm:cxn modelId="{A5A018B7-C27D-446D-A579-C7D332642267}" srcId="{C76FC2C3-9D14-4452-8B6D-E61361258B05}" destId="{37626C3C-A291-4D57-B7AE-B851C2BD768F}" srcOrd="0" destOrd="0" parTransId="{2D638BE0-733D-4E4C-91F8-537F25B0690E}" sibTransId="{4E3685B8-17C8-48DD-A298-D67717FC9618}"/>
    <dgm:cxn modelId="{5A095BC5-1393-4A69-8457-79CF6F709DE7}" type="presParOf" srcId="{5668110D-93A5-4517-9F00-BBFDED2CE9C5}" destId="{DB8A4175-67B3-4DCA-8177-B209839F13C5}" srcOrd="0" destOrd="0" presId="urn:microsoft.com/office/officeart/2005/8/layout/bList2"/>
    <dgm:cxn modelId="{8D98EBA9-4C24-4CE5-8B9C-FC2ECE18A5B7}" type="presParOf" srcId="{DB8A4175-67B3-4DCA-8177-B209839F13C5}" destId="{AF74FC06-270F-443E-BB11-11F87E1AAFF1}" srcOrd="0" destOrd="0" presId="urn:microsoft.com/office/officeart/2005/8/layout/bList2"/>
    <dgm:cxn modelId="{425DB39C-0026-4BF6-9713-38DBB7E5406F}" type="presParOf" srcId="{DB8A4175-67B3-4DCA-8177-B209839F13C5}" destId="{48D9A6B7-5BD6-4AD6-A701-5E1FD31A26CB}" srcOrd="1" destOrd="0" presId="urn:microsoft.com/office/officeart/2005/8/layout/bList2"/>
    <dgm:cxn modelId="{FC3BD879-886A-4E21-93F6-5BE298B31A08}" type="presParOf" srcId="{DB8A4175-67B3-4DCA-8177-B209839F13C5}" destId="{9ECB7842-82A2-4098-AFDA-DE451E67340B}" srcOrd="2" destOrd="0" presId="urn:microsoft.com/office/officeart/2005/8/layout/bList2"/>
    <dgm:cxn modelId="{D6A75A4E-9DEA-48B4-A001-0ECB37A3C37C}" type="presParOf" srcId="{DB8A4175-67B3-4DCA-8177-B209839F13C5}" destId="{8C20A689-3C1E-425A-A279-2AB70F1D7FB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FC06-270F-443E-BB11-11F87E1AAFF1}">
      <dsp:nvSpPr>
        <dsp:cNvPr id="0" name=""/>
        <dsp:cNvSpPr/>
      </dsp:nvSpPr>
      <dsp:spPr>
        <a:xfrm>
          <a:off x="125990" y="1449"/>
          <a:ext cx="2381506" cy="17777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B7842-82A2-4098-AFDA-DE451E67340B}">
      <dsp:nvSpPr>
        <dsp:cNvPr id="0" name=""/>
        <dsp:cNvSpPr/>
      </dsp:nvSpPr>
      <dsp:spPr>
        <a:xfrm>
          <a:off x="125990" y="1779193"/>
          <a:ext cx="2381506" cy="76443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20% off!</a:t>
          </a:r>
        </a:p>
      </dsp:txBody>
      <dsp:txXfrm>
        <a:off x="125990" y="1779193"/>
        <a:ext cx="1677117" cy="764430"/>
      </dsp:txXfrm>
    </dsp:sp>
    <dsp:sp modelId="{8C20A689-3C1E-425A-A279-2AB70F1D7FBD}">
      <dsp:nvSpPr>
        <dsp:cNvPr id="0" name=""/>
        <dsp:cNvSpPr/>
      </dsp:nvSpPr>
      <dsp:spPr>
        <a:xfrm>
          <a:off x="1870477" y="1900616"/>
          <a:ext cx="833527" cy="833527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FC06-270F-443E-BB11-11F87E1AAFF1}">
      <dsp:nvSpPr>
        <dsp:cNvPr id="0" name=""/>
        <dsp:cNvSpPr/>
      </dsp:nvSpPr>
      <dsp:spPr>
        <a:xfrm>
          <a:off x="146691" y="1831"/>
          <a:ext cx="2343260" cy="1749194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B7842-82A2-4098-AFDA-DE451E67340B}">
      <dsp:nvSpPr>
        <dsp:cNvPr id="0" name=""/>
        <dsp:cNvSpPr/>
      </dsp:nvSpPr>
      <dsp:spPr>
        <a:xfrm>
          <a:off x="146691" y="1751025"/>
          <a:ext cx="2343260" cy="75215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30% off!</a:t>
          </a:r>
        </a:p>
      </dsp:txBody>
      <dsp:txXfrm>
        <a:off x="146691" y="1751025"/>
        <a:ext cx="1650183" cy="752153"/>
      </dsp:txXfrm>
    </dsp:sp>
    <dsp:sp modelId="{8C20A689-3C1E-425A-A279-2AB70F1D7FBD}">
      <dsp:nvSpPr>
        <dsp:cNvPr id="0" name=""/>
        <dsp:cNvSpPr/>
      </dsp:nvSpPr>
      <dsp:spPr>
        <a:xfrm>
          <a:off x="1863162" y="1870498"/>
          <a:ext cx="820141" cy="820141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FC06-270F-443E-BB11-11F87E1AAFF1}">
      <dsp:nvSpPr>
        <dsp:cNvPr id="0" name=""/>
        <dsp:cNvSpPr/>
      </dsp:nvSpPr>
      <dsp:spPr>
        <a:xfrm>
          <a:off x="91488" y="1236"/>
          <a:ext cx="2445251" cy="18253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B7842-82A2-4098-AFDA-DE451E67340B}">
      <dsp:nvSpPr>
        <dsp:cNvPr id="0" name=""/>
        <dsp:cNvSpPr/>
      </dsp:nvSpPr>
      <dsp:spPr>
        <a:xfrm>
          <a:off x="91488" y="1826564"/>
          <a:ext cx="2445251" cy="7848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15% off!</a:t>
          </a:r>
        </a:p>
      </dsp:txBody>
      <dsp:txXfrm>
        <a:off x="91488" y="1826564"/>
        <a:ext cx="1722008" cy="784891"/>
      </dsp:txXfrm>
    </dsp:sp>
    <dsp:sp modelId="{8C20A689-3C1E-425A-A279-2AB70F1D7FBD}">
      <dsp:nvSpPr>
        <dsp:cNvPr id="0" name=""/>
        <dsp:cNvSpPr/>
      </dsp:nvSpPr>
      <dsp:spPr>
        <a:xfrm>
          <a:off x="1882668" y="1951237"/>
          <a:ext cx="855838" cy="85583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FC06-270F-443E-BB11-11F87E1AAFF1}">
      <dsp:nvSpPr>
        <dsp:cNvPr id="0" name=""/>
        <dsp:cNvSpPr/>
      </dsp:nvSpPr>
      <dsp:spPr>
        <a:xfrm>
          <a:off x="68026" y="2637"/>
          <a:ext cx="2488598" cy="18576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B7842-82A2-4098-AFDA-DE451E67340B}">
      <dsp:nvSpPr>
        <dsp:cNvPr id="0" name=""/>
        <dsp:cNvSpPr/>
      </dsp:nvSpPr>
      <dsp:spPr>
        <a:xfrm>
          <a:off x="68026" y="1860323"/>
          <a:ext cx="2488598" cy="798804"/>
        </a:xfrm>
        <a:prstGeom prst="rect">
          <a:avLst/>
        </a:prstGeom>
        <a:solidFill>
          <a:srgbClr val="FF0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60% off!</a:t>
          </a:r>
        </a:p>
      </dsp:txBody>
      <dsp:txXfrm>
        <a:off x="68026" y="1860323"/>
        <a:ext cx="1752533" cy="798804"/>
      </dsp:txXfrm>
    </dsp:sp>
    <dsp:sp modelId="{8C20A689-3C1E-425A-A279-2AB70F1D7FBD}">
      <dsp:nvSpPr>
        <dsp:cNvPr id="0" name=""/>
        <dsp:cNvSpPr/>
      </dsp:nvSpPr>
      <dsp:spPr>
        <a:xfrm>
          <a:off x="1890959" y="1987206"/>
          <a:ext cx="871009" cy="871009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FC06-270F-443E-BB11-11F87E1AAFF1}">
      <dsp:nvSpPr>
        <dsp:cNvPr id="0" name=""/>
        <dsp:cNvSpPr/>
      </dsp:nvSpPr>
      <dsp:spPr>
        <a:xfrm>
          <a:off x="124610" y="1685"/>
          <a:ext cx="2384056" cy="17796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B7842-82A2-4098-AFDA-DE451E67340B}">
      <dsp:nvSpPr>
        <dsp:cNvPr id="0" name=""/>
        <dsp:cNvSpPr/>
      </dsp:nvSpPr>
      <dsp:spPr>
        <a:xfrm>
          <a:off x="124610" y="1781333"/>
          <a:ext cx="2384056" cy="765248"/>
        </a:xfrm>
        <a:prstGeom prst="rect">
          <a:avLst/>
        </a:prstGeom>
        <a:solidFill>
          <a:schemeClr val="accent5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40% off!</a:t>
          </a:r>
        </a:p>
      </dsp:txBody>
      <dsp:txXfrm>
        <a:off x="124610" y="1781333"/>
        <a:ext cx="1678913" cy="765248"/>
      </dsp:txXfrm>
    </dsp:sp>
    <dsp:sp modelId="{8C20A689-3C1E-425A-A279-2AB70F1D7FBD}">
      <dsp:nvSpPr>
        <dsp:cNvPr id="0" name=""/>
        <dsp:cNvSpPr/>
      </dsp:nvSpPr>
      <dsp:spPr>
        <a:xfrm>
          <a:off x="1870964" y="1902885"/>
          <a:ext cx="834419" cy="8344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92FA-4C57-4260-9FCF-D47FAD21764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0B8-2E97-47B2-9AA4-F5EDE9C4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98F24-EC8E-46CE-8616-D807FBE654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8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79136-FA5E-42D0-A247-DC469484C99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74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6C7C8-B2DB-42EB-BFBE-4F9D6C3300A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r>
              <a:rPr lang="en-GB"/>
              <a:t>Talk through each example as it appears. Explain the significance of finding a 17.5% increase in relation to VAT.</a:t>
            </a:r>
          </a:p>
        </p:txBody>
      </p:sp>
    </p:spTree>
    <p:extLst>
      <p:ext uri="{BB962C8B-B14F-4D97-AF65-F5344CB8AC3E}">
        <p14:creationId xmlns:p14="http://schemas.microsoft.com/office/powerpoint/2010/main" val="1084727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34228-878B-4D87-8221-29FA490CAEA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r>
              <a:rPr lang="en-GB"/>
              <a:t>Remind pupils again that 100% of the original amount is like one times the original amount, it remains unchanged. 100% is ‘all of it’.</a:t>
            </a:r>
          </a:p>
          <a:p>
            <a:r>
              <a:rPr lang="en-GB"/>
              <a:t>Explain that when we subtract 30% we are  subtracting 30% from the original amount, 100%, to make 70% of the original amount.</a:t>
            </a:r>
          </a:p>
          <a:p>
            <a:r>
              <a:rPr lang="en-GB"/>
              <a:t>Ask pupils why might it be better to find 70% than to find 30% and take it away.</a:t>
            </a:r>
          </a:p>
          <a:p>
            <a:r>
              <a:rPr lang="en-GB"/>
              <a:t>Again, establish that it’s quicker. We can do the calculation in one step.</a:t>
            </a:r>
          </a:p>
          <a:p>
            <a:r>
              <a:rPr lang="en-GB"/>
              <a:t>Discuss how 70% can be written as a decimal.</a:t>
            </a:r>
          </a:p>
          <a:p>
            <a:r>
              <a:rPr lang="en-GB"/>
              <a:t>Conclude that to decrease an amount by 30% we multiply it by 0.7.</a:t>
            </a:r>
          </a:p>
          <a:p>
            <a:r>
              <a:rPr lang="en-GB"/>
              <a:t>Give more verbal examples as necessary.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8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F9952-2318-4CC3-9595-87C0ACCD0A2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79136-FA5E-42D0-A247-DC469484C99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235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1DF1A-987C-4BFE-BB7B-6C204ED892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r>
              <a:rPr lang="en-GB"/>
              <a:t>Talk through each example as it appears. Pupils should be able to confidently subtract any given amount from 100 in their heads.</a:t>
            </a:r>
          </a:p>
        </p:txBody>
      </p:sp>
    </p:spTree>
    <p:extLst>
      <p:ext uri="{BB962C8B-B14F-4D97-AF65-F5344CB8AC3E}">
        <p14:creationId xmlns:p14="http://schemas.microsoft.com/office/powerpoint/2010/main" val="104513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Remind about the calculators and the fact you can divide by 80%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D7BA-5A63-49A6-BA4D-47957ED634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Remind about the calculators and the fact you can divide by 80%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D7BA-5A63-49A6-BA4D-47957ED634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7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16150-2CAE-47F0-A80F-687B3266A0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6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16150-2CAE-47F0-A80F-687B3266A0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1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16150-2CAE-47F0-A80F-687B3266A0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5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3948B-4439-4A4E-8B58-8CB5CEBF6B7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0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CB27C-327E-4BC4-B9B7-C4158A3B6AE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r>
              <a:rPr lang="en-GB"/>
              <a:t>Remind pupils that 100% of the original amount is like one times the original amount: it remains unchanged. 100% means ‘all of it’.</a:t>
            </a:r>
          </a:p>
          <a:p>
            <a:r>
              <a:rPr lang="en-GB"/>
              <a:t>When we add on 20% we are adding on 20% to the original amount, 100%, to make 120% of the original amount.</a:t>
            </a:r>
          </a:p>
          <a:p>
            <a:r>
              <a:rPr lang="en-GB"/>
              <a:t>Ask pupils why might it be better to find 120% than to find 20% and add it on.</a:t>
            </a:r>
          </a:p>
          <a:p>
            <a:r>
              <a:rPr lang="en-GB"/>
              <a:t>Establish that it’s quicker because we can do the calculation in one step. </a:t>
            </a:r>
          </a:p>
          <a:p>
            <a:r>
              <a:rPr lang="en-GB"/>
              <a:t>Discuss how 120% can be written as a decimal.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4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CA030-64F2-42CC-8D3C-C411D2454A3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0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8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7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1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8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9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3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8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26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70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328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517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3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1A20A-9C8F-4C6F-B6AD-A80C5B3909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44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9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5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1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8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2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6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1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3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2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831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06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AA8F-0B4C-49D5-B78E-1DAF9253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908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3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1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4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9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5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2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6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8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104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061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26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9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60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5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23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4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9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9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41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6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84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38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9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9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0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3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10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589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1A20A-9C8F-4C6F-B6AD-A80C5B390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19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969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94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08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93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08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19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18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024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69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759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F10-AB25-4401-B632-E0F00D70EB4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26" Type="http://schemas.openxmlformats.org/officeDocument/2006/relationships/diagramData" Target="../diagrams/data5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4.xml"/><Relationship Id="rId34" Type="http://schemas.openxmlformats.org/officeDocument/2006/relationships/image" Target="../media/image25.png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31.png"/><Relationship Id="rId3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microsoft.com/office/2007/relationships/diagramDrawing" Target="../diagrams/drawing4.xml"/><Relationship Id="rId32" Type="http://schemas.openxmlformats.org/officeDocument/2006/relationships/image" Target="../media/image33.jpeg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QuickStyle" Target="../diagrams/quickStyle5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31" Type="http://schemas.openxmlformats.org/officeDocument/2006/relationships/image" Target="../media/image32.jpe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0.png"/><Relationship Id="rId22" Type="http://schemas.openxmlformats.org/officeDocument/2006/relationships/diagramQuickStyle" Target="../diagrams/quickStyle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8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0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0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330.png"/><Relationship Id="rId4" Type="http://schemas.openxmlformats.org/officeDocument/2006/relationships/image" Target="../media/image300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40" y="517543"/>
            <a:ext cx="9545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DNA: 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Ask a question make a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7" y="1551709"/>
            <a:ext cx="9180369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3719" y="1510892"/>
            <a:ext cx="7829280" cy="15363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30053" y="212952"/>
            <a:ext cx="6949619" cy="710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Calculate the percentage of the amount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3719" y="1895145"/>
            <a:ext cx="78128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66% of 99		(b)  84% of 84		(c)  17.5% of 130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(d)  20.3% of 190	(e)  23.8% of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 startAt="6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1.5% of 68		(g)  1.9% of 95		(h)  99.9% of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  104% of 65		(h)  117.5% of 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9184" y="3479320"/>
            <a:ext cx="7829280" cy="1536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00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9901" y="1676596"/>
            <a:ext cx="7829280" cy="15363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06582" y="178120"/>
            <a:ext cx="2582308" cy="710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9901" y="2060849"/>
            <a:ext cx="78128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65.34		(b)  70.56		(c)  22.75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(d)  38.57		(e)  16.66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 startAt="6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1.02		(g)  1.805		(h)  15.984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   67.6		(h)  57.575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5366" y="3645024"/>
            <a:ext cx="7829280" cy="1536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01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2" name="Text Box 6"/>
          <p:cNvSpPr txBox="1">
            <a:spLocks noChangeArrowheads="1"/>
          </p:cNvSpPr>
          <p:nvPr/>
        </p:nvSpPr>
        <p:spPr bwMode="auto">
          <a:xfrm>
            <a:off x="860426" y="80680"/>
            <a:ext cx="1692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BINGO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62081" y="1298717"/>
          <a:ext cx="6096000" cy="1112838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02" name="TextBox 41"/>
          <p:cNvSpPr txBox="1">
            <a:spLocks noChangeArrowheads="1"/>
          </p:cNvSpPr>
          <p:nvPr/>
        </p:nvSpPr>
        <p:spPr bwMode="auto">
          <a:xfrm>
            <a:off x="1168257" y="611330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Draw a 3 x 3 grid as shown below:</a:t>
            </a:r>
          </a:p>
        </p:txBody>
      </p:sp>
      <p:sp>
        <p:nvSpPr>
          <p:cNvPr id="19503" name="TextBox 41"/>
          <p:cNvSpPr txBox="1">
            <a:spLocks noChangeArrowheads="1"/>
          </p:cNvSpPr>
          <p:nvPr/>
        </p:nvSpPr>
        <p:spPr bwMode="auto">
          <a:xfrm>
            <a:off x="1304782" y="2600467"/>
            <a:ext cx="8961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any nine numbers below into the grid (repeats forbidden)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562081" y="1298717"/>
          <a:ext cx="6096000" cy="1112838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22" name="TextBox 1"/>
          <p:cNvSpPr txBox="1">
            <a:spLocks noChangeArrowheads="1"/>
          </p:cNvSpPr>
          <p:nvPr/>
        </p:nvSpPr>
        <p:spPr bwMode="auto">
          <a:xfrm>
            <a:off x="1195243" y="329103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68.16         188.83            99.12         169.47</a:t>
            </a:r>
          </a:p>
        </p:txBody>
      </p:sp>
      <p:sp>
        <p:nvSpPr>
          <p:cNvPr id="19523" name="TextBox 1"/>
          <p:cNvSpPr txBox="1">
            <a:spLocks noChangeArrowheads="1"/>
          </p:cNvSpPr>
          <p:nvPr/>
        </p:nvSpPr>
        <p:spPr bwMode="auto">
          <a:xfrm>
            <a:off x="1222232" y="3948255"/>
            <a:ext cx="9063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216.45         39.6              530.4         649.8</a:t>
            </a:r>
          </a:p>
        </p:txBody>
      </p:sp>
      <p:sp>
        <p:nvSpPr>
          <p:cNvPr id="19524" name="TextBox 1"/>
          <p:cNvSpPr txBox="1">
            <a:spLocks noChangeArrowheads="1"/>
          </p:cNvSpPr>
          <p:nvPr/>
        </p:nvSpPr>
        <p:spPr bwMode="auto">
          <a:xfrm>
            <a:off x="1242868" y="461818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56.7             364               253.4         326.4</a:t>
            </a:r>
          </a:p>
        </p:txBody>
      </p:sp>
      <p:sp>
        <p:nvSpPr>
          <p:cNvPr id="19525" name="TextBox 1"/>
          <p:cNvSpPr txBox="1">
            <a:spLocks noChangeArrowheads="1"/>
          </p:cNvSpPr>
          <p:nvPr/>
        </p:nvSpPr>
        <p:spPr bwMode="auto">
          <a:xfrm>
            <a:off x="1236519" y="5294455"/>
            <a:ext cx="9110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236.16         497.8            120.4         1.21</a:t>
            </a:r>
          </a:p>
        </p:txBody>
      </p:sp>
    </p:spTree>
    <p:extLst>
      <p:ext uri="{BB962C8B-B14F-4D97-AF65-F5344CB8AC3E}">
        <p14:creationId xmlns:p14="http://schemas.microsoft.com/office/powerpoint/2010/main" val="213554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88" y="1896341"/>
            <a:ext cx="10226884" cy="1844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88" y="2618509"/>
            <a:ext cx="5022706" cy="3665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188" y="695189"/>
            <a:ext cx="38170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MERIT TIME: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57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92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Demonstrate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923330"/>
            <a:ext cx="8353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" y="96871"/>
            <a:ext cx="3190009" cy="6457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8087" y="2057583"/>
            <a:ext cx="83091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On these calculators we can if we want to simply divide by the % rather than the decimal multiplier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</a:rPr>
              <a:t>Note: 20% increase = 120% = 1.2 (Multiplier)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89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65323" y="738255"/>
            <a:ext cx="7983477" cy="11446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a sale, the all items are reduced by 20%. If the sale price of a jacket is £40, what was its original price prior to the sale? </a:t>
            </a:r>
          </a:p>
        </p:txBody>
      </p:sp>
      <p:sp>
        <p:nvSpPr>
          <p:cNvPr id="13" name="10-Point Star 12"/>
          <p:cNvSpPr/>
          <p:nvPr/>
        </p:nvSpPr>
        <p:spPr>
          <a:xfrm>
            <a:off x="2342369" y="2006009"/>
            <a:ext cx="1705494" cy="144377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Initial Amount</a:t>
            </a:r>
          </a:p>
        </p:txBody>
      </p:sp>
      <p:sp>
        <p:nvSpPr>
          <p:cNvPr id="14" name="10-Point Star 13"/>
          <p:cNvSpPr/>
          <p:nvPr/>
        </p:nvSpPr>
        <p:spPr>
          <a:xfrm>
            <a:off x="4894561" y="2006009"/>
            <a:ext cx="2026833" cy="14437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Change</a:t>
            </a:r>
          </a:p>
        </p:txBody>
      </p:sp>
      <p:sp>
        <p:nvSpPr>
          <p:cNvPr id="15" name="10-Point Star 14"/>
          <p:cNvSpPr/>
          <p:nvPr/>
        </p:nvSpPr>
        <p:spPr>
          <a:xfrm>
            <a:off x="7414842" y="2006009"/>
            <a:ext cx="1705494" cy="144377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Final Amount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27750" y="2420056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841386" y="2452218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5062" y="3717033"/>
            <a:ext cx="2933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×    80%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4073" y="3717032"/>
            <a:ext cx="238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=     £40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3943" y="3708982"/>
            <a:ext cx="238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1313301" y="4868567"/>
            <a:ext cx="2340260" cy="952654"/>
          </a:xfrm>
          <a:prstGeom prst="wedgeRectCallout">
            <a:avLst>
              <a:gd name="adj1" fmla="val -46635"/>
              <a:gd name="adj2" fmla="val 7078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Rearranging our equation…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0246" y="4872453"/>
                <a:ext cx="3739621" cy="1508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𝟒𝟎</m:t>
                          </m:r>
                        </m:num>
                        <m:den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𝟖𝟎</m:t>
                          </m:r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=    ?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46" y="4872453"/>
                <a:ext cx="3739621" cy="1508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9015293" y="4699946"/>
            <a:ext cx="2664296" cy="118104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jacket was £50 prior to the sale</a:t>
            </a:r>
          </a:p>
        </p:txBody>
      </p:sp>
      <p:pic>
        <p:nvPicPr>
          <p:cNvPr id="8194" name="Picture 2" descr="http://www.pageresource.com/clipart/clipart/office/salepromos/green/sale-left-gree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8" y="2184260"/>
            <a:ext cx="10181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ECB34D-C897-46E0-A4E2-CA854399E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139" y="2613016"/>
            <a:ext cx="2380498" cy="1118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0245FF-BD64-4D95-B19C-F89ED8BC17C4}"/>
              </a:ext>
            </a:extLst>
          </p:cNvPr>
          <p:cNvSpPr txBox="1"/>
          <p:nvPr/>
        </p:nvSpPr>
        <p:spPr>
          <a:xfrm>
            <a:off x="188440" y="292041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28511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  <p:bldP spid="23" grpId="0"/>
      <p:bldP spid="25" grpId="0"/>
      <p:bldP spid="26" grpId="0"/>
      <p:bldP spid="2" grpId="0" animBg="1"/>
      <p:bldP spid="29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65323" y="738255"/>
            <a:ext cx="7983477" cy="11446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a sale, the all items are reduced by 20%. If the sale price of a jacket is £40, what was its original price prior to the sale? </a:t>
            </a:r>
          </a:p>
        </p:txBody>
      </p:sp>
      <p:sp>
        <p:nvSpPr>
          <p:cNvPr id="13" name="10-Point Star 12"/>
          <p:cNvSpPr/>
          <p:nvPr/>
        </p:nvSpPr>
        <p:spPr>
          <a:xfrm>
            <a:off x="2342369" y="2006009"/>
            <a:ext cx="1705494" cy="144377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Initial Amount</a:t>
            </a:r>
          </a:p>
        </p:txBody>
      </p:sp>
      <p:sp>
        <p:nvSpPr>
          <p:cNvPr id="14" name="10-Point Star 13"/>
          <p:cNvSpPr/>
          <p:nvPr/>
        </p:nvSpPr>
        <p:spPr>
          <a:xfrm>
            <a:off x="4894561" y="2006009"/>
            <a:ext cx="2026833" cy="14437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Change</a:t>
            </a:r>
          </a:p>
        </p:txBody>
      </p:sp>
      <p:sp>
        <p:nvSpPr>
          <p:cNvPr id="15" name="10-Point Star 14"/>
          <p:cNvSpPr/>
          <p:nvPr/>
        </p:nvSpPr>
        <p:spPr>
          <a:xfrm>
            <a:off x="7414842" y="2006009"/>
            <a:ext cx="1705494" cy="144377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Final Amount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27750" y="2420056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841386" y="2452218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5062" y="3717033"/>
            <a:ext cx="2933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×    0.8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4073" y="3717032"/>
            <a:ext cx="238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=     £40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3943" y="3708982"/>
            <a:ext cx="238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1313301" y="4868567"/>
            <a:ext cx="2340260" cy="952654"/>
          </a:xfrm>
          <a:prstGeom prst="wedgeRectCallout">
            <a:avLst>
              <a:gd name="adj1" fmla="val -46635"/>
              <a:gd name="adj2" fmla="val 7078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Rearranging our equation…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0246" y="4872453"/>
                <a:ext cx="3739621" cy="148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𝟒𝟎</m:t>
                          </m:r>
                        </m:num>
                        <m:den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en-GB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=    ?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46" y="4872453"/>
                <a:ext cx="3739621" cy="1480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9015293" y="4699946"/>
            <a:ext cx="2664296" cy="118104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jacket was £50 prior to the sale</a:t>
            </a:r>
          </a:p>
        </p:txBody>
      </p:sp>
      <p:pic>
        <p:nvPicPr>
          <p:cNvPr id="8194" name="Picture 2" descr="http://www.pageresource.com/clipart/clipart/office/salepromos/green/sale-left-gree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8" y="2184260"/>
            <a:ext cx="10181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ECB34D-C897-46E0-A4E2-CA854399E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139" y="2613016"/>
            <a:ext cx="2380498" cy="1118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0245FF-BD64-4D95-B19C-F89ED8BC17C4}"/>
              </a:ext>
            </a:extLst>
          </p:cNvPr>
          <p:cNvSpPr txBox="1"/>
          <p:nvPr/>
        </p:nvSpPr>
        <p:spPr>
          <a:xfrm>
            <a:off x="188440" y="292041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7118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  <p:bldP spid="23" grpId="0"/>
      <p:bldP spid="25" grpId="0"/>
      <p:bldP spid="26" grpId="0"/>
      <p:bldP spid="2" grpId="0" animBg="1"/>
      <p:bldP spid="29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62887" y="761362"/>
            <a:ext cx="8424936" cy="112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a sale, a smartphone costs £350 after a 30% discount has been applied. What was the original price of the smartphone?</a:t>
            </a:r>
          </a:p>
        </p:txBody>
      </p:sp>
      <p:sp>
        <p:nvSpPr>
          <p:cNvPr id="13" name="10-Point Star 12"/>
          <p:cNvSpPr/>
          <p:nvPr/>
        </p:nvSpPr>
        <p:spPr>
          <a:xfrm>
            <a:off x="2342369" y="2006009"/>
            <a:ext cx="1705494" cy="144377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Original Price</a:t>
            </a:r>
          </a:p>
        </p:txBody>
      </p:sp>
      <p:sp>
        <p:nvSpPr>
          <p:cNvPr id="14" name="10-Point Star 13"/>
          <p:cNvSpPr/>
          <p:nvPr/>
        </p:nvSpPr>
        <p:spPr>
          <a:xfrm>
            <a:off x="4730247" y="2006009"/>
            <a:ext cx="2013826" cy="14437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Change</a:t>
            </a:r>
          </a:p>
        </p:txBody>
      </p:sp>
      <p:sp>
        <p:nvSpPr>
          <p:cNvPr id="15" name="10-Point Star 14"/>
          <p:cNvSpPr/>
          <p:nvPr/>
        </p:nvSpPr>
        <p:spPr>
          <a:xfrm>
            <a:off x="7414842" y="2006009"/>
            <a:ext cx="1705494" cy="144377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Sale Price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27750" y="2420056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694763" y="2420056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5062" y="3717033"/>
            <a:ext cx="2933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×    70%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4072" y="37170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=     £350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3943" y="3708982"/>
            <a:ext cx="238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0246" y="4872454"/>
                <a:ext cx="3739621" cy="152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𝟑𝟓𝟎</m:t>
                          </m:r>
                        </m:num>
                        <m:den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𝟕𝟎</m:t>
                          </m:r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=    ?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46" y="4872454"/>
                <a:ext cx="3739621" cy="1523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9308563" y="4815282"/>
            <a:ext cx="2664296" cy="118104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smartphone was £500 prior to the sale</a:t>
            </a:r>
          </a:p>
        </p:txBody>
      </p:sp>
      <p:pic>
        <p:nvPicPr>
          <p:cNvPr id="16" name="Picture 2" descr="http://www.pageresource.com/clipart/clipart/office/salepromos/green/sale-left-gree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1" y="2243645"/>
            <a:ext cx="10181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A83B8F-AB8E-45E3-AED8-99C6484F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139" y="2613016"/>
            <a:ext cx="2380498" cy="11187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670BD4-EEA9-4648-8F0C-76B913D021E1}"/>
              </a:ext>
            </a:extLst>
          </p:cNvPr>
          <p:cNvSpPr txBox="1"/>
          <p:nvPr/>
        </p:nvSpPr>
        <p:spPr>
          <a:xfrm>
            <a:off x="188440" y="292041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38885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9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62887" y="761362"/>
            <a:ext cx="8424936" cy="112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a sale, a smartphone costs £350 after a 30% discount has been applied. What was the original price of the smartphone?</a:t>
            </a:r>
          </a:p>
        </p:txBody>
      </p:sp>
      <p:sp>
        <p:nvSpPr>
          <p:cNvPr id="13" name="10-Point Star 12"/>
          <p:cNvSpPr/>
          <p:nvPr/>
        </p:nvSpPr>
        <p:spPr>
          <a:xfrm>
            <a:off x="2342369" y="2006009"/>
            <a:ext cx="1705494" cy="144377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Original Price</a:t>
            </a:r>
          </a:p>
        </p:txBody>
      </p:sp>
      <p:sp>
        <p:nvSpPr>
          <p:cNvPr id="14" name="10-Point Star 13"/>
          <p:cNvSpPr/>
          <p:nvPr/>
        </p:nvSpPr>
        <p:spPr>
          <a:xfrm>
            <a:off x="4730247" y="2006009"/>
            <a:ext cx="2013826" cy="14437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Change</a:t>
            </a:r>
          </a:p>
        </p:txBody>
      </p:sp>
      <p:sp>
        <p:nvSpPr>
          <p:cNvPr id="15" name="10-Point Star 14"/>
          <p:cNvSpPr/>
          <p:nvPr/>
        </p:nvSpPr>
        <p:spPr>
          <a:xfrm>
            <a:off x="7414842" y="2006009"/>
            <a:ext cx="1705494" cy="144377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Sale Price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27750" y="2420056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694763" y="2420056"/>
            <a:ext cx="653465" cy="6156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5062" y="3717033"/>
            <a:ext cx="2933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×    0.70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4072" y="37170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=     £350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3943" y="3708982"/>
            <a:ext cx="238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0246" y="4872454"/>
                <a:ext cx="3739621" cy="149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𝟑𝟓𝟎</m:t>
                          </m:r>
                        </m:num>
                        <m:den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𝟕</m:t>
                          </m:r>
                        </m:den>
                      </m:f>
                      <m:r>
                        <a:rPr kumimoji="0" lang="en-GB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=    ?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46" y="4872454"/>
                <a:ext cx="3739621" cy="1495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9308563" y="4815282"/>
            <a:ext cx="2664296" cy="118104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smartphone was £500 prior to the sale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2A3E1B-466C-4D1E-BF01-1DC32C53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139" y="2613016"/>
            <a:ext cx="2380498" cy="11187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8A53CE-0ED1-4A02-A4CC-1D64D094A226}"/>
              </a:ext>
            </a:extLst>
          </p:cNvPr>
          <p:cNvSpPr txBox="1"/>
          <p:nvPr/>
        </p:nvSpPr>
        <p:spPr>
          <a:xfrm>
            <a:off x="188440" y="292041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33913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9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Express a Number as a Percentage of another number.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Unit 4H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03404-3960-4E9D-8F3E-079D14CE2603}"/>
              </a:ext>
            </a:extLst>
          </p:cNvPr>
          <p:cNvSpPr txBox="1"/>
          <p:nvPr/>
        </p:nvSpPr>
        <p:spPr>
          <a:xfrm>
            <a:off x="8863781" y="442452"/>
            <a:ext cx="216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22.9.20</a:t>
            </a:r>
          </a:p>
        </p:txBody>
      </p:sp>
    </p:spTree>
    <p:extLst>
      <p:ext uri="{BB962C8B-B14F-4D97-AF65-F5344CB8AC3E}">
        <p14:creationId xmlns:p14="http://schemas.microsoft.com/office/powerpoint/2010/main" val="17280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04454" y="702453"/>
            <a:ext cx="8379327" cy="1108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a sale, I paid £60 for a pair of trainers. I received a 20% discount using my student card. How much would the trainers normally cost?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11625" y="2095984"/>
                <a:ext cx="3739621" cy="149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𝟔𝟎</m:t>
                          </m:r>
                        </m:num>
                        <m:den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en-GB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=    ?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5" y="2095984"/>
                <a:ext cx="3739621" cy="1495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6888089" y="2548426"/>
            <a:ext cx="3890748" cy="828511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trainers normally cost £75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7568" y="4365104"/>
            <a:ext cx="2880320" cy="1152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Price before discount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3545" y="4365104"/>
            <a:ext cx="2880320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Price after discount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226512" y="4391649"/>
            <a:ext cx="1661577" cy="3996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5226511" y="5157192"/>
            <a:ext cx="1661577" cy="3996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8094" y="3717032"/>
            <a:ext cx="157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× 0.80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68095" y="5517233"/>
            <a:ext cx="157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÷ 0.80</a:t>
            </a:r>
          </a:p>
        </p:txBody>
      </p:sp>
      <p:pic>
        <p:nvPicPr>
          <p:cNvPr id="24" name="Picture 2" descr="http://www.pageresource.com/clipart/clipart/office/salepromos/green/sale-left-gree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60" y="2016559"/>
            <a:ext cx="10181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E89F91-8311-4D7F-BBFA-713F93D3A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57" y="3032010"/>
            <a:ext cx="2380498" cy="11187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29EFEE-1D8C-4A07-87D5-4263C09059D7}"/>
              </a:ext>
            </a:extLst>
          </p:cNvPr>
          <p:cNvSpPr txBox="1"/>
          <p:nvPr/>
        </p:nvSpPr>
        <p:spPr>
          <a:xfrm>
            <a:off x="188440" y="292041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You Do:</a:t>
            </a:r>
          </a:p>
        </p:txBody>
      </p:sp>
    </p:spTree>
    <p:extLst>
      <p:ext uri="{BB962C8B-B14F-4D97-AF65-F5344CB8AC3E}">
        <p14:creationId xmlns:p14="http://schemas.microsoft.com/office/powerpoint/2010/main" val="14103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2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04454" y="702453"/>
            <a:ext cx="8379327" cy="1108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a sale, I paid £60 for a pair of trainers. I received a 20% discount using my student card. How much would the trainers normally cost?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11625" y="2095984"/>
                <a:ext cx="3739621" cy="149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𝟔𝟎</m:t>
                          </m:r>
                        </m:num>
                        <m:den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𝟖𝟎</m:t>
                          </m:r>
                          <m:r>
                            <a:rPr kumimoji="0" lang="en-GB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=    ?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5" y="2095984"/>
                <a:ext cx="3739621" cy="1495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6888089" y="2548426"/>
            <a:ext cx="3890748" cy="828511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trainers normally cost £75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7568" y="4365104"/>
            <a:ext cx="2880320" cy="1152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Price before discount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3545" y="4365104"/>
            <a:ext cx="2880320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Price after discount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226512" y="4391649"/>
            <a:ext cx="1661577" cy="3996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5226511" y="5157192"/>
            <a:ext cx="1661577" cy="3996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8094" y="3717032"/>
            <a:ext cx="157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× 80%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68095" y="5517233"/>
            <a:ext cx="157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÷ 80%</a:t>
            </a:r>
          </a:p>
        </p:txBody>
      </p:sp>
      <p:pic>
        <p:nvPicPr>
          <p:cNvPr id="24" name="Picture 2" descr="http://www.pageresource.com/clipart/clipart/office/salepromos/green/sale-left-gree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5" y="2051600"/>
            <a:ext cx="10181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07E19-A19B-43A7-A8E6-17D76318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5" y="3155840"/>
            <a:ext cx="2380498" cy="11187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0B1074-429F-4407-A84C-51D549014D5F}"/>
              </a:ext>
            </a:extLst>
          </p:cNvPr>
          <p:cNvSpPr txBox="1"/>
          <p:nvPr/>
        </p:nvSpPr>
        <p:spPr>
          <a:xfrm>
            <a:off x="188440" y="292041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You Do:</a:t>
            </a:r>
          </a:p>
        </p:txBody>
      </p:sp>
    </p:spTree>
    <p:extLst>
      <p:ext uri="{BB962C8B-B14F-4D97-AF65-F5344CB8AC3E}">
        <p14:creationId xmlns:p14="http://schemas.microsoft.com/office/powerpoint/2010/main" val="1910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2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39801-FED6-4078-9A1C-2C6710B6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94" y="738202"/>
            <a:ext cx="7186334" cy="53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0250" y="762788"/>
          <a:ext cx="2829995" cy="273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images.clipartpanda.com/t-shirt-clip-art-Azure_T-Shirt_Clip_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50" y="2621884"/>
            <a:ext cx="760012" cy="82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5877" y="930612"/>
            <a:ext cx="203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Sale Price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£40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3842983" y="755120"/>
          <a:ext cx="2829995" cy="2692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08610" y="922944"/>
            <a:ext cx="203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Sale Price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£60</a:t>
            </a:r>
          </a:p>
        </p:txBody>
      </p:sp>
      <p:pic>
        <p:nvPicPr>
          <p:cNvPr id="23" name="Picture 8" descr="http://www.clipartlord.com/wp-content/uploads/2014/03/jacke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90" y="2534854"/>
            <a:ext cx="1008312" cy="1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Diagram 24"/>
          <p:cNvGraphicFramePr/>
          <p:nvPr/>
        </p:nvGraphicFramePr>
        <p:xfrm>
          <a:off x="7321050" y="690070"/>
          <a:ext cx="282999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58685" y="857893"/>
            <a:ext cx="203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Sale Price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£25.50</a:t>
            </a:r>
          </a:p>
        </p:txBody>
      </p:sp>
      <p:graphicFrame>
        <p:nvGraphicFramePr>
          <p:cNvPr id="30" name="Diagram 29"/>
          <p:cNvGraphicFramePr/>
          <p:nvPr/>
        </p:nvGraphicFramePr>
        <p:xfrm>
          <a:off x="1826759" y="3498382"/>
          <a:ext cx="2829995" cy="286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092386" y="3666205"/>
            <a:ext cx="203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Sale Price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£1.40</a:t>
            </a:r>
          </a:p>
        </p:txBody>
      </p:sp>
      <p:pic>
        <p:nvPicPr>
          <p:cNvPr id="5122" name="Picture 2" descr="http://www.clker.com/cliparts/1/X/y/w/C/K/red-socks-md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51" y="5557685"/>
            <a:ext cx="738219" cy="6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Diagram 32"/>
          <p:cNvGraphicFramePr/>
          <p:nvPr/>
        </p:nvGraphicFramePr>
        <p:xfrm>
          <a:off x="5767611" y="3620244"/>
          <a:ext cx="2829995" cy="273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105246" y="3788068"/>
            <a:ext cx="203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Sale Price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£54</a:t>
            </a:r>
          </a:p>
        </p:txBody>
      </p:sp>
      <p:pic>
        <p:nvPicPr>
          <p:cNvPr id="5124" name="Picture 4" descr="http://cliparts.co/cliparts/yik/Kag/yikKaggkT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58" y="5583986"/>
            <a:ext cx="1035749" cy="7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allthingsclipart.com/04/jeans.01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47" y="2633893"/>
            <a:ext cx="695224" cy="84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pageresource.com/clipart/clipart/office/salepromos/green/sale-left-green.png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42"/>
            <a:ext cx="10181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7A3954-E517-4F22-8F63-3C1A5FCF0F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87235" y="4498202"/>
            <a:ext cx="2380498" cy="11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8" y="900684"/>
            <a:ext cx="19860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22906" y="1253075"/>
                <a:ext cx="3739621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06" y="1253075"/>
                <a:ext cx="3739621" cy="1017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3" y="2844900"/>
            <a:ext cx="1912366" cy="16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13087" y="3195530"/>
                <a:ext cx="373962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𝟕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𝟖𝟓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𝟕𝟏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7" y="3195530"/>
                <a:ext cx="3739621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6" y="4717108"/>
            <a:ext cx="19905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10938" y="5057736"/>
                <a:ext cx="373962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𝟖𝟓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938" y="5057736"/>
                <a:ext cx="3739621" cy="10275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7" y="1961742"/>
            <a:ext cx="2016224" cy="168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760349" y="2259234"/>
                <a:ext cx="3739621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49" y="2259234"/>
                <a:ext cx="3739621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47" y="3781004"/>
            <a:ext cx="1942138" cy="16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72317" y="4081916"/>
                <a:ext cx="3739621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𝟓𝟒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𝟗𝟎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17" y="4081916"/>
                <a:ext cx="3739621" cy="10177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43197" y="-117917"/>
            <a:ext cx="2608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2807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37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8" y="900684"/>
            <a:ext cx="19860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22906" y="1253075"/>
                <a:ext cx="3739621" cy="1036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𝟖𝟎</m:t>
                          </m:r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06" y="1253075"/>
                <a:ext cx="3739621" cy="1036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3" y="2844900"/>
            <a:ext cx="1912366" cy="16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13087" y="3195530"/>
                <a:ext cx="3739621" cy="1036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𝟕𝟎</m:t>
                          </m:r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𝟖𝟓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𝟕𝟏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7" y="3195530"/>
                <a:ext cx="3739621" cy="1036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6" y="4717108"/>
            <a:ext cx="19905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10938" y="5057736"/>
                <a:ext cx="3739621" cy="104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𝟖𝟓</m:t>
                          </m:r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938" y="5057736"/>
                <a:ext cx="3739621" cy="1046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7" y="1961742"/>
            <a:ext cx="2016224" cy="168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760349" y="2259234"/>
                <a:ext cx="3739621" cy="1036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𝟒𝟎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49" y="2259234"/>
                <a:ext cx="3739621" cy="1036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47" y="3781004"/>
            <a:ext cx="1942138" cy="16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72317" y="4081916"/>
                <a:ext cx="3739621" cy="104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£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𝟓𝟒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𝟔𝟎</m:t>
                          </m:r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=£</m:t>
                      </m:r>
                      <m:r>
                        <a:rPr kumimoji="0" lang="en-GB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𝟗𝟎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17" y="4081916"/>
                <a:ext cx="3739621" cy="10467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43197" y="-117917"/>
            <a:ext cx="2608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0233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37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0F3287-D6FA-4D23-ADFF-0CC651214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57258"/>
            <a:ext cx="1217980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1F2F9D-F719-467D-8C44-18418F2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4" y="786172"/>
            <a:ext cx="9144000" cy="563612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E8EBCE-6C35-450A-9EFB-803D7058CB26}"/>
              </a:ext>
            </a:extLst>
          </p:cNvPr>
          <p:cNvSpPr/>
          <p:nvPr/>
        </p:nvSpPr>
        <p:spPr>
          <a:xfrm>
            <a:off x="1505979" y="138100"/>
            <a:ext cx="576064" cy="64807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A50CA6-86C3-49A3-A392-929A92F523C6}"/>
              </a:ext>
            </a:extLst>
          </p:cNvPr>
          <p:cNvSpPr/>
          <p:nvPr/>
        </p:nvSpPr>
        <p:spPr>
          <a:xfrm>
            <a:off x="4627203" y="138100"/>
            <a:ext cx="576064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B6A369-587A-43C3-94D8-7125E9B3BA8D}"/>
              </a:ext>
            </a:extLst>
          </p:cNvPr>
          <p:cNvSpPr/>
          <p:nvPr/>
        </p:nvSpPr>
        <p:spPr>
          <a:xfrm>
            <a:off x="7830489" y="33672"/>
            <a:ext cx="576064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02105-DCE8-463F-99C6-A68BC7F2F4F7}"/>
              </a:ext>
            </a:extLst>
          </p:cNvPr>
          <p:cNvSpPr txBox="1"/>
          <p:nvPr/>
        </p:nvSpPr>
        <p:spPr>
          <a:xfrm>
            <a:off x="9769585" y="3604235"/>
            <a:ext cx="2055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Challenge: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F57D7-DF0F-427B-B853-DD4D3040E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320" y="2078559"/>
            <a:ext cx="2380498" cy="11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90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75D5A2-1614-4AE5-8987-D6493F0D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A60395-809E-4985-AA18-BF4A06FC0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641" y="1730867"/>
            <a:ext cx="9808750" cy="3693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CE92CD-BEC7-4D83-AFAA-AA49E43064A6}"/>
              </a:ext>
            </a:extLst>
          </p:cNvPr>
          <p:cNvSpPr txBox="1"/>
          <p:nvPr/>
        </p:nvSpPr>
        <p:spPr>
          <a:xfrm>
            <a:off x="249659" y="119270"/>
            <a:ext cx="1937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A19193-2C0E-4648-A342-412A67A192A9}"/>
              </a:ext>
            </a:extLst>
          </p:cNvPr>
          <p:cNvSpPr/>
          <p:nvPr/>
        </p:nvSpPr>
        <p:spPr>
          <a:xfrm>
            <a:off x="2867135" y="730928"/>
            <a:ext cx="576064" cy="64807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681584-EC1E-422F-A182-C856512E89DD}"/>
              </a:ext>
            </a:extLst>
          </p:cNvPr>
          <p:cNvSpPr/>
          <p:nvPr/>
        </p:nvSpPr>
        <p:spPr>
          <a:xfrm>
            <a:off x="5663952" y="702206"/>
            <a:ext cx="576064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86E1D9-5065-4A63-95B1-D32F118F0564}"/>
              </a:ext>
            </a:extLst>
          </p:cNvPr>
          <p:cNvSpPr/>
          <p:nvPr/>
        </p:nvSpPr>
        <p:spPr>
          <a:xfrm>
            <a:off x="8460771" y="708880"/>
            <a:ext cx="576064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84230F-8024-4454-A857-EABFC6E54A8C}"/>
              </a:ext>
            </a:extLst>
          </p:cNvPr>
          <p:cNvCxnSpPr>
            <a:cxnSpLocks/>
          </p:cNvCxnSpPr>
          <p:nvPr/>
        </p:nvCxnSpPr>
        <p:spPr>
          <a:xfrm>
            <a:off x="1335641" y="1730867"/>
            <a:ext cx="0" cy="369362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86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92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Demonstrate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58E8C-19E7-4EFE-95D4-A9FE9D55D43D}"/>
              </a:ext>
            </a:extLst>
          </p:cNvPr>
          <p:cNvSpPr/>
          <p:nvPr/>
        </p:nvSpPr>
        <p:spPr>
          <a:xfrm>
            <a:off x="291547" y="1183585"/>
            <a:ext cx="8825949" cy="830997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20% off everything”, screamed the sale posters. I paid £60. What should I have paid before the sale?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7A1BF-ECEE-4969-A046-40D1B0D6D083}"/>
              </a:ext>
            </a:extLst>
          </p:cNvPr>
          <p:cNvSpPr/>
          <p:nvPr/>
        </p:nvSpPr>
        <p:spPr>
          <a:xfrm>
            <a:off x="291546" y="2779825"/>
            <a:ext cx="8825949" cy="1200329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Yesterday evening, my 25 mile journey home took 25% longer than usual. By what percentage was my average speed reduced compared to normal?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78BE03-3BCE-4902-A671-1E8910EBCF92}"/>
              </a:ext>
            </a:extLst>
          </p:cNvPr>
          <p:cNvSpPr txBox="1"/>
          <p:nvPr/>
        </p:nvSpPr>
        <p:spPr>
          <a:xfrm>
            <a:off x="291546" y="4704919"/>
            <a:ext cx="8825949" cy="830997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c) The price of a hamster is reduced by 20% to £640. What was the original cost?</a:t>
            </a:r>
          </a:p>
        </p:txBody>
      </p:sp>
    </p:spTree>
    <p:extLst>
      <p:ext uri="{BB962C8B-B14F-4D97-AF65-F5344CB8AC3E}">
        <p14:creationId xmlns:p14="http://schemas.microsoft.com/office/powerpoint/2010/main" val="2137256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69" y="82538"/>
            <a:ext cx="2902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Answers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58E8C-19E7-4EFE-95D4-A9FE9D55D43D}"/>
              </a:ext>
            </a:extLst>
          </p:cNvPr>
          <p:cNvSpPr/>
          <p:nvPr/>
        </p:nvSpPr>
        <p:spPr>
          <a:xfrm>
            <a:off x="291547" y="1183585"/>
            <a:ext cx="5804453" cy="1200329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20% off everything”, screamed the sale posters. I paid £60. What should I have paid before the sale?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7A1BF-ECEE-4969-A046-40D1B0D6D083}"/>
              </a:ext>
            </a:extLst>
          </p:cNvPr>
          <p:cNvSpPr/>
          <p:nvPr/>
        </p:nvSpPr>
        <p:spPr>
          <a:xfrm>
            <a:off x="291547" y="2779825"/>
            <a:ext cx="6069496" cy="1569660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Yesterday evening, my 25 mile journey home took 25% longer than usual. By what percentage was my average speed reduced compared to normal?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A0DD6-1193-4FCE-8242-3C66EAE73ECF}"/>
              </a:ext>
            </a:extLst>
          </p:cNvPr>
          <p:cNvSpPr txBox="1"/>
          <p:nvPr/>
        </p:nvSpPr>
        <p:spPr>
          <a:xfrm>
            <a:off x="7301948" y="1322084"/>
            <a:ext cx="245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£75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0DC6F2-29D0-4A05-8E17-2C5B3DA4D75C}"/>
              </a:ext>
            </a:extLst>
          </p:cNvPr>
          <p:cNvSpPr/>
          <p:nvPr/>
        </p:nvSpPr>
        <p:spPr>
          <a:xfrm rot="10800000" flipH="1" flipV="1">
            <a:off x="7301948" y="2869471"/>
            <a:ext cx="104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78BE03-3BCE-4902-A671-1E8910EBCF92}"/>
              </a:ext>
            </a:extLst>
          </p:cNvPr>
          <p:cNvSpPr txBox="1"/>
          <p:nvPr/>
        </p:nvSpPr>
        <p:spPr>
          <a:xfrm>
            <a:off x="291547" y="4704919"/>
            <a:ext cx="7632848" cy="830997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c) The price of a hamster is reduced by 20% to £640. What was the original cost?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A8907-D78F-4825-A918-2D6925BC354A}"/>
              </a:ext>
            </a:extLst>
          </p:cNvPr>
          <p:cNvSpPr txBox="1"/>
          <p:nvPr/>
        </p:nvSpPr>
        <p:spPr>
          <a:xfrm>
            <a:off x="8989810" y="4976388"/>
            <a:ext cx="98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£800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1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96445" y="4531102"/>
            <a:ext cx="4160783" cy="121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9571"/>
              </p:ext>
            </p:extLst>
          </p:nvPr>
        </p:nvGraphicFramePr>
        <p:xfrm>
          <a:off x="0" y="1082100"/>
          <a:ext cx="12192000" cy="49838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723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4856599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4134678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49838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dirty="0"/>
                        <a:t>Solve the following: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Solve the following: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 A SUV is reduced by 10% to £3600. What was the original cost?</a:t>
                      </a: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2) Mike drank 60% of his glass of milk. Afterwards, 80 ml of milk remained in the glass. What volume of milk was initially in the glass?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3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) Patrick invested money into a special savers bank account. Each year money in the account earns 4% interest.   After one year, the total amount of money in the account was £291.20. How much did Patrick invest?</a:t>
                      </a: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Solve the following: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1) The kettle in Keith’s kitchen is 80% full after 20% of the water in it has been poured out, there are 1152ml of water left. What volume of water does Keith’s kitchen kettle hold when it is full?</a:t>
                      </a:r>
                      <a:b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A   1440ml     B   1600ml    C  1700ml</a:t>
                      </a:r>
                      <a:b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D   1800ml    E   2000ml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1" dirty="0"/>
                        <a:t>2) When a barrel is 30% empty it contains 30 litres more than when it is 30% full. How many litres does the barrel hold when full?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864EE-1159-4B7D-A44F-69DFD231A627}"/>
              </a:ext>
            </a:extLst>
          </p:cNvPr>
          <p:cNvSpPr txBox="1"/>
          <p:nvPr/>
        </p:nvSpPr>
        <p:spPr>
          <a:xfrm>
            <a:off x="0" y="2004352"/>
            <a:ext cx="3116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1) If 60% of a number is £420. What is the number?	    		</a:t>
            </a:r>
          </a:p>
          <a:p>
            <a:r>
              <a:rPr lang="en-GB" b="1" dirty="0">
                <a:solidFill>
                  <a:schemeClr val="bg1"/>
                </a:solidFill>
                <a:latin typeface="+mj-lt"/>
              </a:rPr>
              <a:t>2) A car is reduced by 30% to £3500. What was the original cost? </a:t>
            </a:r>
          </a:p>
          <a:p>
            <a:r>
              <a:rPr lang="en-GB" b="1" dirty="0">
                <a:solidFill>
                  <a:schemeClr val="bg1"/>
                </a:solidFill>
                <a:latin typeface="+mj-lt"/>
              </a:rPr>
              <a:t>	</a:t>
            </a:r>
          </a:p>
          <a:p>
            <a:r>
              <a:rPr lang="en-GB" b="1" dirty="0">
                <a:solidFill>
                  <a:schemeClr val="bg1"/>
                </a:solidFill>
                <a:latin typeface="+mj-lt"/>
              </a:rPr>
              <a:t>3) If 22% of a number is 66, what is the number?			</a:t>
            </a:r>
          </a:p>
          <a:p>
            <a:r>
              <a:rPr lang="en-GB" b="1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4017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297" y="141008"/>
            <a:ext cx="1705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1565131"/>
            <a:ext cx="7398328" cy="1918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27" y="3361890"/>
            <a:ext cx="4862946" cy="2659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7297" y="3987326"/>
            <a:ext cx="52340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Make a statement / ask a question</a:t>
            </a:r>
          </a:p>
        </p:txBody>
      </p:sp>
    </p:spTree>
    <p:extLst>
      <p:ext uri="{BB962C8B-B14F-4D97-AF65-F5344CB8AC3E}">
        <p14:creationId xmlns:p14="http://schemas.microsoft.com/office/powerpoint/2010/main" val="1071840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Understanding Percentages greater than 100%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Unit 4M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D706A-C121-448F-95AE-D71F42CCA684}"/>
              </a:ext>
            </a:extLst>
          </p:cNvPr>
          <p:cNvSpPr txBox="1"/>
          <p:nvPr/>
        </p:nvSpPr>
        <p:spPr>
          <a:xfrm>
            <a:off x="9424219" y="353961"/>
            <a:ext cx="225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23.9.20</a:t>
            </a:r>
          </a:p>
        </p:txBody>
      </p:sp>
    </p:spTree>
    <p:extLst>
      <p:ext uri="{BB962C8B-B14F-4D97-AF65-F5344CB8AC3E}">
        <p14:creationId xmlns:p14="http://schemas.microsoft.com/office/powerpoint/2010/main" val="29844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3211730" y="3358001"/>
            <a:ext cx="4457802" cy="1584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384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24" y="0"/>
            <a:ext cx="11941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483739" y="1268761"/>
            <a:ext cx="104448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alibri"/>
              </a:rPr>
              <a:t>Progress Indicators:</a:t>
            </a:r>
          </a:p>
          <a:p>
            <a:endParaRPr lang="en-GB" sz="3200" u="sng" dirty="0">
              <a:latin typeface="Calibri"/>
            </a:endParaRPr>
          </a:p>
          <a:p>
            <a:r>
              <a:rPr lang="en-GB" sz="3200" dirty="0">
                <a:solidFill>
                  <a:srgbClr val="00B050"/>
                </a:solidFill>
                <a:latin typeface="Calibri"/>
              </a:rPr>
              <a:t>Good Progress: Pupils can find the Percentage of an amount by using Fractions and Decimals</a:t>
            </a:r>
          </a:p>
          <a:p>
            <a:endParaRPr lang="en-GB" sz="3200" dirty="0">
              <a:solidFill>
                <a:srgbClr val="00B050"/>
              </a:solidFill>
              <a:latin typeface="Calibri"/>
            </a:endParaRPr>
          </a:p>
          <a:p>
            <a:endParaRPr lang="en-GB" sz="3200" dirty="0">
              <a:solidFill>
                <a:srgbClr val="00B050"/>
              </a:solidFill>
              <a:latin typeface="Calibri"/>
            </a:endParaRPr>
          </a:p>
          <a:p>
            <a:r>
              <a:rPr lang="en-GB" sz="3200" dirty="0">
                <a:solidFill>
                  <a:srgbClr val="FF0000"/>
                </a:solidFill>
                <a:latin typeface="Calibri"/>
              </a:rPr>
              <a:t>Outstanding Progress: Pupils can use Multipliers with a Calculator to solve percentage Increase and Decrease.</a:t>
            </a:r>
          </a:p>
        </p:txBody>
      </p:sp>
    </p:spTree>
    <p:extLst>
      <p:ext uri="{BB962C8B-B14F-4D97-AF65-F5344CB8AC3E}">
        <p14:creationId xmlns:p14="http://schemas.microsoft.com/office/powerpoint/2010/main" val="15920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2425" y="158747"/>
            <a:ext cx="5878512" cy="1011237"/>
          </a:xfrm>
          <a:noFill/>
          <a:ln/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Percentage Increase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10058" y="3068961"/>
            <a:ext cx="491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original amount is 100%: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54251" y="3933056"/>
            <a:ext cx="6405563" cy="914400"/>
          </a:xfrm>
          <a:prstGeom prst="rect">
            <a:avLst/>
          </a:prstGeom>
          <a:solidFill>
            <a:srgbClr val="80D0E8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100%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659813" y="3933056"/>
            <a:ext cx="1281112" cy="914400"/>
          </a:xfrm>
          <a:prstGeom prst="rect">
            <a:avLst/>
          </a:prstGeom>
          <a:solidFill>
            <a:srgbClr val="80D0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20%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90549" y="5877272"/>
            <a:ext cx="5138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now have 120%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990550" y="2549848"/>
            <a:ext cx="8474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Find the result in a single calculation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010058" y="5352747"/>
            <a:ext cx="298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Now we add 20%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16200" y="1172690"/>
            <a:ext cx="6961188" cy="12160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value of Frank’s house has gone up by 20% in the last year. If the house was worth £150 000 1 year ago, how much is it worth now?</a:t>
            </a:r>
          </a:p>
        </p:txBody>
      </p:sp>
    </p:spTree>
    <p:extLst>
      <p:ext uri="{BB962C8B-B14F-4D97-AF65-F5344CB8AC3E}">
        <p14:creationId xmlns:p14="http://schemas.microsoft.com/office/powerpoint/2010/main" val="12353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nimBg="1" autoUpdateAnimBg="0"/>
      <p:bldP spid="9224" grpId="0" animBg="1" autoUpdateAnimBg="0"/>
      <p:bldP spid="9226" grpId="0" autoUpdateAnimBg="0"/>
      <p:bldP spid="922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992314" y="1628776"/>
            <a:ext cx="2232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120%</a:t>
            </a:r>
          </a:p>
        </p:txBody>
      </p: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4295775" y="1557339"/>
            <a:ext cx="2376488" cy="1647825"/>
            <a:chOff x="1927" y="2069"/>
            <a:chExt cx="1497" cy="1038"/>
          </a:xfrm>
        </p:grpSpPr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1927" y="2115"/>
              <a:ext cx="3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=</a:t>
              </a:r>
            </a:p>
          </p:txBody>
        </p: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2381" y="2069"/>
              <a:ext cx="1043" cy="1038"/>
              <a:chOff x="2381" y="2548"/>
              <a:chExt cx="1043" cy="1038"/>
            </a:xfrm>
          </p:grpSpPr>
          <p:grpSp>
            <p:nvGrpSpPr>
              <p:cNvPr id="4118" name="Group 22"/>
              <p:cNvGrpSpPr>
                <a:grpSpLocks/>
              </p:cNvGrpSpPr>
              <p:nvPr/>
            </p:nvGrpSpPr>
            <p:grpSpPr bwMode="auto">
              <a:xfrm>
                <a:off x="2472" y="2548"/>
                <a:ext cx="862" cy="1038"/>
                <a:chOff x="2472" y="2548"/>
                <a:chExt cx="862" cy="1038"/>
              </a:xfrm>
            </p:grpSpPr>
            <p:sp>
              <p:nvSpPr>
                <p:cNvPr id="41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72" y="2548"/>
                  <a:ext cx="86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120</a:t>
                  </a:r>
                  <a:endParaRPr kumimoji="0" lang="en-GB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  <p:sp>
              <p:nvSpPr>
                <p:cNvPr id="41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72" y="3067"/>
                  <a:ext cx="86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100</a:t>
                  </a: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>
                <a:off x="2381" y="3067"/>
                <a:ext cx="104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6959600" y="1700214"/>
            <a:ext cx="3168650" cy="1006475"/>
            <a:chOff x="3560" y="2115"/>
            <a:chExt cx="1996" cy="634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3560" y="2115"/>
              <a:ext cx="3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=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105" y="2115"/>
              <a:ext cx="145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1.20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495550" y="4005263"/>
            <a:ext cx="72723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 multiply by 1.2</a:t>
            </a:r>
          </a:p>
        </p:txBody>
      </p:sp>
    </p:spTree>
    <p:extLst>
      <p:ext uri="{BB962C8B-B14F-4D97-AF65-F5344CB8AC3E}">
        <p14:creationId xmlns:p14="http://schemas.microsoft.com/office/powerpoint/2010/main" val="42669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847851" y="1700213"/>
            <a:ext cx="84248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120%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of £150 000 = </a:t>
            </a: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1.2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× £150 000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351089" y="342900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 house is worth= £180 000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19288" y="260351"/>
            <a:ext cx="6913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So……………..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8020" y="616679"/>
          <a:ext cx="6096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000" dirty="0"/>
                        <a:t>Percentage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b="1" u="sng" dirty="0"/>
                        <a:t>Multiplier </a:t>
                      </a:r>
                      <a:r>
                        <a:rPr lang="en-GB" sz="3000" dirty="0"/>
                        <a:t>for percentage</a:t>
                      </a:r>
                      <a:r>
                        <a:rPr lang="en-GB" sz="3000" baseline="0" dirty="0"/>
                        <a:t> increase</a:t>
                      </a:r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8140" y="2128847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6452" y="211615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9979" y="263299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3256" y="3141585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7757" y="3695583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7757" y="428555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1254" y="4839549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33.5%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0319" y="5393547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1.07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6452" y="5947545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1.243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444" y="263299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0996" y="320077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4444" y="375477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0996" y="430877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0996" y="4839549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1.335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8140" y="5393479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9979" y="5947545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24.3%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2661" y="1931492"/>
            <a:ext cx="5030575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Remember: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If you have the  Casio FX-83GT plus you can use the % button instead of a decimal multiplier</a:t>
            </a:r>
          </a:p>
        </p:txBody>
      </p:sp>
    </p:spTree>
    <p:extLst>
      <p:ext uri="{BB962C8B-B14F-4D97-AF65-F5344CB8AC3E}">
        <p14:creationId xmlns:p14="http://schemas.microsoft.com/office/powerpoint/2010/main" val="28180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12925" y="908051"/>
            <a:ext cx="860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Here are some more examples using this method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19536" y="1700809"/>
            <a:ext cx="5002212" cy="6699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Increase £50 by 60%.</a:t>
            </a: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78135" y="201912"/>
            <a:ext cx="8229600" cy="90805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Percentage increase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919536" y="3902302"/>
            <a:ext cx="4222750" cy="60801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Increase £86 by 7%.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14582" y="2535182"/>
            <a:ext cx="31838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160%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× £50 OR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53297" y="2492896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1.6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× £50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92935" y="3189808"/>
            <a:ext cx="1331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= £80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741582" y="4551591"/>
            <a:ext cx="31838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107%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× £86 OR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25467" y="4518026"/>
            <a:ext cx="259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1.07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× £86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420642" y="5216527"/>
            <a:ext cx="1928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= £92.02</a:t>
            </a:r>
          </a:p>
        </p:txBody>
      </p:sp>
    </p:spTree>
    <p:extLst>
      <p:ext uri="{BB962C8B-B14F-4D97-AF65-F5344CB8AC3E}">
        <p14:creationId xmlns:p14="http://schemas.microsoft.com/office/powerpoint/2010/main" val="32415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6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24" y="0"/>
            <a:ext cx="11941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483739" y="1268761"/>
            <a:ext cx="104448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alibri"/>
              </a:rPr>
              <a:t>Progress Indicators:</a:t>
            </a:r>
          </a:p>
          <a:p>
            <a:endParaRPr lang="en-GB" sz="3200" u="sng" dirty="0">
              <a:latin typeface="Calibri"/>
            </a:endParaRPr>
          </a:p>
          <a:p>
            <a:r>
              <a:rPr lang="en-GB" sz="3200" dirty="0">
                <a:solidFill>
                  <a:srgbClr val="00B050"/>
                </a:solidFill>
                <a:latin typeface="Calibri"/>
              </a:rPr>
              <a:t>Good Progress: Pupils can find the Percentage of an amount by using Fractions and Decimals</a:t>
            </a:r>
          </a:p>
          <a:p>
            <a:endParaRPr lang="en-GB" sz="3200" dirty="0">
              <a:solidFill>
                <a:srgbClr val="00B050"/>
              </a:solidFill>
              <a:latin typeface="Calibri"/>
            </a:endParaRPr>
          </a:p>
          <a:p>
            <a:endParaRPr lang="en-GB" sz="3200" dirty="0">
              <a:solidFill>
                <a:srgbClr val="00B050"/>
              </a:solidFill>
              <a:latin typeface="Calibri"/>
            </a:endParaRPr>
          </a:p>
          <a:p>
            <a:r>
              <a:rPr lang="en-GB" sz="3200" dirty="0">
                <a:solidFill>
                  <a:srgbClr val="FF0000"/>
                </a:solidFill>
                <a:latin typeface="Calibri"/>
              </a:rPr>
              <a:t>Outstanding Progress: Pupils can use Multipliers with a Calculator to solve percentage Increase and Decrease.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85"/>
            <a:ext cx="7772400" cy="490066"/>
          </a:xfrm>
        </p:spPr>
        <p:txBody>
          <a:bodyPr>
            <a:noAutofit/>
          </a:bodyPr>
          <a:lstStyle/>
          <a:p>
            <a:r>
              <a:rPr lang="en-GB" sz="5400" dirty="0"/>
              <a:t>Try these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0441" y="1387980"/>
            <a:ext cx="7772400" cy="4572000"/>
          </a:xfrm>
        </p:spPr>
        <p:txBody>
          <a:bodyPr>
            <a:noAutofit/>
          </a:bodyPr>
          <a:lstStyle/>
          <a:p>
            <a:r>
              <a:rPr lang="en-GB" sz="3200" dirty="0"/>
              <a:t>Increase £66 by 22% </a:t>
            </a:r>
          </a:p>
          <a:p>
            <a:r>
              <a:rPr lang="en-GB" sz="3200" dirty="0"/>
              <a:t>Increase £134 by 36%</a:t>
            </a:r>
          </a:p>
          <a:p>
            <a:r>
              <a:rPr lang="en-GB" sz="3200" dirty="0"/>
              <a:t>Increase £246 by 150% 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u="sng" dirty="0"/>
              <a:t>*Challenge</a:t>
            </a:r>
          </a:p>
          <a:p>
            <a:r>
              <a:rPr lang="en-GB" sz="3200" dirty="0"/>
              <a:t>Jack had lunch in a restaurant. The food he ordered cost £56. He also had to pay 4% service charge. </a:t>
            </a:r>
            <a:br>
              <a:rPr lang="en-GB" sz="3200" dirty="0"/>
            </a:br>
            <a:r>
              <a:rPr lang="en-GB" sz="3200" dirty="0"/>
              <a:t>How much was the total cost of his meal?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679" y="919162"/>
            <a:ext cx="3979286" cy="2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01" y="222796"/>
            <a:ext cx="5878512" cy="1011237"/>
          </a:xfrm>
          <a:noFill/>
          <a:ln/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Percentage Decrease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675775" y="3472532"/>
            <a:ext cx="7197725" cy="914400"/>
          </a:xfrm>
          <a:prstGeom prst="rect">
            <a:avLst/>
          </a:prstGeom>
          <a:solidFill>
            <a:srgbClr val="80D0E8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100%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714500" y="3472532"/>
            <a:ext cx="21590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30%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42388" y="5560764"/>
            <a:ext cx="7121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now have 70% of the original amount.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666682" y="3472532"/>
            <a:ext cx="5029200" cy="914400"/>
          </a:xfrm>
          <a:prstGeom prst="rect">
            <a:avLst/>
          </a:prstGeom>
          <a:solidFill>
            <a:srgbClr val="80D0E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70%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242387" y="2608436"/>
            <a:ext cx="6357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original amount is 100% like this: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159837" y="5041652"/>
            <a:ext cx="3824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Now we subtract 30%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00213" y="1234033"/>
            <a:ext cx="672147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walkman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originally costing £75 is reduced by 30% in a sale. What is the sale price?</a:t>
            </a:r>
          </a:p>
        </p:txBody>
      </p:sp>
    </p:spTree>
    <p:extLst>
      <p:ext uri="{BB962C8B-B14F-4D97-AF65-F5344CB8AC3E}">
        <p14:creationId xmlns:p14="http://schemas.microsoft.com/office/powerpoint/2010/main" val="24019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 autoUpdateAnimBg="0"/>
      <p:bldP spid="17415" grpId="0" animBg="1" autoUpdateAnimBg="0"/>
      <p:bldP spid="17416" grpId="0" autoUpdateAnimBg="0"/>
      <p:bldP spid="17417" grpId="0" animBg="1" autoUpdateAnimBg="0"/>
      <p:bldP spid="17419" grpId="0" autoUpdateAnimBg="0"/>
      <p:bldP spid="1742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135189" y="981076"/>
            <a:ext cx="2232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70%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4151314" y="989014"/>
            <a:ext cx="2376487" cy="1647825"/>
            <a:chOff x="1927" y="2069"/>
            <a:chExt cx="1497" cy="1038"/>
          </a:xfrm>
        </p:grpSpPr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927" y="2115"/>
              <a:ext cx="3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=</a:t>
              </a:r>
            </a:p>
          </p:txBody>
        </p:sp>
        <p:grpSp>
          <p:nvGrpSpPr>
            <p:cNvPr id="25612" name="Group 12"/>
            <p:cNvGrpSpPr>
              <a:grpSpLocks/>
            </p:cNvGrpSpPr>
            <p:nvPr/>
          </p:nvGrpSpPr>
          <p:grpSpPr bwMode="auto">
            <a:xfrm>
              <a:off x="2381" y="2069"/>
              <a:ext cx="1043" cy="1038"/>
              <a:chOff x="2381" y="2548"/>
              <a:chExt cx="1043" cy="1038"/>
            </a:xfrm>
          </p:grpSpPr>
          <p:grpSp>
            <p:nvGrpSpPr>
              <p:cNvPr id="25613" name="Group 13"/>
              <p:cNvGrpSpPr>
                <a:grpSpLocks/>
              </p:cNvGrpSpPr>
              <p:nvPr/>
            </p:nvGrpSpPr>
            <p:grpSpPr bwMode="auto">
              <a:xfrm>
                <a:off x="2472" y="2548"/>
                <a:ext cx="862" cy="1038"/>
                <a:chOff x="2472" y="2548"/>
                <a:chExt cx="862" cy="1038"/>
              </a:xfrm>
            </p:grpSpPr>
            <p:sp>
              <p:nvSpPr>
                <p:cNvPr id="256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72" y="2548"/>
                  <a:ext cx="86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 70</a:t>
                  </a:r>
                  <a:endParaRPr kumimoji="0" lang="en-GB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  <p:sp>
              <p:nvSpPr>
                <p:cNvPr id="256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72" y="3067"/>
                  <a:ext cx="86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100</a:t>
                  </a: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>
                <a:off x="2381" y="3067"/>
                <a:ext cx="104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6816725" y="1196976"/>
            <a:ext cx="3168650" cy="1006475"/>
            <a:chOff x="3560" y="2115"/>
            <a:chExt cx="1996" cy="634"/>
          </a:xfrm>
        </p:grpSpPr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3560" y="2115"/>
              <a:ext cx="3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=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4105" y="2115"/>
              <a:ext cx="145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0.70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495550" y="3500438"/>
            <a:ext cx="72723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 multiply by 0.7</a:t>
            </a:r>
          </a:p>
        </p:txBody>
      </p:sp>
    </p:spTree>
    <p:extLst>
      <p:ext uri="{BB962C8B-B14F-4D97-AF65-F5344CB8AC3E}">
        <p14:creationId xmlns:p14="http://schemas.microsoft.com/office/powerpoint/2010/main" val="1848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47851" y="1844676"/>
            <a:ext cx="8424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70%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of £75 = </a:t>
            </a: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0.7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× £75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79651" y="342900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 sale price is = £52.50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19288" y="260351"/>
            <a:ext cx="6913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So……………..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8856" y="437368"/>
          <a:ext cx="6096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000" dirty="0"/>
                        <a:t>Percentage 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b="1" u="sng" dirty="0"/>
                        <a:t>Multiplier </a:t>
                      </a:r>
                      <a:r>
                        <a:rPr lang="en-GB" sz="3000" dirty="0"/>
                        <a:t>for percentage</a:t>
                      </a:r>
                      <a:r>
                        <a:rPr lang="en-GB" sz="3000" baseline="0" dirty="0"/>
                        <a:t> increase</a:t>
                      </a:r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8976" y="194953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7288" y="1936847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0815" y="245368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4092" y="296227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8593" y="351627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8593" y="410624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2090" y="466023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33.5%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1155" y="521423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0.93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7288" y="576823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0.76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5280" y="245368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0.75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1832" y="3021465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0.83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25280" y="3575463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1832" y="412946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0.95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1832" y="466023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0.665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88976" y="521416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10815" y="576823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24%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0236" y="653392"/>
            <a:ext cx="0" cy="9361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95391" y="1736361"/>
            <a:ext cx="5030575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Remember: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If you have the  Casio FX-83GT plus you can use the % button instead of a decimal multiplier</a:t>
            </a:r>
          </a:p>
        </p:txBody>
      </p:sp>
    </p:spTree>
    <p:extLst>
      <p:ext uri="{BB962C8B-B14F-4D97-AF65-F5344CB8AC3E}">
        <p14:creationId xmlns:p14="http://schemas.microsoft.com/office/powerpoint/2010/main" val="8679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12925" y="1189038"/>
            <a:ext cx="713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Here are some more examples using this method: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3194" y="188428"/>
            <a:ext cx="8229600" cy="9366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Percentage Decrease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92314" y="4005065"/>
            <a:ext cx="4551363" cy="60801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Decrease £320 by 3%.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992313" y="1825626"/>
            <a:ext cx="4551362" cy="60801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Decrease £65 by 20%.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37855" y="2500511"/>
            <a:ext cx="32976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80%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× £65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583113" y="2460625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0.8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× £65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503613" y="3228976"/>
            <a:ext cx="1331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= £52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59749" y="4734846"/>
            <a:ext cx="3249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97%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× £320 OR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09357" y="4679950"/>
            <a:ext cx="2646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0.97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× £320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66258" y="5568950"/>
            <a:ext cx="2111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= £310.40</a:t>
            </a:r>
          </a:p>
        </p:txBody>
      </p:sp>
    </p:spTree>
    <p:extLst>
      <p:ext uri="{BB962C8B-B14F-4D97-AF65-F5344CB8AC3E}">
        <p14:creationId xmlns:p14="http://schemas.microsoft.com/office/powerpoint/2010/main" val="30483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8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274638"/>
            <a:ext cx="7772400" cy="490066"/>
          </a:xfrm>
        </p:spPr>
        <p:txBody>
          <a:bodyPr>
            <a:noAutofit/>
          </a:bodyPr>
          <a:lstStyle/>
          <a:p>
            <a:r>
              <a:rPr lang="en-GB" sz="5400" dirty="0"/>
              <a:t>Try these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4913" y="1401835"/>
            <a:ext cx="7772400" cy="4572000"/>
          </a:xfrm>
        </p:spPr>
        <p:txBody>
          <a:bodyPr>
            <a:normAutofit/>
          </a:bodyPr>
          <a:lstStyle/>
          <a:p>
            <a:r>
              <a:rPr lang="en-GB" dirty="0"/>
              <a:t>Decrease £34 by 25%</a:t>
            </a:r>
          </a:p>
          <a:p>
            <a:r>
              <a:rPr lang="en-GB" dirty="0"/>
              <a:t>Decrease £120 by 8%</a:t>
            </a:r>
          </a:p>
          <a:p>
            <a:r>
              <a:rPr lang="en-GB" dirty="0"/>
              <a:t>Decrease £46 by 18%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*Challenge</a:t>
            </a:r>
          </a:p>
          <a:p>
            <a:r>
              <a:rPr lang="en-GB" dirty="0"/>
              <a:t>In a sale a DVD player that originally cost £130 was reduced by 20%. John bought the DVD player at the sale price – how much did he pay?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443" y="1099271"/>
            <a:ext cx="3979286" cy="2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74" y="274290"/>
            <a:ext cx="462234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A7D3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Holidays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A7D3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itchFamily="2" charset="2"/>
              </a:rPr>
              <a:t>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EA7D3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need some help to book my summer holiday.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There are four possible destinations to choose from but I want to find the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cheapest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want to go away for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weeks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The holiday is for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adults and 2 children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pairs/fours work out the cost of each holiday and decide which is the best value.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158" t="19000" r="50917" b="6241"/>
          <a:stretch>
            <a:fillRect/>
          </a:stretch>
        </p:blipFill>
        <p:spPr bwMode="auto">
          <a:xfrm>
            <a:off x="5297159" y="0"/>
            <a:ext cx="6894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51" y="322503"/>
            <a:ext cx="417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*Table Challenge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9" y="1684676"/>
            <a:ext cx="439907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Thailand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Adult Price: £455 per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Child Price: 32% off adult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Special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week: 35% off the price of the first week.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4895" y="1674674"/>
            <a:ext cx="463197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Adult Price: £520 per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Child Price: 55% off adult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Special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week: 30% off the price of the first week.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9" y="3947276"/>
            <a:ext cx="4399078" cy="22698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Hawaii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Adult Price: £687 per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Child Price: 15% off adult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Special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week: Free.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895" y="3947276"/>
            <a:ext cx="4631979" cy="25160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Australia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Adult Price: £805 per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Child Price: 84% off adult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Special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week: 65% off the price of the first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345" y="1106098"/>
            <a:ext cx="86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the best holiday for 2 adults and 2 children for 2 weeks?</a:t>
            </a:r>
          </a:p>
        </p:txBody>
      </p:sp>
    </p:spTree>
    <p:extLst>
      <p:ext uri="{BB962C8B-B14F-4D97-AF65-F5344CB8AC3E}">
        <p14:creationId xmlns:p14="http://schemas.microsoft.com/office/powerpoint/2010/main" val="29430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32" y="155675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/>
              <a:t>Which holiday?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1074" y="1700808"/>
            <a:ext cx="8021310" cy="482453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Thailand - £2522.52</a:t>
            </a:r>
          </a:p>
          <a:p>
            <a:endParaRPr lang="en-GB" dirty="0"/>
          </a:p>
          <a:p>
            <a:r>
              <a:rPr lang="en-GB" dirty="0"/>
              <a:t>New York - £2563.60</a:t>
            </a:r>
          </a:p>
          <a:p>
            <a:endParaRPr lang="en-GB" dirty="0"/>
          </a:p>
          <a:p>
            <a:r>
              <a:rPr lang="en-GB" dirty="0"/>
              <a:t>Hawaii - £2541.90</a:t>
            </a:r>
          </a:p>
          <a:p>
            <a:endParaRPr lang="en-GB" dirty="0"/>
          </a:p>
          <a:p>
            <a:r>
              <a:rPr lang="en-GB" dirty="0"/>
              <a:t>Australia - £2521.26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Cheapest holiday is Australia at £2521.26 for 2 adults and 2 children for 2 weeks. </a:t>
            </a:r>
          </a:p>
        </p:txBody>
      </p:sp>
      <p:pic>
        <p:nvPicPr>
          <p:cNvPr id="4" name="Picture 3" descr="http://www.bbc.co.uk/nature/images/ic/credit/640x395/a/au/australia/australia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26" y="37671"/>
            <a:ext cx="4209122" cy="2522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s://encrypted-tbn2.google.com/images?q=tbn:ANd9GcTmTsO70yQxFzafukEnh5kWqNVZ66COYxTQfjFttPDheOdP6W1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77" y="2741123"/>
            <a:ext cx="2823840" cy="199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s://encrypted-tbn3.google.com/images?q=tbn:ANd9GcSL2Bws6kxMVogvu02F0KKFDznTABJhHU5fa1_Qunk7rVjlqs7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79" y="2932760"/>
            <a:ext cx="3008351" cy="2580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6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EA29503-293C-4186-9258-462852974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9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4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22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52400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70983" y="797210"/>
                <a:ext cx="4049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83" y="797210"/>
                <a:ext cx="4049057" cy="461665"/>
              </a:xfrm>
              <a:prstGeom prst="rect">
                <a:avLst/>
              </a:prstGeom>
              <a:blipFill>
                <a:blip r:embed="rId3"/>
                <a:stretch>
                  <a:fillRect l="-1355" t="-10526" r="-45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1" y="808817"/>
                <a:ext cx="4049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808817"/>
                <a:ext cx="4049057" cy="461665"/>
              </a:xfrm>
              <a:prstGeom prst="rect">
                <a:avLst/>
              </a:prstGeom>
              <a:blipFill>
                <a:blip r:embed="rId4"/>
                <a:stretch>
                  <a:fillRect l="-1205" t="-10667" r="-45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70980" y="3258820"/>
                <a:ext cx="38791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80" y="3258820"/>
                <a:ext cx="3879140" cy="461665"/>
              </a:xfrm>
              <a:prstGeom prst="rect">
                <a:avLst/>
              </a:prstGeom>
              <a:blipFill>
                <a:blip r:embed="rId5"/>
                <a:stretch>
                  <a:fillRect l="-1572" t="-10667" r="-47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33125" y="3258821"/>
                <a:ext cx="4218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125" y="3258821"/>
                <a:ext cx="4218976" cy="461665"/>
              </a:xfrm>
              <a:prstGeom prst="rect">
                <a:avLst/>
              </a:prstGeom>
              <a:blipFill>
                <a:blip r:embed="rId6"/>
                <a:stretch>
                  <a:fillRect l="-1154" t="-10667" r="-43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70983" y="2033819"/>
                <a:ext cx="4049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83" y="2033819"/>
                <a:ext cx="4049057" cy="461665"/>
              </a:xfrm>
              <a:prstGeom prst="rect">
                <a:avLst/>
              </a:prstGeom>
              <a:blipFill>
                <a:blip r:embed="rId7"/>
                <a:stretch>
                  <a:fillRect l="-1355" t="-10667" r="-60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28564" y="2033819"/>
                <a:ext cx="4049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64" y="2033819"/>
                <a:ext cx="4049057" cy="461665"/>
              </a:xfrm>
              <a:prstGeom prst="rect">
                <a:avLst/>
              </a:prstGeom>
              <a:blipFill>
                <a:blip r:embed="rId8"/>
                <a:stretch>
                  <a:fillRect l="-1355" t="-10667" r="-60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70980" y="4483821"/>
                <a:ext cx="38791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80" y="4483821"/>
                <a:ext cx="3879140" cy="461665"/>
              </a:xfrm>
              <a:prstGeom prst="rect">
                <a:avLst/>
              </a:prstGeom>
              <a:blipFill>
                <a:blip r:embed="rId9"/>
                <a:stretch>
                  <a:fillRect l="-1572" t="-10667" r="-47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33126" y="4483823"/>
                <a:ext cx="4049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as a percentage of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126" y="4483823"/>
                <a:ext cx="4049057" cy="461665"/>
              </a:xfrm>
              <a:prstGeom prst="rect">
                <a:avLst/>
              </a:prstGeom>
              <a:blipFill>
                <a:blip r:embed="rId10"/>
                <a:stretch>
                  <a:fillRect l="-1203" t="-10667" r="-45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5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92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Demonstrate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7" y="1390648"/>
            <a:ext cx="9824438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7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838200" y="1909039"/>
          <a:ext cx="10515600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0964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3006436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3832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Calculate 7% of    340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Calculate 83% of 9000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Calculate 3.5% of 140g</a:t>
                      </a:r>
                      <a:endParaRPr lang="en-GB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n-GB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Find 18.2% of £25,000</a:t>
                      </a:r>
                    </a:p>
                    <a:p>
                      <a:pPr marL="514350" indent="-514350">
                        <a:buAutoNum type="alphaLcParenR"/>
                      </a:pPr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Oliverʼs</a:t>
                      </a:r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salary is 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£18,000 and he is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due to get an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increase of 4%.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How much will this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increase be?</a:t>
                      </a:r>
                      <a:endParaRPr lang="en-GB" sz="4000" u="none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Joanne sees this special offer in a shop.</a:t>
                      </a:r>
                    </a:p>
                    <a:p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Joanne buys both items.</a:t>
                      </a:r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How much discount does she get?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*How much does she pay?</a:t>
                      </a:r>
                      <a:endParaRPr lang="en-GB" sz="3600" u="non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33"/>
          <a:stretch/>
        </p:blipFill>
        <p:spPr>
          <a:xfrm>
            <a:off x="7509164" y="2426276"/>
            <a:ext cx="3785333" cy="17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546" y="1959429"/>
            <a:ext cx="8208254" cy="16288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000" dirty="0"/>
              <a:t>These calculators are brilliant, if</a:t>
            </a:r>
          </a:p>
          <a:p>
            <a:pPr algn="ctr">
              <a:buNone/>
            </a:pPr>
            <a:r>
              <a:rPr lang="en-GB" sz="4000" dirty="0"/>
              <a:t>you know how to use them correctly!</a:t>
            </a:r>
          </a:p>
          <a:p>
            <a:pPr algn="ctr">
              <a:buNone/>
            </a:pPr>
            <a:endParaRPr lang="en-GB" sz="4000" dirty="0"/>
          </a:p>
          <a:p>
            <a:pPr algn="ctr">
              <a:buNone/>
            </a:pPr>
            <a:endParaRPr lang="en-GB" sz="4000" dirty="0"/>
          </a:p>
          <a:p>
            <a:pPr algn="ctr">
              <a:buNone/>
            </a:pPr>
            <a:endParaRPr lang="en-GB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solidFill>
                  <a:srgbClr val="FF0000"/>
                </a:solidFill>
              </a:rPr>
              <a:t>CASIO fx-83GT PLUS</a:t>
            </a:r>
            <a:br>
              <a:rPr lang="en-GB" u="sng" dirty="0">
                <a:solidFill>
                  <a:srgbClr val="FF0000"/>
                </a:solidFill>
              </a:rPr>
            </a:br>
            <a:r>
              <a:rPr lang="en-GB" u="sng" dirty="0">
                <a:solidFill>
                  <a:srgbClr val="FF0000"/>
                </a:solidFill>
              </a:rPr>
              <a:t>CALCULATOR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6" y="1872626"/>
            <a:ext cx="2228971" cy="445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98021" y="4611426"/>
            <a:ext cx="347670" cy="34803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7" y="2548695"/>
            <a:ext cx="1713408" cy="6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38200" y="3288593"/>
            <a:ext cx="417204" cy="447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4418" y="3846725"/>
            <a:ext cx="78693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% button works on this version – here is how to use 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3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0" y="12258"/>
            <a:ext cx="3416121" cy="68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41213" y="3222"/>
            <a:ext cx="5677437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THE PERCENTAGE OF A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77008" y="847236"/>
                <a:ext cx="5867400" cy="358521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eg C</a:t>
                </a:r>
                <a14:m>
                  <m:oMath xmlns:m="http://schemas.openxmlformats.org/officeDocument/2006/math">
                    <m:r>
                      <a:rPr kumimoji="0" lang="en-GB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𝒂𝒍𝒄𝒖𝒍𝒂𝒕𝒆</m:t>
                    </m:r>
                    <m:r>
                      <a:rPr kumimoji="0" lang="en-GB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14% of 1250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  = 14%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x</a:t>
                </a: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1250 = 175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GB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eg</a:t>
                </a: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GB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𝒂𝒍𝒄𝒖𝒍𝒂𝒕𝒆</m:t>
                    </m:r>
                    <m:r>
                      <a:rPr kumimoji="0" lang="en-GB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22.5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GB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% of £64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  = 22.5%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x</a:t>
                </a: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64 = 14.4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                         = £14.40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08" y="847236"/>
                <a:ext cx="5867400" cy="3585212"/>
              </a:xfrm>
              <a:prstGeom prst="rect">
                <a:avLst/>
              </a:prstGeom>
              <a:blipFill>
                <a:blip r:embed="rId3"/>
                <a:stretch>
                  <a:fillRect l="-415" t="-187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329992" y="4137789"/>
            <a:ext cx="571500" cy="5334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1" y="1074762"/>
            <a:ext cx="262596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361" y="1074762"/>
            <a:ext cx="2625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14% x 1250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175</a:t>
            </a:r>
          </a:p>
        </p:txBody>
      </p:sp>
      <p:sp>
        <p:nvSpPr>
          <p:cNvPr id="17" name="Oval 16"/>
          <p:cNvSpPr/>
          <p:nvPr/>
        </p:nvSpPr>
        <p:spPr>
          <a:xfrm>
            <a:off x="313097" y="2291559"/>
            <a:ext cx="685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564" y="1308770"/>
            <a:ext cx="3657600" cy="598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4582" y="3290521"/>
            <a:ext cx="3754582" cy="847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51AF3-66A4-41BC-8192-87F0F5F6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766" y="-161897"/>
            <a:ext cx="4840941" cy="663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 as a percentage of 20.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50 as a percentage of 200.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150 as a percentage of 200.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 as a percentage of 20.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 as a percentage of 40.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50 as a percentage of 400.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150 as a percentage of 400.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 as a percentage of 40.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150 as a percentage of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6F97-E902-4A5E-9BA6-3CCD60307A33}"/>
              </a:ext>
            </a:extLst>
          </p:cNvPr>
          <p:cNvSpPr txBox="1"/>
          <p:nvPr/>
        </p:nvSpPr>
        <p:spPr>
          <a:xfrm>
            <a:off x="7010400" y="2133600"/>
            <a:ext cx="42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Intelligent Practice</a:t>
            </a:r>
          </a:p>
        </p:txBody>
      </p:sp>
    </p:spTree>
    <p:extLst>
      <p:ext uri="{BB962C8B-B14F-4D97-AF65-F5344CB8AC3E}">
        <p14:creationId xmlns:p14="http://schemas.microsoft.com/office/powerpoint/2010/main" val="352916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922E8-6ABF-4748-83F6-1C2957BD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010" y="0"/>
            <a:ext cx="4840941" cy="663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 as a percentage of 20.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50 as a percentage of 200.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150 as a percentage of 200.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 as a percentage of 20.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 as a percentage of 40.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50 as a percentage of 400.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150 as a percentage of 400.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 as a percentage of 40.</a:t>
            </a:r>
          </a:p>
          <a:p>
            <a:pPr marL="457200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150 as a percentage of 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9951" y="-73742"/>
            <a:ext cx="947695" cy="663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25%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25%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75%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75%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12.5%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12.5%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37.5%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37.5%</a:t>
            </a:r>
          </a:p>
          <a:p>
            <a:pPr defTabSz="457200">
              <a:lnSpc>
                <a:spcPct val="200000"/>
              </a:lnSpc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375%</a:t>
            </a:r>
          </a:p>
        </p:txBody>
      </p:sp>
    </p:spTree>
    <p:extLst>
      <p:ext uri="{BB962C8B-B14F-4D97-AF65-F5344CB8AC3E}">
        <p14:creationId xmlns:p14="http://schemas.microsoft.com/office/powerpoint/2010/main" val="209053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2881</Words>
  <Application>Microsoft Office PowerPoint</Application>
  <PresentationFormat>Widescreen</PresentationFormat>
  <Paragraphs>506</Paragraphs>
  <Slides>51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Comic Sans MS</vt:lpstr>
      <vt:lpstr>Gill Sans MT</vt:lpstr>
      <vt:lpstr>Times New Roman</vt:lpstr>
      <vt:lpstr>Verdana</vt:lpstr>
      <vt:lpstr>Wingdings</vt:lpstr>
      <vt:lpstr>Office Theme</vt:lpstr>
      <vt:lpstr>2_Office Theme</vt:lpstr>
      <vt:lpstr>4_Office Theme</vt:lpstr>
      <vt:lpstr>5_Office Theme</vt:lpstr>
      <vt:lpstr>3_Office Theme</vt:lpstr>
      <vt:lpstr>6_Office Theme</vt:lpstr>
      <vt:lpstr>7_Office Theme</vt:lpstr>
      <vt:lpstr>PowerPoint Presentation</vt:lpstr>
      <vt:lpstr>Express a Number as a Percentage of another number.</vt:lpstr>
      <vt:lpstr>PowerPoint Presentation</vt:lpstr>
      <vt:lpstr>PowerPoint Presentation</vt:lpstr>
      <vt:lpstr>PowerPoint Presentation</vt:lpstr>
      <vt:lpstr>CASIO fx-83GT PLUS CALCULATOR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Percentages greater than 100%</vt:lpstr>
      <vt:lpstr>PowerPoint Presentation</vt:lpstr>
      <vt:lpstr>PowerPoint Presentation</vt:lpstr>
      <vt:lpstr>Percentage Increase</vt:lpstr>
      <vt:lpstr>PowerPoint Presentation</vt:lpstr>
      <vt:lpstr>PowerPoint Presentation</vt:lpstr>
      <vt:lpstr>PowerPoint Presentation</vt:lpstr>
      <vt:lpstr>Percentage increase</vt:lpstr>
      <vt:lpstr>Try these</vt:lpstr>
      <vt:lpstr>Percentage Decrease</vt:lpstr>
      <vt:lpstr>PowerPoint Presentation</vt:lpstr>
      <vt:lpstr>PowerPoint Presentation</vt:lpstr>
      <vt:lpstr>PowerPoint Presentation</vt:lpstr>
      <vt:lpstr>Percentage Decrease</vt:lpstr>
      <vt:lpstr>Try these</vt:lpstr>
      <vt:lpstr>PowerPoint Presentation</vt:lpstr>
      <vt:lpstr>PowerPoint Presentation</vt:lpstr>
      <vt:lpstr>Which holiday?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 Abbas</dc:creator>
  <cp:lastModifiedBy>Trevor Gardner</cp:lastModifiedBy>
  <cp:revision>83</cp:revision>
  <dcterms:created xsi:type="dcterms:W3CDTF">2018-09-23T21:01:43Z</dcterms:created>
  <dcterms:modified xsi:type="dcterms:W3CDTF">2020-09-24T11:16:40Z</dcterms:modified>
</cp:coreProperties>
</file>