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373" r:id="rId3"/>
    <p:sldId id="375" r:id="rId4"/>
    <p:sldId id="341" r:id="rId5"/>
    <p:sldId id="583" r:id="rId6"/>
    <p:sldId id="584" r:id="rId7"/>
    <p:sldId id="585" r:id="rId8"/>
    <p:sldId id="384" r:id="rId9"/>
    <p:sldId id="385" r:id="rId10"/>
    <p:sldId id="394" r:id="rId11"/>
    <p:sldId id="377" r:id="rId12"/>
    <p:sldId id="387" r:id="rId13"/>
    <p:sldId id="589" r:id="rId14"/>
    <p:sldId id="590" r:id="rId15"/>
    <p:sldId id="39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7B663-B44E-4BB8-825C-E3A7AE938D65}" type="datetimeFigureOut">
              <a:rPr lang="en-GB" smtClean="0"/>
              <a:t>16/09/2020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77FF6-36F1-4887-B9C0-16DCD0BBF226}" type="slidenum">
              <a:rPr lang="en-GB" smtClean="0"/>
              <a:t>‹#›</a:t>
            </a:fld>
            <a:endParaRPr lang="en-GB"/>
          </a:p>
        </p:txBody>
      </p:sp>
    </p:spTree>
    <p:extLst>
      <p:ext uri="{BB962C8B-B14F-4D97-AF65-F5344CB8AC3E}">
        <p14:creationId xmlns:p14="http://schemas.microsoft.com/office/powerpoint/2010/main" val="312524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http://www.bbc.co.uk/education/clips/z6nwmp3</a:t>
            </a:r>
          </a:p>
          <a:p>
            <a:r>
              <a:rPr lang="en-GB" dirty="0"/>
              <a:t>Activity</a:t>
            </a:r>
          </a:p>
          <a:p>
            <a:r>
              <a:rPr lang="en-GB" dirty="0"/>
              <a:t>http://www.bbc.co.uk/education/guides/zwqycdm/activity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D32D9-63A9-423F-8B77-368638260D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043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F77FF6-36F1-4887-B9C0-16DCD0BBF226}" type="slidenum">
              <a:rPr lang="en-GB" smtClean="0"/>
              <a:t>14</a:t>
            </a:fld>
            <a:endParaRPr lang="en-GB"/>
          </a:p>
        </p:txBody>
      </p:sp>
    </p:spTree>
    <p:extLst>
      <p:ext uri="{BB962C8B-B14F-4D97-AF65-F5344CB8AC3E}">
        <p14:creationId xmlns:p14="http://schemas.microsoft.com/office/powerpoint/2010/main" val="175329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72989" y="552168"/>
            <a:ext cx="7662257" cy="1645920"/>
          </a:xfrm>
          <a:solidFill>
            <a:srgbClr val="FFFFFF"/>
          </a:solidFill>
          <a:ln w="38100">
            <a:solidFill>
              <a:srgbClr val="404040"/>
            </a:solidFill>
          </a:ln>
        </p:spPr>
        <p:txBody>
          <a:bodyPr lIns="274320" rIns="274320" anchor="ctr" anchorCtr="1">
            <a:normAutofit/>
          </a:bodyPr>
          <a:lstStyle>
            <a:lvl1pPr algn="ctr">
              <a:defRPr sz="36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4372989" y="2348163"/>
            <a:ext cx="7662257" cy="590980"/>
          </a:xfrm>
          <a:noFill/>
        </p:spPr>
        <p:txBody>
          <a:bodyPr>
            <a:normAutofit/>
          </a:bodyPr>
          <a:lstStyle>
            <a:lvl1pPr marL="0" indent="0" algn="ctr">
              <a:buNone/>
              <a:defRPr sz="1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39533" y="0"/>
            <a:ext cx="5152467" cy="376358"/>
          </a:xfrm>
        </p:spPr>
        <p:txBody>
          <a:bodyPr/>
          <a:lstStyle>
            <a:lvl1pPr>
              <a:defRPr sz="1800" b="1" u="sng"/>
            </a:lvl1pPr>
          </a:lstStyle>
          <a:p>
            <a:fld id="{1AE31E61-5800-426F-BFD7-250FF3D43173}" type="datetime2">
              <a:rPr lang="en-GB" smtClean="0"/>
              <a:pPr/>
              <a:t>Wednesday, 16 September 2020</a:t>
            </a:fld>
            <a:endParaRPr lang="en-US" dirty="0"/>
          </a:p>
        </p:txBody>
      </p:sp>
      <p:sp>
        <p:nvSpPr>
          <p:cNvPr id="5" name="Footer Placeholder 4"/>
          <p:cNvSpPr>
            <a:spLocks noGrp="1"/>
          </p:cNvSpPr>
          <p:nvPr>
            <p:ph type="ftr" sz="quarter" idx="11"/>
          </p:nvPr>
        </p:nvSpPr>
        <p:spPr>
          <a:xfrm>
            <a:off x="4393412" y="6459582"/>
            <a:ext cx="7641833" cy="320040"/>
          </a:xfrm>
        </p:spPr>
        <p:txBody>
          <a:bodyPr/>
          <a:lstStyle/>
          <a:p>
            <a:r>
              <a:rPr lang="en-US" dirty="0"/>
              <a:t>CHAPTER 2: STRUCTURE &amp; BONDING</a:t>
            </a:r>
          </a:p>
        </p:txBody>
      </p:sp>
      <p:sp>
        <p:nvSpPr>
          <p:cNvPr id="8" name="Text Placeholder 7">
            <a:extLst>
              <a:ext uri="{FF2B5EF4-FFF2-40B4-BE49-F238E27FC236}">
                <a16:creationId xmlns:a16="http://schemas.microsoft.com/office/drawing/2014/main" id="{7FEAEEBD-691C-45DA-B1BE-23C0835D66B1}"/>
              </a:ext>
            </a:extLst>
          </p:cNvPr>
          <p:cNvSpPr>
            <a:spLocks noGrp="1"/>
          </p:cNvSpPr>
          <p:nvPr>
            <p:ph type="body" sz="quarter" idx="13"/>
          </p:nvPr>
        </p:nvSpPr>
        <p:spPr>
          <a:xfrm>
            <a:off x="0" y="1"/>
            <a:ext cx="4167717" cy="3084513"/>
          </a:xfrm>
        </p:spPr>
        <p:style>
          <a:lnRef idx="1">
            <a:schemeClr val="accent2"/>
          </a:lnRef>
          <a:fillRef idx="2">
            <a:schemeClr val="accent2"/>
          </a:fillRef>
          <a:effectRef idx="1">
            <a:schemeClr val="accent2"/>
          </a:effectRef>
          <a:fontRef idx="minor">
            <a:schemeClr val="dk1"/>
          </a:fontRef>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F4240855-BB25-4B32-A55F-FA4047D4DE58}"/>
              </a:ext>
            </a:extLst>
          </p:cNvPr>
          <p:cNvSpPr>
            <a:spLocks noGrp="1"/>
          </p:cNvSpPr>
          <p:nvPr>
            <p:ph type="body" sz="quarter" idx="14"/>
          </p:nvPr>
        </p:nvSpPr>
        <p:spPr>
          <a:xfrm>
            <a:off x="0" y="3111500"/>
            <a:ext cx="4167717" cy="3746500"/>
          </a:xfrm>
        </p:spPr>
        <p:style>
          <a:lnRef idx="1">
            <a:schemeClr val="accent1"/>
          </a:lnRef>
          <a:fillRef idx="2">
            <a:schemeClr val="accent1"/>
          </a:fillRef>
          <a:effectRef idx="1">
            <a:schemeClr val="accent1"/>
          </a:effectRef>
          <a:fontRef idx="minor">
            <a:schemeClr val="dk1"/>
          </a:fontRef>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p:cNvSpPr>
            <a:spLocks noGrp="1"/>
          </p:cNvSpPr>
          <p:nvPr>
            <p:ph type="body" sz="quarter" idx="15" hasCustomPrompt="1"/>
          </p:nvPr>
        </p:nvSpPr>
        <p:spPr>
          <a:xfrm>
            <a:off x="4373034" y="2938463"/>
            <a:ext cx="7662333" cy="3440112"/>
          </a:xfrm>
        </p:spPr>
        <p:style>
          <a:lnRef idx="2">
            <a:schemeClr val="dk1"/>
          </a:lnRef>
          <a:fillRef idx="1">
            <a:schemeClr val="lt1"/>
          </a:fillRef>
          <a:effectRef idx="0">
            <a:schemeClr val="dk1"/>
          </a:effectRef>
          <a:fontRef idx="none"/>
        </p:style>
        <p:txBody>
          <a:bodyPr/>
          <a:lstStyle>
            <a:lvl1pPr marL="0" indent="0">
              <a:buNone/>
              <a:defRPr b="1" u="sng" baseline="0"/>
            </a:lvl1pPr>
          </a:lstStyle>
          <a:p>
            <a:pPr lvl="0"/>
            <a:r>
              <a:rPr lang="en-GB" b="1" u="sng" dirty="0"/>
              <a:t>DO NOW:</a:t>
            </a:r>
            <a:endParaRPr lang="en-GB" dirty="0"/>
          </a:p>
        </p:txBody>
      </p:sp>
    </p:spTree>
    <p:extLst>
      <p:ext uri="{BB962C8B-B14F-4D97-AF65-F5344CB8AC3E}">
        <p14:creationId xmlns:p14="http://schemas.microsoft.com/office/powerpoint/2010/main" val="172838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18533" y="1600202"/>
            <a:ext cx="11445920" cy="41147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F35E5-005C-46B3-8B40-9D347F13F3DC}" type="datetime2">
              <a:rPr lang="en-GB" smtClean="0"/>
              <a:t>Wednesday, 16 September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
        <p:nvSpPr>
          <p:cNvPr id="7" name="Title 1"/>
          <p:cNvSpPr>
            <a:spLocks noGrp="1"/>
          </p:cNvSpPr>
          <p:nvPr>
            <p:ph type="title"/>
          </p:nvPr>
        </p:nvSpPr>
        <p:spPr>
          <a:xfrm>
            <a:off x="418533" y="295952"/>
            <a:ext cx="11445920" cy="1188720"/>
          </a:xfrm>
        </p:spPr>
        <p:txBody>
          <a:bodyPr/>
          <a:lstStyle/>
          <a:p>
            <a:r>
              <a:rPr lang="en-US"/>
              <a:t>Click to edit Master title style</a:t>
            </a:r>
            <a:endParaRPr lang="en-US" dirty="0"/>
          </a:p>
        </p:txBody>
      </p:sp>
    </p:spTree>
    <p:extLst>
      <p:ext uri="{BB962C8B-B14F-4D97-AF65-F5344CB8AC3E}">
        <p14:creationId xmlns:p14="http://schemas.microsoft.com/office/powerpoint/2010/main" val="204105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75176" y="308610"/>
            <a:ext cx="1298608" cy="561213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61951" y="308610"/>
            <a:ext cx="10020300" cy="561213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F2CB2-DCC1-4F6A-8887-ADB753FAEDDF}" type="datetime2">
              <a:rPr lang="en-GB" smtClean="0"/>
              <a:t>Wednesday, 16 September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753467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208" y="764705"/>
            <a:ext cx="11952651"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11208" y="2420888"/>
            <a:ext cx="11952651" cy="1752600"/>
          </a:xfrm>
        </p:spPr>
        <p:txBody>
          <a:bodyPr/>
          <a:lstStyle>
            <a:lvl1pPr marL="0" indent="0" algn="ctr">
              <a:buNone/>
              <a:defRPr>
                <a:solidFill>
                  <a:schemeClr val="tx1">
                    <a:tint val="75000"/>
                  </a:schemeClr>
                </a:solidFill>
                <a:latin typeface="News Gothic MT"/>
                <a:cs typeface="News Gothic 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23976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4133" y="1257300"/>
            <a:ext cx="11277600" cy="7493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74133" y="2133600"/>
            <a:ext cx="11277600" cy="416560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9719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2533" y="2130428"/>
            <a:ext cx="114300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372533" y="3886200"/>
            <a:ext cx="11430000" cy="1752600"/>
          </a:xfrm>
          <a:prstGeom prst="rect">
            <a:avLst/>
          </a:prstGeom>
        </p:spPr>
        <p:txBody>
          <a:bodyPr/>
          <a:lstStyle>
            <a:lvl1pPr marL="0" indent="0" algn="ctr">
              <a:buNone/>
              <a:defRPr>
                <a:solidFill>
                  <a:schemeClr val="tx1">
                    <a:tint val="75000"/>
                  </a:schemeClr>
                </a:solidFill>
                <a:latin typeface="News Gothic MT"/>
                <a:cs typeface="News Gothic M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9153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8533" y="295952"/>
            <a:ext cx="11445920"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409763" y="1641758"/>
            <a:ext cx="11456439" cy="4390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A76CA6-EED8-42A9-B25A-3164C2B55CC1}" type="datetime2">
              <a:rPr lang="en-GB" smtClean="0"/>
              <a:t>Wednesday, 16 September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32868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3823" y="284562"/>
            <a:ext cx="11339077" cy="1615676"/>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2317" y="2742029"/>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DE5A20-AEB1-42C8-9245-56354500788B}" type="datetime2">
              <a:rPr lang="en-GB" smtClean="0"/>
              <a:t>Wednesday, 16 September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7937668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8534" y="1643064"/>
            <a:ext cx="5435149" cy="409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7" y="1643064"/>
            <a:ext cx="5526137" cy="409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85EDA13-1F59-4403-98F5-1ED4782190B3}" type="datetime2">
              <a:rPr lang="en-GB" smtClean="0"/>
              <a:t>Wednesday, 16 September 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
        <p:nvSpPr>
          <p:cNvPr id="11" name="Title 1"/>
          <p:cNvSpPr>
            <a:spLocks noGrp="1"/>
          </p:cNvSpPr>
          <p:nvPr>
            <p:ph type="title"/>
          </p:nvPr>
        </p:nvSpPr>
        <p:spPr>
          <a:xfrm>
            <a:off x="418533" y="295952"/>
            <a:ext cx="11445920" cy="1188720"/>
          </a:xfrm>
        </p:spPr>
        <p:txBody>
          <a:bodyPr/>
          <a:lstStyle/>
          <a:p>
            <a:r>
              <a:rPr lang="en-US"/>
              <a:t>Click to edit Master title style</a:t>
            </a:r>
            <a:endParaRPr lang="en-US" dirty="0"/>
          </a:p>
        </p:txBody>
      </p:sp>
    </p:spTree>
    <p:extLst>
      <p:ext uri="{BB962C8B-B14F-4D97-AF65-F5344CB8AC3E}">
        <p14:creationId xmlns:p14="http://schemas.microsoft.com/office/powerpoint/2010/main" val="165468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8534" y="1628811"/>
            <a:ext cx="5435151"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18534" y="2477036"/>
            <a:ext cx="5435151" cy="32629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2477036"/>
            <a:ext cx="5526136" cy="3262991"/>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1628811"/>
            <a:ext cx="5526137"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28FEA587-69F6-4FE0-9D5E-B7CDA51F9246}" type="datetime2">
              <a:rPr lang="en-GB" smtClean="0"/>
              <a:t>Wednesday, 16 September 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2" name="Title 1"/>
          <p:cNvSpPr>
            <a:spLocks noGrp="1"/>
          </p:cNvSpPr>
          <p:nvPr>
            <p:ph type="title"/>
          </p:nvPr>
        </p:nvSpPr>
        <p:spPr>
          <a:xfrm>
            <a:off x="418533" y="295952"/>
            <a:ext cx="11445920" cy="1188720"/>
          </a:xfrm>
        </p:spPr>
        <p:txBody>
          <a:bodyPr/>
          <a:lstStyle/>
          <a:p>
            <a:r>
              <a:rPr lang="en-US"/>
              <a:t>Click to edit Master title style</a:t>
            </a:r>
            <a:endParaRPr lang="en-US" dirty="0"/>
          </a:p>
        </p:txBody>
      </p:sp>
    </p:spTree>
    <p:extLst>
      <p:ext uri="{BB962C8B-B14F-4D97-AF65-F5344CB8AC3E}">
        <p14:creationId xmlns:p14="http://schemas.microsoft.com/office/powerpoint/2010/main" val="374445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6BA96F-9DFE-48A9-9354-50D9A0674075}" type="datetime2">
              <a:rPr lang="en-GB" smtClean="0"/>
              <a:t>Wednesday, 16 September 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
        <p:nvSpPr>
          <p:cNvPr id="6" name="Title 1"/>
          <p:cNvSpPr>
            <a:spLocks noGrp="1"/>
          </p:cNvSpPr>
          <p:nvPr>
            <p:ph type="title"/>
          </p:nvPr>
        </p:nvSpPr>
        <p:spPr>
          <a:xfrm>
            <a:off x="433823" y="284562"/>
            <a:ext cx="11339077" cy="1615676"/>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Tree>
    <p:extLst>
      <p:ext uri="{BB962C8B-B14F-4D97-AF65-F5344CB8AC3E}">
        <p14:creationId xmlns:p14="http://schemas.microsoft.com/office/powerpoint/2010/main" val="251378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13825-CD16-40D9-970C-181E1CD7B113}" type="datetime2">
              <a:rPr lang="en-GB" smtClean="0"/>
              <a:t>Wednesday, 16 September 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79142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30"/>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1F96D5C7-DCB9-44F4-99C4-D9B1CEEBEC4B}" type="datetime2">
              <a:rPr lang="en-GB" smtClean="0"/>
              <a:t>Wednesday, 16 September 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5242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9"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1"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20"/>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328815C-94B8-44F6-B2C8-E4AA8FAA5D37}" type="datetime2">
              <a:rPr lang="en-GB" smtClean="0"/>
              <a:t>Wednesday, 16 September 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759243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6"/>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7"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D4141CA-5ADA-4C15-8504-3076FE395645}" type="datetime2">
              <a:rPr lang="en-GB" smtClean="0"/>
              <a:t>Wednesday, 16 September 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2182348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descr="pixl ppt back generic 2015.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37251" y="774701"/>
            <a:ext cx="12154748" cy="2082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239" y="2996952"/>
            <a:ext cx="12168760"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a:t>
            </a:r>
            <a:r>
              <a:rPr lang="en-US" dirty="0" err="1"/>
              <a:t>hkhkjh</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4305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342900" rtl="0" eaLnBrk="1" latinLnBrk="0" hangingPunct="1">
        <a:spcBef>
          <a:spcPct val="0"/>
        </a:spcBef>
        <a:buNone/>
        <a:defRPr sz="3300" kern="1200">
          <a:solidFill>
            <a:schemeClr val="tx1"/>
          </a:solidFill>
          <a:latin typeface="+mj-lt"/>
          <a:ea typeface="+mj-ea"/>
          <a:cs typeface="Lato Medium"/>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News Gothic MT"/>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News Gothic MT"/>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News Gothic MT"/>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32gNePkj1_4"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67539-E980-430D-9CC3-D7D1C23F27C8}"/>
              </a:ext>
            </a:extLst>
          </p:cNvPr>
          <p:cNvSpPr>
            <a:spLocks noGrp="1"/>
          </p:cNvSpPr>
          <p:nvPr>
            <p:ph type="dt" sz="half" idx="10"/>
          </p:nvPr>
        </p:nvSpPr>
        <p:spPr/>
        <p:txBody>
          <a:bodyPr/>
          <a:lstStyle/>
          <a:p>
            <a:fld id="{4F713825-CD16-40D9-970C-181E1CD7B113}" type="datetime2">
              <a:rPr lang="en-GB" smtClean="0"/>
              <a:t>Wednesday, 16 September 2020</a:t>
            </a:fld>
            <a:endParaRPr lang="en-US" dirty="0"/>
          </a:p>
        </p:txBody>
      </p:sp>
      <p:graphicFrame>
        <p:nvGraphicFramePr>
          <p:cNvPr id="3" name="Table 3">
            <a:extLst>
              <a:ext uri="{FF2B5EF4-FFF2-40B4-BE49-F238E27FC236}">
                <a16:creationId xmlns:a16="http://schemas.microsoft.com/office/drawing/2014/main" id="{974C5E26-E972-4EE7-A039-92BDD92AB432}"/>
              </a:ext>
            </a:extLst>
          </p:cNvPr>
          <p:cNvGraphicFramePr>
            <a:graphicFrameLocks noGrp="1"/>
          </p:cNvGraphicFramePr>
          <p:nvPr>
            <p:extLst>
              <p:ext uri="{D42A27DB-BD31-4B8C-83A1-F6EECF244321}">
                <p14:modId xmlns:p14="http://schemas.microsoft.com/office/powerpoint/2010/main" val="1016777730"/>
              </p:ext>
            </p:extLst>
          </p:nvPr>
        </p:nvGraphicFramePr>
        <p:xfrm>
          <a:off x="0" y="0"/>
          <a:ext cx="12192000" cy="685800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3545315346"/>
                    </a:ext>
                  </a:extLst>
                </a:gridCol>
                <a:gridCol w="6096000">
                  <a:extLst>
                    <a:ext uri="{9D8B030D-6E8A-4147-A177-3AD203B41FA5}">
                      <a16:colId xmlns:a16="http://schemas.microsoft.com/office/drawing/2014/main" val="1512556915"/>
                    </a:ext>
                  </a:extLst>
                </a:gridCol>
              </a:tblGrid>
              <a:tr h="3429000">
                <a:tc>
                  <a:txBody>
                    <a:bodyPr/>
                    <a:lstStyle/>
                    <a:p>
                      <a:pPr marL="514350" indent="-514350">
                        <a:buAutoNum type="arabicPeriod"/>
                      </a:pPr>
                      <a:r>
                        <a:rPr lang="en-GB" sz="2800" dirty="0"/>
                        <a:t>Name three digestive enzymes.</a:t>
                      </a:r>
                    </a:p>
                    <a:p>
                      <a:pPr marL="0" indent="0">
                        <a:buNone/>
                      </a:pPr>
                      <a:endParaRPr lang="en-GB" sz="2800" dirty="0"/>
                    </a:p>
                  </a:txBody>
                  <a:tcP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a:t>2. Name an organ where all three enzymes are produced. </a:t>
                      </a:r>
                    </a:p>
                  </a:txBody>
                  <a:tcP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927802"/>
                  </a:ext>
                </a:extLst>
              </a:tr>
              <a:tr h="3429000">
                <a:tc>
                  <a:txBody>
                    <a:bodyPr/>
                    <a:lstStyle/>
                    <a:p>
                      <a:r>
                        <a:rPr lang="en-GB" sz="2800" dirty="0"/>
                        <a:t>3. Which organ produces bile and where is it stored?</a:t>
                      </a:r>
                    </a:p>
                    <a:p>
                      <a:endParaRPr lang="en-GB" sz="2800" dirty="0"/>
                    </a:p>
                    <a:p>
                      <a:endParaRPr lang="en-GB" sz="2800" dirty="0"/>
                    </a:p>
                  </a:txBody>
                  <a:tcP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800" dirty="0"/>
                        <a:t>4. Where is food absorbed into the bloodstream?</a:t>
                      </a:r>
                    </a:p>
                    <a:p>
                      <a:endParaRPr lang="en-GB" sz="2800" dirty="0"/>
                    </a:p>
                    <a:p>
                      <a:endParaRPr lang="en-GB" sz="2800" dirty="0"/>
                    </a:p>
                  </a:txBody>
                  <a:tcP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4898105"/>
                  </a:ext>
                </a:extLst>
              </a:tr>
            </a:tbl>
          </a:graphicData>
        </a:graphic>
      </p:graphicFrame>
      <p:sp>
        <p:nvSpPr>
          <p:cNvPr id="27" name="TextBox 26">
            <a:extLst>
              <a:ext uri="{FF2B5EF4-FFF2-40B4-BE49-F238E27FC236}">
                <a16:creationId xmlns:a16="http://schemas.microsoft.com/office/drawing/2014/main" id="{5C20319E-0B86-4977-90DB-4DA7950F79BC}"/>
              </a:ext>
            </a:extLst>
          </p:cNvPr>
          <p:cNvSpPr txBox="1"/>
          <p:nvPr/>
        </p:nvSpPr>
        <p:spPr>
          <a:xfrm>
            <a:off x="130859" y="1414261"/>
            <a:ext cx="5786114" cy="1384995"/>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Amylase</a:t>
            </a:r>
          </a:p>
          <a:p>
            <a:pPr algn="ctr"/>
            <a:r>
              <a:rPr lang="en-GB" sz="2800" dirty="0"/>
              <a:t>Protease</a:t>
            </a:r>
          </a:p>
          <a:p>
            <a:pPr algn="ctr"/>
            <a:r>
              <a:rPr lang="en-GB" sz="2800" dirty="0"/>
              <a:t>Lipids</a:t>
            </a:r>
          </a:p>
        </p:txBody>
      </p:sp>
      <p:sp>
        <p:nvSpPr>
          <p:cNvPr id="28" name="TextBox 27">
            <a:extLst>
              <a:ext uri="{FF2B5EF4-FFF2-40B4-BE49-F238E27FC236}">
                <a16:creationId xmlns:a16="http://schemas.microsoft.com/office/drawing/2014/main" id="{D658E2BE-DD8B-4A6C-993F-71A2D0C71FDB}"/>
              </a:ext>
            </a:extLst>
          </p:cNvPr>
          <p:cNvSpPr txBox="1"/>
          <p:nvPr/>
        </p:nvSpPr>
        <p:spPr>
          <a:xfrm>
            <a:off x="6466034" y="1416972"/>
            <a:ext cx="5403411" cy="584775"/>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3200" dirty="0"/>
              <a:t>Pancreas</a:t>
            </a:r>
          </a:p>
        </p:txBody>
      </p:sp>
      <p:sp>
        <p:nvSpPr>
          <p:cNvPr id="30" name="TextBox 29">
            <a:extLst>
              <a:ext uri="{FF2B5EF4-FFF2-40B4-BE49-F238E27FC236}">
                <a16:creationId xmlns:a16="http://schemas.microsoft.com/office/drawing/2014/main" id="{70AEA9D5-F029-4CCC-8AFB-891BC4CAE358}"/>
              </a:ext>
            </a:extLst>
          </p:cNvPr>
          <p:cNvSpPr txBox="1"/>
          <p:nvPr/>
        </p:nvSpPr>
        <p:spPr>
          <a:xfrm>
            <a:off x="289389" y="4567018"/>
            <a:ext cx="5469053" cy="954107"/>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Liver produces bile</a:t>
            </a:r>
          </a:p>
          <a:p>
            <a:pPr algn="ctr"/>
            <a:r>
              <a:rPr lang="en-GB" sz="2800" dirty="0"/>
              <a:t>Bile is stored in the gall bladder</a:t>
            </a:r>
          </a:p>
        </p:txBody>
      </p:sp>
      <p:sp>
        <p:nvSpPr>
          <p:cNvPr id="31" name="TextBox 30">
            <a:extLst>
              <a:ext uri="{FF2B5EF4-FFF2-40B4-BE49-F238E27FC236}">
                <a16:creationId xmlns:a16="http://schemas.microsoft.com/office/drawing/2014/main" id="{40425E4B-B6E4-43FA-A342-67642CB8891E}"/>
              </a:ext>
            </a:extLst>
          </p:cNvPr>
          <p:cNvSpPr txBox="1"/>
          <p:nvPr/>
        </p:nvSpPr>
        <p:spPr>
          <a:xfrm>
            <a:off x="6257119" y="4543200"/>
            <a:ext cx="5786114" cy="523220"/>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Small intestines</a:t>
            </a:r>
          </a:p>
        </p:txBody>
      </p:sp>
    </p:spTree>
    <p:extLst>
      <p:ext uri="{BB962C8B-B14F-4D97-AF65-F5344CB8AC3E}">
        <p14:creationId xmlns:p14="http://schemas.microsoft.com/office/powerpoint/2010/main" val="68995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E6745D4-093B-40B3-B20C-F310CC8AB554}"/>
              </a:ext>
            </a:extLst>
          </p:cNvPr>
          <p:cNvGraphicFramePr>
            <a:graphicFrameLocks noGrp="1"/>
          </p:cNvGraphicFramePr>
          <p:nvPr>
            <p:extLst>
              <p:ext uri="{D42A27DB-BD31-4B8C-83A1-F6EECF244321}">
                <p14:modId xmlns:p14="http://schemas.microsoft.com/office/powerpoint/2010/main" val="3024562895"/>
              </p:ext>
            </p:extLst>
          </p:nvPr>
        </p:nvGraphicFramePr>
        <p:xfrm>
          <a:off x="628454" y="921087"/>
          <a:ext cx="10935092" cy="3432472"/>
        </p:xfrm>
        <a:graphic>
          <a:graphicData uri="http://schemas.openxmlformats.org/drawingml/2006/table">
            <a:tbl>
              <a:tblPr firstRow="1" bandRow="1">
                <a:tableStyleId>{912C8C85-51F0-491E-9774-3900AFEF0FD7}</a:tableStyleId>
              </a:tblPr>
              <a:tblGrid>
                <a:gridCol w="1636003">
                  <a:extLst>
                    <a:ext uri="{9D8B030D-6E8A-4147-A177-3AD203B41FA5}">
                      <a16:colId xmlns:a16="http://schemas.microsoft.com/office/drawing/2014/main" val="20000"/>
                    </a:ext>
                  </a:extLst>
                </a:gridCol>
                <a:gridCol w="1956831">
                  <a:extLst>
                    <a:ext uri="{9D8B030D-6E8A-4147-A177-3AD203B41FA5}">
                      <a16:colId xmlns:a16="http://schemas.microsoft.com/office/drawing/2014/main" val="20001"/>
                    </a:ext>
                  </a:extLst>
                </a:gridCol>
                <a:gridCol w="3671129">
                  <a:extLst>
                    <a:ext uri="{9D8B030D-6E8A-4147-A177-3AD203B41FA5}">
                      <a16:colId xmlns:a16="http://schemas.microsoft.com/office/drawing/2014/main" val="20002"/>
                    </a:ext>
                  </a:extLst>
                </a:gridCol>
                <a:gridCol w="3671129">
                  <a:extLst>
                    <a:ext uri="{9D8B030D-6E8A-4147-A177-3AD203B41FA5}">
                      <a16:colId xmlns:a16="http://schemas.microsoft.com/office/drawing/2014/main" val="1185976341"/>
                    </a:ext>
                  </a:extLst>
                </a:gridCol>
              </a:tblGrid>
              <a:tr h="796594">
                <a:tc>
                  <a:txBody>
                    <a:bodyPr/>
                    <a:lstStyle/>
                    <a:p>
                      <a:pPr algn="ctr"/>
                      <a:r>
                        <a:rPr lang="en-GB" sz="2400" dirty="0">
                          <a:solidFill>
                            <a:schemeClr val="tx1"/>
                          </a:solidFill>
                        </a:rPr>
                        <a:t>Digestive Enzyme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2400" dirty="0">
                          <a:solidFill>
                            <a:schemeClr val="tx1"/>
                          </a:solidFill>
                        </a:rPr>
                        <a:t>Wher</a:t>
                      </a:r>
                      <a:r>
                        <a:rPr lang="en-GB" sz="2400" baseline="0" dirty="0">
                          <a:solidFill>
                            <a:schemeClr val="tx1"/>
                          </a:solidFill>
                        </a:rPr>
                        <a:t>e released? </a:t>
                      </a:r>
                      <a:endParaRPr lang="en-GB"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2400" dirty="0">
                          <a:solidFill>
                            <a:schemeClr val="tx1"/>
                          </a:solidFill>
                        </a:rPr>
                        <a:t>Substrate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2400" dirty="0">
                          <a:solidFill>
                            <a:schemeClr val="tx1"/>
                          </a:solidFill>
                        </a:rPr>
                        <a:t>Product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867180">
                <a:tc>
                  <a:txBody>
                    <a:bodyPr/>
                    <a:lstStyle/>
                    <a:p>
                      <a:pPr algn="ctr"/>
                      <a:r>
                        <a:rPr lang="en-GB" sz="2400" b="1" dirty="0"/>
                        <a:t>Amylase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71166">
                <a:tc>
                  <a:txBody>
                    <a:bodyPr/>
                    <a:lstStyle/>
                    <a:p>
                      <a:pPr algn="ctr"/>
                      <a:r>
                        <a:rPr lang="en-GB" sz="2400" b="1" dirty="0"/>
                        <a:t>Protease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71166">
                <a:tc>
                  <a:txBody>
                    <a:bodyPr/>
                    <a:lstStyle/>
                    <a:p>
                      <a:pPr algn="ctr"/>
                      <a:r>
                        <a:rPr lang="en-GB" sz="2400" b="1" dirty="0"/>
                        <a:t>Lipase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 name="Rectangle 3">
            <a:extLst>
              <a:ext uri="{FF2B5EF4-FFF2-40B4-BE49-F238E27FC236}">
                <a16:creationId xmlns:a16="http://schemas.microsoft.com/office/drawing/2014/main" id="{E4918198-D783-44DB-9B1F-261135F5772C}"/>
              </a:ext>
            </a:extLst>
          </p:cNvPr>
          <p:cNvSpPr/>
          <p:nvPr/>
        </p:nvSpPr>
        <p:spPr>
          <a:xfrm>
            <a:off x="624527" y="171268"/>
            <a:ext cx="10935092" cy="523220"/>
          </a:xfrm>
          <a:prstGeom prst="rect">
            <a:avLst/>
          </a:prstGeom>
          <a:solidFill>
            <a:schemeClr val="bg1">
              <a:lumMod val="75000"/>
            </a:schemeClr>
          </a:solidFill>
          <a:ln>
            <a:solidFill>
              <a:schemeClr val="tx1"/>
            </a:solidFill>
          </a:ln>
        </p:spPr>
        <p:txBody>
          <a:bodyPr wrap="square">
            <a:spAutoFit/>
          </a:bodyPr>
          <a:lstStyle/>
          <a:p>
            <a:r>
              <a:rPr lang="en-GB" sz="2400" dirty="0"/>
              <a:t>Copy and complete the table using the </a:t>
            </a:r>
            <a:r>
              <a:rPr lang="en-GB" sz="2800" dirty="0"/>
              <a:t>boxes</a:t>
            </a:r>
            <a:r>
              <a:rPr lang="en-GB" sz="2400" dirty="0"/>
              <a:t> at the bottom.</a:t>
            </a:r>
          </a:p>
        </p:txBody>
      </p:sp>
      <p:sp>
        <p:nvSpPr>
          <p:cNvPr id="5" name="TextBox 4">
            <a:extLst>
              <a:ext uri="{FF2B5EF4-FFF2-40B4-BE49-F238E27FC236}">
                <a16:creationId xmlns:a16="http://schemas.microsoft.com/office/drawing/2014/main" id="{6C30CE40-699E-40A3-82D0-886E338B9588}"/>
              </a:ext>
            </a:extLst>
          </p:cNvPr>
          <p:cNvSpPr txBox="1"/>
          <p:nvPr/>
        </p:nvSpPr>
        <p:spPr>
          <a:xfrm>
            <a:off x="384930" y="5356004"/>
            <a:ext cx="2017336" cy="1384995"/>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Salivary glands and pancreas</a:t>
            </a:r>
          </a:p>
        </p:txBody>
      </p:sp>
      <p:sp>
        <p:nvSpPr>
          <p:cNvPr id="6" name="TextBox 5">
            <a:extLst>
              <a:ext uri="{FF2B5EF4-FFF2-40B4-BE49-F238E27FC236}">
                <a16:creationId xmlns:a16="http://schemas.microsoft.com/office/drawing/2014/main" id="{52C779A1-E29E-490A-9903-4DC41AA4F3D5}"/>
              </a:ext>
            </a:extLst>
          </p:cNvPr>
          <p:cNvSpPr txBox="1"/>
          <p:nvPr/>
        </p:nvSpPr>
        <p:spPr>
          <a:xfrm>
            <a:off x="9800734" y="5350107"/>
            <a:ext cx="2017336" cy="1384995"/>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Stomach and pancreas</a:t>
            </a:r>
          </a:p>
        </p:txBody>
      </p:sp>
      <p:sp>
        <p:nvSpPr>
          <p:cNvPr id="7" name="TextBox 6">
            <a:extLst>
              <a:ext uri="{FF2B5EF4-FFF2-40B4-BE49-F238E27FC236}">
                <a16:creationId xmlns:a16="http://schemas.microsoft.com/office/drawing/2014/main" id="{ABE89D16-FB40-44B3-AF9A-773312435D45}"/>
              </a:ext>
            </a:extLst>
          </p:cNvPr>
          <p:cNvSpPr txBox="1"/>
          <p:nvPr/>
        </p:nvSpPr>
        <p:spPr>
          <a:xfrm>
            <a:off x="5257801" y="5356003"/>
            <a:ext cx="2017336" cy="1384995"/>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Stomach and pancreas</a:t>
            </a:r>
          </a:p>
        </p:txBody>
      </p:sp>
      <p:sp>
        <p:nvSpPr>
          <p:cNvPr id="8" name="TextBox 7">
            <a:extLst>
              <a:ext uri="{FF2B5EF4-FFF2-40B4-BE49-F238E27FC236}">
                <a16:creationId xmlns:a16="http://schemas.microsoft.com/office/drawing/2014/main" id="{F183FBEE-BB27-4AAF-806A-B8D611724EBC}"/>
              </a:ext>
            </a:extLst>
          </p:cNvPr>
          <p:cNvSpPr txBox="1"/>
          <p:nvPr/>
        </p:nvSpPr>
        <p:spPr>
          <a:xfrm>
            <a:off x="9800734" y="4675389"/>
            <a:ext cx="2017336" cy="523220"/>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Protein</a:t>
            </a:r>
          </a:p>
        </p:txBody>
      </p:sp>
      <p:sp>
        <p:nvSpPr>
          <p:cNvPr id="9" name="TextBox 8">
            <a:extLst>
              <a:ext uri="{FF2B5EF4-FFF2-40B4-BE49-F238E27FC236}">
                <a16:creationId xmlns:a16="http://schemas.microsoft.com/office/drawing/2014/main" id="{CC593A9B-378E-483A-942A-2163D71857D2}"/>
              </a:ext>
            </a:extLst>
          </p:cNvPr>
          <p:cNvSpPr txBox="1"/>
          <p:nvPr/>
        </p:nvSpPr>
        <p:spPr>
          <a:xfrm>
            <a:off x="2638721" y="5725228"/>
            <a:ext cx="2388124" cy="523220"/>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Carbohydrate</a:t>
            </a:r>
          </a:p>
        </p:txBody>
      </p:sp>
      <p:sp>
        <p:nvSpPr>
          <p:cNvPr id="10" name="TextBox 9">
            <a:extLst>
              <a:ext uri="{FF2B5EF4-FFF2-40B4-BE49-F238E27FC236}">
                <a16:creationId xmlns:a16="http://schemas.microsoft.com/office/drawing/2014/main" id="{598051B3-54C1-4419-ADE7-06FA0E578C0F}"/>
              </a:ext>
            </a:extLst>
          </p:cNvPr>
          <p:cNvSpPr txBox="1"/>
          <p:nvPr/>
        </p:nvSpPr>
        <p:spPr>
          <a:xfrm>
            <a:off x="7496665" y="5041270"/>
            <a:ext cx="2156384" cy="523220"/>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Amino acids</a:t>
            </a:r>
          </a:p>
        </p:txBody>
      </p:sp>
      <p:sp>
        <p:nvSpPr>
          <p:cNvPr id="11" name="TextBox 10">
            <a:extLst>
              <a:ext uri="{FF2B5EF4-FFF2-40B4-BE49-F238E27FC236}">
                <a16:creationId xmlns:a16="http://schemas.microsoft.com/office/drawing/2014/main" id="{309B9787-B19C-4FE5-AC0A-901EDCB26C1D}"/>
              </a:ext>
            </a:extLst>
          </p:cNvPr>
          <p:cNvSpPr txBox="1"/>
          <p:nvPr/>
        </p:nvSpPr>
        <p:spPr>
          <a:xfrm>
            <a:off x="7496665" y="5761882"/>
            <a:ext cx="2156384" cy="523220"/>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Simple sugars</a:t>
            </a:r>
          </a:p>
        </p:txBody>
      </p:sp>
      <p:sp>
        <p:nvSpPr>
          <p:cNvPr id="12" name="TextBox 11">
            <a:extLst>
              <a:ext uri="{FF2B5EF4-FFF2-40B4-BE49-F238E27FC236}">
                <a16:creationId xmlns:a16="http://schemas.microsoft.com/office/drawing/2014/main" id="{BFD4B8A7-E8DB-44CE-BF9C-03761872B946}"/>
              </a:ext>
            </a:extLst>
          </p:cNvPr>
          <p:cNvSpPr txBox="1"/>
          <p:nvPr/>
        </p:nvSpPr>
        <p:spPr>
          <a:xfrm>
            <a:off x="5257801" y="4664197"/>
            <a:ext cx="2017336" cy="523220"/>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Lipids</a:t>
            </a:r>
          </a:p>
        </p:txBody>
      </p:sp>
      <p:sp>
        <p:nvSpPr>
          <p:cNvPr id="13" name="TextBox 12">
            <a:extLst>
              <a:ext uri="{FF2B5EF4-FFF2-40B4-BE49-F238E27FC236}">
                <a16:creationId xmlns:a16="http://schemas.microsoft.com/office/drawing/2014/main" id="{4857B137-3CF5-48ED-9B58-798FACFFAB75}"/>
              </a:ext>
            </a:extLst>
          </p:cNvPr>
          <p:cNvSpPr txBox="1"/>
          <p:nvPr/>
        </p:nvSpPr>
        <p:spPr>
          <a:xfrm>
            <a:off x="2648149" y="5019359"/>
            <a:ext cx="2388124" cy="523220"/>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Fatty acids</a:t>
            </a:r>
          </a:p>
        </p:txBody>
      </p:sp>
      <p:sp>
        <p:nvSpPr>
          <p:cNvPr id="14" name="TextBox 13">
            <a:extLst>
              <a:ext uri="{FF2B5EF4-FFF2-40B4-BE49-F238E27FC236}">
                <a16:creationId xmlns:a16="http://schemas.microsoft.com/office/drawing/2014/main" id="{D9E24799-C93E-45DD-B411-038F3759CF8C}"/>
              </a:ext>
            </a:extLst>
          </p:cNvPr>
          <p:cNvSpPr txBox="1"/>
          <p:nvPr/>
        </p:nvSpPr>
        <p:spPr>
          <a:xfrm>
            <a:off x="384930" y="4651713"/>
            <a:ext cx="2017336" cy="523220"/>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2800" dirty="0"/>
              <a:t>Glycerol</a:t>
            </a:r>
          </a:p>
        </p:txBody>
      </p:sp>
    </p:spTree>
    <p:extLst>
      <p:ext uri="{BB962C8B-B14F-4D97-AF65-F5344CB8AC3E}">
        <p14:creationId xmlns:p14="http://schemas.microsoft.com/office/powerpoint/2010/main" val="251226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0AA9-C7EC-4FA2-8767-8D18B35649FC}"/>
              </a:ext>
            </a:extLst>
          </p:cNvPr>
          <p:cNvSpPr>
            <a:spLocks noGrp="1"/>
          </p:cNvSpPr>
          <p:nvPr>
            <p:ph type="title"/>
          </p:nvPr>
        </p:nvSpPr>
        <p:spPr/>
        <p:txBody>
          <a:bodyPr/>
          <a:lstStyle/>
          <a:p>
            <a:r>
              <a:rPr lang="en-GB" dirty="0"/>
              <a:t>ACTIVITY</a:t>
            </a:r>
          </a:p>
        </p:txBody>
      </p:sp>
      <p:sp>
        <p:nvSpPr>
          <p:cNvPr id="3" name="Content Placeholder 2">
            <a:extLst>
              <a:ext uri="{FF2B5EF4-FFF2-40B4-BE49-F238E27FC236}">
                <a16:creationId xmlns:a16="http://schemas.microsoft.com/office/drawing/2014/main" id="{C8C45B50-9F1C-4048-98BA-6935861B0EB6}"/>
              </a:ext>
            </a:extLst>
          </p:cNvPr>
          <p:cNvSpPr>
            <a:spLocks noGrp="1"/>
          </p:cNvSpPr>
          <p:nvPr>
            <p:ph idx="1"/>
          </p:nvPr>
        </p:nvSpPr>
        <p:spPr/>
        <p:txBody>
          <a:bodyPr>
            <a:normAutofit/>
          </a:bodyPr>
          <a:lstStyle/>
          <a:p>
            <a:pPr marL="0" indent="0">
              <a:buNone/>
            </a:pPr>
            <a:r>
              <a:rPr lang="en-GB" sz="2800" dirty="0"/>
              <a:t>What does each enzyme do? Complete the sentences about specific enzymes.</a:t>
            </a:r>
          </a:p>
          <a:p>
            <a:pPr marL="0" indent="0">
              <a:buNone/>
            </a:pPr>
            <a:endParaRPr lang="en-GB" sz="2800" dirty="0"/>
          </a:p>
          <a:p>
            <a:pPr marL="514350" indent="-514350">
              <a:buAutoNum type="alphaLcPeriod"/>
            </a:pPr>
            <a:r>
              <a:rPr lang="en-GB" sz="2800" dirty="0"/>
              <a:t>Lipase	 breaks down lipids (fats) to form fatty acids and glycerol.</a:t>
            </a:r>
          </a:p>
          <a:p>
            <a:pPr marL="514350" indent="-514350">
              <a:buAutoNum type="alphaLcPeriod"/>
            </a:pPr>
            <a:endParaRPr lang="en-GB" sz="2800" dirty="0"/>
          </a:p>
          <a:p>
            <a:pPr marL="0" indent="0">
              <a:buNone/>
            </a:pPr>
            <a:r>
              <a:rPr lang="en-GB" sz="2800" dirty="0"/>
              <a:t>b.	Amylase breaks down starch to form maltose or simple sugars	.</a:t>
            </a:r>
          </a:p>
          <a:p>
            <a:pPr marL="0" indent="0">
              <a:buNone/>
            </a:pPr>
            <a:endParaRPr lang="en-GB" sz="2800" dirty="0"/>
          </a:p>
          <a:p>
            <a:pPr marL="0" indent="0">
              <a:buNone/>
            </a:pPr>
            <a:r>
              <a:rPr lang="en-GB" sz="2800" dirty="0"/>
              <a:t>c.	Protease breaks down proteins to form amino acids.</a:t>
            </a:r>
          </a:p>
          <a:p>
            <a:pPr marL="0" indent="0">
              <a:buNone/>
            </a:pPr>
            <a:endParaRPr lang="en-GB" sz="2800" dirty="0"/>
          </a:p>
        </p:txBody>
      </p:sp>
      <p:sp>
        <p:nvSpPr>
          <p:cNvPr id="4" name="Date Placeholder 3">
            <a:extLst>
              <a:ext uri="{FF2B5EF4-FFF2-40B4-BE49-F238E27FC236}">
                <a16:creationId xmlns:a16="http://schemas.microsoft.com/office/drawing/2014/main" id="{8F71D4A0-1550-4E7D-9B2A-A203379A850D}"/>
              </a:ext>
            </a:extLst>
          </p:cNvPr>
          <p:cNvSpPr>
            <a:spLocks noGrp="1"/>
          </p:cNvSpPr>
          <p:nvPr>
            <p:ph type="dt" sz="half" idx="10"/>
          </p:nvPr>
        </p:nvSpPr>
        <p:spPr/>
        <p:txBody>
          <a:bodyPr/>
          <a:lstStyle/>
          <a:p>
            <a:fld id="{8EA76CA6-EED8-42A9-B25A-3164C2B55CC1}" type="datetime2">
              <a:rPr lang="en-GB" smtClean="0"/>
              <a:t>Wednesday, 16 September 2020</a:t>
            </a:fld>
            <a:endParaRPr lang="en-US" dirty="0"/>
          </a:p>
        </p:txBody>
      </p:sp>
      <p:sp>
        <p:nvSpPr>
          <p:cNvPr id="5" name="Rectangle 4">
            <a:extLst>
              <a:ext uri="{FF2B5EF4-FFF2-40B4-BE49-F238E27FC236}">
                <a16:creationId xmlns:a16="http://schemas.microsoft.com/office/drawing/2014/main" id="{CBBC0E7D-E113-439E-BE8D-BF9F3A209F68}"/>
              </a:ext>
            </a:extLst>
          </p:cNvPr>
          <p:cNvSpPr/>
          <p:nvPr/>
        </p:nvSpPr>
        <p:spPr>
          <a:xfrm>
            <a:off x="953101" y="2818614"/>
            <a:ext cx="1394174" cy="4619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C9FA5A3E-ED53-4213-8B8E-7D269644D33C}"/>
              </a:ext>
            </a:extLst>
          </p:cNvPr>
          <p:cNvSpPr/>
          <p:nvPr/>
        </p:nvSpPr>
        <p:spPr>
          <a:xfrm>
            <a:off x="7180330" y="2818614"/>
            <a:ext cx="1514491" cy="4619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2B38AD8F-0622-4FB9-B677-E76373433E90}"/>
              </a:ext>
            </a:extLst>
          </p:cNvPr>
          <p:cNvSpPr/>
          <p:nvPr/>
        </p:nvSpPr>
        <p:spPr>
          <a:xfrm>
            <a:off x="4629635" y="3920548"/>
            <a:ext cx="920933" cy="4589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A707981B-0565-43DC-A5E0-37493BAD9977}"/>
              </a:ext>
            </a:extLst>
          </p:cNvPr>
          <p:cNvSpPr/>
          <p:nvPr/>
        </p:nvSpPr>
        <p:spPr>
          <a:xfrm>
            <a:off x="6796223" y="3891943"/>
            <a:ext cx="3663230" cy="4875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376DE2D9-B89A-4A05-AD47-C391020FFF70}"/>
              </a:ext>
            </a:extLst>
          </p:cNvPr>
          <p:cNvSpPr/>
          <p:nvPr/>
        </p:nvSpPr>
        <p:spPr>
          <a:xfrm>
            <a:off x="1300899" y="4985285"/>
            <a:ext cx="1394175" cy="4619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99663C56-6808-4335-953F-CA75849FC5D0}"/>
              </a:ext>
            </a:extLst>
          </p:cNvPr>
          <p:cNvSpPr/>
          <p:nvPr/>
        </p:nvSpPr>
        <p:spPr>
          <a:xfrm>
            <a:off x="7180330" y="4985284"/>
            <a:ext cx="1706996" cy="4875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94779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52401"/>
            <a:ext cx="7620000" cy="646331"/>
          </a:xfrm>
          <a:prstGeom prst="rect">
            <a:avLst/>
          </a:prstGeom>
          <a:noFill/>
        </p:spPr>
        <p:txBody>
          <a:bodyPr wrap="square" rtlCol="0">
            <a:spAutoFit/>
          </a:bodyPr>
          <a:lstStyle/>
          <a:p>
            <a:r>
              <a:rPr lang="en-GB" sz="3600" dirty="0">
                <a:solidFill>
                  <a:srgbClr val="0070C0"/>
                </a:solidFill>
                <a:latin typeface="Comic Sans MS" pitchFamily="66" charset="0"/>
              </a:rPr>
              <a:t>Exam-style question</a:t>
            </a:r>
          </a:p>
        </p:txBody>
      </p:sp>
      <p:sp>
        <p:nvSpPr>
          <p:cNvPr id="5" name="TextBox 4"/>
          <p:cNvSpPr txBox="1"/>
          <p:nvPr/>
        </p:nvSpPr>
        <p:spPr>
          <a:xfrm>
            <a:off x="216816" y="1037925"/>
            <a:ext cx="11698664" cy="5539978"/>
          </a:xfrm>
          <a:prstGeom prst="rect">
            <a:avLst/>
          </a:prstGeom>
          <a:noFill/>
        </p:spPr>
        <p:txBody>
          <a:bodyPr wrap="square" rtlCol="0">
            <a:spAutoFit/>
          </a:bodyPr>
          <a:lstStyle/>
          <a:p>
            <a:pPr marL="342900" indent="-342900">
              <a:buAutoNum type="arabicPeriod"/>
            </a:pPr>
            <a:r>
              <a:rPr lang="en-GB" sz="2400" dirty="0"/>
              <a:t>Complete the following sentences using the key words:</a:t>
            </a:r>
          </a:p>
          <a:p>
            <a:pPr marL="342900" indent="-342900">
              <a:buAutoNum type="arabicPeriod"/>
            </a:pPr>
            <a:endParaRPr lang="en-GB" sz="2400" dirty="0"/>
          </a:p>
          <a:p>
            <a:pPr marL="342900" indent="-342900" algn="ctr"/>
            <a:r>
              <a:rPr lang="en-GB" sz="2400" i="1" dirty="0"/>
              <a:t>amino acids,    fats,    proteins,    starch,    fatty acids,    sugar</a:t>
            </a:r>
          </a:p>
          <a:p>
            <a:pPr marL="342900" indent="-342900">
              <a:buAutoNum type="arabicPeriod"/>
            </a:pPr>
            <a:endParaRPr lang="en-GB" sz="2400" dirty="0"/>
          </a:p>
          <a:p>
            <a:pPr marL="342900" indent="-342900"/>
            <a:r>
              <a:rPr lang="en-GB" sz="2400" dirty="0"/>
              <a:t>	Amylase speeds up the digestion of ____________. The product of this digestion is ____________.   Protease speeds the up the digestion of ____________, the product of this digestion is _____________.																	</a:t>
            </a:r>
            <a:r>
              <a:rPr lang="en-GB" sz="2400" b="1" dirty="0">
                <a:solidFill>
                  <a:srgbClr val="0070C0"/>
                </a:solidFill>
              </a:rPr>
              <a:t>(4 marks)</a:t>
            </a:r>
          </a:p>
          <a:p>
            <a:pPr marL="342900" indent="-342900"/>
            <a:endParaRPr lang="en-GB" sz="2400" dirty="0"/>
          </a:p>
          <a:p>
            <a:pPr marL="342900" indent="-342900">
              <a:buAutoNum type="arabicPeriod" startAt="2"/>
            </a:pPr>
            <a:r>
              <a:rPr lang="en-GB" sz="2400" dirty="0"/>
              <a:t>Why is it important that molecules of starch, protein &amp; fat be digested?													</a:t>
            </a:r>
            <a:r>
              <a:rPr lang="en-GB" sz="2400" b="1" dirty="0">
                <a:solidFill>
                  <a:srgbClr val="0070C0"/>
                </a:solidFill>
              </a:rPr>
              <a:t>(2 marks)</a:t>
            </a:r>
          </a:p>
          <a:p>
            <a:pPr marL="342900" indent="-342900">
              <a:buAutoNum type="arabicPeriod" startAt="2"/>
            </a:pPr>
            <a:endParaRPr lang="en-GB" sz="2400" b="1" dirty="0"/>
          </a:p>
          <a:p>
            <a:pPr marL="342900" indent="-342900">
              <a:buAutoNum type="arabicPeriod" startAt="2"/>
            </a:pPr>
            <a:r>
              <a:rPr lang="en-GB" sz="2400" dirty="0"/>
              <a:t>What do we call substances, such as protease, which speed up chemical reactions?										</a:t>
            </a:r>
            <a:r>
              <a:rPr lang="en-GB" sz="2400" b="1" dirty="0"/>
              <a:t> 	 </a:t>
            </a:r>
            <a:r>
              <a:rPr lang="en-GB" sz="2400" b="1" dirty="0">
                <a:solidFill>
                  <a:srgbClr val="0070C0"/>
                </a:solidFill>
              </a:rPr>
              <a:t>(1 mark)</a:t>
            </a:r>
          </a:p>
          <a:p>
            <a:pPr marL="342900" indent="-342900"/>
            <a:r>
              <a:rPr lang="en-GB"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098" y="874294"/>
            <a:ext cx="11576114" cy="5539978"/>
          </a:xfrm>
          <a:prstGeom prst="rect">
            <a:avLst/>
          </a:prstGeom>
          <a:noFill/>
        </p:spPr>
        <p:txBody>
          <a:bodyPr wrap="square" rtlCol="0">
            <a:spAutoFit/>
          </a:bodyPr>
          <a:lstStyle/>
          <a:p>
            <a:pPr marL="342900" indent="-342900">
              <a:buAutoNum type="arabicPeriod"/>
            </a:pPr>
            <a:r>
              <a:rPr lang="en-GB" sz="2400" dirty="0"/>
              <a:t>Complete the following sentences using the key words:</a:t>
            </a:r>
          </a:p>
          <a:p>
            <a:pPr marL="342900" indent="-342900">
              <a:buAutoNum type="arabicPeriod"/>
            </a:pPr>
            <a:endParaRPr lang="en-GB" sz="2400" dirty="0"/>
          </a:p>
          <a:p>
            <a:pPr marL="342900" indent="-342900" algn="ctr"/>
            <a:r>
              <a:rPr lang="en-GB" sz="2400" i="1" dirty="0"/>
              <a:t>amino acids,    fats,    proteins,    starch,    fatty acids,    sugar</a:t>
            </a:r>
          </a:p>
          <a:p>
            <a:pPr marL="342900" indent="-342900">
              <a:buAutoNum type="arabicPeriod"/>
            </a:pPr>
            <a:endParaRPr lang="en-GB" sz="2400" dirty="0"/>
          </a:p>
          <a:p>
            <a:pPr marL="342900" indent="-342900" algn="ctr"/>
            <a:r>
              <a:rPr lang="en-GB" sz="2400" dirty="0"/>
              <a:t>	Amylase speeds up the digestion of </a:t>
            </a:r>
            <a:r>
              <a:rPr lang="en-GB" sz="2400" dirty="0">
                <a:solidFill>
                  <a:srgbClr val="FF0000"/>
                </a:solidFill>
              </a:rPr>
              <a:t>starch. </a:t>
            </a:r>
            <a:r>
              <a:rPr lang="en-GB" sz="2400" dirty="0"/>
              <a:t>The product of this digestion is </a:t>
            </a:r>
            <a:r>
              <a:rPr lang="en-GB" sz="2400" dirty="0">
                <a:solidFill>
                  <a:srgbClr val="FF0000"/>
                </a:solidFill>
              </a:rPr>
              <a:t>sugar</a:t>
            </a:r>
            <a:r>
              <a:rPr lang="en-GB" sz="2400" dirty="0"/>
              <a:t>.   Protease speeds the up the digestion of </a:t>
            </a:r>
            <a:r>
              <a:rPr lang="en-GB" sz="2400" dirty="0">
                <a:solidFill>
                  <a:srgbClr val="FF0000"/>
                </a:solidFill>
              </a:rPr>
              <a:t>proteins</a:t>
            </a:r>
            <a:r>
              <a:rPr lang="en-GB" sz="2400" dirty="0"/>
              <a:t>, the product of this digestion is </a:t>
            </a:r>
            <a:r>
              <a:rPr lang="en-GB" sz="2400" dirty="0">
                <a:solidFill>
                  <a:srgbClr val="FF0000"/>
                </a:solidFill>
              </a:rPr>
              <a:t>amino acids.</a:t>
            </a:r>
            <a:r>
              <a:rPr lang="en-GB" sz="2400" dirty="0"/>
              <a:t>																				</a:t>
            </a:r>
            <a:r>
              <a:rPr lang="en-GB" sz="2400" b="1" dirty="0">
                <a:solidFill>
                  <a:srgbClr val="0070C0"/>
                </a:solidFill>
              </a:rPr>
              <a:t>(4 marks)</a:t>
            </a:r>
          </a:p>
          <a:p>
            <a:pPr marL="342900" indent="-342900" algn="ctr"/>
            <a:endParaRPr lang="en-GB" sz="2400" b="1" dirty="0">
              <a:solidFill>
                <a:srgbClr val="0070C0"/>
              </a:solidFill>
            </a:endParaRPr>
          </a:p>
          <a:p>
            <a:pPr marL="342900" indent="-342900">
              <a:buFontTx/>
              <a:buAutoNum type="arabicPeriod" startAt="2"/>
            </a:pPr>
            <a:r>
              <a:rPr lang="en-GB" sz="2400" dirty="0"/>
              <a:t>So they are broken down into small soluble molecules which can be absorbed into the blood stream more readily							</a:t>
            </a:r>
            <a:r>
              <a:rPr lang="en-GB" sz="2400" b="1" dirty="0">
                <a:solidFill>
                  <a:srgbClr val="0070C0"/>
                </a:solidFill>
              </a:rPr>
              <a:t>(2 marks)</a:t>
            </a:r>
          </a:p>
          <a:p>
            <a:pPr marL="342900" indent="-342900">
              <a:buAutoNum type="arabicPeriod" startAt="2"/>
            </a:pPr>
            <a:endParaRPr lang="en-GB" sz="2400" dirty="0"/>
          </a:p>
          <a:p>
            <a:pPr marL="342900" indent="-342900">
              <a:buFontTx/>
              <a:buAutoNum type="arabicPeriod" startAt="2"/>
            </a:pPr>
            <a:r>
              <a:rPr lang="en-GB" sz="2400" dirty="0"/>
              <a:t>Biological catalysts/enzymes								</a:t>
            </a:r>
            <a:r>
              <a:rPr lang="en-GB" sz="2400" b="1" dirty="0"/>
              <a:t>  										</a:t>
            </a:r>
            <a:r>
              <a:rPr lang="en-GB" sz="2400" b="1" dirty="0">
                <a:solidFill>
                  <a:srgbClr val="0070C0"/>
                </a:solidFill>
              </a:rPr>
              <a:t>(1 mark)</a:t>
            </a:r>
          </a:p>
          <a:p>
            <a:pPr marL="342900" indent="-342900"/>
            <a:r>
              <a:rPr lang="en-GB" dirty="0"/>
              <a:t>	</a:t>
            </a:r>
          </a:p>
        </p:txBody>
      </p:sp>
      <p:sp>
        <p:nvSpPr>
          <p:cNvPr id="5" name="TextBox 4"/>
          <p:cNvSpPr txBox="1"/>
          <p:nvPr/>
        </p:nvSpPr>
        <p:spPr>
          <a:xfrm>
            <a:off x="1627472" y="209350"/>
            <a:ext cx="3810000" cy="584775"/>
          </a:xfrm>
          <a:prstGeom prst="rect">
            <a:avLst/>
          </a:prstGeom>
          <a:noFill/>
        </p:spPr>
        <p:txBody>
          <a:bodyPr wrap="square" rtlCol="0">
            <a:spAutoFit/>
          </a:bodyPr>
          <a:lstStyle/>
          <a:p>
            <a:r>
              <a:rPr lang="en-GB" sz="3200" dirty="0">
                <a:solidFill>
                  <a:srgbClr val="FF0000"/>
                </a:solidFill>
                <a:latin typeface="Comic Sans MS" pitchFamily="66" charset="0"/>
              </a:rPr>
              <a:t>Self-assessment:</a:t>
            </a:r>
          </a:p>
        </p:txBody>
      </p:sp>
      <p:pic>
        <p:nvPicPr>
          <p:cNvPr id="6" name="Picture 2" descr="Mark, Check, Tick, Red, Correct, Symbol, Choice, Yes">
            <a:extLst>
              <a:ext uri="{FF2B5EF4-FFF2-40B4-BE49-F238E27FC236}">
                <a16:creationId xmlns:a16="http://schemas.microsoft.com/office/drawing/2014/main" id="{EBC24C15-B9CC-42C8-8043-5A5C76341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376" y="5527102"/>
            <a:ext cx="928377" cy="9673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5EA1A-15FF-437A-94DA-44FFCBC0E4C6}"/>
              </a:ext>
            </a:extLst>
          </p:cNvPr>
          <p:cNvSpPr>
            <a:spLocks noGrp="1"/>
          </p:cNvSpPr>
          <p:nvPr>
            <p:ph type="dt" sz="half" idx="10"/>
          </p:nvPr>
        </p:nvSpPr>
        <p:spPr/>
        <p:txBody>
          <a:bodyPr/>
          <a:lstStyle/>
          <a:p>
            <a:fld id="{4F713825-CD16-40D9-970C-181E1CD7B113}" type="datetime2">
              <a:rPr lang="en-GB" smtClean="0"/>
              <a:t>Wednesday, 16 September 2020</a:t>
            </a:fld>
            <a:endParaRPr lang="en-US" dirty="0"/>
          </a:p>
        </p:txBody>
      </p:sp>
      <p:pic>
        <p:nvPicPr>
          <p:cNvPr id="3" name="Picture 2">
            <a:extLst>
              <a:ext uri="{FF2B5EF4-FFF2-40B4-BE49-F238E27FC236}">
                <a16:creationId xmlns:a16="http://schemas.microsoft.com/office/drawing/2014/main" id="{0E278D2F-1168-47F5-95B3-956EB6FC27F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l="19618" t="26752" r="19046" b="11204"/>
          <a:stretch/>
        </p:blipFill>
        <p:spPr>
          <a:xfrm>
            <a:off x="9424" y="0"/>
            <a:ext cx="12182576" cy="6857999"/>
          </a:xfrm>
          <a:prstGeom prst="rect">
            <a:avLst/>
          </a:prstGeom>
        </p:spPr>
      </p:pic>
      <p:sp>
        <p:nvSpPr>
          <p:cNvPr id="5" name="TextBox 4">
            <a:extLst>
              <a:ext uri="{FF2B5EF4-FFF2-40B4-BE49-F238E27FC236}">
                <a16:creationId xmlns:a16="http://schemas.microsoft.com/office/drawing/2014/main" id="{45CDAB5A-4F1B-4E98-BCFB-25CC725576D4}"/>
              </a:ext>
            </a:extLst>
          </p:cNvPr>
          <p:cNvSpPr txBox="1"/>
          <p:nvPr/>
        </p:nvSpPr>
        <p:spPr>
          <a:xfrm>
            <a:off x="1" y="0"/>
            <a:ext cx="3610466" cy="830997"/>
          </a:xfrm>
          <a:prstGeom prst="rect">
            <a:avLst/>
          </a:prstGeom>
          <a:solidFill>
            <a:srgbClr val="FF0000"/>
          </a:solidFill>
        </p:spPr>
        <p:txBody>
          <a:bodyPr wrap="square" rtlCol="0">
            <a:spAutoFit/>
          </a:bodyPr>
          <a:lstStyle/>
          <a:p>
            <a:r>
              <a:rPr lang="en-GB" sz="4800" b="1" dirty="0">
                <a:solidFill>
                  <a:schemeClr val="bg1"/>
                </a:solidFill>
                <a:latin typeface="Ink Free" panose="03080402000500000000" pitchFamily="66" charset="0"/>
              </a:rPr>
              <a:t>HOMEWORK</a:t>
            </a:r>
            <a:endParaRPr lang="en-GB" sz="4400" b="1" dirty="0">
              <a:solidFill>
                <a:schemeClr val="bg1"/>
              </a:solidFill>
              <a:latin typeface="Ink Free" panose="03080402000500000000" pitchFamily="66" charset="0"/>
            </a:endParaRPr>
          </a:p>
        </p:txBody>
      </p:sp>
    </p:spTree>
    <p:extLst>
      <p:ext uri="{BB962C8B-B14F-4D97-AF65-F5344CB8AC3E}">
        <p14:creationId xmlns:p14="http://schemas.microsoft.com/office/powerpoint/2010/main" val="145577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F7B5-FFBD-4288-8F11-8E61FCCD0D40}"/>
              </a:ext>
            </a:extLst>
          </p:cNvPr>
          <p:cNvSpPr>
            <a:spLocks noGrp="1"/>
          </p:cNvSpPr>
          <p:nvPr>
            <p:ph type="ctrTitle"/>
          </p:nvPr>
        </p:nvSpPr>
        <p:spPr>
          <a:xfrm>
            <a:off x="4803742" y="552169"/>
            <a:ext cx="7243714" cy="1031535"/>
          </a:xfrm>
        </p:spPr>
        <p:txBody>
          <a:bodyPr>
            <a:normAutofit fontScale="90000"/>
          </a:bodyPr>
          <a:lstStyle/>
          <a:p>
            <a:r>
              <a:rPr lang="en-GB" dirty="0"/>
              <a:t>BACTERIA AND ENZYMES IN DIGESTION</a:t>
            </a:r>
          </a:p>
        </p:txBody>
      </p:sp>
      <p:sp>
        <p:nvSpPr>
          <p:cNvPr id="4" name="Date Placeholder 3">
            <a:extLst>
              <a:ext uri="{FF2B5EF4-FFF2-40B4-BE49-F238E27FC236}">
                <a16:creationId xmlns:a16="http://schemas.microsoft.com/office/drawing/2014/main" id="{2415E26B-D52C-45F5-9777-A18EF0F0B8CA}"/>
              </a:ext>
            </a:extLst>
          </p:cNvPr>
          <p:cNvSpPr>
            <a:spLocks noGrp="1"/>
          </p:cNvSpPr>
          <p:nvPr>
            <p:ph type="dt" sz="half" idx="10"/>
          </p:nvPr>
        </p:nvSpPr>
        <p:spPr>
          <a:xfrm>
            <a:off x="6686084" y="105109"/>
            <a:ext cx="5361372" cy="376358"/>
          </a:xfrm>
        </p:spPr>
        <p:txBody>
          <a:bodyPr/>
          <a:lstStyle/>
          <a:p>
            <a:pPr defTabSz="457200"/>
            <a:fld id="{1AE31E61-5800-426F-BFD7-250FF3D43173}" type="datetime2">
              <a:rPr lang="en-GB" sz="2000">
                <a:solidFill>
                  <a:srgbClr val="000000">
                    <a:alpha val="70000"/>
                  </a:srgbClr>
                </a:solidFill>
                <a:latin typeface="Gill Sans MT" panose="020B0502020104020203"/>
              </a:rPr>
              <a:pPr defTabSz="457200"/>
              <a:t>Wednesday, 16 September 2020</a:t>
            </a:fld>
            <a:endParaRPr lang="en-US" dirty="0">
              <a:solidFill>
                <a:srgbClr val="000000">
                  <a:alpha val="70000"/>
                </a:srgbClr>
              </a:solidFill>
              <a:latin typeface="Gill Sans MT" panose="020B0502020104020203"/>
            </a:endParaRPr>
          </a:p>
        </p:txBody>
      </p:sp>
      <p:sp>
        <p:nvSpPr>
          <p:cNvPr id="5" name="Text Placeholder 4">
            <a:extLst>
              <a:ext uri="{FF2B5EF4-FFF2-40B4-BE49-F238E27FC236}">
                <a16:creationId xmlns:a16="http://schemas.microsoft.com/office/drawing/2014/main" id="{CDD70B7A-20C2-42A7-88B7-E0070215473E}"/>
              </a:ext>
            </a:extLst>
          </p:cNvPr>
          <p:cNvSpPr>
            <a:spLocks noGrp="1"/>
          </p:cNvSpPr>
          <p:nvPr>
            <p:ph type="body" sz="quarter" idx="13"/>
          </p:nvPr>
        </p:nvSpPr>
        <p:spPr>
          <a:xfrm>
            <a:off x="0" y="-1"/>
            <a:ext cx="4649788" cy="3167405"/>
          </a:xfrm>
        </p:spPr>
        <p:txBody>
          <a:bodyPr>
            <a:normAutofit/>
          </a:bodyPr>
          <a:lstStyle/>
          <a:p>
            <a:pPr marL="0" indent="0">
              <a:buNone/>
            </a:pPr>
            <a:r>
              <a:rPr lang="en-GB" sz="2400" b="1" u="sng" dirty="0"/>
              <a:t>GOOD PROGRESS</a:t>
            </a:r>
          </a:p>
          <a:p>
            <a:r>
              <a:rPr lang="en-GB" sz="2400" dirty="0"/>
              <a:t>Describe the role of bacteria in digestion</a:t>
            </a:r>
          </a:p>
          <a:p>
            <a:r>
              <a:rPr lang="en-GB" sz="2400" dirty="0"/>
              <a:t>Describe the role of enzymes in digestion</a:t>
            </a:r>
          </a:p>
          <a:p>
            <a:r>
              <a:rPr lang="en-GB" sz="2400" dirty="0"/>
              <a:t>Describe the adaptations of the small intestine</a:t>
            </a:r>
          </a:p>
        </p:txBody>
      </p:sp>
      <p:sp>
        <p:nvSpPr>
          <p:cNvPr id="6" name="Text Placeholder 5">
            <a:extLst>
              <a:ext uri="{FF2B5EF4-FFF2-40B4-BE49-F238E27FC236}">
                <a16:creationId xmlns:a16="http://schemas.microsoft.com/office/drawing/2014/main" id="{5119B56B-5FF6-405C-A0AA-3313A4CC9DB5}"/>
              </a:ext>
            </a:extLst>
          </p:cNvPr>
          <p:cNvSpPr>
            <a:spLocks noGrp="1"/>
          </p:cNvSpPr>
          <p:nvPr>
            <p:ph type="body" sz="quarter" idx="14"/>
          </p:nvPr>
        </p:nvSpPr>
        <p:spPr>
          <a:xfrm>
            <a:off x="0" y="3167406"/>
            <a:ext cx="4649788" cy="1508290"/>
          </a:xfrm>
        </p:spPr>
        <p:txBody>
          <a:bodyPr>
            <a:normAutofit/>
          </a:bodyPr>
          <a:lstStyle/>
          <a:p>
            <a:pPr marL="0" indent="0">
              <a:buNone/>
            </a:pPr>
            <a:r>
              <a:rPr lang="en-GB" sz="2400" b="1" u="sng" dirty="0"/>
              <a:t>OUTSTANDING PROGRESS</a:t>
            </a:r>
          </a:p>
          <a:p>
            <a:r>
              <a:rPr lang="en-GB" sz="2400" dirty="0"/>
              <a:t>Explain how peristalsis helps digestion</a:t>
            </a:r>
          </a:p>
        </p:txBody>
      </p:sp>
      <p:sp>
        <p:nvSpPr>
          <p:cNvPr id="7" name="Text Placeholder 6">
            <a:extLst>
              <a:ext uri="{FF2B5EF4-FFF2-40B4-BE49-F238E27FC236}">
                <a16:creationId xmlns:a16="http://schemas.microsoft.com/office/drawing/2014/main" id="{550AAA7E-1E56-4F32-AD3A-6381C9913CED}"/>
              </a:ext>
            </a:extLst>
          </p:cNvPr>
          <p:cNvSpPr>
            <a:spLocks noGrp="1"/>
          </p:cNvSpPr>
          <p:nvPr>
            <p:ph type="body" sz="quarter" idx="15"/>
          </p:nvPr>
        </p:nvSpPr>
        <p:spPr>
          <a:xfrm>
            <a:off x="9368" y="4675697"/>
            <a:ext cx="4640420" cy="2182303"/>
          </a:xfrm>
        </p:spPr>
        <p:txBody>
          <a:bodyPr>
            <a:normAutofit/>
          </a:bodyPr>
          <a:lstStyle/>
          <a:p>
            <a:r>
              <a:rPr lang="en-GB" sz="2400" dirty="0"/>
              <a:t>WORD CONSCIOUSNESS</a:t>
            </a:r>
          </a:p>
          <a:p>
            <a:r>
              <a:rPr lang="en-GB" sz="2400" b="0" u="none" dirty="0"/>
              <a:t>Soluble – able to be dissolved</a:t>
            </a:r>
          </a:p>
          <a:p>
            <a:r>
              <a:rPr lang="en-GB" sz="2400" b="0" u="none" dirty="0"/>
              <a:t>Insoluble – incapable of being dissolved</a:t>
            </a:r>
          </a:p>
          <a:p>
            <a:endParaRPr lang="en-GB" sz="2400" u="none" dirty="0"/>
          </a:p>
          <a:p>
            <a:endParaRPr lang="en-GB" sz="2400" b="0" u="none" dirty="0"/>
          </a:p>
        </p:txBody>
      </p:sp>
      <p:pic>
        <p:nvPicPr>
          <p:cNvPr id="8" name="Picture 7">
            <a:extLst>
              <a:ext uri="{FF2B5EF4-FFF2-40B4-BE49-F238E27FC236}">
                <a16:creationId xmlns:a16="http://schemas.microsoft.com/office/drawing/2014/main" id="{F4ACB582-9BB6-40D8-AFF6-E8DF8A98F07A}"/>
              </a:ext>
            </a:extLst>
          </p:cNvPr>
          <p:cNvPicPr>
            <a:picLocks noChangeAspect="1"/>
          </p:cNvPicPr>
          <p:nvPr/>
        </p:nvPicPr>
        <p:blipFill rotWithShape="1">
          <a:blip r:embed="rId2" cstate="print"/>
          <a:srcRect t="4287"/>
          <a:stretch/>
        </p:blipFill>
        <p:spPr>
          <a:xfrm>
            <a:off x="5811520" y="1741757"/>
            <a:ext cx="5340387" cy="4992280"/>
          </a:xfrm>
          <a:prstGeom prst="rect">
            <a:avLst/>
          </a:prstGeom>
        </p:spPr>
      </p:pic>
    </p:spTree>
    <p:extLst>
      <p:ext uri="{BB962C8B-B14F-4D97-AF65-F5344CB8AC3E}">
        <p14:creationId xmlns:p14="http://schemas.microsoft.com/office/powerpoint/2010/main" val="127552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2E08-48BB-4C40-9474-5607A26BB0F9}"/>
              </a:ext>
            </a:extLst>
          </p:cNvPr>
          <p:cNvSpPr>
            <a:spLocks noGrp="1"/>
          </p:cNvSpPr>
          <p:nvPr>
            <p:ph type="title"/>
          </p:nvPr>
        </p:nvSpPr>
        <p:spPr/>
        <p:txBody>
          <a:bodyPr/>
          <a:lstStyle/>
          <a:p>
            <a:r>
              <a:rPr lang="en-GB" dirty="0"/>
              <a:t>context</a:t>
            </a:r>
          </a:p>
        </p:txBody>
      </p:sp>
      <p:sp>
        <p:nvSpPr>
          <p:cNvPr id="4" name="Date Placeholder 3">
            <a:extLst>
              <a:ext uri="{FF2B5EF4-FFF2-40B4-BE49-F238E27FC236}">
                <a16:creationId xmlns:a16="http://schemas.microsoft.com/office/drawing/2014/main" id="{4BD5E115-1041-4E21-9B4D-C7DE92C850AE}"/>
              </a:ext>
            </a:extLst>
          </p:cNvPr>
          <p:cNvSpPr>
            <a:spLocks noGrp="1"/>
          </p:cNvSpPr>
          <p:nvPr>
            <p:ph type="dt" sz="half" idx="10"/>
          </p:nvPr>
        </p:nvSpPr>
        <p:spPr/>
        <p:txBody>
          <a:bodyPr/>
          <a:lstStyle/>
          <a:p>
            <a:fld id="{8EA76CA6-EED8-42A9-B25A-3164C2B55CC1}" type="datetime2">
              <a:rPr lang="en-GB" smtClean="0"/>
              <a:t>Wednesday, 16 September 2020</a:t>
            </a:fld>
            <a:endParaRPr lang="en-US" dirty="0"/>
          </a:p>
        </p:txBody>
      </p:sp>
      <p:graphicFrame>
        <p:nvGraphicFramePr>
          <p:cNvPr id="9" name="Table 9">
            <a:extLst>
              <a:ext uri="{FF2B5EF4-FFF2-40B4-BE49-F238E27FC236}">
                <a16:creationId xmlns:a16="http://schemas.microsoft.com/office/drawing/2014/main" id="{A20E02C6-BA0B-4520-9F8D-D786BFD17820}"/>
              </a:ext>
            </a:extLst>
          </p:cNvPr>
          <p:cNvGraphicFramePr>
            <a:graphicFrameLocks noGrp="1"/>
          </p:cNvGraphicFramePr>
          <p:nvPr>
            <p:ph idx="1"/>
            <p:extLst>
              <p:ext uri="{D42A27DB-BD31-4B8C-83A1-F6EECF244321}">
                <p14:modId xmlns:p14="http://schemas.microsoft.com/office/powerpoint/2010/main" val="4184842175"/>
              </p:ext>
            </p:extLst>
          </p:nvPr>
        </p:nvGraphicFramePr>
        <p:xfrm>
          <a:off x="409575" y="1641474"/>
          <a:ext cx="3012355" cy="1808131"/>
        </p:xfrm>
        <a:graphic>
          <a:graphicData uri="http://schemas.openxmlformats.org/drawingml/2006/table">
            <a:tbl>
              <a:tblPr firstRow="1" bandRow="1">
                <a:tableStyleId>{21E4AEA4-8DFA-4A89-87EB-49C32662AFE0}</a:tableStyleId>
              </a:tblPr>
              <a:tblGrid>
                <a:gridCol w="3012355">
                  <a:extLst>
                    <a:ext uri="{9D8B030D-6E8A-4147-A177-3AD203B41FA5}">
                      <a16:colId xmlns:a16="http://schemas.microsoft.com/office/drawing/2014/main" val="324970233"/>
                    </a:ext>
                  </a:extLst>
                </a:gridCol>
              </a:tblGrid>
              <a:tr h="564398">
                <a:tc>
                  <a:txBody>
                    <a:bodyPr/>
                    <a:lstStyle/>
                    <a:p>
                      <a:pPr algn="ctr"/>
                      <a:r>
                        <a:rPr lang="en-GB" sz="2400" dirty="0"/>
                        <a:t>LAST LESSON</a:t>
                      </a:r>
                    </a:p>
                  </a:txBody>
                  <a:tcPr/>
                </a:tc>
                <a:extLst>
                  <a:ext uri="{0D108BD9-81ED-4DB2-BD59-A6C34878D82A}">
                    <a16:rowId xmlns:a16="http://schemas.microsoft.com/office/drawing/2014/main" val="875053189"/>
                  </a:ext>
                </a:extLst>
              </a:tr>
              <a:tr h="1243733">
                <a:tc>
                  <a:txBody>
                    <a:bodyPr/>
                    <a:lstStyle/>
                    <a:p>
                      <a:pPr algn="ctr"/>
                      <a:r>
                        <a:rPr lang="en-GB" sz="2400"/>
                        <a:t>FOOD TESTS REQUIRED PRACTICAL</a:t>
                      </a:r>
                      <a:endParaRPr lang="en-GB" sz="2400" dirty="0"/>
                    </a:p>
                  </a:txBody>
                  <a:tcPr/>
                </a:tc>
                <a:extLst>
                  <a:ext uri="{0D108BD9-81ED-4DB2-BD59-A6C34878D82A}">
                    <a16:rowId xmlns:a16="http://schemas.microsoft.com/office/drawing/2014/main" val="1851782902"/>
                  </a:ext>
                </a:extLst>
              </a:tr>
            </a:tbl>
          </a:graphicData>
        </a:graphic>
      </p:graphicFrame>
      <p:graphicFrame>
        <p:nvGraphicFramePr>
          <p:cNvPr id="11" name="Table 9">
            <a:extLst>
              <a:ext uri="{FF2B5EF4-FFF2-40B4-BE49-F238E27FC236}">
                <a16:creationId xmlns:a16="http://schemas.microsoft.com/office/drawing/2014/main" id="{F3998802-6140-4C0E-BB46-F0F7856AA291}"/>
              </a:ext>
            </a:extLst>
          </p:cNvPr>
          <p:cNvGraphicFramePr>
            <a:graphicFrameLocks/>
          </p:cNvGraphicFramePr>
          <p:nvPr>
            <p:extLst>
              <p:ext uri="{D42A27DB-BD31-4B8C-83A1-F6EECF244321}">
                <p14:modId xmlns:p14="http://schemas.microsoft.com/office/powerpoint/2010/main" val="2506004198"/>
              </p:ext>
            </p:extLst>
          </p:nvPr>
        </p:nvGraphicFramePr>
        <p:xfrm>
          <a:off x="4635315" y="1641474"/>
          <a:ext cx="3012355" cy="1808131"/>
        </p:xfrm>
        <a:graphic>
          <a:graphicData uri="http://schemas.openxmlformats.org/drawingml/2006/table">
            <a:tbl>
              <a:tblPr firstRow="1" bandRow="1">
                <a:tableStyleId>{5C22544A-7EE6-4342-B048-85BDC9FD1C3A}</a:tableStyleId>
              </a:tblPr>
              <a:tblGrid>
                <a:gridCol w="3012355">
                  <a:extLst>
                    <a:ext uri="{9D8B030D-6E8A-4147-A177-3AD203B41FA5}">
                      <a16:colId xmlns:a16="http://schemas.microsoft.com/office/drawing/2014/main" val="324970233"/>
                    </a:ext>
                  </a:extLst>
                </a:gridCol>
              </a:tblGrid>
              <a:tr h="564398">
                <a:tc>
                  <a:txBody>
                    <a:bodyPr/>
                    <a:lstStyle/>
                    <a:p>
                      <a:pPr algn="ctr"/>
                      <a:r>
                        <a:rPr lang="en-GB" sz="2400" dirty="0"/>
                        <a:t>THIS LESSON</a:t>
                      </a:r>
                    </a:p>
                  </a:txBody>
                  <a:tcPr/>
                </a:tc>
                <a:extLst>
                  <a:ext uri="{0D108BD9-81ED-4DB2-BD59-A6C34878D82A}">
                    <a16:rowId xmlns:a16="http://schemas.microsoft.com/office/drawing/2014/main" val="875053189"/>
                  </a:ext>
                </a:extLst>
              </a:tr>
              <a:tr h="1243733">
                <a:tc>
                  <a:txBody>
                    <a:bodyPr/>
                    <a:lstStyle/>
                    <a:p>
                      <a:pPr algn="ctr"/>
                      <a:r>
                        <a:rPr lang="en-GB" sz="2400" dirty="0"/>
                        <a:t>DIGESTION</a:t>
                      </a:r>
                    </a:p>
                  </a:txBody>
                  <a:tcPr/>
                </a:tc>
                <a:extLst>
                  <a:ext uri="{0D108BD9-81ED-4DB2-BD59-A6C34878D82A}">
                    <a16:rowId xmlns:a16="http://schemas.microsoft.com/office/drawing/2014/main" val="1851782902"/>
                  </a:ext>
                </a:extLst>
              </a:tr>
            </a:tbl>
          </a:graphicData>
        </a:graphic>
      </p:graphicFrame>
      <p:graphicFrame>
        <p:nvGraphicFramePr>
          <p:cNvPr id="12" name="Table 9">
            <a:extLst>
              <a:ext uri="{FF2B5EF4-FFF2-40B4-BE49-F238E27FC236}">
                <a16:creationId xmlns:a16="http://schemas.microsoft.com/office/drawing/2014/main" id="{ADF73917-1B09-4CB4-BAFA-168999F048BD}"/>
              </a:ext>
            </a:extLst>
          </p:cNvPr>
          <p:cNvGraphicFramePr>
            <a:graphicFrameLocks/>
          </p:cNvGraphicFramePr>
          <p:nvPr>
            <p:extLst>
              <p:ext uri="{D42A27DB-BD31-4B8C-83A1-F6EECF244321}">
                <p14:modId xmlns:p14="http://schemas.microsoft.com/office/powerpoint/2010/main" val="3911648602"/>
              </p:ext>
            </p:extLst>
          </p:nvPr>
        </p:nvGraphicFramePr>
        <p:xfrm>
          <a:off x="8861055" y="1641474"/>
          <a:ext cx="3012355" cy="1808131"/>
        </p:xfrm>
        <a:graphic>
          <a:graphicData uri="http://schemas.openxmlformats.org/drawingml/2006/table">
            <a:tbl>
              <a:tblPr firstRow="1" bandRow="1">
                <a:tableStyleId>{21E4AEA4-8DFA-4A89-87EB-49C32662AFE0}</a:tableStyleId>
              </a:tblPr>
              <a:tblGrid>
                <a:gridCol w="3012355">
                  <a:extLst>
                    <a:ext uri="{9D8B030D-6E8A-4147-A177-3AD203B41FA5}">
                      <a16:colId xmlns:a16="http://schemas.microsoft.com/office/drawing/2014/main" val="324970233"/>
                    </a:ext>
                  </a:extLst>
                </a:gridCol>
              </a:tblGrid>
              <a:tr h="564398">
                <a:tc>
                  <a:txBody>
                    <a:bodyPr/>
                    <a:lstStyle/>
                    <a:p>
                      <a:pPr algn="ctr"/>
                      <a:r>
                        <a:rPr lang="en-GB" sz="2400" dirty="0"/>
                        <a:t>NEXT LESSON</a:t>
                      </a:r>
                    </a:p>
                  </a:txBody>
                  <a:tcPr/>
                </a:tc>
                <a:extLst>
                  <a:ext uri="{0D108BD9-81ED-4DB2-BD59-A6C34878D82A}">
                    <a16:rowId xmlns:a16="http://schemas.microsoft.com/office/drawing/2014/main" val="875053189"/>
                  </a:ext>
                </a:extLst>
              </a:tr>
              <a:tr h="1243733">
                <a:tc>
                  <a:txBody>
                    <a:bodyPr/>
                    <a:lstStyle/>
                    <a:p>
                      <a:pPr algn="ctr"/>
                      <a:r>
                        <a:rPr lang="en-GB" sz="2400" dirty="0"/>
                        <a:t>ENZYMES REQUIRED PRACTICAL</a:t>
                      </a:r>
                    </a:p>
                  </a:txBody>
                  <a:tcPr/>
                </a:tc>
                <a:extLst>
                  <a:ext uri="{0D108BD9-81ED-4DB2-BD59-A6C34878D82A}">
                    <a16:rowId xmlns:a16="http://schemas.microsoft.com/office/drawing/2014/main" val="1851782902"/>
                  </a:ext>
                </a:extLst>
              </a:tr>
            </a:tbl>
          </a:graphicData>
        </a:graphic>
      </p:graphicFrame>
      <p:sp>
        <p:nvSpPr>
          <p:cNvPr id="13" name="Arrow: Right 12">
            <a:extLst>
              <a:ext uri="{FF2B5EF4-FFF2-40B4-BE49-F238E27FC236}">
                <a16:creationId xmlns:a16="http://schemas.microsoft.com/office/drawing/2014/main" id="{E5B2CC8A-A633-408E-AB38-D6D322BC6B6A}"/>
              </a:ext>
            </a:extLst>
          </p:cNvPr>
          <p:cNvSpPr/>
          <p:nvPr/>
        </p:nvSpPr>
        <p:spPr>
          <a:xfrm>
            <a:off x="3590276" y="2333436"/>
            <a:ext cx="876693" cy="42420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3DCED4A1-9F84-4CB9-A67A-D09B6E302B7B}"/>
              </a:ext>
            </a:extLst>
          </p:cNvPr>
          <p:cNvSpPr/>
          <p:nvPr/>
        </p:nvSpPr>
        <p:spPr>
          <a:xfrm>
            <a:off x="7816016" y="2333436"/>
            <a:ext cx="876693" cy="42420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4826A33-CD04-4164-9349-94F383B6EED4}"/>
              </a:ext>
            </a:extLst>
          </p:cNvPr>
          <p:cNvSpPr txBox="1"/>
          <p:nvPr/>
        </p:nvSpPr>
        <p:spPr>
          <a:xfrm>
            <a:off x="418533" y="3610466"/>
            <a:ext cx="11445920" cy="3046988"/>
          </a:xfrm>
          <a:prstGeom prst="rect">
            <a:avLst/>
          </a:prstGeom>
          <a:noFill/>
        </p:spPr>
        <p:txBody>
          <a:bodyPr wrap="square" rtlCol="0">
            <a:spAutoFit/>
          </a:bodyPr>
          <a:lstStyle/>
          <a:p>
            <a:r>
              <a:rPr lang="en-GB" sz="2400" b="1" dirty="0"/>
              <a:t>WHY ARE WE STUDYING DIGESTION?</a:t>
            </a:r>
          </a:p>
          <a:p>
            <a:r>
              <a:rPr lang="en-GB" sz="2400" dirty="0"/>
              <a:t>Digestion is the process that turns chunks of food into small sugars, amino acids, fatty acids and nucleotide components. These small molecules are used by all the cells in the body to make new proteins, nucleic acids, fats, sugars and hence the energy needed to run all the activities of the cell. Digestive enzymes are crucial for breaking down food, so it can be absorbed by the body. Once food is broken down into smaller molecules that can be absorbed into the bloodstream, the nutrients can be distributed to all the cells in the body and used to fuel all the cells’ activities.</a:t>
            </a:r>
            <a:endParaRPr lang="en-GB" dirty="0"/>
          </a:p>
        </p:txBody>
      </p:sp>
    </p:spTree>
    <p:extLst>
      <p:ext uri="{BB962C8B-B14F-4D97-AF65-F5344CB8AC3E}">
        <p14:creationId xmlns:p14="http://schemas.microsoft.com/office/powerpoint/2010/main" val="2870171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8130E1-3E58-4CC0-9EE8-E05F4C01EF71}"/>
              </a:ext>
            </a:extLst>
          </p:cNvPr>
          <p:cNvSpPr txBox="1"/>
          <p:nvPr/>
        </p:nvSpPr>
        <p:spPr>
          <a:xfrm>
            <a:off x="1678004" y="192505"/>
            <a:ext cx="5168766" cy="707886"/>
          </a:xfrm>
          <a:prstGeom prst="rect">
            <a:avLst/>
          </a:prstGeom>
          <a:noFill/>
        </p:spPr>
        <p:txBody>
          <a:bodyPr wrap="square" rtlCol="0">
            <a:spAutoFit/>
          </a:bodyPr>
          <a:lstStyle/>
          <a:p>
            <a:r>
              <a:rPr lang="en-US" sz="4000" dirty="0">
                <a:solidFill>
                  <a:srgbClr val="0070C0"/>
                </a:solidFill>
                <a:latin typeface="Comic Sans MS" panose="030F0702030302020204" pitchFamily="66" charset="0"/>
              </a:rPr>
              <a:t>Bacteria in digestion</a:t>
            </a:r>
            <a:endParaRPr lang="en-GB" sz="4000" dirty="0">
              <a:solidFill>
                <a:srgbClr val="0070C0"/>
              </a:solidFill>
              <a:latin typeface="Comic Sans MS" panose="030F0702030302020204" pitchFamily="66" charset="0"/>
            </a:endParaRPr>
          </a:p>
        </p:txBody>
      </p:sp>
      <p:pic>
        <p:nvPicPr>
          <p:cNvPr id="6" name="Picture 2" descr="Raspberries, Yogurt, Nature, Fresh, Breakfast, Pink">
            <a:extLst>
              <a:ext uri="{FF2B5EF4-FFF2-40B4-BE49-F238E27FC236}">
                <a16:creationId xmlns:a16="http://schemas.microsoft.com/office/drawing/2014/main" id="{8829582B-FEB7-4040-A684-86FA084152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58" r="23725" b="23596"/>
          <a:stretch/>
        </p:blipFill>
        <p:spPr bwMode="auto">
          <a:xfrm>
            <a:off x="7433912" y="3227722"/>
            <a:ext cx="2954955" cy="2682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58E776-101D-4BF6-9622-EA6E082B5038}"/>
              </a:ext>
            </a:extLst>
          </p:cNvPr>
          <p:cNvSpPr txBox="1"/>
          <p:nvPr/>
        </p:nvSpPr>
        <p:spPr>
          <a:xfrm>
            <a:off x="1524000" y="952899"/>
            <a:ext cx="9144000" cy="1569660"/>
          </a:xfrm>
          <a:prstGeom prst="rect">
            <a:avLst/>
          </a:prstGeom>
          <a:noFill/>
        </p:spPr>
        <p:txBody>
          <a:bodyPr wrap="square" rtlCol="0">
            <a:spAutoFit/>
          </a:bodyPr>
          <a:lstStyle/>
          <a:p>
            <a:pPr algn="ctr"/>
            <a:r>
              <a:rPr lang="en-US" sz="3200" dirty="0">
                <a:latin typeface="Comic Sans MS" panose="030F0702030302020204" pitchFamily="66" charset="0"/>
              </a:rPr>
              <a:t>You are encouraged to eat foods such a probiotic yoghurt, because it contains bacteria which is good for your digestive system.</a:t>
            </a:r>
            <a:endParaRPr lang="en-GB" sz="3200" dirty="0">
              <a:latin typeface="Comic Sans MS" panose="030F0702030302020204" pitchFamily="66" charset="0"/>
            </a:endParaRPr>
          </a:p>
        </p:txBody>
      </p:sp>
      <p:sp>
        <p:nvSpPr>
          <p:cNvPr id="8" name="TextBox 7">
            <a:extLst>
              <a:ext uri="{FF2B5EF4-FFF2-40B4-BE49-F238E27FC236}">
                <a16:creationId xmlns:a16="http://schemas.microsoft.com/office/drawing/2014/main" id="{3FCAED6E-DF76-4512-9F66-A545A0E23DD9}"/>
              </a:ext>
            </a:extLst>
          </p:cNvPr>
          <p:cNvSpPr txBox="1"/>
          <p:nvPr/>
        </p:nvSpPr>
        <p:spPr>
          <a:xfrm>
            <a:off x="1783884" y="2741593"/>
            <a:ext cx="5449503" cy="3785652"/>
          </a:xfrm>
          <a:prstGeom prst="rect">
            <a:avLst/>
          </a:prstGeom>
          <a:noFill/>
        </p:spPr>
        <p:txBody>
          <a:bodyPr wrap="square" rtlCol="0">
            <a:spAutoFit/>
          </a:bodyPr>
          <a:lstStyle/>
          <a:p>
            <a:pPr algn="ctr"/>
            <a:r>
              <a:rPr lang="en-US" sz="2800" dirty="0">
                <a:latin typeface="Comic Sans MS" panose="030F0702030302020204" pitchFamily="66" charset="0"/>
              </a:rPr>
              <a:t>You have millions of bacterial cells which live in your gut, these are known as </a:t>
            </a:r>
            <a:r>
              <a:rPr lang="en-US" sz="2800" dirty="0">
                <a:solidFill>
                  <a:srgbClr val="0070C0"/>
                </a:solidFill>
                <a:latin typeface="Comic Sans MS" panose="030F0702030302020204" pitchFamily="66" charset="0"/>
              </a:rPr>
              <a:t>‘</a:t>
            </a:r>
            <a:r>
              <a:rPr lang="en-US" sz="2800" i="1" dirty="0">
                <a:solidFill>
                  <a:srgbClr val="0070C0"/>
                </a:solidFill>
                <a:latin typeface="Comic Sans MS" panose="030F0702030302020204" pitchFamily="66" charset="0"/>
              </a:rPr>
              <a:t>good’</a:t>
            </a:r>
            <a:r>
              <a:rPr lang="en-US" sz="2800" dirty="0">
                <a:latin typeface="Comic Sans MS" panose="030F0702030302020204" pitchFamily="66" charset="0"/>
              </a:rPr>
              <a:t> bacteria because they release certain vitamins which can then be absorbed by your body.</a:t>
            </a:r>
          </a:p>
          <a:p>
            <a:pPr algn="ctr"/>
            <a:endParaRPr lang="en-US" sz="1600" dirty="0">
              <a:latin typeface="Comic Sans MS" panose="030F0702030302020204" pitchFamily="66" charset="0"/>
            </a:endParaRPr>
          </a:p>
          <a:p>
            <a:pPr algn="ctr"/>
            <a:r>
              <a:rPr lang="en-US" sz="2800" dirty="0">
                <a:latin typeface="Comic Sans MS" panose="030F0702030302020204" pitchFamily="66" charset="0"/>
              </a:rPr>
              <a:t>One example is vitamin K, which is needed to help heal wounds.</a:t>
            </a:r>
            <a:endParaRPr lang="en-GB" sz="2800" dirty="0">
              <a:latin typeface="Comic Sans MS" panose="030F0702030302020204" pitchFamily="66" charset="0"/>
            </a:endParaRPr>
          </a:p>
        </p:txBody>
      </p:sp>
    </p:spTree>
    <p:extLst>
      <p:ext uri="{BB962C8B-B14F-4D97-AF65-F5344CB8AC3E}">
        <p14:creationId xmlns:p14="http://schemas.microsoft.com/office/powerpoint/2010/main" val="375103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239536"/>
            <a:ext cx="8839200" cy="5293757"/>
          </a:xfrm>
          <a:prstGeom prst="rect">
            <a:avLst/>
          </a:prstGeom>
          <a:noFill/>
        </p:spPr>
        <p:txBody>
          <a:bodyPr wrap="square" rtlCol="0">
            <a:spAutoFit/>
          </a:bodyPr>
          <a:lstStyle/>
          <a:p>
            <a:pPr marL="342900" indent="-342900">
              <a:buAutoNum type="arabicPeriod"/>
            </a:pPr>
            <a:r>
              <a:rPr lang="en-GB" sz="2600" dirty="0">
                <a:latin typeface="Comic Sans MS" pitchFamily="66" charset="0"/>
              </a:rPr>
              <a:t>What is the main purpose of digestion?</a:t>
            </a:r>
          </a:p>
          <a:p>
            <a:pPr marL="342900" indent="-342900">
              <a:buAutoNum type="arabicPeriod"/>
            </a:pPr>
            <a:endParaRPr lang="en-GB" sz="2600" dirty="0">
              <a:latin typeface="Comic Sans MS" pitchFamily="66" charset="0"/>
            </a:endParaRPr>
          </a:p>
          <a:p>
            <a:pPr marL="342900" indent="-342900">
              <a:buAutoNum type="arabicPeriod"/>
            </a:pPr>
            <a:r>
              <a:rPr lang="en-GB" sz="2600" dirty="0">
                <a:latin typeface="Comic Sans MS" pitchFamily="66" charset="0"/>
              </a:rPr>
              <a:t>What are enzymes? </a:t>
            </a:r>
          </a:p>
          <a:p>
            <a:pPr marL="342900" indent="-342900">
              <a:buAutoNum type="arabicPeriod"/>
            </a:pPr>
            <a:endParaRPr lang="en-GB" sz="2600" dirty="0">
              <a:latin typeface="Comic Sans MS" pitchFamily="66" charset="0"/>
            </a:endParaRPr>
          </a:p>
          <a:p>
            <a:pPr marL="342900" indent="-342900">
              <a:buAutoNum type="arabicPeriod"/>
            </a:pPr>
            <a:r>
              <a:rPr lang="en-GB" sz="2600" dirty="0">
                <a:latin typeface="Comic Sans MS" pitchFamily="66" charset="0"/>
              </a:rPr>
              <a:t>Why are they needed during digestion?</a:t>
            </a:r>
          </a:p>
          <a:p>
            <a:pPr marL="342900" indent="-342900">
              <a:buAutoNum type="arabicPeriod"/>
            </a:pPr>
            <a:endParaRPr lang="en-GB" sz="2600" dirty="0">
              <a:latin typeface="Comic Sans MS" pitchFamily="66" charset="0"/>
            </a:endParaRPr>
          </a:p>
          <a:p>
            <a:pPr marL="342900" indent="-342900">
              <a:buAutoNum type="arabicPeriod"/>
            </a:pPr>
            <a:r>
              <a:rPr lang="en-GB" sz="2600" dirty="0">
                <a:latin typeface="Comic Sans MS" pitchFamily="66" charset="0"/>
              </a:rPr>
              <a:t>What are the three food groups that enzymes work on?</a:t>
            </a:r>
          </a:p>
          <a:p>
            <a:pPr marL="342900" indent="-342900">
              <a:buAutoNum type="arabicPeriod"/>
            </a:pPr>
            <a:endParaRPr lang="en-GB" sz="2600" dirty="0">
              <a:latin typeface="Comic Sans MS" pitchFamily="66" charset="0"/>
            </a:endParaRPr>
          </a:p>
          <a:p>
            <a:pPr marL="342900" indent="-342900">
              <a:buAutoNum type="arabicPeriod"/>
            </a:pPr>
            <a:r>
              <a:rPr lang="en-GB" sz="2600" dirty="0">
                <a:latin typeface="Comic Sans MS" pitchFamily="66" charset="0"/>
              </a:rPr>
              <a:t> What is peristalsis?</a:t>
            </a:r>
          </a:p>
          <a:p>
            <a:pPr marL="342900" indent="-342900">
              <a:buAutoNum type="arabicPeriod"/>
            </a:pPr>
            <a:endParaRPr lang="en-GB" sz="2600" dirty="0">
              <a:latin typeface="Comic Sans MS" pitchFamily="66" charset="0"/>
            </a:endParaRPr>
          </a:p>
          <a:p>
            <a:pPr marL="342900" indent="-342900">
              <a:buAutoNum type="arabicPeriod"/>
            </a:pPr>
            <a:r>
              <a:rPr lang="en-GB" sz="2600" dirty="0">
                <a:latin typeface="Comic Sans MS" pitchFamily="66" charset="0"/>
              </a:rPr>
              <a:t> What are some of the adaptations of the small intestine that speed up digestion?</a:t>
            </a:r>
          </a:p>
        </p:txBody>
      </p:sp>
      <p:sp>
        <p:nvSpPr>
          <p:cNvPr id="3" name="TextBox 2"/>
          <p:cNvSpPr txBox="1"/>
          <p:nvPr/>
        </p:nvSpPr>
        <p:spPr>
          <a:xfrm>
            <a:off x="1676400" y="152401"/>
            <a:ext cx="8763000" cy="954107"/>
          </a:xfrm>
          <a:prstGeom prst="rect">
            <a:avLst/>
          </a:prstGeom>
          <a:noFill/>
        </p:spPr>
        <p:txBody>
          <a:bodyPr wrap="square" rtlCol="0">
            <a:spAutoFit/>
          </a:bodyPr>
          <a:lstStyle/>
          <a:p>
            <a:r>
              <a:rPr lang="en-GB" sz="2800" b="1" dirty="0">
                <a:solidFill>
                  <a:srgbClr val="0070C0"/>
                </a:solidFill>
                <a:latin typeface="Comic Sans MS" pitchFamily="66" charset="0"/>
              </a:rPr>
              <a:t>Task: </a:t>
            </a:r>
            <a:r>
              <a:rPr lang="en-GB" sz="2800" dirty="0">
                <a:latin typeface="Comic Sans MS" pitchFamily="66" charset="0"/>
              </a:rPr>
              <a:t>Watch the video and answer the following questions: </a:t>
            </a:r>
          </a:p>
        </p:txBody>
      </p:sp>
      <p:sp>
        <p:nvSpPr>
          <p:cNvPr id="4" name="Rectangle 3"/>
          <p:cNvSpPr/>
          <p:nvPr/>
        </p:nvSpPr>
        <p:spPr>
          <a:xfrm>
            <a:off x="3977239" y="731460"/>
            <a:ext cx="4542322" cy="338554"/>
          </a:xfrm>
          <a:prstGeom prst="rect">
            <a:avLst/>
          </a:prstGeom>
        </p:spPr>
        <p:txBody>
          <a:bodyPr wrap="square">
            <a:spAutoFit/>
          </a:bodyPr>
          <a:lstStyle/>
          <a:p>
            <a:pPr algn="ctr"/>
            <a:r>
              <a:rPr lang="en-GB" sz="1600" dirty="0">
                <a:hlinkClick r:id="rId2"/>
              </a:rPr>
              <a:t>https://www.youtube.com/watch?v=32gNePkj1_4</a:t>
            </a:r>
            <a:endParaRPr lang="en-GB" sz="1600" dirty="0"/>
          </a:p>
        </p:txBody>
      </p:sp>
      <p:pic>
        <p:nvPicPr>
          <p:cNvPr id="5" name="Picture 4">
            <a:extLst>
              <a:ext uri="{FF2B5EF4-FFF2-40B4-BE49-F238E27FC236}">
                <a16:creationId xmlns:a16="http://schemas.microsoft.com/office/drawing/2014/main" id="{B8033281-676F-4DDE-8577-2E46327AD579}"/>
              </a:ext>
            </a:extLst>
          </p:cNvPr>
          <p:cNvPicPr>
            <a:picLocks noChangeAspect="1"/>
          </p:cNvPicPr>
          <p:nvPr/>
        </p:nvPicPr>
        <p:blipFill>
          <a:blip r:embed="rId3"/>
          <a:stretch>
            <a:fillRect/>
          </a:stretch>
        </p:blipFill>
        <p:spPr>
          <a:xfrm>
            <a:off x="8791074" y="808524"/>
            <a:ext cx="1541461" cy="1180181"/>
          </a:xfrm>
          <a:prstGeom prst="rect">
            <a:avLst/>
          </a:prstGeom>
        </p:spPr>
      </p:pic>
      <p:pic>
        <p:nvPicPr>
          <p:cNvPr id="2050" name="Picture 2" descr="Biology, Villi, Intestine, Ileum, Science, Absorption">
            <a:extLst>
              <a:ext uri="{FF2B5EF4-FFF2-40B4-BE49-F238E27FC236}">
                <a16:creationId xmlns:a16="http://schemas.microsoft.com/office/drawing/2014/main" id="{1BC44DF0-D4A3-4E67-B985-9E3E63D479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990" r="15832"/>
          <a:stretch/>
        </p:blipFill>
        <p:spPr bwMode="auto">
          <a:xfrm>
            <a:off x="7405035" y="4283242"/>
            <a:ext cx="1918878" cy="1168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4848" y="942475"/>
            <a:ext cx="8686800" cy="5632311"/>
          </a:xfrm>
          <a:prstGeom prst="rect">
            <a:avLst/>
          </a:prstGeom>
        </p:spPr>
        <p:txBody>
          <a:bodyPr wrap="square">
            <a:spAutoFit/>
          </a:bodyPr>
          <a:lstStyle/>
          <a:p>
            <a:pPr marL="342900" indent="-342900">
              <a:buAutoNum type="arabicPeriod"/>
            </a:pPr>
            <a:r>
              <a:rPr lang="en-GB" sz="2000" dirty="0">
                <a:latin typeface="Comic Sans MS" pitchFamily="66" charset="0"/>
              </a:rPr>
              <a:t>The purpose of digestion is break down large food molecules into small, soluble molecules that can be absorbed by the blood.</a:t>
            </a:r>
          </a:p>
          <a:p>
            <a:pPr marL="342900" indent="-342900">
              <a:buAutoNum type="arabicPeriod"/>
            </a:pPr>
            <a:endParaRPr lang="en-GB" sz="2000" dirty="0">
              <a:latin typeface="Comic Sans MS" pitchFamily="66" charset="0"/>
            </a:endParaRPr>
          </a:p>
          <a:p>
            <a:pPr marL="342900" indent="-342900">
              <a:buAutoNum type="arabicPeriod"/>
            </a:pPr>
            <a:r>
              <a:rPr lang="en-GB" sz="2000" dirty="0">
                <a:latin typeface="Comic Sans MS" pitchFamily="66" charset="0"/>
              </a:rPr>
              <a:t>Enzymes are biological catalysts.</a:t>
            </a:r>
          </a:p>
          <a:p>
            <a:pPr marL="342900" indent="-342900">
              <a:buAutoNum type="arabicPeriod"/>
            </a:pPr>
            <a:endParaRPr lang="en-GB" sz="2000" dirty="0">
              <a:latin typeface="Comic Sans MS" pitchFamily="66" charset="0"/>
            </a:endParaRPr>
          </a:p>
          <a:p>
            <a:pPr marL="342900" indent="-342900">
              <a:buAutoNum type="arabicPeriod"/>
            </a:pPr>
            <a:r>
              <a:rPr lang="en-GB" sz="2000" dirty="0">
                <a:latin typeface="Comic Sans MS" pitchFamily="66" charset="0"/>
              </a:rPr>
              <a:t>Enzymes are needed to speed up a reaction or the break down of a substance. In digestion they speed up the break down of large food molecules in the mouth, stomach and small intestine. </a:t>
            </a:r>
          </a:p>
          <a:p>
            <a:pPr marL="342900" indent="-342900">
              <a:buAutoNum type="arabicPeriod"/>
            </a:pPr>
            <a:endParaRPr lang="en-GB" sz="2000" dirty="0">
              <a:latin typeface="Comic Sans MS" pitchFamily="66" charset="0"/>
            </a:endParaRPr>
          </a:p>
          <a:p>
            <a:pPr marL="342900" indent="-342900">
              <a:buAutoNum type="arabicPeriod"/>
            </a:pPr>
            <a:r>
              <a:rPr lang="en-GB" sz="2000" dirty="0">
                <a:latin typeface="Comic Sans MS" pitchFamily="66" charset="0"/>
              </a:rPr>
              <a:t>The three main food groups that are digested are carbohydrates, proteins and fats.</a:t>
            </a:r>
          </a:p>
          <a:p>
            <a:pPr marL="342900" indent="-342900">
              <a:buAutoNum type="arabicPeriod"/>
            </a:pPr>
            <a:endParaRPr lang="en-GB" sz="2000" dirty="0">
              <a:latin typeface="Comic Sans MS" pitchFamily="66" charset="0"/>
            </a:endParaRPr>
          </a:p>
          <a:p>
            <a:pPr marL="342900" indent="-342900">
              <a:buAutoNum type="arabicPeriod"/>
            </a:pPr>
            <a:r>
              <a:rPr lang="en-GB" sz="2000" dirty="0">
                <a:latin typeface="Comic Sans MS" pitchFamily="66" charset="0"/>
              </a:rPr>
              <a:t> Peristalsis is the movement of food along the digestive tract by contractions of muscles in the lining of the organs</a:t>
            </a:r>
          </a:p>
          <a:p>
            <a:pPr marL="342900" indent="-342900">
              <a:buAutoNum type="arabicPeriod"/>
            </a:pPr>
            <a:endParaRPr lang="en-GB" sz="2000" dirty="0">
              <a:latin typeface="Comic Sans MS" pitchFamily="66" charset="0"/>
            </a:endParaRPr>
          </a:p>
          <a:p>
            <a:pPr marL="342900" indent="-342900">
              <a:buAutoNum type="arabicPeriod"/>
            </a:pPr>
            <a:r>
              <a:rPr lang="en-GB" sz="2000" dirty="0">
                <a:latin typeface="Comic Sans MS" pitchFamily="66" charset="0"/>
              </a:rPr>
              <a:t> The small intestine has Villi which increases the surface area, a thin layer of cells and very good blood supply which allows for quick absorption of food molecules.</a:t>
            </a:r>
          </a:p>
        </p:txBody>
      </p:sp>
      <p:sp>
        <p:nvSpPr>
          <p:cNvPr id="3" name="TextBox 2"/>
          <p:cNvSpPr txBox="1"/>
          <p:nvPr/>
        </p:nvSpPr>
        <p:spPr>
          <a:xfrm>
            <a:off x="1609023" y="248654"/>
            <a:ext cx="4191000" cy="646331"/>
          </a:xfrm>
          <a:prstGeom prst="rect">
            <a:avLst/>
          </a:prstGeom>
          <a:noFill/>
        </p:spPr>
        <p:txBody>
          <a:bodyPr wrap="square" rtlCol="0">
            <a:spAutoFit/>
          </a:bodyPr>
          <a:lstStyle/>
          <a:p>
            <a:r>
              <a:rPr lang="en-GB" sz="3600" dirty="0">
                <a:solidFill>
                  <a:srgbClr val="FF0000"/>
                </a:solidFill>
                <a:latin typeface="Comic Sans MS" pitchFamily="66" charset="0"/>
              </a:rPr>
              <a:t>Self-assessment:</a:t>
            </a:r>
          </a:p>
        </p:txBody>
      </p:sp>
      <p:pic>
        <p:nvPicPr>
          <p:cNvPr id="4098" name="Picture 2" descr="Mark, Check, Tick, Red, Correct, Symbol, Choice, Yes">
            <a:extLst>
              <a:ext uri="{FF2B5EF4-FFF2-40B4-BE49-F238E27FC236}">
                <a16:creationId xmlns:a16="http://schemas.microsoft.com/office/drawing/2014/main" id="{13968748-FD0F-4F69-AD63-5D97FA849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3173" y="5621155"/>
            <a:ext cx="1020752" cy="10635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894474-645E-4B0B-99C3-A34D75523A2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713825-CD16-40D9-970C-181E1CD7B113}" type="datetime2">
              <a:rPr kumimoji="0" lang="en-GB"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16 September 2020</a:t>
            </a:fld>
            <a:endParaRPr kumimoji="0" lang="en-US" sz="105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graphicFrame>
        <p:nvGraphicFramePr>
          <p:cNvPr id="9" name="Object 8">
            <a:extLst>
              <a:ext uri="{FF2B5EF4-FFF2-40B4-BE49-F238E27FC236}">
                <a16:creationId xmlns:a16="http://schemas.microsoft.com/office/drawing/2014/main" id="{C77FFE2A-E3F5-4689-8E83-725A2AF15602}"/>
              </a:ext>
            </a:extLst>
          </p:cNvPr>
          <p:cNvGraphicFramePr>
            <a:graphicFrameLocks noChangeAspect="1"/>
          </p:cNvGraphicFramePr>
          <p:nvPr/>
        </p:nvGraphicFramePr>
        <p:xfrm>
          <a:off x="251955" y="707010"/>
          <a:ext cx="11710760" cy="5966319"/>
        </p:xfrm>
        <a:graphic>
          <a:graphicData uri="http://schemas.openxmlformats.org/presentationml/2006/ole">
            <mc:AlternateContent xmlns:mc="http://schemas.openxmlformats.org/markup-compatibility/2006">
              <mc:Choice xmlns:v="urn:schemas-microsoft-com:vml" Requires="v">
                <p:oleObj spid="_x0000_s1047" name="Document" r:id="rId3" imgW="6117167" imgH="3116301" progId="Word.Document.12">
                  <p:embed/>
                </p:oleObj>
              </mc:Choice>
              <mc:Fallback>
                <p:oleObj name="Document" r:id="rId3" imgW="6117167" imgH="3116301" progId="Word.Document.12">
                  <p:embed/>
                  <p:pic>
                    <p:nvPicPr>
                      <p:cNvPr id="9" name="Object 8">
                        <a:extLst>
                          <a:ext uri="{FF2B5EF4-FFF2-40B4-BE49-F238E27FC236}">
                            <a16:creationId xmlns:a16="http://schemas.microsoft.com/office/drawing/2014/main" id="{C77FFE2A-E3F5-4689-8E83-725A2AF15602}"/>
                          </a:ext>
                        </a:extLst>
                      </p:cNvPr>
                      <p:cNvPicPr/>
                      <p:nvPr/>
                    </p:nvPicPr>
                    <p:blipFill>
                      <a:blip r:embed="rId4"/>
                      <a:stretch>
                        <a:fillRect/>
                      </a:stretch>
                    </p:blipFill>
                    <p:spPr>
                      <a:xfrm>
                        <a:off x="251955" y="707010"/>
                        <a:ext cx="11710760" cy="5966319"/>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69D803A2-54AF-4B89-9264-5CAB07013696}"/>
              </a:ext>
            </a:extLst>
          </p:cNvPr>
          <p:cNvSpPr/>
          <p:nvPr/>
        </p:nvSpPr>
        <p:spPr>
          <a:xfrm>
            <a:off x="138831" y="99828"/>
            <a:ext cx="11306878" cy="523220"/>
          </a:xfrm>
          <a:prstGeom prst="rect">
            <a:avLst/>
          </a:prstGeom>
          <a:solidFill>
            <a:schemeClr val="bg1"/>
          </a:solidFill>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Gill Sans MT" panose="020B0502020104020203"/>
                <a:ea typeface="+mn-ea"/>
                <a:cs typeface="+mn-cs"/>
              </a:rPr>
              <a:t>ACTIVITY</a:t>
            </a:r>
            <a:r>
              <a:rPr kumimoji="0" lang="en-GB" sz="2800" b="0" i="0" u="none" strike="noStrike" kern="1200" cap="none" spc="0" normalizeH="0" baseline="0" noProof="0" dirty="0">
                <a:ln>
                  <a:noFill/>
                </a:ln>
                <a:solidFill>
                  <a:srgbClr val="000000"/>
                </a:solidFill>
                <a:effectLst/>
                <a:uLnTx/>
                <a:uFillTx/>
                <a:latin typeface="Gill Sans MT" panose="020B0502020104020203"/>
                <a:ea typeface="+mn-ea"/>
                <a:cs typeface="+mn-cs"/>
              </a:rPr>
              <a:t> - Put the chemicals into the correct space on the Venn diagram.</a:t>
            </a:r>
          </a:p>
        </p:txBody>
      </p:sp>
    </p:spTree>
    <p:extLst>
      <p:ext uri="{BB962C8B-B14F-4D97-AF65-F5344CB8AC3E}">
        <p14:creationId xmlns:p14="http://schemas.microsoft.com/office/powerpoint/2010/main" val="340011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97104A-1AA1-4DD4-B68F-83E3776A6389}"/>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BA96F-9DFE-48A9-9354-50D9A0674075}" type="datetime2">
              <a:rPr kumimoji="0" lang="en-GB" sz="1050" b="0" i="0" u="none" strike="noStrike" kern="1200" cap="none" spc="0" normalizeH="0" baseline="0" noProof="0" smtClean="0">
                <a:ln>
                  <a:noFill/>
                </a:ln>
                <a:solidFill>
                  <a:srgbClr val="000000">
                    <a:alpha val="70000"/>
                  </a:srgb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Wednesday, 16 September 2020</a:t>
            </a:fld>
            <a:endParaRPr kumimoji="0" lang="en-US" sz="1050" b="0" i="0" u="none" strike="noStrike" kern="1200" cap="none" spc="0" normalizeH="0" baseline="0" noProof="0" dirty="0">
              <a:ln>
                <a:noFill/>
              </a:ln>
              <a:solidFill>
                <a:srgbClr val="000000">
                  <a:alpha val="70000"/>
                </a:srgbClr>
              </a:solidFill>
              <a:effectLst/>
              <a:uLnTx/>
              <a:uFillTx/>
              <a:latin typeface="Gill Sans MT" panose="020B0502020104020203"/>
              <a:ea typeface="+mn-ea"/>
              <a:cs typeface="+mn-cs"/>
            </a:endParaRPr>
          </a:p>
        </p:txBody>
      </p:sp>
      <p:sp>
        <p:nvSpPr>
          <p:cNvPr id="3" name="Title 2">
            <a:extLst>
              <a:ext uri="{FF2B5EF4-FFF2-40B4-BE49-F238E27FC236}">
                <a16:creationId xmlns:a16="http://schemas.microsoft.com/office/drawing/2014/main" id="{74C5B937-9887-4E69-8C2D-6380371B1C5F}"/>
              </a:ext>
            </a:extLst>
          </p:cNvPr>
          <p:cNvSpPr>
            <a:spLocks noGrp="1"/>
          </p:cNvSpPr>
          <p:nvPr>
            <p:ph type="title"/>
          </p:nvPr>
        </p:nvSpPr>
        <p:spPr/>
        <p:txBody>
          <a:bodyPr/>
          <a:lstStyle/>
          <a:p>
            <a:r>
              <a:rPr lang="en-GB" dirty="0"/>
              <a:t>ANSWERS</a:t>
            </a:r>
          </a:p>
        </p:txBody>
      </p:sp>
      <p:grpSp>
        <p:nvGrpSpPr>
          <p:cNvPr id="4" name="Group 3">
            <a:extLst>
              <a:ext uri="{FF2B5EF4-FFF2-40B4-BE49-F238E27FC236}">
                <a16:creationId xmlns:a16="http://schemas.microsoft.com/office/drawing/2014/main" id="{02EC367F-A58C-4086-8D64-E2E5D095A199}"/>
              </a:ext>
            </a:extLst>
          </p:cNvPr>
          <p:cNvGrpSpPr>
            <a:grpSpLocks noChangeAspect="1"/>
          </p:cNvGrpSpPr>
          <p:nvPr/>
        </p:nvGrpSpPr>
        <p:grpSpPr>
          <a:xfrm>
            <a:off x="1907957" y="2093277"/>
            <a:ext cx="8089209" cy="4480161"/>
            <a:chOff x="433866" y="68"/>
            <a:chExt cx="3205529" cy="1773435"/>
          </a:xfrm>
        </p:grpSpPr>
        <p:grpSp>
          <p:nvGrpSpPr>
            <p:cNvPr id="5" name="Group 4">
              <a:extLst>
                <a:ext uri="{FF2B5EF4-FFF2-40B4-BE49-F238E27FC236}">
                  <a16:creationId xmlns:a16="http://schemas.microsoft.com/office/drawing/2014/main" id="{AAE3B133-918F-4296-B8A2-44778762DAEE}"/>
                </a:ext>
              </a:extLst>
            </p:cNvPr>
            <p:cNvGrpSpPr/>
            <p:nvPr/>
          </p:nvGrpSpPr>
          <p:grpSpPr>
            <a:xfrm>
              <a:off x="433866" y="68"/>
              <a:ext cx="1773032" cy="1773435"/>
              <a:chOff x="433866" y="68"/>
              <a:chExt cx="1773032" cy="1773435"/>
            </a:xfrm>
          </p:grpSpPr>
          <p:sp>
            <p:nvSpPr>
              <p:cNvPr id="7" name="Oval 6">
                <a:extLst>
                  <a:ext uri="{FF2B5EF4-FFF2-40B4-BE49-F238E27FC236}">
                    <a16:creationId xmlns:a16="http://schemas.microsoft.com/office/drawing/2014/main" id="{53EF4F0F-3797-4501-88DF-EBC2CF54AB9E}"/>
                  </a:ext>
                </a:extLst>
              </p:cNvPr>
              <p:cNvSpPr/>
              <p:nvPr/>
            </p:nvSpPr>
            <p:spPr>
              <a:xfrm>
                <a:off x="433866" y="68"/>
                <a:ext cx="1773032" cy="1773435"/>
              </a:xfrm>
              <a:prstGeom prst="ellipse">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8" name="Text Box 2">
                <a:extLst>
                  <a:ext uri="{FF2B5EF4-FFF2-40B4-BE49-F238E27FC236}">
                    <a16:creationId xmlns:a16="http://schemas.microsoft.com/office/drawing/2014/main" id="{162D2757-F605-4914-ADFE-6CC6D8552C0B}"/>
                  </a:ext>
                </a:extLst>
              </p:cNvPr>
              <p:cNvSpPr txBox="1">
                <a:spLocks noChangeArrowheads="1"/>
              </p:cNvSpPr>
              <p:nvPr/>
            </p:nvSpPr>
            <p:spPr bwMode="auto">
              <a:xfrm>
                <a:off x="810760" y="155274"/>
                <a:ext cx="982979" cy="161822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rPr>
                  <a:t>Enzymes</a:t>
                </a:r>
                <a:endParaRPr kumimoji="0" lang="en-GB" sz="28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rPr>
                  <a:t>amylase</a:t>
                </a:r>
              </a:p>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rPr>
                  <a:t>lipase</a:t>
                </a:r>
              </a:p>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rPr>
                  <a:t>protease</a:t>
                </a:r>
              </a:p>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rPr>
                  <a:t>pepsin</a:t>
                </a:r>
              </a:p>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rPr>
                  <a:t>reductase</a:t>
                </a:r>
              </a:p>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rPr>
                  <a:t>ligase</a:t>
                </a:r>
              </a:p>
            </p:txBody>
          </p:sp>
        </p:grpSp>
        <p:sp>
          <p:nvSpPr>
            <p:cNvPr id="6" name="Text Box 2">
              <a:extLst>
                <a:ext uri="{FF2B5EF4-FFF2-40B4-BE49-F238E27FC236}">
                  <a16:creationId xmlns:a16="http://schemas.microsoft.com/office/drawing/2014/main" id="{091D61B1-5BBE-40CB-929A-F8862B55BC6E}"/>
                </a:ext>
              </a:extLst>
            </p:cNvPr>
            <p:cNvSpPr txBox="1">
              <a:spLocks noChangeArrowheads="1"/>
            </p:cNvSpPr>
            <p:nvPr/>
          </p:nvSpPr>
          <p:spPr bwMode="auto">
            <a:xfrm>
              <a:off x="2328756" y="129395"/>
              <a:ext cx="1310639" cy="1579321"/>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15000"/>
                </a:lnSpc>
                <a:spcBef>
                  <a:spcPts val="0"/>
                </a:spcBef>
                <a:spcAft>
                  <a:spcPts val="120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rPr>
                <a:t>Not enzymes</a:t>
              </a:r>
              <a:endParaRPr kumimoji="0" lang="en-GB" sz="28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rPr>
                <a:t>glucose</a:t>
              </a:r>
            </a:p>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rPr>
                <a:t>pyruvate</a:t>
              </a:r>
            </a:p>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rPr>
                <a:t>maltose</a:t>
              </a:r>
            </a:p>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rPr>
                <a:t>glycerol</a:t>
              </a:r>
            </a:p>
            <a:p>
              <a:pPr marL="0" marR="0" lvl="0" indent="0" algn="ctr" defTabSz="914400" rtl="0" eaLnBrk="1" fontAlgn="auto" latinLnBrk="0" hangingPunct="1">
                <a:lnSpc>
                  <a:spcPct val="115000"/>
                </a:lnSpc>
                <a:spcBef>
                  <a:spcPts val="0"/>
                </a:spcBef>
                <a:spcAft>
                  <a:spcPts val="60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Trebuchet MS" panose="020B0603020202020204" pitchFamily="34" charset="0"/>
                  <a:ea typeface="Trebuchet MS" panose="020B0603020202020204" pitchFamily="34" charset="0"/>
                  <a:cs typeface="Times New Roman" panose="02020603050405020304" pitchFamily="18" charset="0"/>
                </a:rPr>
                <a:t>lactose</a:t>
              </a:r>
            </a:p>
          </p:txBody>
        </p:sp>
      </p:grpSp>
    </p:spTree>
    <p:extLst>
      <p:ext uri="{BB962C8B-B14F-4D97-AF65-F5344CB8AC3E}">
        <p14:creationId xmlns:p14="http://schemas.microsoft.com/office/powerpoint/2010/main" val="369410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1787743515"/>
              </p:ext>
            </p:extLst>
          </p:nvPr>
        </p:nvGraphicFramePr>
        <p:xfrm>
          <a:off x="628453" y="1256208"/>
          <a:ext cx="10935093" cy="3985276"/>
        </p:xfrm>
        <a:graphic>
          <a:graphicData uri="http://schemas.openxmlformats.org/drawingml/2006/table">
            <a:tbl>
              <a:tblPr firstRow="1" bandRow="1">
                <a:tableStyleId>{912C8C85-51F0-491E-9774-3900AFEF0FD7}</a:tableStyleId>
              </a:tblPr>
              <a:tblGrid>
                <a:gridCol w="2462821">
                  <a:extLst>
                    <a:ext uri="{9D8B030D-6E8A-4147-A177-3AD203B41FA5}">
                      <a16:colId xmlns:a16="http://schemas.microsoft.com/office/drawing/2014/main" val="20000"/>
                    </a:ext>
                  </a:extLst>
                </a:gridCol>
                <a:gridCol w="2945793">
                  <a:extLst>
                    <a:ext uri="{9D8B030D-6E8A-4147-A177-3AD203B41FA5}">
                      <a16:colId xmlns:a16="http://schemas.microsoft.com/office/drawing/2014/main" val="20001"/>
                    </a:ext>
                  </a:extLst>
                </a:gridCol>
                <a:gridCol w="5526479">
                  <a:extLst>
                    <a:ext uri="{9D8B030D-6E8A-4147-A177-3AD203B41FA5}">
                      <a16:colId xmlns:a16="http://schemas.microsoft.com/office/drawing/2014/main" val="20002"/>
                    </a:ext>
                  </a:extLst>
                </a:gridCol>
              </a:tblGrid>
              <a:tr h="796594">
                <a:tc>
                  <a:txBody>
                    <a:bodyPr/>
                    <a:lstStyle/>
                    <a:p>
                      <a:pPr algn="ctr"/>
                      <a:r>
                        <a:rPr lang="en-GB" sz="2800" dirty="0">
                          <a:solidFill>
                            <a:schemeClr val="tx1"/>
                          </a:solidFill>
                        </a:rPr>
                        <a:t>Digestive Enzyme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2800" dirty="0">
                          <a:solidFill>
                            <a:schemeClr val="tx1"/>
                          </a:solidFill>
                        </a:rPr>
                        <a:t>Wher</a:t>
                      </a:r>
                      <a:r>
                        <a:rPr lang="en-GB" sz="2800" baseline="0" dirty="0">
                          <a:solidFill>
                            <a:schemeClr val="tx1"/>
                          </a:solidFill>
                        </a:rPr>
                        <a:t>e released? </a:t>
                      </a:r>
                      <a:endParaRPr lang="en-GB"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2800" dirty="0">
                          <a:solidFill>
                            <a:schemeClr val="tx1"/>
                          </a:solidFill>
                        </a:rPr>
                        <a:t>Breakdown what?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150636">
                <a:tc>
                  <a:txBody>
                    <a:bodyPr/>
                    <a:lstStyle/>
                    <a:p>
                      <a:pPr algn="ctr"/>
                      <a:r>
                        <a:rPr lang="en-GB" sz="2800" b="1" dirty="0"/>
                        <a:t>Amylase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t>Salivary glands and pancreas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t>Carbohydrates into</a:t>
                      </a:r>
                      <a:r>
                        <a:rPr lang="en-GB" sz="2800" baseline="0" dirty="0"/>
                        <a:t> simple sugars</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71166">
                <a:tc>
                  <a:txBody>
                    <a:bodyPr/>
                    <a:lstStyle/>
                    <a:p>
                      <a:pPr algn="ctr"/>
                      <a:r>
                        <a:rPr lang="en-GB" sz="2800" b="1" dirty="0"/>
                        <a:t>Protease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t>Stomach and pancreas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t>Proteins</a:t>
                      </a:r>
                      <a:r>
                        <a:rPr lang="en-GB" sz="2800" baseline="0" dirty="0"/>
                        <a:t> into amino acids</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71166">
                <a:tc>
                  <a:txBody>
                    <a:bodyPr/>
                    <a:lstStyle/>
                    <a:p>
                      <a:pPr algn="ctr"/>
                      <a:r>
                        <a:rPr lang="en-GB" sz="2800" b="1" dirty="0"/>
                        <a:t>Lipase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t>Pancreas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dirty="0"/>
                        <a:t>Fats and</a:t>
                      </a:r>
                      <a:r>
                        <a:rPr lang="en-GB" sz="2800" baseline="0" dirty="0"/>
                        <a:t> oils (lipids) into fatty acids and glycerol</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374559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KS4 Oct 17" id="{FB251E51-7448-4CDE-B8D2-E720F6A9ACED}" vid="{4EBA18BA-9BB9-4F27-B7D6-EA505661EF0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4489A17B-A778-43E8-8CAD-39AF0ABD1C3C}" vid="{5B90DF28-B678-4AF8-820C-D210C98786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9892</TotalTime>
  <Words>1014</Words>
  <Application>Microsoft Office PowerPoint</Application>
  <PresentationFormat>Widescreen</PresentationFormat>
  <Paragraphs>148</Paragraphs>
  <Slides>14</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Comic Sans MS</vt:lpstr>
      <vt:lpstr>Gill Sans MT</vt:lpstr>
      <vt:lpstr>Ink Free</vt:lpstr>
      <vt:lpstr>News Gothic MT</vt:lpstr>
      <vt:lpstr>Trebuchet MS</vt:lpstr>
      <vt:lpstr>Parcel</vt:lpstr>
      <vt:lpstr>1_Office Theme</vt:lpstr>
      <vt:lpstr>Document</vt:lpstr>
      <vt:lpstr>PowerPoint Presentation</vt:lpstr>
      <vt:lpstr>BACTERIA AND ENZYMES IN DIGESTION</vt:lpstr>
      <vt:lpstr>context</vt:lpstr>
      <vt:lpstr>PowerPoint Presentation</vt:lpstr>
      <vt:lpstr>PowerPoint Presentation</vt:lpstr>
      <vt:lpstr>PowerPoint Presentation</vt:lpstr>
      <vt:lpstr>PowerPoint Presentation</vt:lpstr>
      <vt:lpstr>ANSWERS</vt:lpstr>
      <vt:lpstr>PowerPoint Presentation</vt:lpstr>
      <vt:lpstr>PowerPoint Presentation</vt:lpstr>
      <vt:lpstr>ACTIVITY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STRUCTURE</dc:title>
  <dc:creator>Miss K Mattoo</dc:creator>
  <cp:lastModifiedBy>Miss K Mattoo</cp:lastModifiedBy>
  <cp:revision>64</cp:revision>
  <dcterms:created xsi:type="dcterms:W3CDTF">2020-02-23T11:59:44Z</dcterms:created>
  <dcterms:modified xsi:type="dcterms:W3CDTF">2020-09-16T14:44:20Z</dcterms:modified>
</cp:coreProperties>
</file>