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85" r:id="rId2"/>
    <p:sldId id="505" r:id="rId3"/>
    <p:sldId id="504" r:id="rId4"/>
    <p:sldId id="486" r:id="rId5"/>
    <p:sldId id="487" r:id="rId6"/>
    <p:sldId id="488"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AD510-C4F8-4C18-88EE-A6270128D45C}" type="datetimeFigureOut">
              <a:rPr lang="en-GB" smtClean="0"/>
              <a:t>23/09/2020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F867B-C70E-4CBE-9B03-1DBC3F7F6900}" type="slidenum">
              <a:rPr lang="en-GB" smtClean="0"/>
              <a:t>‹#›</a:t>
            </a:fld>
            <a:endParaRPr lang="en-GB"/>
          </a:p>
        </p:txBody>
      </p:sp>
    </p:spTree>
    <p:extLst>
      <p:ext uri="{BB962C8B-B14F-4D97-AF65-F5344CB8AC3E}">
        <p14:creationId xmlns:p14="http://schemas.microsoft.com/office/powerpoint/2010/main" val="34458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7F4155-FBD1-4C51-AD07-493ED9314D3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243001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F4155-FBD1-4C51-AD07-493ED9314D3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350247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F4155-FBD1-4C51-AD07-493ED9314D3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101608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F4155-FBD1-4C51-AD07-493ED9314D3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201128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F4155-FBD1-4C51-AD07-493ED9314D3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4588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7F4155-FBD1-4C51-AD07-493ED9314D3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319259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7F4155-FBD1-4C51-AD07-493ED9314D3E}"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380511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7F4155-FBD1-4C51-AD07-493ED9314D3E}"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160150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4155-FBD1-4C51-AD07-493ED9314D3E}"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31947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4155-FBD1-4C51-AD07-493ED9314D3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210630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4155-FBD1-4C51-AD07-493ED9314D3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722D6E-6426-4465-8659-4C2142B78401}" type="slidenum">
              <a:rPr lang="en-GB" smtClean="0"/>
              <a:t>‹#›</a:t>
            </a:fld>
            <a:endParaRPr lang="en-GB"/>
          </a:p>
        </p:txBody>
      </p:sp>
    </p:spTree>
    <p:extLst>
      <p:ext uri="{BB962C8B-B14F-4D97-AF65-F5344CB8AC3E}">
        <p14:creationId xmlns:p14="http://schemas.microsoft.com/office/powerpoint/2010/main" val="16040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F4155-FBD1-4C51-AD07-493ED9314D3E}" type="datetimeFigureOut">
              <a:rPr lang="en-GB" smtClean="0"/>
              <a:t>23/09/2020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22D6E-6426-4465-8659-4C2142B78401}" type="slidenum">
              <a:rPr lang="en-GB" smtClean="0"/>
              <a:t>‹#›</a:t>
            </a:fld>
            <a:endParaRPr lang="en-GB"/>
          </a:p>
        </p:txBody>
      </p:sp>
    </p:spTree>
    <p:extLst>
      <p:ext uri="{BB962C8B-B14F-4D97-AF65-F5344CB8AC3E}">
        <p14:creationId xmlns:p14="http://schemas.microsoft.com/office/powerpoint/2010/main" val="2622065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Zuyk4hfbj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DDD2E74-0963-4ED1-AC50-748466C4E645}"/>
              </a:ext>
            </a:extLst>
          </p:cNvPr>
          <p:cNvSpPr/>
          <p:nvPr/>
        </p:nvSpPr>
        <p:spPr>
          <a:xfrm>
            <a:off x="228600" y="166887"/>
            <a:ext cx="8686800" cy="1208689"/>
          </a:xfrm>
          <a:prstGeom prst="roundRect">
            <a:avLst/>
          </a:prstGeom>
          <a:solidFill>
            <a:srgbClr val="DAFCF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0C35FF8D-5935-4E93-8ABF-C032E1195C02}"/>
              </a:ext>
            </a:extLst>
          </p:cNvPr>
          <p:cNvSpPr>
            <a:spLocks noGrp="1"/>
          </p:cNvSpPr>
          <p:nvPr>
            <p:ph type="ctrTitle"/>
          </p:nvPr>
        </p:nvSpPr>
        <p:spPr>
          <a:xfrm>
            <a:off x="393405" y="460911"/>
            <a:ext cx="8325293" cy="769499"/>
          </a:xfrm>
          <a:solidFill>
            <a:srgbClr val="DAFCF8"/>
          </a:solidFill>
        </p:spPr>
        <p:txBody>
          <a:bodyPr>
            <a:normAutofit fontScale="90000"/>
          </a:bodyPr>
          <a:lstStyle/>
          <a:p>
            <a:r>
              <a:rPr lang="en-GB" dirty="0">
                <a:latin typeface="Comic Sans MS" panose="030F0702030302020204" pitchFamily="66" charset="0"/>
              </a:rPr>
              <a:t>Atom Economy</a:t>
            </a:r>
          </a:p>
        </p:txBody>
      </p:sp>
      <p:sp>
        <p:nvSpPr>
          <p:cNvPr id="8" name="TextBox 7">
            <a:extLst>
              <a:ext uri="{FF2B5EF4-FFF2-40B4-BE49-F238E27FC236}">
                <a16:creationId xmlns:a16="http://schemas.microsoft.com/office/drawing/2014/main" id="{82DD35D3-938B-4AD2-A7F4-F2A6098CE74C}"/>
              </a:ext>
            </a:extLst>
          </p:cNvPr>
          <p:cNvSpPr txBox="1"/>
          <p:nvPr/>
        </p:nvSpPr>
        <p:spPr>
          <a:xfrm>
            <a:off x="143540" y="1669600"/>
            <a:ext cx="8771859" cy="1754326"/>
          </a:xfrm>
          <a:prstGeom prst="rect">
            <a:avLst/>
          </a:prstGeom>
          <a:noFill/>
        </p:spPr>
        <p:txBody>
          <a:bodyPr wrap="square" rtlCol="0">
            <a:spAutoFit/>
          </a:bodyPr>
          <a:lstStyle/>
          <a:p>
            <a:r>
              <a:rPr lang="en-GB" sz="3600" b="1" dirty="0"/>
              <a:t>DNA:</a:t>
            </a:r>
          </a:p>
          <a:p>
            <a:endParaRPr lang="en-GB" sz="3600" b="1" dirty="0"/>
          </a:p>
          <a:p>
            <a:r>
              <a:rPr lang="en-GB" sz="3600" b="1" dirty="0"/>
              <a:t> </a:t>
            </a:r>
          </a:p>
        </p:txBody>
      </p:sp>
      <p:pic>
        <p:nvPicPr>
          <p:cNvPr id="10" name="Picture 9">
            <a:extLst>
              <a:ext uri="{FF2B5EF4-FFF2-40B4-BE49-F238E27FC236}">
                <a16:creationId xmlns:a16="http://schemas.microsoft.com/office/drawing/2014/main" id="{D665ABF4-7D64-475B-BA89-CCA4F67C238B}"/>
              </a:ext>
            </a:extLst>
          </p:cNvPr>
          <p:cNvPicPr/>
          <p:nvPr/>
        </p:nvPicPr>
        <p:blipFill rotWithShape="1">
          <a:blip r:embed="rId2">
            <a:extLst>
              <a:ext uri="{28A0092B-C50C-407E-A947-70E740481C1C}">
                <a14:useLocalDpi xmlns:a14="http://schemas.microsoft.com/office/drawing/2010/main" val="0"/>
              </a:ext>
            </a:extLst>
          </a:blip>
          <a:srcRect l="24098" t="18325" r="24717" b="18424"/>
          <a:stretch/>
        </p:blipFill>
        <p:spPr bwMode="auto">
          <a:xfrm>
            <a:off x="1414572" y="1524433"/>
            <a:ext cx="7304125" cy="4972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057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8B88B-5003-4AEC-8C99-136B67D6466A}"/>
              </a:ext>
            </a:extLst>
          </p:cNvPr>
          <p:cNvSpPr txBox="1"/>
          <p:nvPr/>
        </p:nvSpPr>
        <p:spPr>
          <a:xfrm>
            <a:off x="233915" y="223284"/>
            <a:ext cx="8708065" cy="1200329"/>
          </a:xfrm>
          <a:prstGeom prst="rect">
            <a:avLst/>
          </a:prstGeom>
          <a:noFill/>
        </p:spPr>
        <p:txBody>
          <a:bodyPr wrap="square" rtlCol="0">
            <a:spAutoFit/>
          </a:bodyPr>
          <a:lstStyle/>
          <a:p>
            <a:pPr algn="ctr"/>
            <a:r>
              <a:rPr lang="en-GB" sz="3600" b="1" dirty="0">
                <a:solidFill>
                  <a:srgbClr val="0070C0"/>
                </a:solidFill>
                <a:latin typeface="Comic Sans MS" panose="030F0702030302020204" pitchFamily="66" charset="0"/>
              </a:rPr>
              <a:t>Task: </a:t>
            </a:r>
            <a:r>
              <a:rPr lang="en-GB" sz="3600" dirty="0">
                <a:latin typeface="Comic Sans MS" panose="030F0702030302020204" pitchFamily="66" charset="0"/>
              </a:rPr>
              <a:t>Complete the questions on atom economy</a:t>
            </a:r>
            <a:endParaRPr lang="en-US" sz="3600" dirty="0">
              <a:latin typeface="Comic Sans MS" panose="030F0702030302020204" pitchFamily="66" charset="0"/>
            </a:endParaRPr>
          </a:p>
        </p:txBody>
      </p:sp>
      <p:pic>
        <p:nvPicPr>
          <p:cNvPr id="5" name="Picture 2" descr="Atom, Logo, Science">
            <a:extLst>
              <a:ext uri="{FF2B5EF4-FFF2-40B4-BE49-F238E27FC236}">
                <a16:creationId xmlns:a16="http://schemas.microsoft.com/office/drawing/2014/main" id="{E4D2FB2F-EE67-4F50-99FE-1A21F3A73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144" y="3652284"/>
            <a:ext cx="2559758" cy="286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6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16014-6E38-45DD-B3D4-A761DDB7AF8F}"/>
              </a:ext>
            </a:extLst>
          </p:cNvPr>
          <p:cNvSpPr txBox="1"/>
          <p:nvPr/>
        </p:nvSpPr>
        <p:spPr>
          <a:xfrm>
            <a:off x="287079" y="244548"/>
            <a:ext cx="4284921" cy="707886"/>
          </a:xfrm>
          <a:prstGeom prst="rect">
            <a:avLst/>
          </a:prstGeom>
          <a:noFill/>
        </p:spPr>
        <p:txBody>
          <a:bodyPr wrap="square" rtlCol="0">
            <a:spAutoFit/>
          </a:bodyPr>
          <a:lstStyle/>
          <a:p>
            <a:r>
              <a:rPr lang="en-GB" sz="4000" dirty="0">
                <a:solidFill>
                  <a:srgbClr val="FF0000"/>
                </a:solidFill>
                <a:latin typeface="Comic Sans MS" panose="030F0702030302020204" pitchFamily="66" charset="0"/>
              </a:rPr>
              <a:t>Self-assessment:</a:t>
            </a:r>
            <a:endParaRPr lang="en-US" sz="4000" dirty="0">
              <a:solidFill>
                <a:srgbClr val="FF0000"/>
              </a:solidFill>
              <a:latin typeface="Comic Sans MS" panose="030F0702030302020204" pitchFamily="66" charset="0"/>
            </a:endParaRPr>
          </a:p>
        </p:txBody>
      </p:sp>
      <p:sp>
        <p:nvSpPr>
          <p:cNvPr id="7" name="Rectangle 6">
            <a:extLst>
              <a:ext uri="{FF2B5EF4-FFF2-40B4-BE49-F238E27FC236}">
                <a16:creationId xmlns:a16="http://schemas.microsoft.com/office/drawing/2014/main" id="{0E7CF005-DA4D-41F7-A52E-5FFADBFA4F7A}"/>
              </a:ext>
            </a:extLst>
          </p:cNvPr>
          <p:cNvSpPr/>
          <p:nvPr/>
        </p:nvSpPr>
        <p:spPr>
          <a:xfrm>
            <a:off x="287079" y="1258033"/>
            <a:ext cx="8580474" cy="1754326"/>
          </a:xfrm>
          <a:prstGeom prst="rect">
            <a:avLst/>
          </a:prstGeom>
        </p:spPr>
        <p:txBody>
          <a:bodyPr wrap="square">
            <a:spAutoFit/>
          </a:bodyPr>
          <a:lstStyle/>
          <a:p>
            <a:pPr marL="457200" indent="-457200">
              <a:buAutoNum type="arabicPeriod"/>
            </a:pPr>
            <a:r>
              <a:rPr lang="en-GB" sz="2800" dirty="0"/>
              <a:t>What is the atom economy of extracting iron from its ore?</a:t>
            </a:r>
          </a:p>
          <a:p>
            <a:pPr marL="457200" indent="-457200">
              <a:buAutoNum type="arabicPeriod"/>
            </a:pPr>
            <a:endParaRPr lang="en-GB" sz="2000" dirty="0"/>
          </a:p>
          <a:p>
            <a:pPr algn="ctr"/>
            <a:r>
              <a:rPr lang="en-GB" sz="3200" dirty="0"/>
              <a:t>Fe</a:t>
            </a:r>
            <a:r>
              <a:rPr lang="en-GB" sz="3200" baseline="-25000" dirty="0"/>
              <a:t>2</a:t>
            </a:r>
            <a:r>
              <a:rPr lang="en-GB" sz="3200" dirty="0"/>
              <a:t>O</a:t>
            </a:r>
            <a:r>
              <a:rPr lang="en-GB" sz="3200" baseline="-25000" dirty="0"/>
              <a:t>2</a:t>
            </a:r>
            <a:r>
              <a:rPr lang="en-GB" sz="3200" dirty="0"/>
              <a:t> + 3CO </a:t>
            </a:r>
            <a:r>
              <a:rPr lang="en-GB" sz="3200" dirty="0">
                <a:sym typeface="Wingdings" panose="05000000000000000000" pitchFamily="2" charset="2"/>
              </a:rPr>
              <a:t> 2Fe + 3CO</a:t>
            </a:r>
            <a:r>
              <a:rPr lang="en-GB" sz="3200" baseline="-25000" dirty="0">
                <a:sym typeface="Wingdings" panose="05000000000000000000" pitchFamily="2" charset="2"/>
              </a:rPr>
              <a:t>2</a:t>
            </a:r>
          </a:p>
        </p:txBody>
      </p:sp>
      <p:sp>
        <p:nvSpPr>
          <p:cNvPr id="8" name="TextBox 7">
            <a:extLst>
              <a:ext uri="{FF2B5EF4-FFF2-40B4-BE49-F238E27FC236}">
                <a16:creationId xmlns:a16="http://schemas.microsoft.com/office/drawing/2014/main" id="{8FBAAFF6-6076-4071-814D-9E88861B1A95}"/>
              </a:ext>
            </a:extLst>
          </p:cNvPr>
          <p:cNvSpPr txBox="1"/>
          <p:nvPr/>
        </p:nvSpPr>
        <p:spPr>
          <a:xfrm>
            <a:off x="287079" y="3429000"/>
            <a:ext cx="8665535" cy="2677656"/>
          </a:xfrm>
          <a:prstGeom prst="rect">
            <a:avLst/>
          </a:prstGeom>
          <a:noFill/>
        </p:spPr>
        <p:txBody>
          <a:bodyPr wrap="square" rtlCol="0">
            <a:spAutoFit/>
          </a:bodyPr>
          <a:lstStyle/>
          <a:p>
            <a:pPr marL="514350" indent="-514350">
              <a:buAutoNum type="arabicPeriod"/>
            </a:pPr>
            <a:r>
              <a:rPr lang="en-GB" sz="2400" dirty="0">
                <a:latin typeface="Comic Sans MS" panose="030F0702030302020204" pitchFamily="66" charset="0"/>
              </a:rPr>
              <a:t>Desired product: Fe</a:t>
            </a:r>
          </a:p>
          <a:p>
            <a:pPr marL="514350" indent="-514350">
              <a:buAutoNum type="arabicPeriod"/>
            </a:pPr>
            <a:r>
              <a:rPr lang="en-GB" sz="2400" dirty="0">
                <a:latin typeface="Comic Sans MS" panose="030F0702030302020204" pitchFamily="66" charset="0"/>
              </a:rPr>
              <a:t>Mr of 2Fe = 56 x 2 = 112</a:t>
            </a:r>
          </a:p>
          <a:p>
            <a:pPr marL="514350" indent="-514350">
              <a:buAutoNum type="arabicPeriod"/>
            </a:pPr>
            <a:r>
              <a:rPr lang="en-GB" sz="2400" dirty="0">
                <a:latin typeface="Comic Sans MS" panose="030F0702030302020204" pitchFamily="66" charset="0"/>
              </a:rPr>
              <a:t>Mr of reactants:</a:t>
            </a:r>
          </a:p>
          <a:p>
            <a:r>
              <a:rPr lang="en-GB" sz="2400" dirty="0">
                <a:latin typeface="Comic Sans MS" panose="030F0702030302020204" pitchFamily="66" charset="0"/>
              </a:rPr>
              <a:t>	- Fe</a:t>
            </a:r>
            <a:r>
              <a:rPr lang="en-GB" sz="2400" baseline="-25000" dirty="0">
                <a:latin typeface="Comic Sans MS" panose="030F0702030302020204" pitchFamily="66" charset="0"/>
              </a:rPr>
              <a:t>2</a:t>
            </a:r>
            <a:r>
              <a:rPr lang="en-GB" sz="2400" dirty="0">
                <a:latin typeface="Comic Sans MS" panose="030F0702030302020204" pitchFamily="66" charset="0"/>
              </a:rPr>
              <a:t>O</a:t>
            </a:r>
            <a:r>
              <a:rPr lang="en-GB" sz="2400" baseline="-25000" dirty="0">
                <a:latin typeface="Comic Sans MS" panose="030F0702030302020204" pitchFamily="66" charset="0"/>
              </a:rPr>
              <a:t>2</a:t>
            </a:r>
            <a:r>
              <a:rPr lang="en-GB" sz="2400" dirty="0">
                <a:latin typeface="Comic Sans MS" panose="030F0702030302020204" pitchFamily="66" charset="0"/>
              </a:rPr>
              <a:t> = 144</a:t>
            </a:r>
          </a:p>
          <a:p>
            <a:r>
              <a:rPr lang="en-GB" sz="2400" dirty="0">
                <a:latin typeface="Comic Sans MS" panose="030F0702030302020204" pitchFamily="66" charset="0"/>
              </a:rPr>
              <a:t>	- 3CO = 84</a:t>
            </a:r>
          </a:p>
          <a:p>
            <a:r>
              <a:rPr lang="en-GB" sz="2400" dirty="0">
                <a:latin typeface="Comic Sans MS" panose="030F0702030302020204" pitchFamily="66" charset="0"/>
              </a:rPr>
              <a:t>	- Total = 144 + 84 = 228</a:t>
            </a:r>
          </a:p>
          <a:p>
            <a:r>
              <a:rPr lang="en-GB" sz="2400" dirty="0">
                <a:latin typeface="Comic Sans MS" panose="030F0702030302020204" pitchFamily="66" charset="0"/>
              </a:rPr>
              <a:t>4.  Atom economy = 112 / 228 x 100 = 0.49 x 100 = </a:t>
            </a:r>
            <a:r>
              <a:rPr lang="en-GB" sz="2400" dirty="0">
                <a:solidFill>
                  <a:srgbClr val="FF0000"/>
                </a:solidFill>
                <a:latin typeface="Comic Sans MS" panose="030F0702030302020204" pitchFamily="66" charset="0"/>
              </a:rPr>
              <a:t>49%</a:t>
            </a:r>
          </a:p>
        </p:txBody>
      </p:sp>
      <p:pic>
        <p:nvPicPr>
          <p:cNvPr id="9" name="Picture 2" descr="Check, Check Mark, Red, Mark, Tick, Symbol, Choice">
            <a:extLst>
              <a:ext uri="{FF2B5EF4-FFF2-40B4-BE49-F238E27FC236}">
                <a16:creationId xmlns:a16="http://schemas.microsoft.com/office/drawing/2014/main" id="{FF44696F-9219-4814-8CD8-9FB8F4E16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2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5A6735-1924-4261-A3E4-EFA124FF16E4}"/>
              </a:ext>
            </a:extLst>
          </p:cNvPr>
          <p:cNvSpPr txBox="1"/>
          <p:nvPr/>
        </p:nvSpPr>
        <p:spPr>
          <a:xfrm>
            <a:off x="239232" y="2429355"/>
            <a:ext cx="8665535" cy="2677656"/>
          </a:xfrm>
          <a:prstGeom prst="rect">
            <a:avLst/>
          </a:prstGeom>
          <a:noFill/>
        </p:spPr>
        <p:txBody>
          <a:bodyPr wrap="square" rtlCol="0">
            <a:spAutoFit/>
          </a:bodyPr>
          <a:lstStyle/>
          <a:p>
            <a:pPr marL="514350" indent="-514350">
              <a:buAutoNum type="arabicPeriod"/>
            </a:pPr>
            <a:r>
              <a:rPr lang="en-GB" sz="2400" dirty="0">
                <a:latin typeface="Comic Sans MS" panose="030F0702030302020204" pitchFamily="66" charset="0"/>
              </a:rPr>
              <a:t>Desired product: CuSO</a:t>
            </a:r>
            <a:r>
              <a:rPr lang="en-GB" sz="2400" baseline="-25000" dirty="0">
                <a:latin typeface="Comic Sans MS" panose="030F0702030302020204" pitchFamily="66" charset="0"/>
              </a:rPr>
              <a:t>4</a:t>
            </a:r>
          </a:p>
          <a:p>
            <a:pPr marL="514350" indent="-514350">
              <a:buFontTx/>
              <a:buAutoNum type="arabicPeriod"/>
            </a:pPr>
            <a:r>
              <a:rPr lang="en-GB" sz="2400" dirty="0">
                <a:latin typeface="Comic Sans MS" panose="030F0702030302020204" pitchFamily="66" charset="0"/>
              </a:rPr>
              <a:t>Mr of CuSO</a:t>
            </a:r>
            <a:r>
              <a:rPr lang="en-GB" sz="2400" baseline="-25000" dirty="0">
                <a:latin typeface="Comic Sans MS" panose="030F0702030302020204" pitchFamily="66" charset="0"/>
              </a:rPr>
              <a:t>4</a:t>
            </a:r>
            <a:r>
              <a:rPr lang="en-GB" sz="2400" dirty="0">
                <a:latin typeface="Comic Sans MS" panose="030F0702030302020204" pitchFamily="66" charset="0"/>
              </a:rPr>
              <a:t>: 160</a:t>
            </a:r>
          </a:p>
          <a:p>
            <a:pPr marL="514350" indent="-514350">
              <a:buAutoNum type="arabicPeriod"/>
            </a:pPr>
            <a:r>
              <a:rPr lang="en-GB" sz="2400" dirty="0">
                <a:latin typeface="Comic Sans MS" panose="030F0702030302020204" pitchFamily="66" charset="0"/>
              </a:rPr>
              <a:t>Mr of reactants:</a:t>
            </a:r>
          </a:p>
          <a:p>
            <a:r>
              <a:rPr lang="en-GB" sz="2400" dirty="0">
                <a:latin typeface="Comic Sans MS" panose="030F0702030302020204" pitchFamily="66" charset="0"/>
              </a:rPr>
              <a:t>	- CuO = 80</a:t>
            </a:r>
          </a:p>
          <a:p>
            <a:r>
              <a:rPr lang="en-GB" sz="2400" dirty="0">
                <a:latin typeface="Comic Sans MS" panose="030F0702030302020204" pitchFamily="66" charset="0"/>
              </a:rPr>
              <a:t>	- </a:t>
            </a:r>
            <a:r>
              <a:rPr lang="en-GB" sz="2400" dirty="0">
                <a:latin typeface="Comic Sans MS" panose="030F0702030302020204" pitchFamily="66" charset="0"/>
                <a:sym typeface="Wingdings" panose="05000000000000000000" pitchFamily="2" charset="2"/>
              </a:rPr>
              <a:t>H</a:t>
            </a:r>
            <a:r>
              <a:rPr lang="en-GB" sz="2400" baseline="-25000" dirty="0">
                <a:latin typeface="Comic Sans MS" panose="030F0702030302020204" pitchFamily="66" charset="0"/>
                <a:sym typeface="Wingdings" panose="05000000000000000000" pitchFamily="2" charset="2"/>
              </a:rPr>
              <a:t>2</a:t>
            </a:r>
            <a:r>
              <a:rPr lang="en-GB" sz="2400" dirty="0">
                <a:latin typeface="Comic Sans MS" panose="030F0702030302020204" pitchFamily="66" charset="0"/>
                <a:sym typeface="Wingdings" panose="05000000000000000000" pitchFamily="2" charset="2"/>
              </a:rPr>
              <a:t>SO</a:t>
            </a:r>
            <a:r>
              <a:rPr lang="en-GB" sz="2400" baseline="-25000" dirty="0">
                <a:latin typeface="Comic Sans MS" panose="030F0702030302020204" pitchFamily="66" charset="0"/>
                <a:sym typeface="Wingdings" panose="05000000000000000000" pitchFamily="2" charset="2"/>
              </a:rPr>
              <a:t>4</a:t>
            </a:r>
            <a:r>
              <a:rPr lang="en-GB" sz="2400" dirty="0">
                <a:latin typeface="Comic Sans MS" panose="030F0702030302020204" pitchFamily="66" charset="0"/>
              </a:rPr>
              <a:t> = 98</a:t>
            </a:r>
          </a:p>
          <a:p>
            <a:r>
              <a:rPr lang="en-GB" sz="2400" dirty="0">
                <a:latin typeface="Comic Sans MS" panose="030F0702030302020204" pitchFamily="66" charset="0"/>
              </a:rPr>
              <a:t>	- Total = 80 = 98 = 178</a:t>
            </a:r>
          </a:p>
          <a:p>
            <a:r>
              <a:rPr lang="en-GB" sz="2400" dirty="0">
                <a:latin typeface="Comic Sans MS" panose="030F0702030302020204" pitchFamily="66" charset="0"/>
              </a:rPr>
              <a:t>4.  Atom economy = 160 / 178 x 100 = 0.90 x 100 = </a:t>
            </a:r>
            <a:r>
              <a:rPr lang="en-GB" sz="2400" dirty="0">
                <a:solidFill>
                  <a:srgbClr val="FF0000"/>
                </a:solidFill>
                <a:latin typeface="Comic Sans MS" panose="030F0702030302020204" pitchFamily="66" charset="0"/>
              </a:rPr>
              <a:t>90%</a:t>
            </a:r>
          </a:p>
        </p:txBody>
      </p:sp>
      <p:sp>
        <p:nvSpPr>
          <p:cNvPr id="5" name="Rectangle 4">
            <a:extLst>
              <a:ext uri="{FF2B5EF4-FFF2-40B4-BE49-F238E27FC236}">
                <a16:creationId xmlns:a16="http://schemas.microsoft.com/office/drawing/2014/main" id="{5D715CBC-661F-4635-87A1-F389EC045DF3}"/>
              </a:ext>
            </a:extLst>
          </p:cNvPr>
          <p:cNvSpPr/>
          <p:nvPr/>
        </p:nvSpPr>
        <p:spPr>
          <a:xfrm>
            <a:off x="239232" y="340818"/>
            <a:ext cx="8665535" cy="1692771"/>
          </a:xfrm>
          <a:prstGeom prst="rect">
            <a:avLst/>
          </a:prstGeom>
        </p:spPr>
        <p:txBody>
          <a:bodyPr wrap="square">
            <a:spAutoFit/>
          </a:bodyPr>
          <a:lstStyle/>
          <a:p>
            <a:pPr marL="457200" indent="-457200">
              <a:buAutoNum type="arabicPeriod" startAt="2"/>
            </a:pPr>
            <a:r>
              <a:rPr lang="en-GB" sz="2400" dirty="0">
                <a:sym typeface="Wingdings" panose="05000000000000000000" pitchFamily="2" charset="2"/>
              </a:rPr>
              <a:t>Calculate the atom economy for the production of copper sulphate:</a:t>
            </a:r>
          </a:p>
          <a:p>
            <a:endParaRPr lang="en-GB" sz="2400" dirty="0">
              <a:sym typeface="Wingdings" panose="05000000000000000000" pitchFamily="2" charset="2"/>
            </a:endParaRPr>
          </a:p>
          <a:p>
            <a:pPr algn="ctr"/>
            <a:r>
              <a:rPr lang="en-GB" sz="3200" dirty="0">
                <a:sym typeface="Wingdings" panose="05000000000000000000" pitchFamily="2" charset="2"/>
              </a:rPr>
              <a:t>CuO + H</a:t>
            </a:r>
            <a:r>
              <a:rPr lang="en-GB" sz="3200" baseline="-25000" dirty="0">
                <a:sym typeface="Wingdings" panose="05000000000000000000" pitchFamily="2" charset="2"/>
              </a:rPr>
              <a:t>2</a:t>
            </a:r>
            <a:r>
              <a:rPr lang="en-GB" sz="3200" dirty="0">
                <a:sym typeface="Wingdings" panose="05000000000000000000" pitchFamily="2" charset="2"/>
              </a:rPr>
              <a:t>SO</a:t>
            </a:r>
            <a:r>
              <a:rPr lang="en-GB" sz="3200" baseline="-25000" dirty="0">
                <a:sym typeface="Wingdings" panose="05000000000000000000" pitchFamily="2" charset="2"/>
              </a:rPr>
              <a:t>4 </a:t>
            </a:r>
            <a:r>
              <a:rPr lang="en-GB" sz="3200" dirty="0">
                <a:sym typeface="Wingdings" panose="05000000000000000000" pitchFamily="2" charset="2"/>
              </a:rPr>
              <a:t> CuSO</a:t>
            </a:r>
            <a:r>
              <a:rPr lang="en-GB" sz="3200" baseline="-25000" dirty="0">
                <a:sym typeface="Wingdings" panose="05000000000000000000" pitchFamily="2" charset="2"/>
              </a:rPr>
              <a:t>4</a:t>
            </a:r>
            <a:r>
              <a:rPr lang="en-GB" sz="3200" dirty="0">
                <a:sym typeface="Wingdings" panose="05000000000000000000" pitchFamily="2" charset="2"/>
              </a:rPr>
              <a:t>  +  H</a:t>
            </a:r>
            <a:r>
              <a:rPr lang="en-GB" sz="3200" baseline="-25000" dirty="0">
                <a:sym typeface="Wingdings" panose="05000000000000000000" pitchFamily="2" charset="2"/>
              </a:rPr>
              <a:t>2</a:t>
            </a:r>
            <a:r>
              <a:rPr lang="en-GB" sz="3200" dirty="0">
                <a:sym typeface="Wingdings" panose="05000000000000000000" pitchFamily="2" charset="2"/>
              </a:rPr>
              <a:t>O</a:t>
            </a:r>
          </a:p>
        </p:txBody>
      </p:sp>
      <p:pic>
        <p:nvPicPr>
          <p:cNvPr id="6" name="Picture 2" descr="Check, Check Mark, Red, Mark, Tick, Symbol, Choice">
            <a:extLst>
              <a:ext uri="{FF2B5EF4-FFF2-40B4-BE49-F238E27FC236}">
                <a16:creationId xmlns:a16="http://schemas.microsoft.com/office/drawing/2014/main" id="{1E33ADEB-EC59-40D7-ADFC-F33348BD8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6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69A63-C82F-43A9-B227-8A1C4FACB834}"/>
              </a:ext>
            </a:extLst>
          </p:cNvPr>
          <p:cNvSpPr/>
          <p:nvPr/>
        </p:nvSpPr>
        <p:spPr>
          <a:xfrm>
            <a:off x="356191" y="361806"/>
            <a:ext cx="8431618" cy="1692771"/>
          </a:xfrm>
          <a:prstGeom prst="rect">
            <a:avLst/>
          </a:prstGeom>
        </p:spPr>
        <p:txBody>
          <a:bodyPr wrap="square">
            <a:spAutoFit/>
          </a:bodyPr>
          <a:lstStyle/>
          <a:p>
            <a:r>
              <a:rPr lang="en-GB" sz="2400" dirty="0"/>
              <a:t>3. Calculate the atom economy for the production of 	ammonia from the thermal decomposition of  	ammonium sulphate:</a:t>
            </a:r>
          </a:p>
          <a:p>
            <a:endParaRPr lang="en-GB" sz="2400" dirty="0"/>
          </a:p>
          <a:p>
            <a:pPr algn="ctr"/>
            <a:r>
              <a:rPr lang="en-GB" sz="3200" dirty="0"/>
              <a:t>(NH</a:t>
            </a:r>
            <a:r>
              <a:rPr lang="en-GB" sz="3200" baseline="-25000" dirty="0"/>
              <a:t>4</a:t>
            </a:r>
            <a:r>
              <a:rPr lang="en-GB" sz="3200" dirty="0"/>
              <a:t>)</a:t>
            </a:r>
            <a:r>
              <a:rPr lang="en-GB" sz="3200" baseline="-25000" dirty="0"/>
              <a:t>2</a:t>
            </a:r>
            <a:r>
              <a:rPr lang="en-GB" sz="3200" dirty="0"/>
              <a:t>SO</a:t>
            </a:r>
            <a:r>
              <a:rPr lang="en-GB" sz="3200" baseline="-25000" dirty="0"/>
              <a:t>4</a:t>
            </a:r>
            <a:r>
              <a:rPr lang="en-GB" sz="3200" dirty="0"/>
              <a:t>  </a:t>
            </a:r>
            <a:r>
              <a:rPr lang="en-GB" sz="3200" dirty="0">
                <a:sym typeface="Wingdings" panose="05000000000000000000" pitchFamily="2" charset="2"/>
              </a:rPr>
              <a:t>  H</a:t>
            </a:r>
            <a:r>
              <a:rPr lang="en-GB" sz="3200" baseline="-25000" dirty="0">
                <a:sym typeface="Wingdings" panose="05000000000000000000" pitchFamily="2" charset="2"/>
              </a:rPr>
              <a:t>2</a:t>
            </a:r>
            <a:r>
              <a:rPr lang="en-GB" sz="3200" dirty="0">
                <a:sym typeface="Wingdings" panose="05000000000000000000" pitchFamily="2" charset="2"/>
              </a:rPr>
              <a:t>SO</a:t>
            </a:r>
            <a:r>
              <a:rPr lang="en-GB" sz="3200" baseline="-25000" dirty="0">
                <a:sym typeface="Wingdings" panose="05000000000000000000" pitchFamily="2" charset="2"/>
              </a:rPr>
              <a:t>4 </a:t>
            </a:r>
            <a:r>
              <a:rPr lang="en-GB" sz="3200" dirty="0">
                <a:sym typeface="Wingdings" panose="05000000000000000000" pitchFamily="2" charset="2"/>
              </a:rPr>
              <a:t>    +    2NH</a:t>
            </a:r>
            <a:r>
              <a:rPr lang="en-GB" sz="3200" baseline="-25000" dirty="0">
                <a:sym typeface="Wingdings" panose="05000000000000000000" pitchFamily="2" charset="2"/>
              </a:rPr>
              <a:t>3</a:t>
            </a:r>
          </a:p>
        </p:txBody>
      </p:sp>
      <p:sp>
        <p:nvSpPr>
          <p:cNvPr id="5" name="TextBox 4">
            <a:extLst>
              <a:ext uri="{FF2B5EF4-FFF2-40B4-BE49-F238E27FC236}">
                <a16:creationId xmlns:a16="http://schemas.microsoft.com/office/drawing/2014/main" id="{110440A3-6F57-4E84-9423-DED77D86A057}"/>
              </a:ext>
            </a:extLst>
          </p:cNvPr>
          <p:cNvSpPr txBox="1"/>
          <p:nvPr/>
        </p:nvSpPr>
        <p:spPr>
          <a:xfrm>
            <a:off x="356191" y="2535680"/>
            <a:ext cx="8548576" cy="1938992"/>
          </a:xfrm>
          <a:prstGeom prst="rect">
            <a:avLst/>
          </a:prstGeom>
          <a:noFill/>
        </p:spPr>
        <p:txBody>
          <a:bodyPr wrap="square" rtlCol="0">
            <a:spAutoFit/>
          </a:bodyPr>
          <a:lstStyle/>
          <a:p>
            <a:pPr marL="514350" indent="-514350">
              <a:buAutoNum type="arabicPeriod"/>
            </a:pPr>
            <a:r>
              <a:rPr lang="en-GB" sz="2400" dirty="0">
                <a:latin typeface="Comic Sans MS" panose="030F0702030302020204" pitchFamily="66" charset="0"/>
              </a:rPr>
              <a:t>Desired product: H</a:t>
            </a:r>
            <a:r>
              <a:rPr lang="en-GB" sz="2400" baseline="-25000" dirty="0">
                <a:latin typeface="Comic Sans MS" panose="030F0702030302020204" pitchFamily="66" charset="0"/>
              </a:rPr>
              <a:t>2</a:t>
            </a:r>
            <a:r>
              <a:rPr lang="en-GB" sz="2400" dirty="0">
                <a:latin typeface="Comic Sans MS" panose="030F0702030302020204" pitchFamily="66" charset="0"/>
              </a:rPr>
              <a:t>SO</a:t>
            </a:r>
            <a:r>
              <a:rPr lang="en-GB" sz="2400" baseline="-25000" dirty="0">
                <a:latin typeface="Comic Sans MS" panose="030F0702030302020204" pitchFamily="66" charset="0"/>
              </a:rPr>
              <a:t>4</a:t>
            </a:r>
          </a:p>
          <a:p>
            <a:pPr marL="514350" indent="-514350">
              <a:buFontTx/>
              <a:buAutoNum type="arabicPeriod"/>
            </a:pPr>
            <a:r>
              <a:rPr lang="en-GB" sz="2400" dirty="0">
                <a:latin typeface="Comic Sans MS" panose="030F0702030302020204" pitchFamily="66" charset="0"/>
              </a:rPr>
              <a:t>Mr of H</a:t>
            </a:r>
            <a:r>
              <a:rPr lang="en-GB" sz="2400" baseline="-25000" dirty="0">
                <a:latin typeface="Comic Sans MS" panose="030F0702030302020204" pitchFamily="66" charset="0"/>
              </a:rPr>
              <a:t>2</a:t>
            </a:r>
            <a:r>
              <a:rPr lang="en-GB" sz="2400" dirty="0">
                <a:latin typeface="Comic Sans MS" panose="030F0702030302020204" pitchFamily="66" charset="0"/>
              </a:rPr>
              <a:t>SO</a:t>
            </a:r>
            <a:r>
              <a:rPr lang="en-GB" sz="2400" baseline="-25000" dirty="0">
                <a:latin typeface="Comic Sans MS" panose="030F0702030302020204" pitchFamily="66" charset="0"/>
              </a:rPr>
              <a:t>4 </a:t>
            </a:r>
            <a:r>
              <a:rPr lang="en-GB" sz="2400" dirty="0">
                <a:latin typeface="Comic Sans MS" panose="030F0702030302020204" pitchFamily="66" charset="0"/>
              </a:rPr>
              <a:t>: 98</a:t>
            </a:r>
          </a:p>
          <a:p>
            <a:pPr marL="514350" indent="-514350">
              <a:buAutoNum type="arabicPeriod"/>
            </a:pPr>
            <a:r>
              <a:rPr lang="en-GB" sz="2400" dirty="0">
                <a:latin typeface="Comic Sans MS" panose="030F0702030302020204" pitchFamily="66" charset="0"/>
              </a:rPr>
              <a:t>Mr of reactants:</a:t>
            </a:r>
          </a:p>
          <a:p>
            <a:r>
              <a:rPr lang="en-GB" sz="2400" dirty="0">
                <a:latin typeface="Comic Sans MS" panose="030F0702030302020204" pitchFamily="66" charset="0"/>
              </a:rPr>
              <a:t>	- (NH</a:t>
            </a:r>
            <a:r>
              <a:rPr lang="en-GB" sz="2400" baseline="-25000" dirty="0">
                <a:latin typeface="Comic Sans MS" panose="030F0702030302020204" pitchFamily="66" charset="0"/>
              </a:rPr>
              <a:t>4</a:t>
            </a:r>
            <a:r>
              <a:rPr lang="en-GB" sz="2400" dirty="0">
                <a:latin typeface="Comic Sans MS" panose="030F0702030302020204" pitchFamily="66" charset="0"/>
              </a:rPr>
              <a:t>)</a:t>
            </a:r>
            <a:r>
              <a:rPr lang="en-GB" sz="2400" baseline="-25000" dirty="0">
                <a:latin typeface="Comic Sans MS" panose="030F0702030302020204" pitchFamily="66" charset="0"/>
              </a:rPr>
              <a:t>2</a:t>
            </a:r>
            <a:r>
              <a:rPr lang="en-GB" sz="2400" dirty="0">
                <a:latin typeface="Comic Sans MS" panose="030F0702030302020204" pitchFamily="66" charset="0"/>
              </a:rPr>
              <a:t>SO</a:t>
            </a:r>
            <a:r>
              <a:rPr lang="en-GB" sz="2400" baseline="-25000" dirty="0">
                <a:latin typeface="Comic Sans MS" panose="030F0702030302020204" pitchFamily="66" charset="0"/>
              </a:rPr>
              <a:t>4</a:t>
            </a:r>
            <a:r>
              <a:rPr lang="en-GB" sz="2400" dirty="0">
                <a:latin typeface="Comic Sans MS" panose="030F0702030302020204" pitchFamily="66" charset="0"/>
              </a:rPr>
              <a:t> = 132</a:t>
            </a:r>
          </a:p>
          <a:p>
            <a:r>
              <a:rPr lang="en-GB" sz="2400" dirty="0">
                <a:latin typeface="Comic Sans MS" panose="030F0702030302020204" pitchFamily="66" charset="0"/>
              </a:rPr>
              <a:t>4.  Atom economy = 98 / 132 x 100 = 0.74 x 100 = </a:t>
            </a:r>
            <a:r>
              <a:rPr lang="en-GB" sz="2400" dirty="0">
                <a:solidFill>
                  <a:srgbClr val="FF0000"/>
                </a:solidFill>
                <a:latin typeface="Comic Sans MS" panose="030F0702030302020204" pitchFamily="66" charset="0"/>
              </a:rPr>
              <a:t>74%</a:t>
            </a:r>
          </a:p>
        </p:txBody>
      </p:sp>
      <p:pic>
        <p:nvPicPr>
          <p:cNvPr id="6" name="Picture 2" descr="Check, Check Mark, Red, Mark, Tick, Symbol, Choice">
            <a:extLst>
              <a:ext uri="{FF2B5EF4-FFF2-40B4-BE49-F238E27FC236}">
                <a16:creationId xmlns:a16="http://schemas.microsoft.com/office/drawing/2014/main" id="{0CAF16B4-D2E9-42A5-BF72-C441867A0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A5F347-22EB-4BC9-98DE-8BCE66336386}"/>
              </a:ext>
            </a:extLst>
          </p:cNvPr>
          <p:cNvSpPr/>
          <p:nvPr/>
        </p:nvSpPr>
        <p:spPr>
          <a:xfrm>
            <a:off x="297711" y="351726"/>
            <a:ext cx="8697433" cy="954107"/>
          </a:xfrm>
          <a:prstGeom prst="rect">
            <a:avLst/>
          </a:prstGeom>
        </p:spPr>
        <p:txBody>
          <a:bodyPr wrap="square">
            <a:spAutoFit/>
          </a:bodyPr>
          <a:lstStyle/>
          <a:p>
            <a:pPr marL="457200" indent="-457200">
              <a:buAutoNum type="arabicPeriod" startAt="4"/>
            </a:pPr>
            <a:r>
              <a:rPr lang="en-GB" sz="2800" dirty="0">
                <a:sym typeface="Wingdings" panose="05000000000000000000" pitchFamily="2" charset="2"/>
              </a:rPr>
              <a:t>Calculate the atom economy for the thermal decomposition of calcium carbonate</a:t>
            </a:r>
          </a:p>
        </p:txBody>
      </p:sp>
      <p:sp>
        <p:nvSpPr>
          <p:cNvPr id="5" name="TextBox 4">
            <a:extLst>
              <a:ext uri="{FF2B5EF4-FFF2-40B4-BE49-F238E27FC236}">
                <a16:creationId xmlns:a16="http://schemas.microsoft.com/office/drawing/2014/main" id="{C1D62872-AFB0-406B-B818-094FF977760B}"/>
              </a:ext>
            </a:extLst>
          </p:cNvPr>
          <p:cNvSpPr txBox="1"/>
          <p:nvPr/>
        </p:nvSpPr>
        <p:spPr>
          <a:xfrm>
            <a:off x="542260" y="1871330"/>
            <a:ext cx="8059480" cy="4154984"/>
          </a:xfrm>
          <a:prstGeom prst="rect">
            <a:avLst/>
          </a:prstGeom>
          <a:noFill/>
        </p:spPr>
        <p:txBody>
          <a:bodyPr wrap="square" rtlCol="0">
            <a:spAutoFit/>
          </a:bodyPr>
          <a:lstStyle/>
          <a:p>
            <a:pPr marL="457200" indent="-457200">
              <a:buAutoNum type="arabicPeriod"/>
            </a:pPr>
            <a:r>
              <a:rPr lang="en-GB" sz="2400" dirty="0">
                <a:latin typeface="Comic Sans MS" panose="030F0702030302020204" pitchFamily="66" charset="0"/>
              </a:rPr>
              <a:t>Write out the balanced symbol equation –</a:t>
            </a:r>
          </a:p>
          <a:p>
            <a:pPr algn="ctr"/>
            <a:endParaRPr lang="en-GB" sz="2400" dirty="0">
              <a:latin typeface="Comic Sans MS" panose="030F0702030302020204" pitchFamily="66" charset="0"/>
            </a:endParaRPr>
          </a:p>
          <a:p>
            <a:pPr algn="ctr"/>
            <a:r>
              <a:rPr lang="en-GB" sz="3200" dirty="0">
                <a:latin typeface="Comic Sans MS" panose="030F0702030302020204" pitchFamily="66" charset="0"/>
              </a:rPr>
              <a:t>CaCO</a:t>
            </a:r>
            <a:r>
              <a:rPr lang="en-GB" sz="3200" baseline="-25000" dirty="0">
                <a:latin typeface="Comic Sans MS" panose="030F0702030302020204" pitchFamily="66" charset="0"/>
              </a:rPr>
              <a:t>3</a:t>
            </a:r>
            <a:r>
              <a:rPr lang="en-GB" sz="3200" dirty="0">
                <a:latin typeface="Comic Sans MS" panose="030F0702030302020204" pitchFamily="66" charset="0"/>
              </a:rPr>
              <a:t>   </a:t>
            </a:r>
            <a:r>
              <a:rPr lang="en-GB" sz="3200" dirty="0">
                <a:latin typeface="Comic Sans MS" panose="030F0702030302020204" pitchFamily="66" charset="0"/>
                <a:sym typeface="Wingdings" panose="05000000000000000000" pitchFamily="2" charset="2"/>
              </a:rPr>
              <a:t>   </a:t>
            </a:r>
            <a:r>
              <a:rPr lang="en-GB" sz="3200" dirty="0" err="1">
                <a:latin typeface="Comic Sans MS" panose="030F0702030302020204" pitchFamily="66" charset="0"/>
                <a:sym typeface="Wingdings" panose="05000000000000000000" pitchFamily="2" charset="2"/>
              </a:rPr>
              <a:t>CaO</a:t>
            </a:r>
            <a:r>
              <a:rPr lang="en-GB" sz="3200" dirty="0">
                <a:latin typeface="Comic Sans MS" panose="030F0702030302020204" pitchFamily="66" charset="0"/>
                <a:sym typeface="Wingdings" panose="05000000000000000000" pitchFamily="2" charset="2"/>
              </a:rPr>
              <a:t>    +   CO</a:t>
            </a:r>
            <a:r>
              <a:rPr lang="en-GB" sz="3200" baseline="-25000" dirty="0">
                <a:latin typeface="Comic Sans MS" panose="030F0702030302020204" pitchFamily="66" charset="0"/>
                <a:sym typeface="Wingdings" panose="05000000000000000000" pitchFamily="2" charset="2"/>
              </a:rPr>
              <a:t>2</a:t>
            </a:r>
          </a:p>
          <a:p>
            <a:pPr algn="ctr"/>
            <a:endParaRPr lang="en-GB" sz="2400" baseline="-25000" dirty="0">
              <a:latin typeface="Comic Sans MS" panose="030F0702030302020204" pitchFamily="66" charset="0"/>
              <a:sym typeface="Wingdings" panose="05000000000000000000" pitchFamily="2" charset="2"/>
            </a:endParaRPr>
          </a:p>
          <a:p>
            <a:r>
              <a:rPr lang="en-GB" sz="2400" dirty="0">
                <a:latin typeface="Comic Sans MS" panose="030F0702030302020204" pitchFamily="66" charset="0"/>
                <a:sym typeface="Wingdings" panose="05000000000000000000" pitchFamily="2" charset="2"/>
              </a:rPr>
              <a:t>2. Desired product: </a:t>
            </a:r>
            <a:r>
              <a:rPr lang="en-GB" sz="2400" dirty="0" err="1">
                <a:latin typeface="Comic Sans MS" panose="030F0702030302020204" pitchFamily="66" charset="0"/>
                <a:sym typeface="Wingdings" panose="05000000000000000000" pitchFamily="2" charset="2"/>
              </a:rPr>
              <a:t>CaO</a:t>
            </a:r>
            <a:endParaRPr lang="en-GB" sz="2400" dirty="0">
              <a:latin typeface="Comic Sans MS" panose="030F0702030302020204" pitchFamily="66" charset="0"/>
              <a:sym typeface="Wingdings" panose="05000000000000000000" pitchFamily="2" charset="2"/>
            </a:endParaRPr>
          </a:p>
          <a:p>
            <a:r>
              <a:rPr lang="en-GB" sz="2400" dirty="0">
                <a:latin typeface="Comic Sans MS" panose="030F0702030302020204" pitchFamily="66" charset="0"/>
                <a:sym typeface="Wingdings" panose="05000000000000000000" pitchFamily="2" charset="2"/>
              </a:rPr>
              <a:t>3. Mr of desired product 56</a:t>
            </a:r>
          </a:p>
          <a:p>
            <a:r>
              <a:rPr lang="en-GB" sz="2400" dirty="0">
                <a:latin typeface="Comic Sans MS" panose="030F0702030302020204" pitchFamily="66" charset="0"/>
                <a:sym typeface="Wingdings" panose="05000000000000000000" pitchFamily="2" charset="2"/>
              </a:rPr>
              <a:t>4. Mr of reactants:</a:t>
            </a:r>
          </a:p>
          <a:p>
            <a:r>
              <a:rPr lang="en-GB" sz="2400" dirty="0">
                <a:latin typeface="Comic Sans MS" panose="030F0702030302020204" pitchFamily="66" charset="0"/>
                <a:sym typeface="Wingdings" panose="05000000000000000000" pitchFamily="2" charset="2"/>
              </a:rPr>
              <a:t>	- CaCO</a:t>
            </a:r>
            <a:r>
              <a:rPr lang="en-GB" sz="2400" baseline="-25000" dirty="0">
                <a:latin typeface="Comic Sans MS" panose="030F0702030302020204" pitchFamily="66" charset="0"/>
                <a:sym typeface="Wingdings" panose="05000000000000000000" pitchFamily="2" charset="2"/>
              </a:rPr>
              <a:t>3</a:t>
            </a:r>
            <a:r>
              <a:rPr lang="en-GB" sz="2400" dirty="0">
                <a:latin typeface="Comic Sans MS" panose="030F0702030302020204" pitchFamily="66" charset="0"/>
                <a:sym typeface="Wingdings" panose="05000000000000000000" pitchFamily="2" charset="2"/>
              </a:rPr>
              <a:t> = 100</a:t>
            </a:r>
          </a:p>
          <a:p>
            <a:r>
              <a:rPr lang="en-GB" sz="2400" dirty="0">
                <a:latin typeface="Comic Sans MS" panose="030F0702030302020204" pitchFamily="66" charset="0"/>
                <a:sym typeface="Wingdings" panose="05000000000000000000" pitchFamily="2" charset="2"/>
              </a:rPr>
              <a:t>5. </a:t>
            </a:r>
            <a:r>
              <a:rPr lang="en-GB" sz="2400" dirty="0">
                <a:latin typeface="Comic Sans MS" panose="030F0702030302020204" pitchFamily="66" charset="0"/>
              </a:rPr>
              <a:t>Atom economy = 56 / 100 x 100 = 0.56 x 100 = </a:t>
            </a:r>
            <a:r>
              <a:rPr lang="en-GB" sz="2400" dirty="0">
                <a:solidFill>
                  <a:srgbClr val="FF0000"/>
                </a:solidFill>
                <a:latin typeface="Comic Sans MS" panose="030F0702030302020204" pitchFamily="66" charset="0"/>
              </a:rPr>
              <a:t>56%</a:t>
            </a:r>
            <a:r>
              <a:rPr lang="en-GB" sz="2400" dirty="0">
                <a:latin typeface="Comic Sans MS" panose="030F0702030302020204" pitchFamily="66" charset="0"/>
                <a:sym typeface="Wingdings" panose="05000000000000000000" pitchFamily="2" charset="2"/>
              </a:rPr>
              <a:t> </a:t>
            </a:r>
          </a:p>
          <a:p>
            <a:endParaRPr lang="en-GB" sz="2400" dirty="0">
              <a:latin typeface="Comic Sans MS" panose="030F0702030302020204" pitchFamily="66" charset="0"/>
            </a:endParaRPr>
          </a:p>
          <a:p>
            <a:endParaRPr lang="en-US" sz="2400" dirty="0">
              <a:latin typeface="Comic Sans MS" panose="030F0702030302020204" pitchFamily="66" charset="0"/>
            </a:endParaRPr>
          </a:p>
        </p:txBody>
      </p:sp>
      <p:pic>
        <p:nvPicPr>
          <p:cNvPr id="6" name="Picture 2" descr="Check, Check Mark, Red, Mark, Tick, Symbol, Choice">
            <a:extLst>
              <a:ext uri="{FF2B5EF4-FFF2-40B4-BE49-F238E27FC236}">
                <a16:creationId xmlns:a16="http://schemas.microsoft.com/office/drawing/2014/main" id="{4DFBCD2D-7B1B-4635-B619-B079BD033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2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DB52AD-85B5-4FA7-B6DF-C02C003A9D44}"/>
              </a:ext>
            </a:extLst>
          </p:cNvPr>
          <p:cNvSpPr txBox="1"/>
          <p:nvPr/>
        </p:nvSpPr>
        <p:spPr>
          <a:xfrm>
            <a:off x="488994" y="1912426"/>
            <a:ext cx="8059480" cy="4154984"/>
          </a:xfrm>
          <a:prstGeom prst="rect">
            <a:avLst/>
          </a:prstGeom>
          <a:noFill/>
        </p:spPr>
        <p:txBody>
          <a:bodyPr wrap="square" rtlCol="0">
            <a:spAutoFit/>
          </a:bodyPr>
          <a:lstStyle/>
          <a:p>
            <a:pPr marL="457200" indent="-457200">
              <a:buAutoNum type="arabicPeriod"/>
            </a:pPr>
            <a:r>
              <a:rPr lang="en-GB" sz="2400" dirty="0">
                <a:latin typeface="Comic Sans MS" panose="030F0702030302020204" pitchFamily="66" charset="0"/>
              </a:rPr>
              <a:t>Write out the balanced symbol equation –</a:t>
            </a:r>
          </a:p>
          <a:p>
            <a:pPr algn="ctr"/>
            <a:endParaRPr lang="en-GB" sz="2400" dirty="0">
              <a:latin typeface="Comic Sans MS" panose="030F0702030302020204" pitchFamily="66" charset="0"/>
            </a:endParaRPr>
          </a:p>
          <a:p>
            <a:pPr algn="ctr"/>
            <a:r>
              <a:rPr lang="en-GB" sz="3200" dirty="0">
                <a:latin typeface="Comic Sans MS" panose="030F0702030302020204" pitchFamily="66" charset="0"/>
              </a:rPr>
              <a:t>Mg   +    2HCl   </a:t>
            </a:r>
            <a:r>
              <a:rPr lang="en-GB" sz="3200" dirty="0">
                <a:latin typeface="Comic Sans MS" panose="030F0702030302020204" pitchFamily="66" charset="0"/>
                <a:sym typeface="Wingdings" panose="05000000000000000000" pitchFamily="2" charset="2"/>
              </a:rPr>
              <a:t>   MgCl</a:t>
            </a:r>
            <a:r>
              <a:rPr lang="en-GB" sz="3200" baseline="-25000" dirty="0">
                <a:latin typeface="Comic Sans MS" panose="030F0702030302020204" pitchFamily="66" charset="0"/>
                <a:sym typeface="Wingdings" panose="05000000000000000000" pitchFamily="2" charset="2"/>
              </a:rPr>
              <a:t>2</a:t>
            </a:r>
            <a:r>
              <a:rPr lang="en-GB" sz="3200" dirty="0">
                <a:latin typeface="Comic Sans MS" panose="030F0702030302020204" pitchFamily="66" charset="0"/>
                <a:sym typeface="Wingdings" panose="05000000000000000000" pitchFamily="2" charset="2"/>
              </a:rPr>
              <a:t>    +   H</a:t>
            </a:r>
            <a:r>
              <a:rPr lang="en-GB" sz="3200" baseline="-25000" dirty="0">
                <a:latin typeface="Comic Sans MS" panose="030F0702030302020204" pitchFamily="66" charset="0"/>
                <a:sym typeface="Wingdings" panose="05000000000000000000" pitchFamily="2" charset="2"/>
              </a:rPr>
              <a:t>2</a:t>
            </a:r>
          </a:p>
          <a:p>
            <a:pPr algn="ctr"/>
            <a:endParaRPr lang="en-GB" sz="2400" baseline="-25000" dirty="0">
              <a:latin typeface="Comic Sans MS" panose="030F0702030302020204" pitchFamily="66" charset="0"/>
              <a:sym typeface="Wingdings" panose="05000000000000000000" pitchFamily="2" charset="2"/>
            </a:endParaRPr>
          </a:p>
          <a:p>
            <a:r>
              <a:rPr lang="en-GB" sz="2400" dirty="0">
                <a:latin typeface="Comic Sans MS" panose="030F0702030302020204" pitchFamily="66" charset="0"/>
                <a:sym typeface="Wingdings" panose="05000000000000000000" pitchFamily="2" charset="2"/>
              </a:rPr>
              <a:t>2. Desired product: MgCl</a:t>
            </a:r>
            <a:r>
              <a:rPr lang="en-GB" sz="2400" baseline="-25000" dirty="0">
                <a:latin typeface="Comic Sans MS" panose="030F0702030302020204" pitchFamily="66" charset="0"/>
                <a:sym typeface="Wingdings" panose="05000000000000000000" pitchFamily="2" charset="2"/>
              </a:rPr>
              <a:t>2</a:t>
            </a:r>
          </a:p>
          <a:p>
            <a:r>
              <a:rPr lang="en-GB" sz="2400" dirty="0">
                <a:latin typeface="Comic Sans MS" panose="030F0702030302020204" pitchFamily="66" charset="0"/>
                <a:sym typeface="Wingdings" panose="05000000000000000000" pitchFamily="2" charset="2"/>
              </a:rPr>
              <a:t>3. Mr of desired product: 95</a:t>
            </a:r>
          </a:p>
          <a:p>
            <a:r>
              <a:rPr lang="en-GB" sz="2400" dirty="0">
                <a:latin typeface="Comic Sans MS" panose="030F0702030302020204" pitchFamily="66" charset="0"/>
                <a:sym typeface="Wingdings" panose="05000000000000000000" pitchFamily="2" charset="2"/>
              </a:rPr>
              <a:t>4. Mr of reactants: </a:t>
            </a:r>
          </a:p>
          <a:p>
            <a:r>
              <a:rPr lang="en-GB" sz="2400" dirty="0">
                <a:latin typeface="Comic Sans MS" panose="030F0702030302020204" pitchFamily="66" charset="0"/>
                <a:sym typeface="Wingdings" panose="05000000000000000000" pitchFamily="2" charset="2"/>
              </a:rPr>
              <a:t>	- Mg = 24</a:t>
            </a:r>
          </a:p>
          <a:p>
            <a:r>
              <a:rPr lang="en-GB" sz="2400" dirty="0">
                <a:latin typeface="Comic Sans MS" panose="030F0702030302020204" pitchFamily="66" charset="0"/>
                <a:sym typeface="Wingdings" panose="05000000000000000000" pitchFamily="2" charset="2"/>
              </a:rPr>
              <a:t>	- 2HCl = 36.5 x 2 = 73</a:t>
            </a:r>
          </a:p>
          <a:p>
            <a:r>
              <a:rPr lang="en-GB" sz="2400" dirty="0">
                <a:latin typeface="Comic Sans MS" panose="030F0702030302020204" pitchFamily="66" charset="0"/>
                <a:sym typeface="Wingdings" panose="05000000000000000000" pitchFamily="2" charset="2"/>
              </a:rPr>
              <a:t>	- Total = 97</a:t>
            </a:r>
          </a:p>
          <a:p>
            <a:r>
              <a:rPr lang="en-GB" sz="2400" dirty="0">
                <a:latin typeface="Comic Sans MS" panose="030F0702030302020204" pitchFamily="66" charset="0"/>
                <a:sym typeface="Wingdings" panose="05000000000000000000" pitchFamily="2" charset="2"/>
              </a:rPr>
              <a:t>5. </a:t>
            </a:r>
            <a:r>
              <a:rPr lang="en-GB" sz="2400" dirty="0">
                <a:latin typeface="Comic Sans MS" panose="030F0702030302020204" pitchFamily="66" charset="0"/>
              </a:rPr>
              <a:t>Atom economy = 95 / 97 x 100 = 0.98 x 100 = </a:t>
            </a:r>
            <a:r>
              <a:rPr lang="en-GB" sz="2400" dirty="0">
                <a:solidFill>
                  <a:srgbClr val="FF0000"/>
                </a:solidFill>
                <a:latin typeface="Comic Sans MS" panose="030F0702030302020204" pitchFamily="66" charset="0"/>
              </a:rPr>
              <a:t>98%</a:t>
            </a:r>
            <a:r>
              <a:rPr lang="en-GB" sz="2400" dirty="0">
                <a:latin typeface="Comic Sans MS" panose="030F0702030302020204" pitchFamily="66" charset="0"/>
                <a:sym typeface="Wingdings" panose="05000000000000000000" pitchFamily="2" charset="2"/>
              </a:rPr>
              <a:t> </a:t>
            </a:r>
          </a:p>
        </p:txBody>
      </p:sp>
      <p:sp>
        <p:nvSpPr>
          <p:cNvPr id="5" name="Rectangle 4">
            <a:extLst>
              <a:ext uri="{FF2B5EF4-FFF2-40B4-BE49-F238E27FC236}">
                <a16:creationId xmlns:a16="http://schemas.microsoft.com/office/drawing/2014/main" id="{BAA92E54-E2F9-4348-820C-744C1B2244DB}"/>
              </a:ext>
            </a:extLst>
          </p:cNvPr>
          <p:cNvSpPr/>
          <p:nvPr/>
        </p:nvSpPr>
        <p:spPr>
          <a:xfrm>
            <a:off x="297711" y="351726"/>
            <a:ext cx="8697433" cy="1384995"/>
          </a:xfrm>
          <a:prstGeom prst="rect">
            <a:avLst/>
          </a:prstGeom>
        </p:spPr>
        <p:txBody>
          <a:bodyPr wrap="square">
            <a:spAutoFit/>
          </a:bodyPr>
          <a:lstStyle/>
          <a:p>
            <a:pPr marL="457200" indent="-457200">
              <a:buAutoNum type="arabicPeriod" startAt="5"/>
            </a:pPr>
            <a:r>
              <a:rPr lang="en-GB" sz="2800" dirty="0">
                <a:sym typeface="Wingdings" panose="05000000000000000000" pitchFamily="2" charset="2"/>
              </a:rPr>
              <a:t>Calculate the atom economy for the production of</a:t>
            </a:r>
          </a:p>
          <a:p>
            <a:r>
              <a:rPr lang="en-GB" sz="2800" dirty="0">
                <a:sym typeface="Wingdings" panose="05000000000000000000" pitchFamily="2" charset="2"/>
              </a:rPr>
              <a:t>	magnesium chloride during the reaction between 	magnesium and hydrochloric acid.</a:t>
            </a:r>
          </a:p>
        </p:txBody>
      </p:sp>
      <p:pic>
        <p:nvPicPr>
          <p:cNvPr id="6" name="Picture 2" descr="Check, Check Mark, Red, Mark, Tick, Symbol, Choice">
            <a:extLst>
              <a:ext uri="{FF2B5EF4-FFF2-40B4-BE49-F238E27FC236}">
                <a16:creationId xmlns:a16="http://schemas.microsoft.com/office/drawing/2014/main" id="{FD5B40C3-951F-4D57-B221-BC47F3229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2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91949-5B87-4CF5-A7B7-03FE69F3B5E6}"/>
              </a:ext>
            </a:extLst>
          </p:cNvPr>
          <p:cNvSpPr/>
          <p:nvPr/>
        </p:nvSpPr>
        <p:spPr>
          <a:xfrm>
            <a:off x="233842" y="313220"/>
            <a:ext cx="8676316" cy="5139869"/>
          </a:xfrm>
          <a:prstGeom prst="rect">
            <a:avLst/>
          </a:prstGeom>
        </p:spPr>
        <p:txBody>
          <a:bodyPr wrap="square">
            <a:spAutoFit/>
          </a:bodyPr>
          <a:lstStyle/>
          <a:p>
            <a:pPr marL="514350" indent="-514350">
              <a:buAutoNum type="arabicPeriod" startAt="6"/>
            </a:pPr>
            <a:r>
              <a:rPr lang="en-GB" sz="2800" dirty="0">
                <a:sym typeface="Wingdings" panose="05000000000000000000" pitchFamily="2" charset="2"/>
              </a:rPr>
              <a:t>Sodium nitrate decomposes on heating to produce sodium nitrite and oxygen gas. What is the atom economy of this reaction?</a:t>
            </a:r>
          </a:p>
          <a:p>
            <a:pPr marL="514350" indent="-514350">
              <a:buAutoNum type="arabicPeriod" startAt="6"/>
            </a:pPr>
            <a:endParaRPr lang="en-GB" sz="2800" dirty="0">
              <a:sym typeface="Wingdings" panose="05000000000000000000" pitchFamily="2" charset="2"/>
            </a:endParaRPr>
          </a:p>
          <a:p>
            <a:pPr marL="457200" indent="-457200">
              <a:buAutoNum type="arabicPeriod"/>
            </a:pPr>
            <a:r>
              <a:rPr lang="en-GB" sz="2400" dirty="0">
                <a:latin typeface="Comic Sans MS" panose="030F0702030302020204" pitchFamily="66" charset="0"/>
                <a:sym typeface="Wingdings" panose="05000000000000000000" pitchFamily="2" charset="2"/>
              </a:rPr>
              <a:t>Write out the balanced symbol equation:</a:t>
            </a:r>
          </a:p>
          <a:p>
            <a:endParaRPr lang="en-GB" sz="2400" dirty="0">
              <a:latin typeface="Comic Sans MS" panose="030F0702030302020204" pitchFamily="66" charset="0"/>
              <a:sym typeface="Wingdings" panose="05000000000000000000" pitchFamily="2" charset="2"/>
            </a:endParaRPr>
          </a:p>
          <a:p>
            <a:pPr algn="ctr"/>
            <a:r>
              <a:rPr lang="en-GB" sz="3200" dirty="0">
                <a:latin typeface="Comic Sans MS" panose="030F0702030302020204" pitchFamily="66" charset="0"/>
                <a:sym typeface="Wingdings" panose="05000000000000000000" pitchFamily="2" charset="2"/>
              </a:rPr>
              <a:t>NaNO</a:t>
            </a:r>
            <a:r>
              <a:rPr lang="en-GB" sz="3200" baseline="-25000" dirty="0">
                <a:latin typeface="Comic Sans MS" panose="030F0702030302020204" pitchFamily="66" charset="0"/>
                <a:sym typeface="Wingdings" panose="05000000000000000000" pitchFamily="2" charset="2"/>
              </a:rPr>
              <a:t>3</a:t>
            </a:r>
            <a:r>
              <a:rPr lang="en-GB" sz="3200" dirty="0">
                <a:latin typeface="Comic Sans MS" panose="030F0702030302020204" pitchFamily="66" charset="0"/>
                <a:sym typeface="Wingdings" panose="05000000000000000000" pitchFamily="2" charset="2"/>
              </a:rPr>
              <a:t>       NaNO</a:t>
            </a:r>
            <a:r>
              <a:rPr lang="en-GB" sz="3200" baseline="-25000" dirty="0">
                <a:latin typeface="Comic Sans MS" panose="030F0702030302020204" pitchFamily="66" charset="0"/>
                <a:sym typeface="Wingdings" panose="05000000000000000000" pitchFamily="2" charset="2"/>
              </a:rPr>
              <a:t>2</a:t>
            </a:r>
            <a:r>
              <a:rPr lang="en-GB" sz="3200" dirty="0">
                <a:latin typeface="Comic Sans MS" panose="030F0702030302020204" pitchFamily="66" charset="0"/>
                <a:sym typeface="Wingdings" panose="05000000000000000000" pitchFamily="2" charset="2"/>
              </a:rPr>
              <a:t>    +    O</a:t>
            </a:r>
            <a:r>
              <a:rPr lang="en-GB" sz="3200" baseline="-25000" dirty="0">
                <a:latin typeface="Comic Sans MS" panose="030F0702030302020204" pitchFamily="66" charset="0"/>
                <a:sym typeface="Wingdings" panose="05000000000000000000" pitchFamily="2" charset="2"/>
              </a:rPr>
              <a:t>2</a:t>
            </a:r>
          </a:p>
          <a:p>
            <a:pPr algn="ctr"/>
            <a:endParaRPr lang="en-GB" sz="2400" baseline="-25000" dirty="0">
              <a:latin typeface="Comic Sans MS" panose="030F0702030302020204" pitchFamily="66" charset="0"/>
              <a:sym typeface="Wingdings" panose="05000000000000000000" pitchFamily="2" charset="2"/>
            </a:endParaRPr>
          </a:p>
          <a:p>
            <a:pPr marL="457200" indent="-457200">
              <a:buAutoNum type="arabicPeriod" startAt="2"/>
            </a:pPr>
            <a:r>
              <a:rPr lang="en-GB" sz="2400" dirty="0">
                <a:latin typeface="Comic Sans MS" panose="030F0702030302020204" pitchFamily="66" charset="0"/>
                <a:sym typeface="Wingdings" panose="05000000000000000000" pitchFamily="2" charset="2"/>
              </a:rPr>
              <a:t>Desired product: NaNO</a:t>
            </a:r>
            <a:r>
              <a:rPr lang="en-GB" sz="2400" baseline="-25000" dirty="0">
                <a:latin typeface="Comic Sans MS" panose="030F0702030302020204" pitchFamily="66" charset="0"/>
                <a:sym typeface="Wingdings" panose="05000000000000000000" pitchFamily="2" charset="2"/>
              </a:rPr>
              <a:t>2</a:t>
            </a:r>
          </a:p>
          <a:p>
            <a:pPr marL="457200" indent="-457200">
              <a:buAutoNum type="arabicPeriod" startAt="2"/>
            </a:pPr>
            <a:r>
              <a:rPr lang="en-GB" sz="2400" dirty="0">
                <a:latin typeface="Comic Sans MS" panose="030F0702030302020204" pitchFamily="66" charset="0"/>
                <a:sym typeface="Wingdings" panose="05000000000000000000" pitchFamily="2" charset="2"/>
              </a:rPr>
              <a:t>Mr of desired product: 69</a:t>
            </a:r>
          </a:p>
          <a:p>
            <a:pPr marL="457200" indent="-457200">
              <a:buAutoNum type="arabicPeriod" startAt="2"/>
            </a:pPr>
            <a:r>
              <a:rPr lang="en-GB" sz="2400" dirty="0">
                <a:latin typeface="Comic Sans MS" panose="030F0702030302020204" pitchFamily="66" charset="0"/>
                <a:sym typeface="Wingdings" panose="05000000000000000000" pitchFamily="2" charset="2"/>
              </a:rPr>
              <a:t>Mr of reactants:</a:t>
            </a:r>
          </a:p>
          <a:p>
            <a:r>
              <a:rPr lang="en-GB" sz="2400" dirty="0">
                <a:latin typeface="Comic Sans MS" panose="030F0702030302020204" pitchFamily="66" charset="0"/>
                <a:sym typeface="Wingdings" panose="05000000000000000000" pitchFamily="2" charset="2"/>
              </a:rPr>
              <a:t>	- NaNO3 = 85</a:t>
            </a:r>
          </a:p>
          <a:p>
            <a:r>
              <a:rPr lang="en-GB" sz="2400" dirty="0">
                <a:latin typeface="Comic Sans MS" panose="030F0702030302020204" pitchFamily="66" charset="0"/>
                <a:sym typeface="Wingdings" panose="05000000000000000000" pitchFamily="2" charset="2"/>
              </a:rPr>
              <a:t>5. Atom economy = 69 / 85 = 0.81 x 100 = </a:t>
            </a:r>
            <a:r>
              <a:rPr lang="en-GB" sz="2400" b="1" dirty="0">
                <a:solidFill>
                  <a:srgbClr val="FF0000"/>
                </a:solidFill>
                <a:latin typeface="Comic Sans MS" panose="030F0702030302020204" pitchFamily="66" charset="0"/>
                <a:sym typeface="Wingdings" panose="05000000000000000000" pitchFamily="2" charset="2"/>
              </a:rPr>
              <a:t>81%</a:t>
            </a:r>
            <a:endParaRPr lang="en-GB" sz="2400" b="1" dirty="0">
              <a:solidFill>
                <a:srgbClr val="FF0000"/>
              </a:solidFill>
              <a:latin typeface="Comic Sans MS" panose="030F0702030302020204" pitchFamily="66" charset="0"/>
            </a:endParaRPr>
          </a:p>
        </p:txBody>
      </p:sp>
      <p:pic>
        <p:nvPicPr>
          <p:cNvPr id="6" name="Picture 2" descr="Check, Check Mark, Red, Mark, Tick, Symbol, Choice">
            <a:extLst>
              <a:ext uri="{FF2B5EF4-FFF2-40B4-BE49-F238E27FC236}">
                <a16:creationId xmlns:a16="http://schemas.microsoft.com/office/drawing/2014/main" id="{A7E45974-AF7D-42B1-AB78-F7828061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95DABA-2007-470F-B7E7-413EAE1F8D8C}"/>
              </a:ext>
            </a:extLst>
          </p:cNvPr>
          <p:cNvSpPr/>
          <p:nvPr/>
        </p:nvSpPr>
        <p:spPr>
          <a:xfrm>
            <a:off x="249866" y="1167671"/>
            <a:ext cx="8644268" cy="5324535"/>
          </a:xfrm>
          <a:prstGeom prst="rect">
            <a:avLst/>
          </a:prstGeom>
        </p:spPr>
        <p:txBody>
          <a:bodyPr wrap="square">
            <a:spAutoFit/>
          </a:bodyPr>
          <a:lstStyle/>
          <a:p>
            <a:r>
              <a:rPr lang="en-GB" dirty="0">
                <a:latin typeface="Comic Sans MS" panose="030F0702030302020204" pitchFamily="66" charset="0"/>
              </a:rPr>
              <a:t>Titanium can be extracted from its ore by two different methods. </a:t>
            </a:r>
          </a:p>
          <a:p>
            <a:endParaRPr lang="en-GB" sz="1200" dirty="0">
              <a:latin typeface="Comic Sans MS" panose="030F0702030302020204" pitchFamily="66" charset="0"/>
            </a:endParaRPr>
          </a:p>
          <a:p>
            <a:r>
              <a:rPr lang="en-GB" dirty="0">
                <a:latin typeface="Comic Sans MS" panose="030F0702030302020204" pitchFamily="66" charset="0"/>
              </a:rPr>
              <a:t>One uses a more reactive metal to displace the titanium: </a:t>
            </a:r>
          </a:p>
          <a:p>
            <a:endParaRPr lang="en-GB" dirty="0">
              <a:latin typeface="Comic Sans MS" panose="030F0702030302020204" pitchFamily="66" charset="0"/>
            </a:endParaRPr>
          </a:p>
          <a:p>
            <a:pPr algn="ctr"/>
            <a:r>
              <a:rPr lang="en-GB" sz="2000" dirty="0">
                <a:latin typeface="Comic Sans MS" panose="030F0702030302020204" pitchFamily="66" charset="0"/>
              </a:rPr>
              <a:t>TiO</a:t>
            </a:r>
            <a:r>
              <a:rPr lang="en-GB" sz="2000" baseline="-25000" dirty="0">
                <a:latin typeface="Comic Sans MS" panose="030F0702030302020204" pitchFamily="66" charset="0"/>
              </a:rPr>
              <a:t>2</a:t>
            </a:r>
            <a:r>
              <a:rPr lang="en-GB" sz="2000" dirty="0">
                <a:latin typeface="Comic Sans MS" panose="030F0702030302020204" pitchFamily="66" charset="0"/>
              </a:rPr>
              <a:t> + 2Mg → </a:t>
            </a:r>
            <a:r>
              <a:rPr lang="en-GB" sz="2000" dirty="0" err="1">
                <a:latin typeface="Comic Sans MS" panose="030F0702030302020204" pitchFamily="66" charset="0"/>
              </a:rPr>
              <a:t>Ti</a:t>
            </a:r>
            <a:r>
              <a:rPr lang="en-GB" sz="2000" dirty="0">
                <a:latin typeface="Comic Sans MS" panose="030F0702030302020204" pitchFamily="66" charset="0"/>
              </a:rPr>
              <a:t> + 2MgO </a:t>
            </a:r>
          </a:p>
          <a:p>
            <a:endParaRPr lang="en-GB" dirty="0">
              <a:latin typeface="Comic Sans MS" panose="030F0702030302020204" pitchFamily="66" charset="0"/>
            </a:endParaRPr>
          </a:p>
          <a:p>
            <a:r>
              <a:rPr lang="en-GB" dirty="0">
                <a:latin typeface="Comic Sans MS" panose="030F0702030302020204" pitchFamily="66" charset="0"/>
              </a:rPr>
              <a:t>The second method is electrolysis of the ore.  The overall reaction for this method is: 					</a:t>
            </a:r>
          </a:p>
          <a:p>
            <a:r>
              <a:rPr lang="en-GB" sz="2000" dirty="0">
                <a:latin typeface="Comic Sans MS" panose="030F0702030302020204" pitchFamily="66" charset="0"/>
              </a:rPr>
              <a:t>							TiO</a:t>
            </a:r>
            <a:r>
              <a:rPr lang="en-GB" sz="2000" baseline="-25000" dirty="0">
                <a:latin typeface="Comic Sans MS" panose="030F0702030302020204" pitchFamily="66" charset="0"/>
              </a:rPr>
              <a:t>2</a:t>
            </a:r>
            <a:r>
              <a:rPr lang="en-GB" sz="2000" dirty="0">
                <a:latin typeface="Comic Sans MS" panose="030F0702030302020204" pitchFamily="66" charset="0"/>
              </a:rPr>
              <a:t> → </a:t>
            </a:r>
            <a:r>
              <a:rPr lang="en-GB" sz="2000" dirty="0" err="1">
                <a:latin typeface="Comic Sans MS" panose="030F0702030302020204" pitchFamily="66" charset="0"/>
              </a:rPr>
              <a:t>Ti</a:t>
            </a:r>
            <a:r>
              <a:rPr lang="en-GB" sz="2000" dirty="0">
                <a:latin typeface="Comic Sans MS" panose="030F0702030302020204" pitchFamily="66" charset="0"/>
              </a:rPr>
              <a:t> + O</a:t>
            </a:r>
            <a:r>
              <a:rPr lang="en-GB" sz="2000" baseline="-25000" dirty="0">
                <a:latin typeface="Comic Sans MS" panose="030F0702030302020204" pitchFamily="66" charset="0"/>
              </a:rPr>
              <a:t>2</a:t>
            </a:r>
            <a:r>
              <a:rPr lang="en-GB" sz="2000" dirty="0">
                <a:latin typeface="Comic Sans MS" panose="030F0702030302020204" pitchFamily="66" charset="0"/>
              </a:rPr>
              <a:t> </a:t>
            </a:r>
            <a:endParaRPr lang="en-GB" dirty="0">
              <a:latin typeface="Comic Sans MS" panose="030F0702030302020204" pitchFamily="66" charset="0"/>
            </a:endParaRPr>
          </a:p>
          <a:p>
            <a:endParaRPr lang="en-GB" dirty="0">
              <a:latin typeface="Comic Sans MS" panose="030F0702030302020204" pitchFamily="66" charset="0"/>
            </a:endParaRPr>
          </a:p>
          <a:p>
            <a:pPr marL="342900" indent="-342900">
              <a:buAutoNum type="alphaLcParenR"/>
            </a:pPr>
            <a:r>
              <a:rPr lang="en-GB" dirty="0">
                <a:latin typeface="Comic Sans MS" panose="030F0702030302020204" pitchFamily="66" charset="0"/>
              </a:rPr>
              <a:t>Calculate the atom economy for each reaction. 						(4)</a:t>
            </a:r>
          </a:p>
          <a:p>
            <a:pPr marL="342900" indent="-342900">
              <a:buAutoNum type="alphaLcParenR"/>
            </a:pP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b) Which method could be described as more sustainable? Explain your answer.</a:t>
            </a:r>
          </a:p>
          <a:p>
            <a:r>
              <a:rPr lang="en-GB" dirty="0">
                <a:latin typeface="Comic Sans MS" panose="030F0702030302020204" pitchFamily="66" charset="0"/>
              </a:rPr>
              <a:t>																	(2)			</a:t>
            </a:r>
          </a:p>
          <a:p>
            <a:endParaRPr lang="en-GB" dirty="0">
              <a:latin typeface="Comic Sans MS" panose="030F0702030302020204" pitchFamily="66" charset="0"/>
            </a:endParaRPr>
          </a:p>
          <a:p>
            <a:r>
              <a:rPr lang="en-GB" dirty="0">
                <a:latin typeface="Comic Sans MS" panose="030F0702030302020204" pitchFamily="66" charset="0"/>
              </a:rPr>
              <a:t>c) Oxygen is a useful product and can be sold. What is the atom economy of the electrolysis if the oxygen is collected and sold? 					(2)</a:t>
            </a: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8F1D432C-C8B4-4A99-8125-210D11381F10}"/>
              </a:ext>
            </a:extLst>
          </p:cNvPr>
          <p:cNvSpPr txBox="1"/>
          <p:nvPr/>
        </p:nvSpPr>
        <p:spPr>
          <a:xfrm>
            <a:off x="249866" y="274029"/>
            <a:ext cx="4215808" cy="584775"/>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Exam-style question</a:t>
            </a:r>
            <a:endParaRPr lang="en-US" sz="3200" dirty="0">
              <a:solidFill>
                <a:srgbClr val="0070C0"/>
              </a:solidFill>
              <a:latin typeface="Comic Sans MS" panose="030F0702030302020204" pitchFamily="66" charset="0"/>
            </a:endParaRPr>
          </a:p>
        </p:txBody>
      </p:sp>
      <p:pic>
        <p:nvPicPr>
          <p:cNvPr id="3074" name="Picture 2" descr="Coin, Collectable, Numismatic, Titanium">
            <a:extLst>
              <a:ext uri="{FF2B5EF4-FFF2-40B4-BE49-F238E27FC236}">
                <a16:creationId xmlns:a16="http://schemas.microsoft.com/office/drawing/2014/main" id="{030D68DD-50B4-400A-BB19-BE5C9170D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31" t="23162" r="12408" b="19486"/>
          <a:stretch/>
        </p:blipFill>
        <p:spPr bwMode="auto">
          <a:xfrm>
            <a:off x="7373678" y="183898"/>
            <a:ext cx="1520456" cy="8293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ar, Engineering, Machinery, Maintenance, Repair">
            <a:extLst>
              <a:ext uri="{FF2B5EF4-FFF2-40B4-BE49-F238E27FC236}">
                <a16:creationId xmlns:a16="http://schemas.microsoft.com/office/drawing/2014/main" id="{159F9132-7C9B-4D01-98F6-0CDF2BECD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786" y="1322104"/>
            <a:ext cx="1272240" cy="127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6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342E3A-4C12-4196-A8A4-637F47957E31}"/>
              </a:ext>
            </a:extLst>
          </p:cNvPr>
          <p:cNvSpPr/>
          <p:nvPr/>
        </p:nvSpPr>
        <p:spPr>
          <a:xfrm>
            <a:off x="239233" y="821651"/>
            <a:ext cx="8665534" cy="5909310"/>
          </a:xfrm>
          <a:prstGeom prst="rect">
            <a:avLst/>
          </a:prstGeom>
        </p:spPr>
        <p:txBody>
          <a:bodyPr wrap="square">
            <a:spAutoFit/>
          </a:bodyPr>
          <a:lstStyle/>
          <a:p>
            <a:pPr marL="342900" indent="-342900">
              <a:buAutoNum type="alphaLcParenR"/>
            </a:pPr>
            <a:r>
              <a:rPr lang="en-GB" u="sng" dirty="0">
                <a:latin typeface="Comic Sans MS" panose="030F0702030302020204" pitchFamily="66" charset="0"/>
              </a:rPr>
              <a:t>First reaction </a:t>
            </a:r>
            <a:r>
              <a:rPr lang="en-GB" dirty="0">
                <a:latin typeface="Comic Sans MS" panose="030F0702030302020204" pitchFamily="66" charset="0"/>
              </a:rPr>
              <a:t>						</a:t>
            </a:r>
            <a:r>
              <a:rPr lang="en-GB" u="sng" dirty="0">
                <a:latin typeface="Comic Sans MS" panose="030F0702030302020204" pitchFamily="66" charset="0"/>
              </a:rPr>
              <a:t>Second reaction</a:t>
            </a:r>
          </a:p>
          <a:p>
            <a:endParaRPr lang="en-GB" u="sng" dirty="0">
              <a:latin typeface="Comic Sans MS" panose="030F0702030302020204" pitchFamily="66" charset="0"/>
            </a:endParaRPr>
          </a:p>
          <a:p>
            <a:r>
              <a:rPr lang="en-GB" dirty="0">
                <a:latin typeface="Comic Sans MS" panose="030F0702030302020204" pitchFamily="66" charset="0"/>
              </a:rPr>
              <a:t>	Mr of desired product: 48		           Mr of desired product: 48</a:t>
            </a:r>
          </a:p>
          <a:p>
            <a:r>
              <a:rPr lang="en-GB" dirty="0">
                <a:latin typeface="Comic Sans MS" panose="030F0702030302020204" pitchFamily="66" charset="0"/>
              </a:rPr>
              <a:t>	Mr of reactants:  	                               Mr of reactants: </a:t>
            </a:r>
          </a:p>
          <a:p>
            <a:r>
              <a:rPr lang="en-GB" dirty="0">
                <a:latin typeface="Comic Sans MS" panose="030F0702030302020204" pitchFamily="66" charset="0"/>
              </a:rPr>
              <a:t>	- TiO</a:t>
            </a:r>
            <a:r>
              <a:rPr lang="en-GB" baseline="-25000" dirty="0">
                <a:latin typeface="Comic Sans MS" panose="030F0702030302020204" pitchFamily="66" charset="0"/>
              </a:rPr>
              <a:t>2</a:t>
            </a:r>
            <a:r>
              <a:rPr lang="en-GB" dirty="0">
                <a:latin typeface="Comic Sans MS" panose="030F0702030302020204" pitchFamily="66" charset="0"/>
              </a:rPr>
              <a:t> = 80                                                - TiO</a:t>
            </a:r>
            <a:r>
              <a:rPr lang="en-GB" baseline="-25000" dirty="0">
                <a:latin typeface="Comic Sans MS" panose="030F0702030302020204" pitchFamily="66" charset="0"/>
              </a:rPr>
              <a:t>2 </a:t>
            </a:r>
            <a:r>
              <a:rPr lang="en-GB" dirty="0">
                <a:latin typeface="Comic Sans MS" panose="030F0702030302020204" pitchFamily="66" charset="0"/>
              </a:rPr>
              <a:t>= 80</a:t>
            </a:r>
          </a:p>
          <a:p>
            <a:r>
              <a:rPr lang="en-GB" dirty="0">
                <a:latin typeface="Comic Sans MS" panose="030F0702030302020204" pitchFamily="66" charset="0"/>
              </a:rPr>
              <a:t>	- 2Mg = 48                                                Atom economy = 48/80 </a:t>
            </a:r>
          </a:p>
          <a:p>
            <a:r>
              <a:rPr lang="en-GB" dirty="0">
                <a:latin typeface="Comic Sans MS" panose="030F0702030302020204" pitchFamily="66" charset="0"/>
              </a:rPr>
              <a:t>	- Total = 128	                                                                     = 0.6 x 100</a:t>
            </a:r>
          </a:p>
          <a:p>
            <a:r>
              <a:rPr lang="en-GB" dirty="0">
                <a:latin typeface="Comic Sans MS" panose="030F0702030302020204" pitchFamily="66" charset="0"/>
              </a:rPr>
              <a:t>	Atom economy = 48/128                                                   = 60%   </a:t>
            </a:r>
          </a:p>
          <a:p>
            <a:r>
              <a:rPr lang="en-GB" dirty="0">
                <a:latin typeface="Comic Sans MS" panose="030F0702030302020204" pitchFamily="66" charset="0"/>
              </a:rPr>
              <a:t>				   = 0.375 x 100</a:t>
            </a:r>
          </a:p>
          <a:p>
            <a:r>
              <a:rPr lang="en-GB" dirty="0">
                <a:latin typeface="Comic Sans MS" panose="030F0702030302020204" pitchFamily="66" charset="0"/>
              </a:rPr>
              <a:t>				   = 37.5%											   (4)</a:t>
            </a:r>
          </a:p>
          <a:p>
            <a:r>
              <a:rPr lang="en-GB" dirty="0">
                <a:latin typeface="Comic Sans MS" panose="030F0702030302020204" pitchFamily="66" charset="0"/>
              </a:rPr>
              <a:t>							</a:t>
            </a:r>
          </a:p>
          <a:p>
            <a:r>
              <a:rPr lang="en-GB" dirty="0">
                <a:latin typeface="Comic Sans MS" panose="030F0702030302020204" pitchFamily="66" charset="0"/>
              </a:rPr>
              <a:t>b) The second reaction has a higher atom economy which means that the chemical reaction produces less waste which means that the process is more sustainable as it will conserve more natural resources and also save the industry more money.													   (2)							</a:t>
            </a:r>
          </a:p>
          <a:p>
            <a:r>
              <a:rPr lang="en-GB" dirty="0">
                <a:latin typeface="Comic Sans MS" panose="030F0702030302020204" pitchFamily="66" charset="0"/>
              </a:rPr>
              <a:t>c) Mr of oxygen = 32 </a:t>
            </a:r>
          </a:p>
          <a:p>
            <a:r>
              <a:rPr lang="en-GB" dirty="0">
                <a:latin typeface="Comic Sans MS" panose="030F0702030302020204" pitchFamily="66" charset="0"/>
              </a:rPr>
              <a:t>    Mr of reactants = 	TiO</a:t>
            </a:r>
            <a:r>
              <a:rPr lang="en-GB" baseline="-25000" dirty="0">
                <a:latin typeface="Comic Sans MS" panose="030F0702030302020204" pitchFamily="66" charset="0"/>
              </a:rPr>
              <a:t>2 </a:t>
            </a:r>
            <a:r>
              <a:rPr lang="en-GB" dirty="0">
                <a:latin typeface="Comic Sans MS" panose="030F0702030302020204" pitchFamily="66" charset="0"/>
              </a:rPr>
              <a:t>= 80</a:t>
            </a:r>
          </a:p>
          <a:p>
            <a:r>
              <a:rPr lang="en-GB" dirty="0"/>
              <a:t>     </a:t>
            </a:r>
            <a:r>
              <a:rPr lang="en-GB" dirty="0">
                <a:latin typeface="Comic Sans MS" panose="030F0702030302020204" pitchFamily="66" charset="0"/>
              </a:rPr>
              <a:t>Atom economy = 32 / 80 = 0.40 x 100</a:t>
            </a:r>
          </a:p>
          <a:p>
            <a:r>
              <a:rPr lang="en-GB" dirty="0">
                <a:latin typeface="Comic Sans MS" panose="030F0702030302020204" pitchFamily="66" charset="0"/>
              </a:rPr>
              <a:t>				 = 40%  </a:t>
            </a:r>
          </a:p>
          <a:p>
            <a:r>
              <a:rPr lang="en-GB" dirty="0">
                <a:latin typeface="Comic Sans MS" panose="030F0702030302020204" pitchFamily="66" charset="0"/>
              </a:rPr>
              <a:t>    Atom economy of titanium = 60%, therefore 40% + 60% = overall 100%   (2)</a:t>
            </a: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1CB24DC0-3614-4571-A220-D519192BB4E2}"/>
              </a:ext>
            </a:extLst>
          </p:cNvPr>
          <p:cNvSpPr txBox="1"/>
          <p:nvPr/>
        </p:nvSpPr>
        <p:spPr>
          <a:xfrm>
            <a:off x="159489" y="202019"/>
            <a:ext cx="3296092" cy="58477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Mark Scheme</a:t>
            </a:r>
            <a:endParaRPr lang="en-US" sz="3200" dirty="0">
              <a:solidFill>
                <a:srgbClr val="FF0000"/>
              </a:solidFill>
              <a:latin typeface="Comic Sans MS" panose="030F0702030302020204" pitchFamily="66" charset="0"/>
            </a:endParaRPr>
          </a:p>
        </p:txBody>
      </p:sp>
      <p:pic>
        <p:nvPicPr>
          <p:cNvPr id="6" name="Picture 2" descr="Check, Check Mark, Red, Mark, Tick, Symbol, Choice">
            <a:extLst>
              <a:ext uri="{FF2B5EF4-FFF2-40B4-BE49-F238E27FC236}">
                <a16:creationId xmlns:a16="http://schemas.microsoft.com/office/drawing/2014/main" id="{49118BB3-9B4D-4490-884E-3AEA388B3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622" y="202019"/>
            <a:ext cx="999889" cy="104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1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3C7E6-6893-4E94-AF09-EFF58075BBF6}"/>
              </a:ext>
            </a:extLst>
          </p:cNvPr>
          <p:cNvSpPr txBox="1"/>
          <p:nvPr/>
        </p:nvSpPr>
        <p:spPr>
          <a:xfrm>
            <a:off x="0" y="318977"/>
            <a:ext cx="9144000" cy="1938992"/>
          </a:xfrm>
          <a:prstGeom prst="rect">
            <a:avLst/>
          </a:prstGeom>
          <a:solidFill>
            <a:srgbClr val="EBFFFF"/>
          </a:solidFill>
        </p:spPr>
        <p:txBody>
          <a:bodyPr wrap="square" rtlCol="0">
            <a:spAutoFit/>
          </a:bodyPr>
          <a:lstStyle/>
          <a:p>
            <a:pPr algn="ctr"/>
            <a:r>
              <a:rPr lang="en-GB" sz="3000" dirty="0">
                <a:solidFill>
                  <a:srgbClr val="0070C0"/>
                </a:solidFill>
                <a:latin typeface="Comic Sans MS" panose="030F0702030302020204" pitchFamily="66" charset="0"/>
              </a:rPr>
              <a:t>Task: </a:t>
            </a:r>
            <a:r>
              <a:rPr lang="en-GB" sz="3000" dirty="0">
                <a:latin typeface="Comic Sans MS" panose="030F0702030302020204" pitchFamily="66" charset="0"/>
              </a:rPr>
              <a:t>Come up with 5 exam-style questions on the topic of atom economy.  Make sure you include a range of questions and provide a mark scheme for each one.  </a:t>
            </a:r>
            <a:endParaRPr lang="en-US" sz="3000" dirty="0">
              <a:latin typeface="Comic Sans MS" panose="030F0702030302020204" pitchFamily="66" charset="0"/>
            </a:endParaRPr>
          </a:p>
        </p:txBody>
      </p:sp>
      <p:pic>
        <p:nvPicPr>
          <p:cNvPr id="4100" name="Picture 4" descr="Homework, Quiz, School, Test, Exam, Study, Studying">
            <a:extLst>
              <a:ext uri="{FF2B5EF4-FFF2-40B4-BE49-F238E27FC236}">
                <a16:creationId xmlns:a16="http://schemas.microsoft.com/office/drawing/2014/main" id="{7E98002E-AAEA-49BF-AC9F-BBBE209DB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744" y="2558581"/>
            <a:ext cx="4082902" cy="408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6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AC26-E875-4619-8737-A20D370F37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97BC62A-1CF5-4091-8EB6-87A07766394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1DB3211-7D1C-406A-A9C8-5251C69958E0}"/>
              </a:ext>
            </a:extLst>
          </p:cNvPr>
          <p:cNvPicPr/>
          <p:nvPr/>
        </p:nvPicPr>
        <p:blipFill rotWithShape="1">
          <a:blip r:embed="rId2"/>
          <a:srcRect l="23014" t="22364" r="33813" b="45136"/>
          <a:stretch/>
        </p:blipFill>
        <p:spPr bwMode="auto">
          <a:xfrm>
            <a:off x="249019" y="837686"/>
            <a:ext cx="8645962" cy="4925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50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05A6D9-7BA5-4124-B196-21E7C0716D6A}"/>
              </a:ext>
            </a:extLst>
          </p:cNvPr>
          <p:cNvSpPr txBox="1"/>
          <p:nvPr/>
        </p:nvSpPr>
        <p:spPr>
          <a:xfrm>
            <a:off x="265814" y="212651"/>
            <a:ext cx="8718698" cy="1477328"/>
          </a:xfrm>
          <a:prstGeom prst="rect">
            <a:avLst/>
          </a:prstGeom>
          <a:noFill/>
        </p:spPr>
        <p:txBody>
          <a:bodyPr wrap="square" rtlCol="0">
            <a:spAutoFit/>
          </a:bodyPr>
          <a:lstStyle/>
          <a:p>
            <a:r>
              <a:rPr lang="en-GB" sz="3600" dirty="0">
                <a:solidFill>
                  <a:srgbClr val="0070C0"/>
                </a:solidFill>
                <a:latin typeface="Comic Sans MS" panose="030F0702030302020204" pitchFamily="66" charset="0"/>
              </a:rPr>
              <a:t>Plenary </a:t>
            </a:r>
            <a:r>
              <a:rPr lang="en-GB" sz="3600" dirty="0">
                <a:latin typeface="Comic Sans MS" panose="030F0702030302020204" pitchFamily="66" charset="0"/>
              </a:rPr>
              <a:t>~ Complete one of the following sentences in your book:</a:t>
            </a:r>
          </a:p>
          <a:p>
            <a:endParaRPr lang="en-US" dirty="0"/>
          </a:p>
        </p:txBody>
      </p:sp>
      <p:sp>
        <p:nvSpPr>
          <p:cNvPr id="6" name="Thought Bubble: Cloud 5">
            <a:extLst>
              <a:ext uri="{FF2B5EF4-FFF2-40B4-BE49-F238E27FC236}">
                <a16:creationId xmlns:a16="http://schemas.microsoft.com/office/drawing/2014/main" id="{A6BD09FD-D0FA-42CB-A1ED-2304E1F1EBE2}"/>
              </a:ext>
            </a:extLst>
          </p:cNvPr>
          <p:cNvSpPr/>
          <p:nvPr/>
        </p:nvSpPr>
        <p:spPr>
          <a:xfrm>
            <a:off x="6060559" y="1382234"/>
            <a:ext cx="2679405" cy="1956390"/>
          </a:xfrm>
          <a:prstGeom prst="cloudCallout">
            <a:avLst>
              <a:gd name="adj1" fmla="val -100992"/>
              <a:gd name="adj2" fmla="val 47826"/>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70C0"/>
                </a:solidFill>
                <a:latin typeface="Eras Medium ITC" panose="020B0602030504020804" pitchFamily="34" charset="0"/>
              </a:rPr>
              <a:t>Today I have learnt that …</a:t>
            </a:r>
            <a:endParaRPr lang="en-US" sz="2400" dirty="0">
              <a:solidFill>
                <a:srgbClr val="0070C0"/>
              </a:solidFill>
              <a:latin typeface="Eras Medium ITC" panose="020B0602030504020804" pitchFamily="34" charset="0"/>
            </a:endParaRPr>
          </a:p>
        </p:txBody>
      </p:sp>
      <p:sp>
        <p:nvSpPr>
          <p:cNvPr id="7" name="Speech Bubble: Oval 6">
            <a:extLst>
              <a:ext uri="{FF2B5EF4-FFF2-40B4-BE49-F238E27FC236}">
                <a16:creationId xmlns:a16="http://schemas.microsoft.com/office/drawing/2014/main" id="{F2A0E2EC-B1E4-4D32-947F-E708DB25474A}"/>
              </a:ext>
            </a:extLst>
          </p:cNvPr>
          <p:cNvSpPr/>
          <p:nvPr/>
        </p:nvSpPr>
        <p:spPr>
          <a:xfrm>
            <a:off x="526310" y="1871330"/>
            <a:ext cx="3035597" cy="1956390"/>
          </a:xfrm>
          <a:prstGeom prst="wedgeEllipseCallout">
            <a:avLst>
              <a:gd name="adj1" fmla="val 81332"/>
              <a:gd name="adj2" fmla="val -33651"/>
            </a:avLst>
          </a:prstGeom>
          <a:solidFill>
            <a:srgbClr val="CAFA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latin typeface="Palatino Linotype" panose="02040502050505030304" pitchFamily="18" charset="0"/>
              </a:rPr>
              <a:t>One thing I must remember from today’s lesson is…</a:t>
            </a:r>
            <a:endParaRPr lang="en-US" sz="2400" i="1" dirty="0">
              <a:solidFill>
                <a:schemeClr val="tx1"/>
              </a:solidFill>
              <a:latin typeface="Palatino Linotype" panose="02040502050505030304" pitchFamily="18" charset="0"/>
            </a:endParaRPr>
          </a:p>
        </p:txBody>
      </p:sp>
      <p:sp>
        <p:nvSpPr>
          <p:cNvPr id="8" name="Speech Bubble: Rectangle with Corners Rounded 7">
            <a:extLst>
              <a:ext uri="{FF2B5EF4-FFF2-40B4-BE49-F238E27FC236}">
                <a16:creationId xmlns:a16="http://schemas.microsoft.com/office/drawing/2014/main" id="{01ACFBEE-E165-4843-95E2-EFE4D9EB099E}"/>
              </a:ext>
            </a:extLst>
          </p:cNvPr>
          <p:cNvSpPr/>
          <p:nvPr/>
        </p:nvSpPr>
        <p:spPr>
          <a:xfrm>
            <a:off x="1169581" y="4890977"/>
            <a:ext cx="3742661" cy="1658677"/>
          </a:xfrm>
          <a:prstGeom prst="wedgeRoundRectCallout">
            <a:avLst>
              <a:gd name="adj1" fmla="val -68043"/>
              <a:gd name="adj2" fmla="val -99734"/>
              <a:gd name="adj3"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V Boli" panose="02000500030200090000" pitchFamily="2" charset="0"/>
                <a:cs typeface="MV Boli" panose="02000500030200090000" pitchFamily="2" charset="0"/>
              </a:rPr>
              <a:t>Before this lesson I already knew how to …</a:t>
            </a:r>
            <a:endParaRPr lang="en-US" sz="2400" dirty="0">
              <a:latin typeface="MV Boli" panose="02000500030200090000" pitchFamily="2" charset="0"/>
              <a:cs typeface="MV Boli" panose="02000500030200090000" pitchFamily="2" charset="0"/>
            </a:endParaRPr>
          </a:p>
        </p:txBody>
      </p:sp>
      <p:sp>
        <p:nvSpPr>
          <p:cNvPr id="10" name="Speech Bubble: Rectangle 9">
            <a:extLst>
              <a:ext uri="{FF2B5EF4-FFF2-40B4-BE49-F238E27FC236}">
                <a16:creationId xmlns:a16="http://schemas.microsoft.com/office/drawing/2014/main" id="{8385E7F9-B45D-4DAE-A4D8-113C728D9B78}"/>
              </a:ext>
            </a:extLst>
          </p:cNvPr>
          <p:cNvSpPr/>
          <p:nvPr/>
        </p:nvSpPr>
        <p:spPr>
          <a:xfrm>
            <a:off x="5550197" y="4327451"/>
            <a:ext cx="3009012" cy="1297170"/>
          </a:xfrm>
          <a:prstGeom prst="wedgeRectCallout">
            <a:avLst>
              <a:gd name="adj1" fmla="val 4372"/>
              <a:gd name="adj2" fmla="val 111292"/>
            </a:avLst>
          </a:prstGeom>
          <a:solidFill>
            <a:srgbClr val="FDF7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latin typeface="Consolas" panose="020B0609020204030204" pitchFamily="49" charset="0"/>
              </a:rPr>
              <a:t>I still don’t understand …. </a:t>
            </a:r>
            <a:endParaRPr lang="en-US" sz="2800" i="1" dirty="0">
              <a:solidFill>
                <a:schemeClr val="tx1"/>
              </a:solidFill>
              <a:latin typeface="Consolas" panose="020B0609020204030204" pitchFamily="49" charset="0"/>
            </a:endParaRPr>
          </a:p>
        </p:txBody>
      </p:sp>
    </p:spTree>
    <p:extLst>
      <p:ext uri="{BB962C8B-B14F-4D97-AF65-F5344CB8AC3E}">
        <p14:creationId xmlns:p14="http://schemas.microsoft.com/office/powerpoint/2010/main" val="81486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D8310A-E4E5-4D19-B36B-BF6D38D79B3E}"/>
              </a:ext>
            </a:extLst>
          </p:cNvPr>
          <p:cNvPicPr>
            <a:picLocks noChangeAspect="1"/>
          </p:cNvPicPr>
          <p:nvPr/>
        </p:nvPicPr>
        <p:blipFill>
          <a:blip r:embed="rId2"/>
          <a:stretch>
            <a:fillRect/>
          </a:stretch>
        </p:blipFill>
        <p:spPr>
          <a:xfrm>
            <a:off x="79236" y="276224"/>
            <a:ext cx="4559043" cy="6296025"/>
          </a:xfrm>
          <a:prstGeom prst="rect">
            <a:avLst/>
          </a:prstGeom>
        </p:spPr>
      </p:pic>
      <p:pic>
        <p:nvPicPr>
          <p:cNvPr id="5" name="Picture 4">
            <a:extLst>
              <a:ext uri="{FF2B5EF4-FFF2-40B4-BE49-F238E27FC236}">
                <a16:creationId xmlns:a16="http://schemas.microsoft.com/office/drawing/2014/main" id="{9FFBAFA9-A6CC-46B5-AC6B-18B087664E6C}"/>
              </a:ext>
            </a:extLst>
          </p:cNvPr>
          <p:cNvPicPr>
            <a:picLocks noChangeAspect="1"/>
          </p:cNvPicPr>
          <p:nvPr/>
        </p:nvPicPr>
        <p:blipFill>
          <a:blip r:embed="rId2"/>
          <a:stretch>
            <a:fillRect/>
          </a:stretch>
        </p:blipFill>
        <p:spPr>
          <a:xfrm>
            <a:off x="4508361" y="228599"/>
            <a:ext cx="4559043" cy="6296025"/>
          </a:xfrm>
          <a:prstGeom prst="rect">
            <a:avLst/>
          </a:prstGeom>
        </p:spPr>
      </p:pic>
    </p:spTree>
    <p:extLst>
      <p:ext uri="{BB962C8B-B14F-4D97-AF65-F5344CB8AC3E}">
        <p14:creationId xmlns:p14="http://schemas.microsoft.com/office/powerpoint/2010/main" val="113446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D7FD-C618-419F-AF22-1581E11FF70B}"/>
              </a:ext>
            </a:extLst>
          </p:cNvPr>
          <p:cNvSpPr>
            <a:spLocks noGrp="1"/>
          </p:cNvSpPr>
          <p:nvPr>
            <p:ph type="title"/>
          </p:nvPr>
        </p:nvSpPr>
        <p:spPr/>
        <p:txBody>
          <a:bodyPr/>
          <a:lstStyle/>
          <a:p>
            <a:pPr algn="ctr"/>
            <a:r>
              <a:rPr lang="en-GB" u="sng" dirty="0"/>
              <a:t>Progress indicators</a:t>
            </a:r>
          </a:p>
        </p:txBody>
      </p:sp>
      <p:sp>
        <p:nvSpPr>
          <p:cNvPr id="3" name="Content Placeholder 2">
            <a:extLst>
              <a:ext uri="{FF2B5EF4-FFF2-40B4-BE49-F238E27FC236}">
                <a16:creationId xmlns:a16="http://schemas.microsoft.com/office/drawing/2014/main" id="{9A702C1E-B96A-46F5-B397-C8BD96C8ECB4}"/>
              </a:ext>
            </a:extLst>
          </p:cNvPr>
          <p:cNvSpPr>
            <a:spLocks noGrp="1"/>
          </p:cNvSpPr>
          <p:nvPr>
            <p:ph idx="1"/>
          </p:nvPr>
        </p:nvSpPr>
        <p:spPr/>
        <p:txBody>
          <a:bodyPr/>
          <a:lstStyle/>
          <a:p>
            <a:pPr marL="0" indent="0">
              <a:buNone/>
            </a:pPr>
            <a:r>
              <a:rPr lang="en-GB" dirty="0"/>
              <a:t>Good progress:</a:t>
            </a:r>
          </a:p>
          <a:p>
            <a:pPr>
              <a:buFontTx/>
              <a:buChar char="-"/>
            </a:pPr>
            <a:r>
              <a:rPr lang="en-GB" dirty="0"/>
              <a:t>State what is meant by atom economy</a:t>
            </a:r>
          </a:p>
          <a:p>
            <a:pPr>
              <a:buFontTx/>
              <a:buChar char="-"/>
            </a:pPr>
            <a:r>
              <a:rPr lang="en-GB" dirty="0"/>
              <a:t>Calculate the atom economy of a reaction</a:t>
            </a:r>
          </a:p>
          <a:p>
            <a:pPr>
              <a:buFontTx/>
              <a:buChar char="-"/>
            </a:pPr>
            <a:endParaRPr lang="en-GB" dirty="0"/>
          </a:p>
          <a:p>
            <a:pPr marL="0" indent="0">
              <a:buNone/>
            </a:pPr>
            <a:r>
              <a:rPr lang="en-GB" dirty="0"/>
              <a:t>Outstanding progress:</a:t>
            </a:r>
          </a:p>
          <a:p>
            <a:pPr marL="0" indent="0">
              <a:buNone/>
            </a:pPr>
            <a:r>
              <a:rPr lang="en-GB" dirty="0"/>
              <a:t>-Explain why atom economy is important to industrial processes</a:t>
            </a:r>
          </a:p>
        </p:txBody>
      </p:sp>
    </p:spTree>
    <p:extLst>
      <p:ext uri="{BB962C8B-B14F-4D97-AF65-F5344CB8AC3E}">
        <p14:creationId xmlns:p14="http://schemas.microsoft.com/office/powerpoint/2010/main" val="405726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F7787-976C-48AD-B7F5-7EA59715582A}"/>
              </a:ext>
            </a:extLst>
          </p:cNvPr>
          <p:cNvSpPr txBox="1"/>
          <p:nvPr/>
        </p:nvSpPr>
        <p:spPr>
          <a:xfrm>
            <a:off x="202018" y="202018"/>
            <a:ext cx="8739964" cy="6124754"/>
          </a:xfrm>
          <a:prstGeom prst="rect">
            <a:avLst/>
          </a:prstGeom>
          <a:noFill/>
        </p:spPr>
        <p:txBody>
          <a:bodyPr wrap="square" rtlCol="0">
            <a:spAutoFit/>
          </a:bodyPr>
          <a:lstStyle/>
          <a:p>
            <a:r>
              <a:rPr lang="en-GB" sz="2800" b="1" dirty="0">
                <a:solidFill>
                  <a:srgbClr val="0070C0"/>
                </a:solidFill>
                <a:latin typeface="Comic Sans MS" panose="030F0702030302020204" pitchFamily="66" charset="0"/>
              </a:rPr>
              <a:t>Task: </a:t>
            </a:r>
            <a:r>
              <a:rPr lang="en-GB" sz="2800" dirty="0">
                <a:latin typeface="Comic Sans MS" panose="030F0702030302020204" pitchFamily="66" charset="0"/>
              </a:rPr>
              <a:t>Watch the video and answer the following question:</a:t>
            </a:r>
          </a:p>
          <a:p>
            <a:endParaRPr lang="en-GB" sz="28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What is atom economy?</a:t>
            </a:r>
          </a:p>
          <a:p>
            <a:pPr marL="514350" indent="-514350">
              <a:buAutoNum type="arabicPeriod"/>
            </a:pPr>
            <a:r>
              <a:rPr lang="en-GB" sz="2800" dirty="0">
                <a:latin typeface="Comic Sans MS" panose="030F0702030302020204" pitchFamily="66" charset="0"/>
              </a:rPr>
              <a:t>What is the calculation for atom economy?</a:t>
            </a:r>
          </a:p>
          <a:p>
            <a:pPr marL="514350" indent="-514350">
              <a:buAutoNum type="arabicPeriod"/>
            </a:pPr>
            <a:r>
              <a:rPr lang="en-GB" sz="2800" dirty="0">
                <a:latin typeface="Comic Sans MS" panose="030F0702030302020204" pitchFamily="66" charset="0"/>
              </a:rPr>
              <a:t>What would the atom economy be for a reaction where only one product forms.</a:t>
            </a:r>
          </a:p>
          <a:p>
            <a:pPr marL="514350" indent="-514350">
              <a:buAutoNum type="arabicPeriod"/>
            </a:pPr>
            <a:r>
              <a:rPr lang="en-GB" sz="2800" dirty="0">
                <a:latin typeface="Comic Sans MS" panose="030F0702030302020204" pitchFamily="66" charset="0"/>
              </a:rPr>
              <a:t>What is the atom economy for the second example question?</a:t>
            </a:r>
          </a:p>
          <a:p>
            <a:pPr marL="514350" indent="-514350">
              <a:buAutoNum type="arabicPeriod"/>
            </a:pPr>
            <a:r>
              <a:rPr lang="en-GB" sz="2800" dirty="0">
                <a:latin typeface="Comic Sans MS" panose="030F0702030302020204" pitchFamily="66" charset="0"/>
              </a:rPr>
              <a:t>Why is it important that industries work towards the most efficient industrial processes?</a:t>
            </a:r>
          </a:p>
          <a:p>
            <a:pPr marL="514350" indent="-514350">
              <a:buAutoNum type="arabicPeriod"/>
            </a:pPr>
            <a:r>
              <a:rPr lang="en-GB" sz="2800" dirty="0">
                <a:latin typeface="Comic Sans MS" panose="030F0702030302020204" pitchFamily="66" charset="0"/>
              </a:rPr>
              <a:t>Efficient processes conserve more _______ ________ and produce _____ ________.</a:t>
            </a:r>
            <a:endParaRPr lang="en-US" sz="2800" dirty="0">
              <a:latin typeface="Comic Sans MS" panose="030F0702030302020204" pitchFamily="66" charset="0"/>
            </a:endParaRPr>
          </a:p>
        </p:txBody>
      </p:sp>
      <p:sp>
        <p:nvSpPr>
          <p:cNvPr id="2" name="Rectangle 1">
            <a:extLst>
              <a:ext uri="{FF2B5EF4-FFF2-40B4-BE49-F238E27FC236}">
                <a16:creationId xmlns:a16="http://schemas.microsoft.com/office/drawing/2014/main" id="{4CEE35BE-6B1D-40A1-8A47-90D1B6B6CAE4}"/>
              </a:ext>
            </a:extLst>
          </p:cNvPr>
          <p:cNvSpPr/>
          <p:nvPr/>
        </p:nvSpPr>
        <p:spPr>
          <a:xfrm>
            <a:off x="3767816" y="886743"/>
            <a:ext cx="5174166" cy="646331"/>
          </a:xfrm>
          <a:prstGeom prst="rect">
            <a:avLst/>
          </a:prstGeom>
        </p:spPr>
        <p:txBody>
          <a:bodyPr wrap="square">
            <a:spAutoFit/>
          </a:bodyPr>
          <a:lstStyle/>
          <a:p>
            <a:r>
              <a:rPr lang="en-US" dirty="0">
                <a:hlinkClick r:id="rId2"/>
              </a:rPr>
              <a:t>https://www.youtube.com/watch?v=Zuyk4hfbjSA</a:t>
            </a:r>
            <a:endParaRPr lang="en-US" dirty="0"/>
          </a:p>
          <a:p>
            <a:endParaRPr lang="en-US" dirty="0"/>
          </a:p>
        </p:txBody>
      </p:sp>
    </p:spTree>
    <p:extLst>
      <p:ext uri="{BB962C8B-B14F-4D97-AF65-F5344CB8AC3E}">
        <p14:creationId xmlns:p14="http://schemas.microsoft.com/office/powerpoint/2010/main" val="184169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F1FB93-34E2-48E7-8618-F1CCD870965E}"/>
              </a:ext>
            </a:extLst>
          </p:cNvPr>
          <p:cNvSpPr/>
          <p:nvPr/>
        </p:nvSpPr>
        <p:spPr>
          <a:xfrm>
            <a:off x="361506" y="973700"/>
            <a:ext cx="8420987" cy="5262979"/>
          </a:xfrm>
          <a:prstGeom prst="rect">
            <a:avLst/>
          </a:prstGeom>
        </p:spPr>
        <p:txBody>
          <a:bodyPr wrap="square">
            <a:spAutoFit/>
          </a:bodyPr>
          <a:lstStyle/>
          <a:p>
            <a:pPr marL="514350" indent="-514350">
              <a:buAutoNum type="arabicPeriod"/>
            </a:pPr>
            <a:r>
              <a:rPr lang="en-GB" sz="2400" dirty="0">
                <a:latin typeface="Comic Sans MS" panose="030F0702030302020204" pitchFamily="66" charset="0"/>
              </a:rPr>
              <a:t>Atom economy tell us the amount of product that was useful as a percentage of all the products formed.</a:t>
            </a:r>
          </a:p>
          <a:p>
            <a:pPr marL="514350" indent="-514350">
              <a:buAutoNum type="arabicPeriod"/>
            </a:pPr>
            <a:endParaRPr lang="en-GB" sz="2400" dirty="0">
              <a:latin typeface="Comic Sans MS" panose="030F0702030302020204" pitchFamily="66" charset="0"/>
            </a:endParaRPr>
          </a:p>
          <a:p>
            <a:pPr marL="514350" indent="-514350">
              <a:buFontTx/>
              <a:buAutoNum type="arabicPeriod"/>
            </a:pPr>
            <a:r>
              <a:rPr lang="en-GB" sz="2400" dirty="0">
                <a:latin typeface="Comic Sans MS" panose="030F0702030302020204" pitchFamily="66" charset="0"/>
              </a:rPr>
              <a:t>Percentage atom economy = </a:t>
            </a:r>
          </a:p>
          <a:p>
            <a:pPr marL="514350" indent="-514350">
              <a:buFontTx/>
              <a:buAutoNum type="arabicPeriod"/>
            </a:pPr>
            <a:endParaRPr lang="en-GB" sz="2400" dirty="0">
              <a:latin typeface="Comic Sans MS" panose="030F0702030302020204" pitchFamily="66" charset="0"/>
            </a:endParaRPr>
          </a:p>
          <a:p>
            <a:pPr marL="514350" indent="-514350">
              <a:buFontTx/>
              <a:buAutoNum type="arabicPeriod"/>
            </a:pPr>
            <a:endParaRPr lang="en-GB" sz="1600" dirty="0">
              <a:latin typeface="Comic Sans MS" panose="030F0702030302020204" pitchFamily="66" charset="0"/>
            </a:endParaRPr>
          </a:p>
          <a:p>
            <a:pPr marL="514350" indent="-514350">
              <a:buFontTx/>
              <a:buAutoNum type="arabicPeriod"/>
            </a:pPr>
            <a:r>
              <a:rPr lang="en-GB" sz="2400" dirty="0">
                <a:latin typeface="Comic Sans MS" panose="030F0702030302020204" pitchFamily="66" charset="0"/>
              </a:rPr>
              <a:t>The atom economy would be 100% if only one product formed.</a:t>
            </a:r>
          </a:p>
          <a:p>
            <a:pPr marL="514350" indent="-514350">
              <a:buFontTx/>
              <a:buAutoNum type="arabicPeriod"/>
            </a:pPr>
            <a:r>
              <a:rPr lang="en-GB" sz="2400" dirty="0">
                <a:latin typeface="Comic Sans MS" panose="030F0702030302020204" pitchFamily="66" charset="0"/>
              </a:rPr>
              <a:t>Atom economy for the second example question would be 29.5%</a:t>
            </a:r>
          </a:p>
          <a:p>
            <a:pPr marL="514350" indent="-514350">
              <a:buFontTx/>
              <a:buAutoNum type="arabicPeriod"/>
            </a:pPr>
            <a:r>
              <a:rPr lang="en-GB" sz="2400" dirty="0">
                <a:latin typeface="Comic Sans MS" panose="030F0702030302020204" pitchFamily="66" charset="0"/>
              </a:rPr>
              <a:t>It is important to ensure high atom economy as this ensures sustainable development.</a:t>
            </a:r>
          </a:p>
          <a:p>
            <a:pPr marL="514350" indent="-514350">
              <a:buFontTx/>
              <a:buAutoNum type="arabicPeriod"/>
            </a:pPr>
            <a:r>
              <a:rPr lang="en-GB" sz="2400" dirty="0">
                <a:latin typeface="Comic Sans MS" panose="030F0702030302020204" pitchFamily="66" charset="0"/>
              </a:rPr>
              <a:t>Efficient processes conserve more natural resources and produce less waste.</a:t>
            </a:r>
            <a:endParaRPr lang="en-US" sz="2400" dirty="0">
              <a:latin typeface="Comic Sans MS" panose="030F0702030302020204" pitchFamily="66" charset="0"/>
            </a:endParaRPr>
          </a:p>
        </p:txBody>
      </p:sp>
      <p:sp>
        <p:nvSpPr>
          <p:cNvPr id="5" name="TextBox 4">
            <a:extLst>
              <a:ext uri="{FF2B5EF4-FFF2-40B4-BE49-F238E27FC236}">
                <a16:creationId xmlns:a16="http://schemas.microsoft.com/office/drawing/2014/main" id="{E6ABDC70-7B46-4A4B-A39C-BB3B1957D3CC}"/>
              </a:ext>
            </a:extLst>
          </p:cNvPr>
          <p:cNvSpPr txBox="1"/>
          <p:nvPr/>
        </p:nvSpPr>
        <p:spPr>
          <a:xfrm>
            <a:off x="180754" y="200592"/>
            <a:ext cx="4646428" cy="707886"/>
          </a:xfrm>
          <a:prstGeom prst="rect">
            <a:avLst/>
          </a:prstGeom>
          <a:noFill/>
        </p:spPr>
        <p:txBody>
          <a:bodyPr wrap="square" rtlCol="0">
            <a:spAutoFit/>
          </a:bodyPr>
          <a:lstStyle/>
          <a:p>
            <a:r>
              <a:rPr lang="en-GB" sz="4000" dirty="0">
                <a:solidFill>
                  <a:srgbClr val="FF0000"/>
                </a:solidFill>
                <a:latin typeface="Comic Sans MS" panose="030F0702030302020204" pitchFamily="66" charset="0"/>
              </a:rPr>
              <a:t>Self-assessment:</a:t>
            </a:r>
            <a:endParaRPr lang="en-US" sz="4000" dirty="0">
              <a:solidFill>
                <a:srgbClr val="FF0000"/>
              </a:solidFill>
              <a:latin typeface="Comic Sans MS" panose="030F0702030302020204" pitchFamily="66" charset="0"/>
            </a:endParaRPr>
          </a:p>
        </p:txBody>
      </p:sp>
      <p:pic>
        <p:nvPicPr>
          <p:cNvPr id="1026" name="Picture 2" descr="Check, Check Mark, Red, Mark, Tick, Symbol, Choice">
            <a:extLst>
              <a:ext uri="{FF2B5EF4-FFF2-40B4-BE49-F238E27FC236}">
                <a16:creationId xmlns:a16="http://schemas.microsoft.com/office/drawing/2014/main" id="{99F5D87B-E0D7-4E63-8136-2EC87728F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538" y="5680695"/>
            <a:ext cx="935872" cy="9751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175D2D0-C34C-48AD-B849-CEA2F038B23B}"/>
              </a:ext>
            </a:extLst>
          </p:cNvPr>
          <p:cNvPicPr>
            <a:picLocks noChangeAspect="1"/>
          </p:cNvPicPr>
          <p:nvPr/>
        </p:nvPicPr>
        <p:blipFill>
          <a:blip r:embed="rId3"/>
          <a:stretch>
            <a:fillRect/>
          </a:stretch>
        </p:blipFill>
        <p:spPr>
          <a:xfrm>
            <a:off x="4934505" y="1812851"/>
            <a:ext cx="2380695" cy="1271126"/>
          </a:xfrm>
          <a:prstGeom prst="rect">
            <a:avLst/>
          </a:prstGeom>
        </p:spPr>
      </p:pic>
      <p:sp>
        <p:nvSpPr>
          <p:cNvPr id="12" name="TextBox 11">
            <a:extLst>
              <a:ext uri="{FF2B5EF4-FFF2-40B4-BE49-F238E27FC236}">
                <a16:creationId xmlns:a16="http://schemas.microsoft.com/office/drawing/2014/main" id="{6BC12A4E-65F9-4CAC-82ED-2C1CA56DFFE1}"/>
              </a:ext>
            </a:extLst>
          </p:cNvPr>
          <p:cNvSpPr txBox="1"/>
          <p:nvPr/>
        </p:nvSpPr>
        <p:spPr>
          <a:xfrm>
            <a:off x="7389421" y="2200940"/>
            <a:ext cx="1254642" cy="400110"/>
          </a:xfrm>
          <a:prstGeom prst="rect">
            <a:avLst/>
          </a:prstGeom>
          <a:noFill/>
        </p:spPr>
        <p:txBody>
          <a:bodyPr wrap="square" rtlCol="0">
            <a:spAutoFit/>
          </a:bodyPr>
          <a:lstStyle/>
          <a:p>
            <a:r>
              <a:rPr lang="en-GB" sz="2000" b="1" dirty="0"/>
              <a:t>x 100%</a:t>
            </a:r>
            <a:endParaRPr lang="en-US" sz="2000" b="1" dirty="0"/>
          </a:p>
        </p:txBody>
      </p:sp>
    </p:spTree>
    <p:extLst>
      <p:ext uri="{BB962C8B-B14F-4D97-AF65-F5344CB8AC3E}">
        <p14:creationId xmlns:p14="http://schemas.microsoft.com/office/powerpoint/2010/main" val="402893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72106-B95A-472B-B6A6-22B12D74A909}"/>
              </a:ext>
            </a:extLst>
          </p:cNvPr>
          <p:cNvSpPr txBox="1"/>
          <p:nvPr/>
        </p:nvSpPr>
        <p:spPr>
          <a:xfrm>
            <a:off x="288198" y="3545039"/>
            <a:ext cx="8567603" cy="3139321"/>
          </a:xfrm>
          <a:prstGeom prst="rect">
            <a:avLst/>
          </a:prstGeom>
          <a:solidFill>
            <a:srgbClr val="CCFFFF"/>
          </a:solidFill>
        </p:spPr>
        <p:txBody>
          <a:bodyPr wrap="square" rtlCol="0">
            <a:spAutoFit/>
          </a:bodyPr>
          <a:lstStyle/>
          <a:p>
            <a:r>
              <a:rPr lang="en-GB" sz="2200" b="1" dirty="0">
                <a:latin typeface="Comic Sans MS" panose="030F0702030302020204" pitchFamily="66" charset="0"/>
              </a:rPr>
              <a:t>Remember:</a:t>
            </a:r>
          </a:p>
          <a:p>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The first thing to figure out is what is the desired product?</a:t>
            </a:r>
          </a:p>
          <a:p>
            <a:pPr marL="342900" indent="-342900">
              <a:buFont typeface="Arial" panose="020B0604020202020204" pitchFamily="34" charset="0"/>
              <a:buChar char="•"/>
            </a:pPr>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Next, calculate the M</a:t>
            </a:r>
            <a:r>
              <a:rPr lang="en-GB" sz="2200" baseline="-25000" dirty="0">
                <a:latin typeface="Comic Sans MS" panose="030F0702030302020204" pitchFamily="66" charset="0"/>
              </a:rPr>
              <a:t>r</a:t>
            </a:r>
            <a:r>
              <a:rPr lang="en-GB" sz="2200" dirty="0">
                <a:latin typeface="Comic Sans MS" panose="030F0702030302020204" pitchFamily="66" charset="0"/>
              </a:rPr>
              <a:t> of the desired product and of each of the reactants (for this calculation you multiply the M</a:t>
            </a:r>
            <a:r>
              <a:rPr lang="en-GB" sz="2200" baseline="-25000" dirty="0">
                <a:latin typeface="Comic Sans MS" panose="030F0702030302020204" pitchFamily="66" charset="0"/>
              </a:rPr>
              <a:t>r</a:t>
            </a:r>
            <a:r>
              <a:rPr lang="en-GB" sz="2200" dirty="0">
                <a:latin typeface="Comic Sans MS" panose="030F0702030302020204" pitchFamily="66" charset="0"/>
              </a:rPr>
              <a:t> by the no. of moles)</a:t>
            </a:r>
          </a:p>
          <a:p>
            <a:pPr marL="342900" indent="-342900">
              <a:buFont typeface="Arial" panose="020B0604020202020204" pitchFamily="34" charset="0"/>
              <a:buChar char="•"/>
            </a:pPr>
            <a:endParaRPr lang="en-GB" sz="2200" dirty="0">
              <a:latin typeface="Comic Sans MS" panose="030F0702030302020204" pitchFamily="66" charset="0"/>
            </a:endParaRPr>
          </a:p>
          <a:p>
            <a:pPr marL="342900" indent="-342900">
              <a:buFont typeface="Arial" panose="020B0604020202020204" pitchFamily="34" charset="0"/>
              <a:buChar char="•"/>
            </a:pPr>
            <a:r>
              <a:rPr lang="en-GB" sz="2200" dirty="0">
                <a:latin typeface="Comic Sans MS" panose="030F0702030302020204" pitchFamily="66" charset="0"/>
              </a:rPr>
              <a:t>Then, calculate the atom economy using the equation</a:t>
            </a:r>
          </a:p>
        </p:txBody>
      </p:sp>
      <p:sp>
        <p:nvSpPr>
          <p:cNvPr id="5" name="TextBox 4">
            <a:extLst>
              <a:ext uri="{FF2B5EF4-FFF2-40B4-BE49-F238E27FC236}">
                <a16:creationId xmlns:a16="http://schemas.microsoft.com/office/drawing/2014/main" id="{E094BFB9-3BF3-41BE-83D8-C056BD28B031}"/>
              </a:ext>
            </a:extLst>
          </p:cNvPr>
          <p:cNvSpPr txBox="1"/>
          <p:nvPr/>
        </p:nvSpPr>
        <p:spPr>
          <a:xfrm>
            <a:off x="288198" y="173640"/>
            <a:ext cx="8567603" cy="3293209"/>
          </a:xfrm>
          <a:prstGeom prst="rect">
            <a:avLst/>
          </a:prstGeom>
          <a:noFill/>
        </p:spPr>
        <p:txBody>
          <a:bodyPr wrap="square" rtlCol="0">
            <a:spAutoFit/>
          </a:bodyPr>
          <a:lstStyle/>
          <a:p>
            <a:r>
              <a:rPr lang="en-GB" sz="2400" dirty="0">
                <a:solidFill>
                  <a:srgbClr val="0070C0"/>
                </a:solidFill>
                <a:latin typeface="Comic Sans MS" panose="030F0702030302020204" pitchFamily="66" charset="0"/>
              </a:rPr>
              <a:t>Worked example:</a:t>
            </a:r>
          </a:p>
          <a:p>
            <a:endParaRPr lang="en-GB" dirty="0">
              <a:latin typeface="Comic Sans MS" panose="030F0702030302020204" pitchFamily="66" charset="0"/>
            </a:endParaRPr>
          </a:p>
          <a:p>
            <a:r>
              <a:rPr lang="en-GB" sz="2400" dirty="0">
                <a:latin typeface="Comic Sans MS" panose="030F0702030302020204" pitchFamily="66" charset="0"/>
              </a:rPr>
              <a:t>The following shows a reaction for making hydrogen from methane:</a:t>
            </a:r>
          </a:p>
          <a:p>
            <a:endParaRPr lang="en-GB" sz="2400" dirty="0">
              <a:latin typeface="Comic Sans MS" panose="030F0702030302020204" pitchFamily="66" charset="0"/>
            </a:endParaRPr>
          </a:p>
          <a:p>
            <a:r>
              <a:rPr lang="en-GB" sz="2400" dirty="0">
                <a:latin typeface="Comic Sans MS" panose="030F0702030302020204" pitchFamily="66" charset="0"/>
              </a:rPr>
              <a:t>      CH</a:t>
            </a:r>
            <a:r>
              <a:rPr lang="en-GB" sz="2400" baseline="-25000" dirty="0">
                <a:latin typeface="Comic Sans MS" panose="030F0702030302020204" pitchFamily="66" charset="0"/>
              </a:rPr>
              <a:t>4</a:t>
            </a:r>
            <a:r>
              <a:rPr lang="en-GB" sz="2400" dirty="0">
                <a:latin typeface="Comic Sans MS" panose="030F0702030302020204" pitchFamily="66" charset="0"/>
              </a:rPr>
              <a:t>    +     H</a:t>
            </a:r>
            <a:r>
              <a:rPr lang="en-GB" sz="2400" baseline="-25000" dirty="0">
                <a:latin typeface="Comic Sans MS" panose="030F0702030302020204" pitchFamily="66" charset="0"/>
              </a:rPr>
              <a:t>2</a:t>
            </a:r>
            <a:r>
              <a:rPr lang="en-GB" sz="2400" dirty="0">
                <a:latin typeface="Comic Sans MS" panose="030F0702030302020204" pitchFamily="66" charset="0"/>
              </a:rPr>
              <a:t>O     </a:t>
            </a:r>
            <a:r>
              <a:rPr lang="en-GB" sz="2400" dirty="0">
                <a:latin typeface="Comic Sans MS" panose="030F0702030302020204" pitchFamily="66" charset="0"/>
                <a:sym typeface="Wingdings" panose="05000000000000000000" pitchFamily="2" charset="2"/>
              </a:rPr>
              <a:t>    CO    +     </a:t>
            </a:r>
            <a:r>
              <a:rPr lang="en-GB" sz="2400" dirty="0">
                <a:solidFill>
                  <a:srgbClr val="FF0000"/>
                </a:solidFill>
                <a:latin typeface="Comic Sans MS" panose="030F0702030302020204" pitchFamily="66" charset="0"/>
                <a:sym typeface="Wingdings" panose="05000000000000000000" pitchFamily="2" charset="2"/>
              </a:rPr>
              <a:t>3</a:t>
            </a:r>
            <a:r>
              <a:rPr lang="en-GB" sz="2400" dirty="0">
                <a:latin typeface="Comic Sans MS" panose="030F0702030302020204" pitchFamily="66" charset="0"/>
                <a:sym typeface="Wingdings" panose="05000000000000000000" pitchFamily="2" charset="2"/>
              </a:rPr>
              <a:t>H</a:t>
            </a:r>
            <a:r>
              <a:rPr lang="en-GB" sz="2400" baseline="-25000" dirty="0">
                <a:latin typeface="Comic Sans MS" panose="030F0702030302020204" pitchFamily="66" charset="0"/>
                <a:sym typeface="Wingdings" panose="05000000000000000000" pitchFamily="2" charset="2"/>
              </a:rPr>
              <a:t>2</a:t>
            </a:r>
          </a:p>
          <a:p>
            <a:endParaRPr lang="en-GB" sz="2400" baseline="-25000" dirty="0">
              <a:latin typeface="Comic Sans MS" panose="030F0702030302020204" pitchFamily="66" charset="0"/>
              <a:sym typeface="Wingdings" panose="05000000000000000000" pitchFamily="2" charset="2"/>
            </a:endParaRPr>
          </a:p>
          <a:p>
            <a:r>
              <a:rPr lang="en-GB" sz="2400" dirty="0">
                <a:latin typeface="Comic Sans MS" panose="030F0702030302020204" pitchFamily="66" charset="0"/>
                <a:sym typeface="Wingdings" panose="05000000000000000000" pitchFamily="2" charset="2"/>
              </a:rPr>
              <a:t>Calculate the atom economy for making hydrogen in this reaction</a:t>
            </a:r>
            <a:endParaRPr lang="en-US" sz="2400" dirty="0">
              <a:latin typeface="Comic Sans MS" panose="030F0702030302020204" pitchFamily="66" charset="0"/>
            </a:endParaRPr>
          </a:p>
        </p:txBody>
      </p:sp>
    </p:spTree>
    <p:extLst>
      <p:ext uri="{BB962C8B-B14F-4D97-AF65-F5344CB8AC3E}">
        <p14:creationId xmlns:p14="http://schemas.microsoft.com/office/powerpoint/2010/main" val="311744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08AEA-A854-4CB1-92BF-EDEAE8AA181C}"/>
              </a:ext>
            </a:extLst>
          </p:cNvPr>
          <p:cNvSpPr/>
          <p:nvPr/>
        </p:nvSpPr>
        <p:spPr>
          <a:xfrm>
            <a:off x="1507425" y="639358"/>
            <a:ext cx="6341801" cy="523220"/>
          </a:xfrm>
          <a:prstGeom prst="rect">
            <a:avLst/>
          </a:prstGeom>
        </p:spPr>
        <p:txBody>
          <a:bodyPr wrap="none">
            <a:spAutoFit/>
          </a:bodyPr>
          <a:lstStyle/>
          <a:p>
            <a:r>
              <a:rPr lang="en-GB" dirty="0">
                <a:latin typeface="Comic Sans MS" panose="030F0702030302020204" pitchFamily="66" charset="0"/>
              </a:rPr>
              <a:t> </a:t>
            </a:r>
            <a:r>
              <a:rPr lang="en-GB" sz="2800" dirty="0">
                <a:latin typeface="Comic Sans MS" panose="030F0702030302020204" pitchFamily="66" charset="0"/>
              </a:rPr>
              <a:t>CH</a:t>
            </a:r>
            <a:r>
              <a:rPr lang="en-GB" sz="2800" baseline="-25000" dirty="0">
                <a:latin typeface="Comic Sans MS" panose="030F0702030302020204" pitchFamily="66" charset="0"/>
              </a:rPr>
              <a:t>4</a:t>
            </a:r>
            <a:r>
              <a:rPr lang="en-GB" sz="2800" dirty="0">
                <a:latin typeface="Comic Sans MS" panose="030F0702030302020204" pitchFamily="66" charset="0"/>
              </a:rPr>
              <a:t>    +     H</a:t>
            </a:r>
            <a:r>
              <a:rPr lang="en-GB" sz="2800" baseline="-25000" dirty="0">
                <a:latin typeface="Comic Sans MS" panose="030F0702030302020204" pitchFamily="66" charset="0"/>
              </a:rPr>
              <a:t>2</a:t>
            </a:r>
            <a:r>
              <a:rPr lang="en-GB" sz="2800" dirty="0">
                <a:latin typeface="Comic Sans MS" panose="030F0702030302020204" pitchFamily="66" charset="0"/>
              </a:rPr>
              <a:t>O     </a:t>
            </a:r>
            <a:r>
              <a:rPr lang="en-GB" sz="2800" dirty="0">
                <a:latin typeface="Comic Sans MS" panose="030F0702030302020204" pitchFamily="66" charset="0"/>
                <a:sym typeface="Wingdings" panose="05000000000000000000" pitchFamily="2" charset="2"/>
              </a:rPr>
              <a:t>    CO    +     </a:t>
            </a:r>
            <a:r>
              <a:rPr lang="en-GB" sz="2800" dirty="0">
                <a:solidFill>
                  <a:srgbClr val="FF0000"/>
                </a:solidFill>
                <a:latin typeface="Comic Sans MS" panose="030F0702030302020204" pitchFamily="66" charset="0"/>
                <a:sym typeface="Wingdings" panose="05000000000000000000" pitchFamily="2" charset="2"/>
              </a:rPr>
              <a:t>3</a:t>
            </a:r>
            <a:r>
              <a:rPr lang="en-GB" sz="2800" dirty="0">
                <a:latin typeface="Comic Sans MS" panose="030F0702030302020204" pitchFamily="66" charset="0"/>
                <a:sym typeface="Wingdings" panose="05000000000000000000" pitchFamily="2" charset="2"/>
              </a:rPr>
              <a:t>H</a:t>
            </a:r>
            <a:r>
              <a:rPr lang="en-GB" sz="2800" baseline="-25000" dirty="0">
                <a:latin typeface="Comic Sans MS" panose="030F0702030302020204" pitchFamily="66" charset="0"/>
                <a:sym typeface="Wingdings" panose="05000000000000000000" pitchFamily="2" charset="2"/>
              </a:rPr>
              <a:t>2</a:t>
            </a:r>
            <a:endParaRPr lang="en-US" dirty="0"/>
          </a:p>
        </p:txBody>
      </p:sp>
      <p:sp>
        <p:nvSpPr>
          <p:cNvPr id="5" name="TextBox 4">
            <a:extLst>
              <a:ext uri="{FF2B5EF4-FFF2-40B4-BE49-F238E27FC236}">
                <a16:creationId xmlns:a16="http://schemas.microsoft.com/office/drawing/2014/main" id="{5DA33A28-F989-40D9-B93B-8E21B8CAA32E}"/>
              </a:ext>
            </a:extLst>
          </p:cNvPr>
          <p:cNvSpPr txBox="1"/>
          <p:nvPr/>
        </p:nvSpPr>
        <p:spPr>
          <a:xfrm>
            <a:off x="334924" y="1585701"/>
            <a:ext cx="8686801"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omic Sans MS" panose="030F0702030302020204" pitchFamily="66" charset="0"/>
              </a:rPr>
              <a:t>The desired product is </a:t>
            </a:r>
            <a:r>
              <a:rPr lang="en-GB" sz="2400" dirty="0">
                <a:solidFill>
                  <a:srgbClr val="FF0000"/>
                </a:solidFill>
                <a:latin typeface="Comic Sans MS" panose="030F0702030302020204" pitchFamily="66" charset="0"/>
              </a:rPr>
              <a:t>hydrogen</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Mr of desired product = 2, multiplied by number of moles = 2 x 3 =</a:t>
            </a:r>
            <a:r>
              <a:rPr lang="en-GB" sz="2400" dirty="0">
                <a:solidFill>
                  <a:srgbClr val="FF0000"/>
                </a:solidFill>
                <a:latin typeface="Comic Sans MS" panose="030F0702030302020204" pitchFamily="66" charset="0"/>
              </a:rPr>
              <a:t> 6</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Mr of reactants = </a:t>
            </a:r>
          </a:p>
          <a:p>
            <a:r>
              <a:rPr lang="en-GB" sz="2400" dirty="0">
                <a:latin typeface="Comic Sans MS" panose="030F0702030302020204" pitchFamily="66" charset="0"/>
              </a:rPr>
              <a:t>	- CH4 = 12 + (4 x 1) = 16</a:t>
            </a:r>
          </a:p>
          <a:p>
            <a:r>
              <a:rPr lang="en-GB" sz="2400" dirty="0">
                <a:latin typeface="Comic Sans MS" panose="030F0702030302020204" pitchFamily="66" charset="0"/>
              </a:rPr>
              <a:t>	- H2O = (1 x 2) + 16 = 18</a:t>
            </a:r>
          </a:p>
          <a:p>
            <a:r>
              <a:rPr lang="en-GB" sz="2400" dirty="0">
                <a:latin typeface="Comic Sans MS" panose="030F0702030302020204" pitchFamily="66" charset="0"/>
              </a:rPr>
              <a:t>	- Total = 16 + 18 = </a:t>
            </a:r>
            <a:r>
              <a:rPr lang="en-GB" sz="2400" dirty="0">
                <a:solidFill>
                  <a:srgbClr val="FF0000"/>
                </a:solidFill>
                <a:latin typeface="Comic Sans MS" panose="030F0702030302020204" pitchFamily="66" charset="0"/>
              </a:rPr>
              <a:t>34</a:t>
            </a:r>
          </a:p>
          <a:p>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Atom economy = 6 / 34 = 0.18 x 100 = </a:t>
            </a:r>
            <a:r>
              <a:rPr lang="en-GB" sz="2400" dirty="0">
                <a:solidFill>
                  <a:srgbClr val="FF0000"/>
                </a:solidFill>
                <a:latin typeface="Comic Sans MS" panose="030F0702030302020204" pitchFamily="66" charset="0"/>
              </a:rPr>
              <a:t>18%</a:t>
            </a:r>
          </a:p>
          <a:p>
            <a:endParaRPr lang="en-GB" sz="2400" dirty="0">
              <a:latin typeface="Comic Sans MS" panose="030F0702030302020204" pitchFamily="66" charset="0"/>
            </a:endParaRPr>
          </a:p>
          <a:p>
            <a:endParaRPr lang="en-US" sz="2400" dirty="0">
              <a:latin typeface="Comic Sans MS" panose="030F0702030302020204" pitchFamily="66" charset="0"/>
            </a:endParaRPr>
          </a:p>
        </p:txBody>
      </p:sp>
    </p:spTree>
    <p:extLst>
      <p:ext uri="{BB962C8B-B14F-4D97-AF65-F5344CB8AC3E}">
        <p14:creationId xmlns:p14="http://schemas.microsoft.com/office/powerpoint/2010/main" val="305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down)">
                                      <p:cBhvr>
                                        <p:cTn id="18" dur="500"/>
                                        <p:tgtEl>
                                          <p:spTgt spid="5">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down)">
                                      <p:cBhvr>
                                        <p:cTn id="21" dur="500"/>
                                        <p:tgtEl>
                                          <p:spTgt spid="5">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down)">
                                      <p:cBhvr>
                                        <p:cTn id="24" dur="500"/>
                                        <p:tgtEl>
                                          <p:spTgt spid="5">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circle(in)">
                                      <p:cBhvr>
                                        <p:cTn id="32"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F87636-AAC2-4937-9507-4F2261722B00}"/>
              </a:ext>
            </a:extLst>
          </p:cNvPr>
          <p:cNvSpPr txBox="1"/>
          <p:nvPr/>
        </p:nvSpPr>
        <p:spPr>
          <a:xfrm>
            <a:off x="0" y="340242"/>
            <a:ext cx="9144000" cy="2062103"/>
          </a:xfrm>
          <a:prstGeom prst="rect">
            <a:avLst/>
          </a:prstGeom>
          <a:solidFill>
            <a:srgbClr val="EBFFFF"/>
          </a:solidFill>
        </p:spPr>
        <p:txBody>
          <a:bodyPr wrap="square" rtlCol="0">
            <a:spAutoFit/>
          </a:bodyPr>
          <a:lstStyle/>
          <a:p>
            <a:pPr algn="ctr"/>
            <a:r>
              <a:rPr lang="en-GB" sz="3200" dirty="0">
                <a:solidFill>
                  <a:srgbClr val="0070C0"/>
                </a:solidFill>
                <a:latin typeface="Comic Sans MS" panose="030F0702030302020204" pitchFamily="66" charset="0"/>
              </a:rPr>
              <a:t>Task</a:t>
            </a:r>
            <a:r>
              <a:rPr lang="en-GB" sz="3200" dirty="0">
                <a:latin typeface="Comic Sans MS" panose="030F0702030302020204" pitchFamily="66" charset="0"/>
              </a:rPr>
              <a:t>: Using the worked example, write down a step-by-step checklist of tasks you will need to complete in order to calculate atom economy of a reaction</a:t>
            </a:r>
            <a:endParaRPr lang="en-US" sz="3200" dirty="0">
              <a:latin typeface="Comic Sans MS" panose="030F0702030302020204" pitchFamily="66" charset="0"/>
            </a:endParaRPr>
          </a:p>
        </p:txBody>
      </p:sp>
      <p:pic>
        <p:nvPicPr>
          <p:cNvPr id="5" name="Picture 2" descr="Checklist, Clipboard, Questionnaire, Pen, Computer">
            <a:extLst>
              <a:ext uri="{FF2B5EF4-FFF2-40B4-BE49-F238E27FC236}">
                <a16:creationId xmlns:a16="http://schemas.microsoft.com/office/drawing/2014/main" id="{2CD702D5-3F31-41E8-8AEF-23670FC7A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310" y="2240701"/>
            <a:ext cx="4429909" cy="442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5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A8D703-699C-4E79-A7B7-C892F64AAC6F}"/>
              </a:ext>
            </a:extLst>
          </p:cNvPr>
          <p:cNvSpPr txBox="1"/>
          <p:nvPr/>
        </p:nvSpPr>
        <p:spPr>
          <a:xfrm>
            <a:off x="308343" y="471122"/>
            <a:ext cx="8676169" cy="5016758"/>
          </a:xfrm>
          <a:prstGeom prst="rect">
            <a:avLst/>
          </a:prstGeom>
          <a:noFill/>
        </p:spPr>
        <p:txBody>
          <a:bodyPr wrap="square" rtlCol="0">
            <a:spAutoFit/>
          </a:bodyPr>
          <a:lstStyle/>
          <a:p>
            <a:r>
              <a:rPr lang="en-GB" sz="3200" dirty="0">
                <a:solidFill>
                  <a:srgbClr val="0070C0"/>
                </a:solidFill>
                <a:latin typeface="Comic Sans MS" panose="030F0702030302020204" pitchFamily="66" charset="0"/>
              </a:rPr>
              <a:t>To work you atom economy you must:</a:t>
            </a:r>
          </a:p>
          <a:p>
            <a:endParaRPr lang="en-GB" sz="2400" dirty="0">
              <a:latin typeface="Comic Sans MS" panose="030F0702030302020204" pitchFamily="66" charset="0"/>
            </a:endParaRPr>
          </a:p>
          <a:p>
            <a:pPr marL="342900" indent="-342900">
              <a:buAutoNum type="arabicPeriod"/>
            </a:pPr>
            <a:r>
              <a:rPr lang="en-GB" sz="2400" dirty="0">
                <a:latin typeface="Comic Sans MS" panose="030F0702030302020204" pitchFamily="66" charset="0"/>
              </a:rPr>
              <a:t>Write out the balanced symbol equation if it has not been provided for you</a:t>
            </a:r>
          </a:p>
          <a:p>
            <a:pPr marL="342900" indent="-342900">
              <a:buAutoNum type="arabicPeriod"/>
            </a:pPr>
            <a:r>
              <a:rPr lang="en-GB" sz="2400" dirty="0">
                <a:latin typeface="Comic Sans MS" panose="030F0702030302020204" pitchFamily="66" charset="0"/>
              </a:rPr>
              <a:t>Decide what the desired product is</a:t>
            </a:r>
          </a:p>
          <a:p>
            <a:pPr marL="342900" indent="-342900">
              <a:buAutoNum type="arabicPeriod"/>
            </a:pPr>
            <a:r>
              <a:rPr lang="en-GB" sz="2400" dirty="0">
                <a:latin typeface="Comic Sans MS" panose="030F0702030302020204" pitchFamily="66" charset="0"/>
              </a:rPr>
              <a:t>Calculate the M</a:t>
            </a:r>
            <a:r>
              <a:rPr lang="en-GB" sz="2400" baseline="-25000" dirty="0">
                <a:latin typeface="Comic Sans MS" panose="030F0702030302020204" pitchFamily="66" charset="0"/>
              </a:rPr>
              <a:t>r</a:t>
            </a:r>
            <a:r>
              <a:rPr lang="en-GB" sz="2400" dirty="0">
                <a:latin typeface="Comic Sans MS" panose="030F0702030302020204" pitchFamily="66" charset="0"/>
              </a:rPr>
              <a:t> of the desired product</a:t>
            </a:r>
          </a:p>
          <a:p>
            <a:pPr marL="342900" indent="-342900">
              <a:buAutoNum type="arabicPeriod"/>
            </a:pPr>
            <a:r>
              <a:rPr lang="en-GB" sz="2400" dirty="0">
                <a:latin typeface="Comic Sans MS" panose="030F0702030302020204" pitchFamily="66" charset="0"/>
              </a:rPr>
              <a:t>Calculate the M</a:t>
            </a:r>
            <a:r>
              <a:rPr lang="en-GB" sz="2400" baseline="-25000" dirty="0">
                <a:latin typeface="Comic Sans MS" panose="030F0702030302020204" pitchFamily="66" charset="0"/>
              </a:rPr>
              <a:t>r</a:t>
            </a:r>
            <a:r>
              <a:rPr lang="en-GB" sz="2400" dirty="0">
                <a:latin typeface="Comic Sans MS" panose="030F0702030302020204" pitchFamily="66" charset="0"/>
              </a:rPr>
              <a:t> of each of the reactants</a:t>
            </a:r>
          </a:p>
          <a:p>
            <a:pPr marL="342900" indent="-342900">
              <a:buAutoNum type="arabicPeriod"/>
            </a:pPr>
            <a:r>
              <a:rPr lang="en-GB" sz="2400" dirty="0">
                <a:latin typeface="Comic Sans MS" panose="030F0702030302020204" pitchFamily="66" charset="0"/>
              </a:rPr>
              <a:t>Add together so that you have the total M</a:t>
            </a:r>
            <a:r>
              <a:rPr lang="en-GB" sz="2400" baseline="-25000" dirty="0">
                <a:latin typeface="Comic Sans MS" panose="030F0702030302020204" pitchFamily="66" charset="0"/>
              </a:rPr>
              <a:t>r</a:t>
            </a:r>
            <a:r>
              <a:rPr lang="en-GB" sz="2400" dirty="0">
                <a:latin typeface="Comic Sans MS" panose="030F0702030302020204" pitchFamily="66" charset="0"/>
              </a:rPr>
              <a:t> of all of the reactants</a:t>
            </a:r>
          </a:p>
          <a:p>
            <a:pPr marL="342900" indent="-342900">
              <a:buAutoNum type="arabicPeriod"/>
            </a:pPr>
            <a:r>
              <a:rPr lang="en-GB" sz="2400" dirty="0">
                <a:latin typeface="Comic Sans MS" panose="030F0702030302020204" pitchFamily="66" charset="0"/>
              </a:rPr>
              <a:t>Calculate the atom economy by dividing the relative formula mass of the desired product by the sum of the relative formula mass of the reactants, then multiplying by 100%. </a:t>
            </a:r>
            <a:endParaRPr lang="en-US" sz="2400" dirty="0">
              <a:latin typeface="Comic Sans MS" panose="030F0702030302020204" pitchFamily="66" charset="0"/>
            </a:endParaRPr>
          </a:p>
        </p:txBody>
      </p:sp>
    </p:spTree>
    <p:extLst>
      <p:ext uri="{BB962C8B-B14F-4D97-AF65-F5344CB8AC3E}">
        <p14:creationId xmlns:p14="http://schemas.microsoft.com/office/powerpoint/2010/main" val="3006691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1390</Words>
  <Application>Microsoft Office PowerPoint</Application>
  <PresentationFormat>On-screen Show (4:3)</PresentationFormat>
  <Paragraphs>170</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Comic Sans MS</vt:lpstr>
      <vt:lpstr>Consolas</vt:lpstr>
      <vt:lpstr>Eras Medium ITC</vt:lpstr>
      <vt:lpstr>MV Boli</vt:lpstr>
      <vt:lpstr>Palatino Linotype</vt:lpstr>
      <vt:lpstr>Wingdings</vt:lpstr>
      <vt:lpstr>Office Theme</vt:lpstr>
      <vt:lpstr>Atom Economy</vt:lpstr>
      <vt:lpstr>PowerPoint Presentation</vt:lpstr>
      <vt:lpstr>Progress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AQA GCSE Chemistry Specification</dc:title>
  <dc:creator>Jodie Rawlings</dc:creator>
  <cp:lastModifiedBy>Helen Bradford</cp:lastModifiedBy>
  <cp:revision>5</cp:revision>
  <dcterms:created xsi:type="dcterms:W3CDTF">2019-08-20T15:43:08Z</dcterms:created>
  <dcterms:modified xsi:type="dcterms:W3CDTF">2020-09-23T14:53:07Z</dcterms:modified>
</cp:coreProperties>
</file>