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81" r:id="rId5"/>
    <p:sldId id="370" r:id="rId6"/>
    <p:sldId id="282" r:id="rId7"/>
    <p:sldId id="259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371" r:id="rId20"/>
    <p:sldId id="294" r:id="rId21"/>
    <p:sldId id="295" r:id="rId22"/>
    <p:sldId id="372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B12FD-CC12-4ED5-A882-61F802110BF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08917-256F-43EA-9263-0EE20CAFE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3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</a:t>
            </a:r>
            <a:r>
              <a:rPr lang="en-GB" baseline="0" dirty="0"/>
              <a:t> of structure of eye by Artwork by Holly Fischer [CC BY 3.0 (http://creativecommons.org/licenses/by/3.0)], via Wikimedia Commons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D0EF-76B0-4083-B2BD-6B7EC96DFD06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Pupil reflex</a:t>
            </a:r>
            <a:r>
              <a:rPr lang="en-GB" baseline="0" dirty="0"/>
              <a:t> by </a:t>
            </a:r>
            <a:r>
              <a:rPr lang="en-GB" baseline="0" dirty="0" err="1"/>
              <a:t>OpenStax</a:t>
            </a:r>
            <a:r>
              <a:rPr lang="en-GB" baseline="0" dirty="0"/>
              <a:t> College [CC BY 3.0 (http://creativecommons.org/licenses/by/3.0)], via Wikimedia Commons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D0EF-76B0-4083-B2BD-6B7EC96DFD06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Pupil reflex</a:t>
            </a:r>
            <a:r>
              <a:rPr lang="en-GB" baseline="0" dirty="0"/>
              <a:t> by </a:t>
            </a:r>
            <a:r>
              <a:rPr lang="en-GB" baseline="0" dirty="0" err="1"/>
              <a:t>OpenStax</a:t>
            </a:r>
            <a:r>
              <a:rPr lang="en-GB" baseline="0" dirty="0"/>
              <a:t> College [CC BY 3.0 (http://creativecommons.org/licenses/by/3.0)], via Wikimedia Commons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D0EF-76B0-4083-B2BD-6B7EC96DFD06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Pupil reflex</a:t>
            </a:r>
            <a:r>
              <a:rPr lang="en-GB" baseline="0" dirty="0"/>
              <a:t> by </a:t>
            </a:r>
            <a:r>
              <a:rPr lang="en-GB" baseline="0" dirty="0" err="1"/>
              <a:t>OpenStax</a:t>
            </a:r>
            <a:r>
              <a:rPr lang="en-GB" baseline="0"/>
              <a:t> College [CC BY 3.0 (http://creativecommons.org/licenses/by/3.0)], via Wikimedia Commons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D0EF-76B0-4083-B2BD-6B7EC96DFD06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B0AC-57D7-4788-898F-0BCF77DE589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373-C02C-424C-9AAA-5C334F31C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6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B0AC-57D7-4788-898F-0BCF77DE589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373-C02C-424C-9AAA-5C334F31C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2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B0AC-57D7-4788-898F-0BCF77DE589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373-C02C-424C-9AAA-5C334F31C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9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B0AC-57D7-4788-898F-0BCF77DE589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373-C02C-424C-9AAA-5C334F31C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9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B0AC-57D7-4788-898F-0BCF77DE589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373-C02C-424C-9AAA-5C334F31C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2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B0AC-57D7-4788-898F-0BCF77DE589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373-C02C-424C-9AAA-5C334F31C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71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B0AC-57D7-4788-898F-0BCF77DE589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373-C02C-424C-9AAA-5C334F31C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4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B0AC-57D7-4788-898F-0BCF77DE589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373-C02C-424C-9AAA-5C334F31C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B0AC-57D7-4788-898F-0BCF77DE589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373-C02C-424C-9AAA-5C334F31C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B0AC-57D7-4788-898F-0BCF77DE589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373-C02C-424C-9AAA-5C334F31C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4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B0AC-57D7-4788-898F-0BCF77DE589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373-C02C-424C-9AAA-5C334F31C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15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0B0AC-57D7-4788-898F-0BCF77DE589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4373-C02C-424C-9AAA-5C334F31C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1148857"/>
          </a:xfrm>
          <a:prstGeom prst="roundRect">
            <a:avLst/>
          </a:prstGeom>
          <a:solidFill>
            <a:srgbClr val="ADF1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1015"/>
            <a:ext cx="8534400" cy="1148857"/>
          </a:xfrm>
        </p:spPr>
        <p:txBody>
          <a:bodyPr>
            <a:normAutofit/>
          </a:bodyPr>
          <a:lstStyle/>
          <a:p>
            <a:r>
              <a:rPr lang="en-GB" sz="6600" dirty="0">
                <a:latin typeface="Comic Sans MS" pitchFamily="66" charset="0"/>
              </a:rPr>
              <a:t>The eye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95042"/>
            <a:ext cx="616047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Do now activity:</a:t>
            </a:r>
          </a:p>
          <a:p>
            <a:endParaRPr lang="en-GB" sz="3200" b="1" dirty="0"/>
          </a:p>
          <a:p>
            <a:pPr marL="342900" indent="-342900">
              <a:buAutoNum type="arabicPeriod"/>
            </a:pPr>
            <a:r>
              <a:rPr lang="en-GB" sz="2500" dirty="0">
                <a:solidFill>
                  <a:srgbClr val="FF0000"/>
                </a:solidFill>
              </a:rPr>
              <a:t>Name the four areas which make up the cerebral cortex of the brain</a:t>
            </a:r>
          </a:p>
          <a:p>
            <a:pPr marL="342900" indent="-342900">
              <a:buAutoNum type="arabicPeriod"/>
            </a:pPr>
            <a:endParaRPr lang="en-GB" sz="25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sz="2500" dirty="0">
                <a:solidFill>
                  <a:schemeClr val="accent6">
                    <a:lumMod val="75000"/>
                  </a:schemeClr>
                </a:solidFill>
              </a:rPr>
              <a:t>Describe three ways in which scientists and doctors are able to study the function of parts of the brain</a:t>
            </a:r>
          </a:p>
          <a:p>
            <a:pPr marL="342900" indent="-342900">
              <a:buAutoNum type="arabicPeriod"/>
            </a:pPr>
            <a:endParaRPr lang="en-GB" sz="25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GB" sz="2500" dirty="0">
                <a:solidFill>
                  <a:srgbClr val="00B050"/>
                </a:solidFill>
              </a:rPr>
              <a:t>Explain why the case-study of Phineas Gage isn’t the most reliable evidence we have for providing information on brain structure and function</a:t>
            </a:r>
          </a:p>
        </p:txBody>
      </p:sp>
      <p:pic>
        <p:nvPicPr>
          <p:cNvPr id="17410" name="Picture 2" descr="photography flower green color biology human yellow security circle close up human body iris eye anatomy organ unique seeing macro photography vision c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443" y="1776045"/>
            <a:ext cx="2341758" cy="2174631"/>
          </a:xfrm>
          <a:prstGeom prst="rect">
            <a:avLst/>
          </a:prstGeom>
          <a:noFill/>
        </p:spPr>
      </p:pic>
      <p:pic>
        <p:nvPicPr>
          <p:cNvPr id="17412" name="Picture 4" descr="Image result for eye stru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077" y="4349264"/>
            <a:ext cx="2526323" cy="2174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ile:1508 Autonomic Control of Pupil Size.jpg"/>
          <p:cNvPicPr>
            <a:picLocks noChangeAspect="1" noChangeArrowheads="1"/>
          </p:cNvPicPr>
          <p:nvPr/>
        </p:nvPicPr>
        <p:blipFill>
          <a:blip r:embed="rId3" cstate="print"/>
          <a:srcRect l="87223" t="64000" b="21333"/>
          <a:stretch>
            <a:fillRect/>
          </a:stretch>
        </p:blipFill>
        <p:spPr bwMode="auto">
          <a:xfrm>
            <a:off x="6248400" y="0"/>
            <a:ext cx="844261" cy="990600"/>
          </a:xfrm>
          <a:prstGeom prst="rect">
            <a:avLst/>
          </a:prstGeom>
          <a:noFill/>
        </p:spPr>
      </p:pic>
      <p:pic>
        <p:nvPicPr>
          <p:cNvPr id="9" name="Picture 2" descr="File:1508 Autonomic Control of Pupil Size.jpg"/>
          <p:cNvPicPr>
            <a:picLocks noChangeAspect="1" noChangeArrowheads="1"/>
          </p:cNvPicPr>
          <p:nvPr/>
        </p:nvPicPr>
        <p:blipFill>
          <a:blip r:embed="rId3" cstate="print"/>
          <a:srcRect l="87223" t="36000" b="48000"/>
          <a:stretch>
            <a:fillRect/>
          </a:stretch>
        </p:blipFill>
        <p:spPr bwMode="auto">
          <a:xfrm>
            <a:off x="7924800" y="0"/>
            <a:ext cx="844262" cy="10806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Explaining the pupil reflex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8839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itchFamily="66" charset="0"/>
              </a:rPr>
              <a:t>The ____ is made out of muscle which contracts and relaxes to change the size of the _______ and so control the amount of ______ reaching the retina.</a:t>
            </a:r>
          </a:p>
          <a:p>
            <a:endParaRPr lang="en-GB" sz="2200" dirty="0">
              <a:latin typeface="Comic Sans MS" pitchFamily="66" charset="0"/>
            </a:endParaRPr>
          </a:p>
          <a:p>
            <a:r>
              <a:rPr lang="en-GB" sz="2200" dirty="0">
                <a:latin typeface="Comic Sans MS" pitchFamily="66" charset="0"/>
              </a:rPr>
              <a:t>In dim light, the pupil is ________ so as much light as possible can enter the eye. In order to enlarge the pupil the ______ muscles relax as the _______ muscles contract, causing the _____ to dilate.</a:t>
            </a:r>
          </a:p>
          <a:p>
            <a:endParaRPr lang="en-GB" sz="2200" dirty="0">
              <a:latin typeface="Comic Sans MS" pitchFamily="66" charset="0"/>
            </a:endParaRPr>
          </a:p>
          <a:p>
            <a:r>
              <a:rPr lang="en-GB" sz="2200" dirty="0">
                <a:latin typeface="Comic Sans MS" pitchFamily="66" charset="0"/>
              </a:rPr>
              <a:t>In bright light, the pupil is very small.  This reduces the amount of light entering the eye so the light does not ______ the light-sensitive cells within the ______. In order to constrict the pupil the ______ muscles relax as the _______ muscles contract.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9144000" cy="477054"/>
          </a:xfrm>
          <a:prstGeom prst="rect">
            <a:avLst/>
          </a:prstGeom>
          <a:solidFill>
            <a:srgbClr val="AD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 i="1" dirty="0"/>
              <a:t>Key Words</a:t>
            </a:r>
            <a:r>
              <a:rPr lang="en-GB" sz="2500" i="1" dirty="0"/>
              <a:t>: pupil, circular, iris, damage, enlarged, light, retina, radial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9906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The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iris</a:t>
            </a:r>
            <a:r>
              <a:rPr lang="en-GB" sz="2400" dirty="0">
                <a:latin typeface="Comic Sans MS" pitchFamily="66" charset="0"/>
              </a:rPr>
              <a:t> is made out of muscle which contracts and relaxes to change the size of the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pupil</a:t>
            </a:r>
            <a:r>
              <a:rPr lang="en-GB" sz="2400" dirty="0">
                <a:latin typeface="Comic Sans MS" pitchFamily="66" charset="0"/>
              </a:rPr>
              <a:t> and so control the amount of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light</a:t>
            </a:r>
            <a:r>
              <a:rPr lang="en-GB" sz="2400" dirty="0">
                <a:latin typeface="Comic Sans MS" pitchFamily="66" charset="0"/>
              </a:rPr>
              <a:t> reaching the retina.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In dim light, the pupil is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enlarged</a:t>
            </a:r>
            <a:r>
              <a:rPr lang="en-GB" sz="2400" dirty="0">
                <a:latin typeface="Comic Sans MS" pitchFamily="66" charset="0"/>
              </a:rPr>
              <a:t> so as much light as possible can enter the eye. In order to enlarge the pupil the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circular</a:t>
            </a:r>
            <a:r>
              <a:rPr lang="en-GB" sz="2400" dirty="0">
                <a:latin typeface="Comic Sans MS" pitchFamily="66" charset="0"/>
              </a:rPr>
              <a:t> muscles relax as the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radial</a:t>
            </a:r>
            <a:r>
              <a:rPr lang="en-GB" sz="2400" dirty="0">
                <a:latin typeface="Comic Sans MS" pitchFamily="66" charset="0"/>
              </a:rPr>
              <a:t> muscles contract, causing the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pupil</a:t>
            </a:r>
            <a:r>
              <a:rPr lang="en-GB" sz="2400" dirty="0">
                <a:latin typeface="Comic Sans MS" pitchFamily="66" charset="0"/>
              </a:rPr>
              <a:t> to dilate.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In bright light, the pupil is very small.  This reduces the amount of light entering the eye so the light does not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damage</a:t>
            </a:r>
            <a:r>
              <a:rPr lang="en-GB" sz="2400" dirty="0">
                <a:latin typeface="Comic Sans MS" pitchFamily="66" charset="0"/>
              </a:rPr>
              <a:t> the light-sensitive cells within the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retina</a:t>
            </a:r>
            <a:r>
              <a:rPr lang="en-GB" sz="2400" dirty="0">
                <a:latin typeface="Comic Sans MS" pitchFamily="66" charset="0"/>
              </a:rPr>
              <a:t>. In order to constrict the pupil the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radial</a:t>
            </a:r>
            <a:r>
              <a:rPr lang="en-GB" sz="2400" dirty="0">
                <a:latin typeface="Comic Sans MS" pitchFamily="66" charset="0"/>
              </a:rPr>
              <a:t> muscles relax as the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circular</a:t>
            </a:r>
            <a:r>
              <a:rPr lang="en-GB" sz="2400" dirty="0">
                <a:latin typeface="Comic Sans MS" pitchFamily="66" charset="0"/>
              </a:rPr>
              <a:t> muscles contract.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28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  <p:pic>
        <p:nvPicPr>
          <p:cNvPr id="7" name="Picture 2" descr="Mark, Check, Tick, Red, Correct, Symbol, Choice, 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91200"/>
            <a:ext cx="816716" cy="850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4495800"/>
            <a:ext cx="8839200" cy="2246769"/>
          </a:xfrm>
          <a:prstGeom prst="rect">
            <a:avLst/>
          </a:prstGeom>
          <a:solidFill>
            <a:srgbClr val="AD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The light that enters the eye must be focused clearly on the </a:t>
            </a:r>
            <a:r>
              <a:rPr lang="en-GB" sz="2000" b="1" dirty="0">
                <a:latin typeface="Comic Sans MS" pitchFamily="66" charset="0"/>
              </a:rPr>
              <a:t>retina</a:t>
            </a:r>
            <a:r>
              <a:rPr lang="en-GB" sz="2000" dirty="0">
                <a:latin typeface="Comic Sans MS" pitchFamily="66" charset="0"/>
              </a:rPr>
              <a:t> in order for a clear image to be produced.  The light is focused by the process of </a:t>
            </a:r>
            <a:r>
              <a:rPr lang="en-GB" sz="2000" b="1" dirty="0">
                <a:latin typeface="Comic Sans MS" pitchFamily="66" charset="0"/>
              </a:rPr>
              <a:t>refraction</a:t>
            </a:r>
            <a:r>
              <a:rPr lang="en-GB" sz="2000" dirty="0">
                <a:latin typeface="Comic Sans MS" pitchFamily="66" charset="0"/>
              </a:rPr>
              <a:t>, where light changes direction as it passes through the eye. The </a:t>
            </a:r>
            <a:r>
              <a:rPr lang="en-GB" sz="2000" b="1" dirty="0">
                <a:latin typeface="Comic Sans MS" pitchFamily="66" charset="0"/>
              </a:rPr>
              <a:t>cornea </a:t>
            </a:r>
            <a:r>
              <a:rPr lang="en-GB" sz="2000" dirty="0">
                <a:latin typeface="Comic Sans MS" pitchFamily="66" charset="0"/>
              </a:rPr>
              <a:t>and the jelly in the eyeball change the direction of the light rays, but they always refract it the same amount.  The </a:t>
            </a:r>
            <a:r>
              <a:rPr lang="en-GB" sz="2000" b="1" dirty="0">
                <a:latin typeface="Comic Sans MS" pitchFamily="66" charset="0"/>
              </a:rPr>
              <a:t>ciliary muscles </a:t>
            </a:r>
            <a:r>
              <a:rPr lang="en-GB" sz="2000" dirty="0">
                <a:latin typeface="Comic Sans MS" pitchFamily="66" charset="0"/>
              </a:rPr>
              <a:t>can also contract or relax to control the shape of the </a:t>
            </a:r>
            <a:r>
              <a:rPr lang="en-GB" sz="2000" b="1" dirty="0">
                <a:latin typeface="Comic Sans MS" pitchFamily="66" charset="0"/>
              </a:rPr>
              <a:t>lens</a:t>
            </a:r>
            <a:r>
              <a:rPr lang="en-GB" sz="2000" dirty="0">
                <a:latin typeface="Comic Sans MS" pitchFamily="66" charset="0"/>
              </a:rPr>
              <a:t>, this effects how the much the lens refracts the light.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itchFamily="66" charset="0"/>
              </a:rPr>
              <a:t>Focusing the light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62568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Task: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itchFamily="66" charset="0"/>
              </a:rPr>
              <a:t>Annotate the diagram to show how an image is formed on the retina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itchFamily="66" charset="0"/>
              </a:rPr>
              <a:t>Explain how the structures of the eye work together to focus the light on the retina, use the list of key words in your answer.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662568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10400" y="2667000"/>
            <a:ext cx="1828800" cy="3477875"/>
          </a:xfrm>
          <a:prstGeom prst="rect">
            <a:avLst/>
          </a:prstGeom>
          <a:solidFill>
            <a:srgbClr val="ADF1E9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</a:rPr>
              <a:t>Key Words:</a:t>
            </a:r>
          </a:p>
          <a:p>
            <a:endParaRPr lang="en-GB" sz="20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Ciliary muscle</a:t>
            </a:r>
          </a:p>
          <a:p>
            <a:r>
              <a:rPr lang="en-GB" sz="2000" dirty="0">
                <a:latin typeface="Comic Sans MS" pitchFamily="66" charset="0"/>
              </a:rPr>
              <a:t>Lens</a:t>
            </a:r>
          </a:p>
          <a:p>
            <a:r>
              <a:rPr lang="en-GB" sz="2000" dirty="0">
                <a:latin typeface="Comic Sans MS" pitchFamily="66" charset="0"/>
              </a:rPr>
              <a:t>Retina</a:t>
            </a:r>
          </a:p>
          <a:p>
            <a:r>
              <a:rPr lang="en-GB" sz="2000" dirty="0">
                <a:latin typeface="Comic Sans MS" pitchFamily="66" charset="0"/>
              </a:rPr>
              <a:t>Light-sensitive cells</a:t>
            </a:r>
          </a:p>
          <a:p>
            <a:r>
              <a:rPr lang="en-GB" sz="2000" dirty="0">
                <a:latin typeface="Comic Sans MS" pitchFamily="66" charset="0"/>
              </a:rPr>
              <a:t>Refraction</a:t>
            </a:r>
          </a:p>
          <a:p>
            <a:r>
              <a:rPr lang="en-GB" sz="2000" dirty="0">
                <a:latin typeface="Comic Sans MS" pitchFamily="66" charset="0"/>
              </a:rPr>
              <a:t>Light rays</a:t>
            </a:r>
          </a:p>
          <a:p>
            <a:r>
              <a:rPr lang="en-GB" sz="2000" dirty="0">
                <a:latin typeface="Comic Sans MS" pitchFamily="66" charset="0"/>
              </a:rPr>
              <a:t>Cornea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9906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diagram below shows a reflex in the iris of a human eye in response to changes in light levels.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Describe the changes in the pupils and the iris going from A to B in Figure 1. Explain how these changes occur and refer to the changes in light levels in your answer.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itchFamily="66" charset="0"/>
              </a:rPr>
              <a:t>Plenary: </a:t>
            </a:r>
            <a:r>
              <a:rPr lang="en-GB" sz="3600" dirty="0">
                <a:latin typeface="Comic Sans MS" pitchFamily="66" charset="0"/>
              </a:rPr>
              <a:t>Exam-style question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5983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0070C0"/>
                </a:solidFill>
              </a:rPr>
              <a:t>(4 marks)</a:t>
            </a:r>
          </a:p>
        </p:txBody>
      </p:sp>
      <p:pic>
        <p:nvPicPr>
          <p:cNvPr id="8" name="Picture 2" descr="File:1508 Autonomic Control of Pupil Size.jpg"/>
          <p:cNvPicPr>
            <a:picLocks noChangeAspect="1" noChangeArrowheads="1"/>
          </p:cNvPicPr>
          <p:nvPr/>
        </p:nvPicPr>
        <p:blipFill>
          <a:blip r:embed="rId2" cstate="print"/>
          <a:srcRect l="87223" t="64000" b="21333"/>
          <a:stretch>
            <a:fillRect/>
          </a:stretch>
        </p:blipFill>
        <p:spPr bwMode="auto">
          <a:xfrm>
            <a:off x="2133600" y="1981200"/>
            <a:ext cx="1834861" cy="2152905"/>
          </a:xfrm>
          <a:prstGeom prst="rect">
            <a:avLst/>
          </a:prstGeom>
          <a:noFill/>
        </p:spPr>
      </p:pic>
      <p:pic>
        <p:nvPicPr>
          <p:cNvPr id="9" name="Picture 2" descr="File:1508 Autonomic Control of Pupil Size.jpg"/>
          <p:cNvPicPr>
            <a:picLocks noChangeAspect="1" noChangeArrowheads="1"/>
          </p:cNvPicPr>
          <p:nvPr/>
        </p:nvPicPr>
        <p:blipFill>
          <a:blip r:embed="rId2" cstate="print"/>
          <a:srcRect l="87223" t="36000" b="48000"/>
          <a:stretch>
            <a:fillRect/>
          </a:stretch>
        </p:blipFill>
        <p:spPr bwMode="auto">
          <a:xfrm>
            <a:off x="4953000" y="1981200"/>
            <a:ext cx="1834863" cy="23486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2209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2209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048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Mark Scheme: </a:t>
            </a:r>
          </a:p>
          <a:p>
            <a:endParaRPr lang="en-GB" sz="2400" dirty="0"/>
          </a:p>
          <a:p>
            <a:r>
              <a:rPr lang="en-GB" sz="2400" dirty="0"/>
              <a:t>At A the pupils is constricted/at B the pupil has dilated			1</a:t>
            </a:r>
          </a:p>
          <a:p>
            <a:endParaRPr lang="en-GB" sz="2400" dirty="0"/>
          </a:p>
          <a:p>
            <a:r>
              <a:rPr lang="en-GB" sz="2400" dirty="0"/>
              <a:t>The pupils dilates in low light levels/dim light				1</a:t>
            </a:r>
          </a:p>
          <a:p>
            <a:endParaRPr lang="en-GB" sz="2400" dirty="0"/>
          </a:p>
          <a:p>
            <a:r>
              <a:rPr lang="en-GB" sz="2400" dirty="0"/>
              <a:t>The pupils dilates because the circular muscles of the iris relax		1</a:t>
            </a:r>
          </a:p>
          <a:p>
            <a:endParaRPr lang="en-GB" sz="2400" dirty="0"/>
          </a:p>
          <a:p>
            <a:r>
              <a:rPr lang="en-GB" sz="2400" dirty="0"/>
              <a:t>As the radial muscles of the iris contract</a:t>
            </a:r>
            <a:r>
              <a:rPr lang="en-GB" sz="2800" dirty="0"/>
              <a:t>					1</a:t>
            </a:r>
          </a:p>
        </p:txBody>
      </p:sp>
      <p:pic>
        <p:nvPicPr>
          <p:cNvPr id="4" name="Picture 2" descr="Mark, Check, Tick, Red, Correct, Symbol, Choice, 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679628"/>
            <a:ext cx="1883516" cy="1962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8D5E-0545-495D-9CD9-9C4FDD7F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08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02233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411547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411547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11547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411547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838200"/>
          <a:ext cx="8839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953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Iris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Made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up of muscles which contract and relax to control the size of the pupil and therefore the amount of light that enters the eye.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3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Pupil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A</a:t>
                      </a:r>
                      <a:r>
                        <a:rPr lang="en-GB" sz="1600" baseline="0" dirty="0">
                          <a:latin typeface="+mn-lt"/>
                        </a:rPr>
                        <a:t> hole located in the centre of the iris which allows light to strike the retina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77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Lens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The lens is a clear disc</a:t>
                      </a:r>
                      <a:r>
                        <a:rPr lang="en-GB" sz="1600" baseline="0" dirty="0">
                          <a:latin typeface="+mn-lt"/>
                        </a:rPr>
                        <a:t> which is controlled by the ciliary muscles and suspensory ligaments. The lens focuses the light rays in order to produce a clear image on the retina.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9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Cornea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This</a:t>
                      </a:r>
                      <a:r>
                        <a:rPr lang="en-GB" sz="1600" baseline="0" dirty="0">
                          <a:latin typeface="+mn-lt"/>
                        </a:rPr>
                        <a:t> is a transparent area of the sclera at the front of the eyeball. This lets light into the eye and has an important role of focusing the light rays onto the retina.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9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Suspensory</a:t>
                      </a:r>
                      <a:r>
                        <a:rPr lang="en-GB" sz="1600" baseline="0" dirty="0">
                          <a:latin typeface="+mn-lt"/>
                        </a:rPr>
                        <a:t> ligament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The</a:t>
                      </a:r>
                      <a:r>
                        <a:rPr lang="en-GB" sz="1600" baseline="0" dirty="0">
                          <a:latin typeface="+mn-lt"/>
                        </a:rPr>
                        <a:t> suspensory ligaments sit either side of the lens and are important for holding the lens in position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9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Ciliary muscle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The muscles are attached to the suspensory</a:t>
                      </a:r>
                      <a:r>
                        <a:rPr lang="en-GB" sz="1600" baseline="0" dirty="0">
                          <a:latin typeface="+mn-lt"/>
                        </a:rPr>
                        <a:t> ligaments and by contracting/relaxing control the position of the lens so that it can focus the light.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9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Retina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This is the area at the back of the eye</a:t>
                      </a:r>
                      <a:r>
                        <a:rPr lang="en-GB" sz="1600" baseline="0" dirty="0">
                          <a:latin typeface="+mn-lt"/>
                        </a:rPr>
                        <a:t> which contains clusters of light-sensitive cells.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9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Sclera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This is the white,</a:t>
                      </a:r>
                      <a:r>
                        <a:rPr lang="en-GB" sz="1600" baseline="0" dirty="0">
                          <a:latin typeface="+mn-lt"/>
                        </a:rPr>
                        <a:t> outer layer of the eye. The sclera is quite tough and also strong so that little damage can come to the eyeball.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9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Optic nerve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When</a:t>
                      </a:r>
                      <a:r>
                        <a:rPr lang="en-GB" sz="1600" baseline="0" dirty="0">
                          <a:latin typeface="+mn-lt"/>
                        </a:rPr>
                        <a:t> light-sensitive cells in the retina are stimulated the impulses are sent along sensory neurones in the optic nerve to the brain to be interpreted.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19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Blind Spot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The point where the optic nerve leaves the eye has no retina,</a:t>
                      </a:r>
                      <a:r>
                        <a:rPr lang="en-GB" sz="1600" baseline="0" dirty="0">
                          <a:latin typeface="+mn-lt"/>
                        </a:rPr>
                        <a:t> therefore no light-sensitive cells.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28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Photocopy and cut up for a card sort</a:t>
            </a:r>
            <a:r>
              <a:rPr lang="en-GB" dirty="0"/>
              <a:t>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7F9B43-56E0-4320-A4E1-0597F295C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7" t="3846" r="16794" b="27550"/>
          <a:stretch/>
        </p:blipFill>
        <p:spPr>
          <a:xfrm>
            <a:off x="175847" y="211016"/>
            <a:ext cx="4243753" cy="2496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AA818F-B97A-40B8-8580-81F75EBEF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7" t="3846" r="16794" b="27550"/>
          <a:stretch/>
        </p:blipFill>
        <p:spPr>
          <a:xfrm>
            <a:off x="4724400" y="328247"/>
            <a:ext cx="4243753" cy="2496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4240B4-8DC4-46CE-8AC0-D4CABC874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7" t="3846" r="16794" b="27550"/>
          <a:stretch/>
        </p:blipFill>
        <p:spPr>
          <a:xfrm>
            <a:off x="175847" y="3669324"/>
            <a:ext cx="4243753" cy="2496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30D92-5E62-4913-9894-BC8203B4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7" t="3846" r="16794" b="27550"/>
          <a:stretch/>
        </p:blipFill>
        <p:spPr>
          <a:xfrm>
            <a:off x="4724400" y="3669324"/>
            <a:ext cx="4243753" cy="249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1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GOOD PROGRESS:</a:t>
            </a:r>
          </a:p>
          <a:p>
            <a:pPr marL="0" indent="0">
              <a:buNone/>
            </a:pPr>
            <a:r>
              <a:rPr lang="en-GB" dirty="0">
                <a:solidFill>
                  <a:schemeClr val="dk1"/>
                </a:solidFill>
              </a:rPr>
              <a:t>Name and label the main structures of the eye </a:t>
            </a:r>
          </a:p>
          <a:p>
            <a:pPr marL="0" indent="0">
              <a:buNone/>
            </a:pPr>
            <a:r>
              <a:rPr lang="en-GB" dirty="0"/>
              <a:t>Describe the functions of the main structures of the eye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OUTSTANDING PROGRESS:</a:t>
            </a:r>
          </a:p>
          <a:p>
            <a:pPr marL="0" indent="0">
              <a:buNone/>
            </a:pPr>
            <a:r>
              <a:rPr lang="en-GB" dirty="0"/>
              <a:t>Explain how the pupil reflex works and how the eye is able to focus light on the retina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t="11561" r="13545" b="19072"/>
          <a:stretch>
            <a:fillRect/>
          </a:stretch>
        </p:blipFill>
        <p:spPr bwMode="auto">
          <a:xfrm>
            <a:off x="2438400" y="304800"/>
            <a:ext cx="6273800" cy="454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04697"/>
            <a:ext cx="41927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62000" y="2104697"/>
            <a:ext cx="2057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" y="2104697"/>
            <a:ext cx="20574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3095297"/>
            <a:ext cx="21336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flipV="1">
            <a:off x="666839" y="2104697"/>
            <a:ext cx="2152561" cy="990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629400" y="2104697"/>
            <a:ext cx="41927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819400" y="2104697"/>
            <a:ext cx="41148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19400" y="2104697"/>
            <a:ext cx="4114800" cy="990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104697"/>
            <a:ext cx="4114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9400" y="3095297"/>
            <a:ext cx="411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Stimuli ~</a:t>
            </a:r>
          </a:p>
          <a:p>
            <a:pPr marL="0" indent="0">
              <a:buNone/>
            </a:pPr>
            <a:endParaRPr lang="en-GB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Receptors ~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888" y="86650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Changes that occur in an animal’s environment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590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Cells clustered together in sense organs which detect changes in the environment (stimuli).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560" y="4491552"/>
            <a:ext cx="8606882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What do photoreceptor cells do? </a:t>
            </a:r>
          </a:p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Where are they situated?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559" y="5568770"/>
            <a:ext cx="8606881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What other structures in the eye help to focus the light on the retina?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1" y="384522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Think &gt; Pair &gt; Share:</a:t>
            </a:r>
          </a:p>
        </p:txBody>
      </p:sp>
    </p:spTree>
    <p:extLst>
      <p:ext uri="{BB962C8B-B14F-4D97-AF65-F5344CB8AC3E}">
        <p14:creationId xmlns:p14="http://schemas.microsoft.com/office/powerpoint/2010/main" val="232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3" y="1187986"/>
            <a:ext cx="6169701" cy="46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870333" y="2788186"/>
            <a:ext cx="9144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94133" y="3321586"/>
            <a:ext cx="11430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70333" y="3854986"/>
            <a:ext cx="7620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4133" y="3245386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37133" y="1797586"/>
            <a:ext cx="762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070733" y="2788186"/>
            <a:ext cx="3810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756533" y="2559586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27933" y="4235986"/>
            <a:ext cx="3048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18333" y="3931186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175133" y="2483386"/>
            <a:ext cx="7620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60933" y="14165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46533" y="21785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5533" y="24833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9333" y="30167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4.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9333" y="35501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5.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5533" y="41597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6.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65933" y="26357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7.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13733" y="22547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8.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46933" y="476938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10.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13533" y="37025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9.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72200" y="1371600"/>
            <a:ext cx="2514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Optic nerve</a:t>
            </a:r>
          </a:p>
          <a:p>
            <a:r>
              <a:rPr lang="en-GB" sz="2800" dirty="0">
                <a:latin typeface="Comic Sans MS" pitchFamily="66" charset="0"/>
              </a:rPr>
              <a:t>Lens</a:t>
            </a:r>
          </a:p>
          <a:p>
            <a:r>
              <a:rPr lang="en-GB" sz="2800" dirty="0">
                <a:latin typeface="Comic Sans MS" pitchFamily="66" charset="0"/>
              </a:rPr>
              <a:t>Cornea</a:t>
            </a:r>
          </a:p>
          <a:p>
            <a:r>
              <a:rPr lang="en-GB" sz="2800" dirty="0">
                <a:latin typeface="Comic Sans MS" pitchFamily="66" charset="0"/>
              </a:rPr>
              <a:t>Retina</a:t>
            </a:r>
          </a:p>
          <a:p>
            <a:r>
              <a:rPr lang="en-GB" sz="2800" dirty="0">
                <a:latin typeface="Comic Sans MS" pitchFamily="66" charset="0"/>
              </a:rPr>
              <a:t>Iris </a:t>
            </a:r>
          </a:p>
          <a:p>
            <a:r>
              <a:rPr lang="en-GB" sz="2800" dirty="0">
                <a:latin typeface="Comic Sans MS" pitchFamily="66" charset="0"/>
              </a:rPr>
              <a:t>Blind Spot</a:t>
            </a:r>
          </a:p>
          <a:p>
            <a:r>
              <a:rPr lang="en-GB" sz="2800" dirty="0">
                <a:latin typeface="Comic Sans MS" pitchFamily="66" charset="0"/>
              </a:rPr>
              <a:t>Pupil</a:t>
            </a:r>
          </a:p>
          <a:p>
            <a:r>
              <a:rPr lang="en-GB" sz="2800" dirty="0">
                <a:latin typeface="Comic Sans MS" pitchFamily="66" charset="0"/>
              </a:rPr>
              <a:t>Suspensory ligament</a:t>
            </a:r>
          </a:p>
          <a:p>
            <a:r>
              <a:rPr lang="en-GB" sz="2800" dirty="0">
                <a:latin typeface="Comic Sans MS" pitchFamily="66" charset="0"/>
              </a:rPr>
              <a:t>Ciliary muscle</a:t>
            </a:r>
          </a:p>
          <a:p>
            <a:r>
              <a:rPr lang="en-GB" sz="2800" dirty="0">
                <a:latin typeface="Comic Sans MS" pitchFamily="66" charset="0"/>
              </a:rPr>
              <a:t>Sclera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" y="153213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0070C0"/>
                </a:solidFill>
                <a:latin typeface="Comic Sans MS" pitchFamily="66" charset="0"/>
              </a:rPr>
              <a:t>Task: </a:t>
            </a:r>
            <a:r>
              <a:rPr lang="en-GB" sz="3000" dirty="0">
                <a:latin typeface="Comic Sans MS" pitchFamily="66" charset="0"/>
              </a:rPr>
              <a:t>In pairs, try and identify the names of the structures of the eye highlighted in the diagram: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4800" y="5486400"/>
            <a:ext cx="4953000" cy="1077218"/>
          </a:xfrm>
          <a:prstGeom prst="rect">
            <a:avLst/>
          </a:prstGeom>
          <a:solidFill>
            <a:srgbClr val="AD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You might not know all of them, but give it a go</a:t>
            </a:r>
            <a:r>
              <a:rPr lang="en-GB" sz="2800" dirty="0"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169701" cy="46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2133600" y="2895600"/>
            <a:ext cx="9144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057400" y="3429000"/>
            <a:ext cx="11430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133600" y="3962400"/>
            <a:ext cx="7620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57400" y="335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5" idx="2"/>
          </p:cNvCxnSpPr>
          <p:nvPr/>
        </p:nvCxnSpPr>
        <p:spPr>
          <a:xfrm flipH="1">
            <a:off x="3200400" y="1847910"/>
            <a:ext cx="114300" cy="9714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334000" y="2895600"/>
            <a:ext cx="3810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019800" y="2667000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791200" y="4343400"/>
            <a:ext cx="3048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81600" y="40386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38400" y="2590800"/>
            <a:ext cx="7620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38400" y="1447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Ciliary muscle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1905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Suspensory ligament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00200" y="2590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Iris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71600" y="3124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Pupil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47800" y="3657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Lens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19200" y="4267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Cornea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95800" y="2743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Retina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53200" y="2362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Sclera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4953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Optic nerve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6200" y="3810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Blind spot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228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Self-assess your work! How many did you know?</a:t>
            </a:r>
          </a:p>
        </p:txBody>
      </p:sp>
      <p:pic>
        <p:nvPicPr>
          <p:cNvPr id="45" name="Picture 2" descr="Mark, Check, Tick, Red, Correct, Symbol, Choice, 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6499" y="4876800"/>
            <a:ext cx="1682009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30" y="14044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The main structures of the eye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057400"/>
          <a:ext cx="86106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</a:rPr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1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Iris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1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Pupil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1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Lens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1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Cornea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881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Suspensory</a:t>
                      </a:r>
                      <a:r>
                        <a:rPr lang="en-GB" sz="1800" baseline="0" dirty="0">
                          <a:latin typeface="+mn-lt"/>
                        </a:rPr>
                        <a:t> ligament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1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Ciliary muscle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1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Retina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1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Sclera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1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Optic nerve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1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Blind 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7230" y="791145"/>
            <a:ext cx="902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Task: </a:t>
            </a:r>
            <a:r>
              <a:rPr lang="en-GB" sz="2400" dirty="0">
                <a:latin typeface="Comic Sans MS" pitchFamily="66" charset="0"/>
              </a:rPr>
              <a:t>You have each been given a slip of information outlining the function of one of the structures listed below. Talk to each other to complete the following table in your books:</a:t>
            </a:r>
          </a:p>
        </p:txBody>
      </p:sp>
      <p:pic>
        <p:nvPicPr>
          <p:cNvPr id="13314" name="Picture 2" descr="Eye, Blue Eye, Iris, Pupil, Face, Close, Lid, Eyelas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"/>
            <a:ext cx="1447800" cy="865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613876"/>
              </p:ext>
            </p:extLst>
          </p:nvPr>
        </p:nvGraphicFramePr>
        <p:xfrm>
          <a:off x="89873" y="58486"/>
          <a:ext cx="8964254" cy="67410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227">
                <a:tc>
                  <a:txBody>
                    <a:bodyPr/>
                    <a:lstStyle/>
                    <a:p>
                      <a:r>
                        <a:rPr lang="en-GB" sz="1600" b="1" dirty="0"/>
                        <a:t>Structure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Function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r>
                        <a:rPr lang="en-GB" sz="1600" b="1" dirty="0"/>
                        <a:t>Iris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Made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up of muscles which contract and relax to control the size of the pupil and therefore the amount of light that enters the eye.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943">
                <a:tc>
                  <a:txBody>
                    <a:bodyPr/>
                    <a:lstStyle/>
                    <a:p>
                      <a:r>
                        <a:rPr lang="en-GB" sz="1600" b="1" dirty="0"/>
                        <a:t>Pupil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hole located in the centre of the iris which allows light to strike the retina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357">
                <a:tc>
                  <a:txBody>
                    <a:bodyPr/>
                    <a:lstStyle/>
                    <a:p>
                      <a:r>
                        <a:rPr lang="en-GB" sz="1600" b="1" dirty="0"/>
                        <a:t>Lens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The lens is a clear disc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which is controlled by the ciliary muscles and suspensory ligaments. The lens focuses the light rays in order to produce a clear image on the retina.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r>
                        <a:rPr lang="en-GB" sz="1600" b="1" dirty="0"/>
                        <a:t>Cornea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This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is a transparent area of the sclera at the front of the eyeball. This lets light into the eye and has an important role of focusing the light rays onto the retina.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r>
                        <a:rPr lang="en-GB" sz="1500" b="1" dirty="0"/>
                        <a:t>Suspensory</a:t>
                      </a:r>
                      <a:r>
                        <a:rPr lang="en-GB" sz="1500" b="1" baseline="0" dirty="0"/>
                        <a:t> </a:t>
                      </a:r>
                      <a:r>
                        <a:rPr lang="en-GB" sz="1600" b="1" baseline="0" dirty="0"/>
                        <a:t>ligament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suspensory ligaments sit either side of the lens and are important for holding the lens in position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r>
                        <a:rPr lang="en-GB" sz="1600" b="1" dirty="0"/>
                        <a:t>Ciliary muscle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The muscles are attached to the suspensory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ligaments and by contracting/relaxing control the position of the lens so that it can focus the light.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r>
                        <a:rPr lang="en-GB" sz="1600" b="1" dirty="0"/>
                        <a:t>Retina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This is the area at the back of the eye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which contains clusters of light-sensitive cells.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r>
                        <a:rPr lang="en-GB" sz="1600" b="1" dirty="0"/>
                        <a:t>Sclera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This is the white,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outer layer of the eye. The sclera is quite tough and also strong so that little damage can come to the eyeball.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r>
                        <a:rPr lang="en-GB" sz="1600" b="1" dirty="0"/>
                        <a:t>Optic nerve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When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light-sensitive cells in the retina are stimulated the impulses are sent along sensory neurones in the optic nerve to the brain to be interpreted.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r>
                        <a:rPr lang="en-GB" sz="1600" b="1" dirty="0"/>
                        <a:t>Blind Spot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The point where the optic nerve leaves the eye has no retina,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therefore no light-sensitive cells.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00" y="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Self-assess:</a:t>
            </a:r>
          </a:p>
        </p:txBody>
      </p:sp>
      <p:pic>
        <p:nvPicPr>
          <p:cNvPr id="6" name="Picture 2" descr="Mark, Check, Tick, Red, Correct, Symbol, Choice, 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2211" y="6266113"/>
            <a:ext cx="511916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4880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Equipment: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Posters/blinds to black out the windows, torch</a:t>
            </a:r>
          </a:p>
          <a:p>
            <a:endParaRPr lang="en-GB" sz="2400" b="1" dirty="0">
              <a:latin typeface="Comic Sans MS" pitchFamily="66" charset="0"/>
            </a:endParaRPr>
          </a:p>
          <a:p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METHOD: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omic Sans MS" pitchFamily="66" charset="0"/>
              </a:rPr>
              <a:t>Black out the room and allow a few minutes for the eyes to adjust.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omic Sans MS" pitchFamily="66" charset="0"/>
              </a:rPr>
              <a:t>Working in pairs, one person is the experimenter and the other the subject. The subject covers one eye.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u="sng" dirty="0">
                <a:latin typeface="Comic Sans MS" pitchFamily="66" charset="0"/>
              </a:rPr>
              <a:t>Slowly</a:t>
            </a:r>
            <a:r>
              <a:rPr lang="en-GB" sz="2400" dirty="0">
                <a:latin typeface="Comic Sans MS" pitchFamily="66" charset="0"/>
              </a:rPr>
              <a:t> bring the light source in from the side to within 5–10 cm of the subject’s face. Remove the light if the subject feels any discomfort.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u="sng" dirty="0">
                <a:latin typeface="Comic Sans MS" pitchFamily="66" charset="0"/>
              </a:rPr>
              <a:t>Describe</a:t>
            </a:r>
            <a:r>
              <a:rPr lang="en-GB" sz="2400" dirty="0">
                <a:latin typeface="Comic Sans MS" pitchFamily="66" charset="0"/>
              </a:rPr>
              <a:t> any changes in pupil diameter observed.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28600"/>
            <a:ext cx="466990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latin typeface="Comic Sans MS" pitchFamily="66" charset="0"/>
              </a:rPr>
              <a:t>The pupil reflex</a:t>
            </a:r>
          </a:p>
        </p:txBody>
      </p:sp>
      <p:pic>
        <p:nvPicPr>
          <p:cNvPr id="11266" name="Picture 2" descr="File:1508 Autonomic Control of Pupil Size.jpg"/>
          <p:cNvPicPr>
            <a:picLocks noChangeAspect="1" noChangeArrowheads="1"/>
          </p:cNvPicPr>
          <p:nvPr/>
        </p:nvPicPr>
        <p:blipFill>
          <a:blip r:embed="rId3" cstate="print"/>
          <a:srcRect l="87223" t="64000" b="21333"/>
          <a:stretch>
            <a:fillRect/>
          </a:stretch>
        </p:blipFill>
        <p:spPr bwMode="auto">
          <a:xfrm>
            <a:off x="914400" y="152400"/>
            <a:ext cx="990600" cy="1162304"/>
          </a:xfrm>
          <a:prstGeom prst="rect">
            <a:avLst/>
          </a:prstGeom>
          <a:noFill/>
        </p:spPr>
      </p:pic>
      <p:pic>
        <p:nvPicPr>
          <p:cNvPr id="6" name="Picture 2" descr="File:1508 Autonomic Control of Pupil Size.jpg"/>
          <p:cNvPicPr>
            <a:picLocks noChangeAspect="1" noChangeArrowheads="1"/>
          </p:cNvPicPr>
          <p:nvPr/>
        </p:nvPicPr>
        <p:blipFill>
          <a:blip r:embed="rId3" cstate="print"/>
          <a:srcRect l="87223" t="36000" b="48000"/>
          <a:stretch>
            <a:fillRect/>
          </a:stretch>
        </p:blipFill>
        <p:spPr bwMode="auto">
          <a:xfrm>
            <a:off x="2590800" y="152400"/>
            <a:ext cx="990600" cy="126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15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le:1508 Autonomic Control of Pupil Size.jpg"/>
          <p:cNvPicPr>
            <a:picLocks noChangeAspect="1" noChangeArrowheads="1"/>
          </p:cNvPicPr>
          <p:nvPr/>
        </p:nvPicPr>
        <p:blipFill>
          <a:blip r:embed="rId3" cstate="print"/>
          <a:srcRect l="87223" t="36000" b="48000"/>
          <a:stretch>
            <a:fillRect/>
          </a:stretch>
        </p:blipFill>
        <p:spPr bwMode="auto">
          <a:xfrm>
            <a:off x="1981200" y="1981200"/>
            <a:ext cx="1371600" cy="17556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itchFamily="66" charset="0"/>
              </a:rPr>
              <a:t>What did you observe?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Dim light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1447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Bright light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r="52416"/>
          <a:stretch>
            <a:fillRect/>
          </a:stretch>
        </p:blipFill>
        <p:spPr bwMode="auto">
          <a:xfrm>
            <a:off x="990600" y="3428999"/>
            <a:ext cx="3124200" cy="226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l="47026"/>
          <a:stretch>
            <a:fillRect/>
          </a:stretch>
        </p:blipFill>
        <p:spPr bwMode="auto">
          <a:xfrm>
            <a:off x="4419600" y="3352800"/>
            <a:ext cx="3429000" cy="223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90800" y="4495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&amp; </a:t>
            </a:r>
            <a:r>
              <a:rPr lang="en-GB" sz="1600" b="1" dirty="0"/>
              <a:t>circular muscles </a:t>
            </a:r>
            <a:r>
              <a:rPr lang="en-GB" sz="1600" dirty="0"/>
              <a:t>relax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3581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&amp; </a:t>
            </a:r>
            <a:r>
              <a:rPr lang="en-GB" sz="1600" b="1" dirty="0"/>
              <a:t>radial muscles </a:t>
            </a:r>
            <a:r>
              <a:rPr lang="en-GB" sz="1600" dirty="0"/>
              <a:t>relax</a:t>
            </a:r>
          </a:p>
        </p:txBody>
      </p:sp>
      <p:pic>
        <p:nvPicPr>
          <p:cNvPr id="12" name="Picture 2" descr="File:1508 Autonomic Control of Pupil Size.jpg"/>
          <p:cNvPicPr>
            <a:picLocks noChangeAspect="1" noChangeArrowheads="1"/>
          </p:cNvPicPr>
          <p:nvPr/>
        </p:nvPicPr>
        <p:blipFill>
          <a:blip r:embed="rId3" cstate="print"/>
          <a:srcRect l="87223" t="64000" b="21333"/>
          <a:stretch>
            <a:fillRect/>
          </a:stretch>
        </p:blipFill>
        <p:spPr bwMode="auto">
          <a:xfrm>
            <a:off x="5334000" y="1981200"/>
            <a:ext cx="1447800" cy="169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8AD0F5-5EA2-4B77-85E6-C14AD2017E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503EA5-C091-4D38-8C18-B0FE0CA49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558b-8982-4134-8cf8-0edee52307a7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5B56D-0C37-4C92-A79D-BF6980870381}">
  <ds:schemaRefs>
    <ds:schemaRef ds:uri="3eb4558b-8982-4134-8cf8-0edee52307a7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049f97e1-32ae-4d3d-9c64-63be60dba36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1604</Words>
  <Application>Microsoft Office PowerPoint</Application>
  <PresentationFormat>On-screen Show (4:3)</PresentationFormat>
  <Paragraphs>190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Office Theme</vt:lpstr>
      <vt:lpstr>The eye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Dawn Sutton</cp:lastModifiedBy>
  <cp:revision>4</cp:revision>
  <dcterms:created xsi:type="dcterms:W3CDTF">2020-05-03T11:19:54Z</dcterms:created>
  <dcterms:modified xsi:type="dcterms:W3CDTF">2020-09-24T08:02:57Z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