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72" r:id="rId2"/>
  </p:sldMasterIdLst>
  <p:notesMasterIdLst>
    <p:notesMasterId r:id="rId35"/>
  </p:notesMasterIdLst>
  <p:sldIdLst>
    <p:sldId id="283" r:id="rId3"/>
    <p:sldId id="258" r:id="rId4"/>
    <p:sldId id="259" r:id="rId5"/>
    <p:sldId id="284" r:id="rId6"/>
    <p:sldId id="285" r:id="rId7"/>
    <p:sldId id="260" r:id="rId8"/>
    <p:sldId id="286" r:id="rId9"/>
    <p:sldId id="261" r:id="rId10"/>
    <p:sldId id="262" r:id="rId11"/>
    <p:sldId id="263" r:id="rId12"/>
    <p:sldId id="264" r:id="rId13"/>
    <p:sldId id="265" r:id="rId14"/>
    <p:sldId id="287" r:id="rId15"/>
    <p:sldId id="266" r:id="rId16"/>
    <p:sldId id="288" r:id="rId17"/>
    <p:sldId id="267" r:id="rId18"/>
    <p:sldId id="268" r:id="rId19"/>
    <p:sldId id="269" r:id="rId20"/>
    <p:sldId id="270" r:id="rId21"/>
    <p:sldId id="271" r:id="rId22"/>
    <p:sldId id="272" r:id="rId23"/>
    <p:sldId id="273" r:id="rId24"/>
    <p:sldId id="274" r:id="rId25"/>
    <p:sldId id="289" r:id="rId26"/>
    <p:sldId id="275" r:id="rId27"/>
    <p:sldId id="276" r:id="rId28"/>
    <p:sldId id="277" r:id="rId29"/>
    <p:sldId id="278" r:id="rId30"/>
    <p:sldId id="279" r:id="rId31"/>
    <p:sldId id="280" r:id="rId32"/>
    <p:sldId id="281" r:id="rId33"/>
    <p:sldId id="282" r:id="rId34"/>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D373847-E14C-49CC-9C5E-51F43A33CBDE}">
  <a:tblStyle styleId="{ED373847-E14C-49CC-9C5E-51F43A33CBD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30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3: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1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4: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1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5: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6: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7: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1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1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9: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1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2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2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2: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p2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3: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2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4: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p2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5: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p2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6: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2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7: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2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1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1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5AE8B-0FE0-4567-BF4B-EB93AAF7E5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274EF8E-B7A4-4688-B29A-4FB3AFEFA7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6C6E88-3A53-4B53-BF83-FAB42EA85561}"/>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B4CACCBF-43E6-451D-957E-1128BFDA5B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AAA10A-28AC-479C-B630-E30C95426AA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449044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30606-F720-4B09-9B2D-98F8130E3E5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71EA5B-6F8C-410B-A05C-A5FF49A336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87981B-B141-4ECC-ACAB-BC27C3F07497}"/>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98E15D-B696-43BA-9FB5-4F9EC266D4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2EA126-24B6-4623-ACBD-A479220F150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405268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810BA2-F3AF-4D7D-8D94-C0C589B421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D66D6BF-E707-4B71-9918-4BAAD6A7F6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52D296-A388-4121-A1FC-66B94D5566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19346A2-C205-4CE7-B764-B6E2428DF9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E0E975-FC7B-4D27-8C39-76814841884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424113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363852D-8106-4628-AEED-0C88FA92FD34}" type="datetimeFigureOut">
              <a:rPr lang="en-GB" smtClean="0"/>
              <a:t>28/01/2020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BD3E20-A5C7-42E9-9F0F-173A45F41CAD}" type="slidenum">
              <a:rPr lang="en-GB" smtClean="0"/>
              <a:t>‹#›</a:t>
            </a:fld>
            <a:endParaRPr lang="en-GB"/>
          </a:p>
        </p:txBody>
      </p:sp>
    </p:spTree>
    <p:extLst>
      <p:ext uri="{BB962C8B-B14F-4D97-AF65-F5344CB8AC3E}">
        <p14:creationId xmlns:p14="http://schemas.microsoft.com/office/powerpoint/2010/main" val="1233766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63852D-8106-4628-AEED-0C88FA92FD34}" type="datetimeFigureOut">
              <a:rPr lang="en-GB" smtClean="0"/>
              <a:t>28/01/2020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BD3E20-A5C7-42E9-9F0F-173A45F41CAD}" type="slidenum">
              <a:rPr lang="en-GB" smtClean="0"/>
              <a:t>‹#›</a:t>
            </a:fld>
            <a:endParaRPr lang="en-GB"/>
          </a:p>
        </p:txBody>
      </p:sp>
    </p:spTree>
    <p:extLst>
      <p:ext uri="{BB962C8B-B14F-4D97-AF65-F5344CB8AC3E}">
        <p14:creationId xmlns:p14="http://schemas.microsoft.com/office/powerpoint/2010/main" val="2091047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63852D-8106-4628-AEED-0C88FA92FD34}" type="datetimeFigureOut">
              <a:rPr lang="en-GB" smtClean="0"/>
              <a:t>28/01/2020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BD3E20-A5C7-42E9-9F0F-173A45F41CAD}" type="slidenum">
              <a:rPr lang="en-GB" smtClean="0"/>
              <a:t>‹#›</a:t>
            </a:fld>
            <a:endParaRPr lang="en-GB"/>
          </a:p>
        </p:txBody>
      </p:sp>
    </p:spTree>
    <p:extLst>
      <p:ext uri="{BB962C8B-B14F-4D97-AF65-F5344CB8AC3E}">
        <p14:creationId xmlns:p14="http://schemas.microsoft.com/office/powerpoint/2010/main" val="1728085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363852D-8106-4628-AEED-0C88FA92FD34}" type="datetimeFigureOut">
              <a:rPr lang="en-GB" smtClean="0"/>
              <a:t>28/01/2020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BD3E20-A5C7-42E9-9F0F-173A45F41CAD}" type="slidenum">
              <a:rPr lang="en-GB" smtClean="0"/>
              <a:t>‹#›</a:t>
            </a:fld>
            <a:endParaRPr lang="en-GB"/>
          </a:p>
        </p:txBody>
      </p:sp>
    </p:spTree>
    <p:extLst>
      <p:ext uri="{BB962C8B-B14F-4D97-AF65-F5344CB8AC3E}">
        <p14:creationId xmlns:p14="http://schemas.microsoft.com/office/powerpoint/2010/main" val="23651059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363852D-8106-4628-AEED-0C88FA92FD34}" type="datetimeFigureOut">
              <a:rPr lang="en-GB" smtClean="0"/>
              <a:t>28/01/2020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6BD3E20-A5C7-42E9-9F0F-173A45F41CAD}" type="slidenum">
              <a:rPr lang="en-GB" smtClean="0"/>
              <a:t>‹#›</a:t>
            </a:fld>
            <a:endParaRPr lang="en-GB"/>
          </a:p>
        </p:txBody>
      </p:sp>
    </p:spTree>
    <p:extLst>
      <p:ext uri="{BB962C8B-B14F-4D97-AF65-F5344CB8AC3E}">
        <p14:creationId xmlns:p14="http://schemas.microsoft.com/office/powerpoint/2010/main" val="1830066699"/>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363852D-8106-4628-AEED-0C88FA92FD34}" type="datetimeFigureOut">
              <a:rPr lang="en-GB" smtClean="0"/>
              <a:t>28/01/2020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6BD3E20-A5C7-42E9-9F0F-173A45F41CAD}" type="slidenum">
              <a:rPr lang="en-GB" smtClean="0"/>
              <a:t>‹#›</a:t>
            </a:fld>
            <a:endParaRPr lang="en-GB"/>
          </a:p>
        </p:txBody>
      </p:sp>
    </p:spTree>
    <p:extLst>
      <p:ext uri="{BB962C8B-B14F-4D97-AF65-F5344CB8AC3E}">
        <p14:creationId xmlns:p14="http://schemas.microsoft.com/office/powerpoint/2010/main" val="13034943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63852D-8106-4628-AEED-0C88FA92FD34}" type="datetimeFigureOut">
              <a:rPr lang="en-GB" smtClean="0"/>
              <a:t>28/01/2020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6BD3E20-A5C7-42E9-9F0F-173A45F41CAD}" type="slidenum">
              <a:rPr lang="en-GB" smtClean="0"/>
              <a:t>‹#›</a:t>
            </a:fld>
            <a:endParaRPr lang="en-GB"/>
          </a:p>
        </p:txBody>
      </p:sp>
    </p:spTree>
    <p:extLst>
      <p:ext uri="{BB962C8B-B14F-4D97-AF65-F5344CB8AC3E}">
        <p14:creationId xmlns:p14="http://schemas.microsoft.com/office/powerpoint/2010/main" val="3321892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63852D-8106-4628-AEED-0C88FA92FD34}" type="datetimeFigureOut">
              <a:rPr lang="en-GB" smtClean="0"/>
              <a:t>28/01/2020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BD3E20-A5C7-42E9-9F0F-173A45F41CAD}" type="slidenum">
              <a:rPr lang="en-GB" smtClean="0"/>
              <a:t>‹#›</a:t>
            </a:fld>
            <a:endParaRPr lang="en-GB"/>
          </a:p>
        </p:txBody>
      </p:sp>
    </p:spTree>
    <p:extLst>
      <p:ext uri="{BB962C8B-B14F-4D97-AF65-F5344CB8AC3E}">
        <p14:creationId xmlns:p14="http://schemas.microsoft.com/office/powerpoint/2010/main" val="232634093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66038-4FF4-47A7-814A-C313AD57DD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DB368D-61CA-43B7-B49D-335DADC7DA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D0869B-B950-4CAF-82E6-7B5911D3B26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7E2A9424-4267-4974-96C4-5728EDA071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22F1A5-2B0D-4961-9D63-49FB7AAE6D3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451272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63852D-8106-4628-AEED-0C88FA92FD34}" type="datetimeFigureOut">
              <a:rPr lang="en-GB" smtClean="0"/>
              <a:t>28/01/2020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BD3E20-A5C7-42E9-9F0F-173A45F41CAD}" type="slidenum">
              <a:rPr lang="en-GB" smtClean="0"/>
              <a:t>‹#›</a:t>
            </a:fld>
            <a:endParaRPr lang="en-GB"/>
          </a:p>
        </p:txBody>
      </p:sp>
    </p:spTree>
    <p:extLst>
      <p:ext uri="{BB962C8B-B14F-4D97-AF65-F5344CB8AC3E}">
        <p14:creationId xmlns:p14="http://schemas.microsoft.com/office/powerpoint/2010/main" val="39646176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63852D-8106-4628-AEED-0C88FA92FD34}" type="datetimeFigureOut">
              <a:rPr lang="en-GB" smtClean="0"/>
              <a:t>28/01/2020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BD3E20-A5C7-42E9-9F0F-173A45F41CAD}" type="slidenum">
              <a:rPr lang="en-GB" smtClean="0"/>
              <a:t>‹#›</a:t>
            </a:fld>
            <a:endParaRPr lang="en-GB"/>
          </a:p>
        </p:txBody>
      </p:sp>
    </p:spTree>
    <p:extLst>
      <p:ext uri="{BB962C8B-B14F-4D97-AF65-F5344CB8AC3E}">
        <p14:creationId xmlns:p14="http://schemas.microsoft.com/office/powerpoint/2010/main" val="2820046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63852D-8106-4628-AEED-0C88FA92FD34}" type="datetimeFigureOut">
              <a:rPr lang="en-GB" smtClean="0"/>
              <a:t>28/01/2020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BD3E20-A5C7-42E9-9F0F-173A45F41CAD}" type="slidenum">
              <a:rPr lang="en-GB" smtClean="0"/>
              <a:t>‹#›</a:t>
            </a:fld>
            <a:endParaRPr lang="en-GB"/>
          </a:p>
        </p:txBody>
      </p:sp>
    </p:spTree>
    <p:extLst>
      <p:ext uri="{BB962C8B-B14F-4D97-AF65-F5344CB8AC3E}">
        <p14:creationId xmlns:p14="http://schemas.microsoft.com/office/powerpoint/2010/main" val="73727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A2482-85C3-4A8A-A652-D8AEEF3DE1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5C5F6AE-D49B-4F0E-9E93-8ED1B48201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0656EB-26C7-4E20-BC4D-742FFD9814D6}"/>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DC2ADF19-225A-4707-9B46-46078582EF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A6C300-3649-44DB-AA06-EC8420976FE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4135143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7B302-DB16-47FF-B9AD-B286FAB707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ADA159-9088-420A-8DB3-AB3B7DA38D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80836C5-7F70-49A4-B82D-3FA0325A46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48BA25-8136-491F-8BCA-85350C76824D}"/>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04709D75-AB7E-4641-A565-7AF1178E15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F560F8-4751-44FD-A7F4-3386DC1C26B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320713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1392E-DB72-48DC-87D4-013769246D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2B5C512-CCEA-4F81-8C16-04B41A98DC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FE5D3F-5691-4C0E-BD84-0C8969290C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57FE4E4-224F-4E40-BD11-3467615787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8B31CB-B761-4BA0-8CB5-A09BCA6CC7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14D91C3-1CDB-4976-8966-2B95F3A00F56}"/>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FCE4F83B-311C-41B9-BAEC-97396588B9B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8B4E80F-74E2-4368-B01C-A64E6CEE6FC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4283107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5AECF-2D13-4209-927B-1184B0DABDF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9CA113B-CE54-4726-BE87-086BC5371C0F}"/>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BBA75B6D-BD18-49A1-902F-A2B14285BCC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82591FF-0050-4BF6-BC43-898421B1CDD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303279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07808E-C92D-4F33-B642-48A75ECB6CCB}"/>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E88A4A3C-2C5F-44E8-99D2-31CBD8CFD28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7042488-2C42-41B9-B713-7C4742C3DAF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817142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E06ED-C111-49A4-83A4-E9F38CCAB5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864C80D-B261-4C02-9D38-CCB5B54B15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FFD05D9-4D17-41C3-8816-27F54DDB6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F1F48E-EB93-4A52-9D90-F02B9138B55B}"/>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8E766F21-ECE9-4992-813A-623E17C7CC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F46990-1791-4960-BB40-54E20793DCC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750288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A9C03-2018-49B0-B3A7-B354221F4B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3FC02FE-6B23-4C53-A084-A239352D65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9502671-526F-4477-9080-2640D39148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D34ADB-1D5C-4443-8435-E0894A306CF2}"/>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238A7F0F-E250-4D1F-82C9-2902D1A1E5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CEB207-76E2-4D4F-9531-DF541B1A9E9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77455879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B7D1C9-5D35-4E18-9CB6-DE67A052BF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BBCFD6-5318-4510-BB62-6EF984CDD5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DDCAB9-073E-474E-AA4E-08E66965ED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EB6F9EC8-2435-436D-A28A-21C6D4CF63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C597E3C-7BB8-422E-AAB1-BA9613FD46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633622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63852D-8106-4628-AEED-0C88FA92FD34}" type="datetimeFigureOut">
              <a:rPr lang="en-GB" smtClean="0"/>
              <a:t>28/01/2020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BD3E20-A5C7-42E9-9F0F-173A45F41CAD}" type="slidenum">
              <a:rPr lang="en-GB" smtClean="0"/>
              <a:t>‹#›</a:t>
            </a:fld>
            <a:endParaRPr lang="en-GB"/>
          </a:p>
        </p:txBody>
      </p:sp>
    </p:spTree>
    <p:extLst>
      <p:ext uri="{BB962C8B-B14F-4D97-AF65-F5344CB8AC3E}">
        <p14:creationId xmlns:p14="http://schemas.microsoft.com/office/powerpoint/2010/main" val="28937068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A9291-BB95-46CC-8179-E9AA12A4D5CC}"/>
              </a:ext>
            </a:extLst>
          </p:cNvPr>
          <p:cNvSpPr>
            <a:spLocks noGrp="1"/>
          </p:cNvSpPr>
          <p:nvPr>
            <p:ph type="title"/>
          </p:nvPr>
        </p:nvSpPr>
        <p:spPr>
          <a:xfrm>
            <a:off x="5024062" y="365126"/>
            <a:ext cx="6329737" cy="898596"/>
          </a:xfrm>
        </p:spPr>
        <p:txBody>
          <a:bodyPr>
            <a:normAutofit/>
          </a:bodyPr>
          <a:lstStyle/>
          <a:p>
            <a:pPr algn="r"/>
            <a:r>
              <a:rPr lang="en-GB" sz="3200" u="sng" dirty="0"/>
              <a:t>Tuesday 21</a:t>
            </a:r>
            <a:r>
              <a:rPr lang="en-GB" sz="3200" u="sng" baseline="30000" dirty="0"/>
              <a:t>st</a:t>
            </a:r>
            <a:r>
              <a:rPr lang="en-GB" sz="3200" u="sng" dirty="0"/>
              <a:t> January 2020</a:t>
            </a:r>
          </a:p>
        </p:txBody>
      </p:sp>
      <p:sp>
        <p:nvSpPr>
          <p:cNvPr id="3" name="Rectangle 2">
            <a:extLst>
              <a:ext uri="{FF2B5EF4-FFF2-40B4-BE49-F238E27FC236}">
                <a16:creationId xmlns:a16="http://schemas.microsoft.com/office/drawing/2014/main" id="{A8A32517-3572-4D2B-BF47-EA3D68C349F3}"/>
              </a:ext>
            </a:extLst>
          </p:cNvPr>
          <p:cNvSpPr/>
          <p:nvPr/>
        </p:nvSpPr>
        <p:spPr>
          <a:xfrm>
            <a:off x="1047964" y="1263722"/>
            <a:ext cx="10438544" cy="1200329"/>
          </a:xfrm>
          <a:prstGeom prst="rect">
            <a:avLst/>
          </a:prstGeom>
        </p:spPr>
        <p:txBody>
          <a:bodyPr wrap="square">
            <a:spAutoFit/>
          </a:bodyPr>
          <a:lstStyle/>
          <a:p>
            <a:r>
              <a:rPr lang="en-GB" sz="3600" u="sng" dirty="0">
                <a:solidFill>
                  <a:prstClr val="black"/>
                </a:solidFill>
                <a:latin typeface="Calibri Light" panose="020F0302020204030204"/>
                <a:ea typeface="+mj-ea"/>
                <a:cs typeface="+mj-cs"/>
              </a:rPr>
              <a:t>LO1 Know about the nutrients needed for a healthy, balanced diet</a:t>
            </a:r>
            <a:endParaRPr lang="en-GB" sz="3600" dirty="0"/>
          </a:p>
        </p:txBody>
      </p:sp>
      <p:pic>
        <p:nvPicPr>
          <p:cNvPr id="4" name="Picture 3">
            <a:extLst>
              <a:ext uri="{FF2B5EF4-FFF2-40B4-BE49-F238E27FC236}">
                <a16:creationId xmlns:a16="http://schemas.microsoft.com/office/drawing/2014/main" id="{9AE3FC5C-CA2D-4760-9F0D-F8A43E3033AF}"/>
              </a:ext>
            </a:extLst>
          </p:cNvPr>
          <p:cNvPicPr>
            <a:picLocks noChangeAspect="1"/>
          </p:cNvPicPr>
          <p:nvPr/>
        </p:nvPicPr>
        <p:blipFill>
          <a:blip r:embed="rId2"/>
          <a:stretch>
            <a:fillRect/>
          </a:stretch>
        </p:blipFill>
        <p:spPr>
          <a:xfrm>
            <a:off x="1047964" y="2971691"/>
            <a:ext cx="3304318" cy="3298222"/>
          </a:xfrm>
          <a:prstGeom prst="rect">
            <a:avLst/>
          </a:prstGeom>
        </p:spPr>
      </p:pic>
      <p:sp>
        <p:nvSpPr>
          <p:cNvPr id="5" name="TextBox 4">
            <a:extLst>
              <a:ext uri="{FF2B5EF4-FFF2-40B4-BE49-F238E27FC236}">
                <a16:creationId xmlns:a16="http://schemas.microsoft.com/office/drawing/2014/main" id="{3F51E215-C001-4948-8147-F256001FAC8A}"/>
              </a:ext>
            </a:extLst>
          </p:cNvPr>
          <p:cNvSpPr txBox="1"/>
          <p:nvPr/>
        </p:nvSpPr>
        <p:spPr>
          <a:xfrm>
            <a:off x="6904234" y="2464051"/>
            <a:ext cx="5095982" cy="1077218"/>
          </a:xfrm>
          <a:prstGeom prst="rect">
            <a:avLst/>
          </a:prstGeom>
          <a:solidFill>
            <a:srgbClr val="FFFF00"/>
          </a:solidFill>
          <a:ln>
            <a:solidFill>
              <a:schemeClr val="accent2">
                <a:lumMod val="75000"/>
              </a:schemeClr>
            </a:solidFill>
          </a:ln>
        </p:spPr>
        <p:txBody>
          <a:bodyPr wrap="square" rtlCol="0">
            <a:spAutoFit/>
          </a:bodyPr>
          <a:lstStyle/>
          <a:p>
            <a:r>
              <a:rPr lang="en-GB" sz="3200" dirty="0"/>
              <a:t>DO NOW: write your own definition of a balanced diet.</a:t>
            </a:r>
          </a:p>
        </p:txBody>
      </p:sp>
      <p:graphicFrame>
        <p:nvGraphicFramePr>
          <p:cNvPr id="7" name="Table 7">
            <a:extLst>
              <a:ext uri="{FF2B5EF4-FFF2-40B4-BE49-F238E27FC236}">
                <a16:creationId xmlns:a16="http://schemas.microsoft.com/office/drawing/2014/main" id="{6769CC97-AF64-4A38-BA2F-D0AACBEF1DB8}"/>
              </a:ext>
            </a:extLst>
          </p:cNvPr>
          <p:cNvGraphicFramePr>
            <a:graphicFrameLocks noGrp="1"/>
          </p:cNvGraphicFramePr>
          <p:nvPr>
            <p:extLst>
              <p:ext uri="{D42A27DB-BD31-4B8C-83A1-F6EECF244321}">
                <p14:modId xmlns:p14="http://schemas.microsoft.com/office/powerpoint/2010/main" val="2615781948"/>
              </p:ext>
            </p:extLst>
          </p:nvPr>
        </p:nvGraphicFramePr>
        <p:xfrm>
          <a:off x="4274048" y="4582274"/>
          <a:ext cx="7726168" cy="2143531"/>
        </p:xfrm>
        <a:graphic>
          <a:graphicData uri="http://schemas.openxmlformats.org/drawingml/2006/table">
            <a:tbl>
              <a:tblPr firstRow="1" bandRow="1">
                <a:tableStyleId>{ED373847-E14C-49CC-9C5E-51F43A33CBDE}</a:tableStyleId>
              </a:tblPr>
              <a:tblGrid>
                <a:gridCol w="3863084">
                  <a:extLst>
                    <a:ext uri="{9D8B030D-6E8A-4147-A177-3AD203B41FA5}">
                      <a16:colId xmlns:a16="http://schemas.microsoft.com/office/drawing/2014/main" val="2445980538"/>
                    </a:ext>
                  </a:extLst>
                </a:gridCol>
                <a:gridCol w="3863084">
                  <a:extLst>
                    <a:ext uri="{9D8B030D-6E8A-4147-A177-3AD203B41FA5}">
                      <a16:colId xmlns:a16="http://schemas.microsoft.com/office/drawing/2014/main" val="597652373"/>
                    </a:ext>
                  </a:extLst>
                </a:gridCol>
              </a:tblGrid>
              <a:tr h="589051">
                <a:tc>
                  <a:txBody>
                    <a:bodyPr/>
                    <a:lstStyle/>
                    <a:p>
                      <a:r>
                        <a:rPr lang="en-GB" dirty="0"/>
                        <a:t>Good Progress</a:t>
                      </a:r>
                    </a:p>
                  </a:txBody>
                  <a:tcPr/>
                </a:tc>
                <a:tc>
                  <a:txBody>
                    <a:bodyPr/>
                    <a:lstStyle/>
                    <a:p>
                      <a:r>
                        <a:rPr lang="en-GB" dirty="0"/>
                        <a:t>Outstanding Progress</a:t>
                      </a:r>
                    </a:p>
                  </a:txBody>
                  <a:tcPr/>
                </a:tc>
                <a:extLst>
                  <a:ext uri="{0D108BD9-81ED-4DB2-BD59-A6C34878D82A}">
                    <a16:rowId xmlns:a16="http://schemas.microsoft.com/office/drawing/2014/main" val="841737014"/>
                  </a:ext>
                </a:extLst>
              </a:tr>
              <a:tr h="589051">
                <a:tc>
                  <a:txBody>
                    <a:bodyPr/>
                    <a:lstStyle/>
                    <a:p>
                      <a:r>
                        <a:rPr lang="en-GB" u="sng" dirty="0"/>
                        <a:t>Identify</a:t>
                      </a:r>
                      <a:r>
                        <a:rPr lang="en-GB" dirty="0"/>
                        <a:t> some characteristics of a balanced diet.</a:t>
                      </a:r>
                    </a:p>
                  </a:txBody>
                  <a:tcPr/>
                </a:tc>
                <a:tc>
                  <a:txBody>
                    <a:bodyPr/>
                    <a:lstStyle/>
                    <a:p>
                      <a:r>
                        <a:rPr lang="en-GB" u="sng" dirty="0"/>
                        <a:t>Describe in detail </a:t>
                      </a:r>
                      <a:r>
                        <a:rPr lang="en-GB" dirty="0"/>
                        <a:t>the characteristics of a balanced diet.</a:t>
                      </a:r>
                    </a:p>
                  </a:txBody>
                  <a:tcPr/>
                </a:tc>
                <a:extLst>
                  <a:ext uri="{0D108BD9-81ED-4DB2-BD59-A6C34878D82A}">
                    <a16:rowId xmlns:a16="http://schemas.microsoft.com/office/drawing/2014/main" val="1011884330"/>
                  </a:ext>
                </a:extLst>
              </a:tr>
              <a:tr h="589051">
                <a:tc>
                  <a:txBody>
                    <a:bodyPr/>
                    <a:lstStyle/>
                    <a:p>
                      <a:r>
                        <a:rPr lang="en-GB" u="sng" dirty="0"/>
                        <a:t>Identify</a:t>
                      </a:r>
                      <a:r>
                        <a:rPr lang="en-GB" dirty="0"/>
                        <a:t> what nutrients are briefly describing some.</a:t>
                      </a:r>
                    </a:p>
                  </a:txBody>
                  <a:tcPr/>
                </a:tc>
                <a:tc>
                  <a:txBody>
                    <a:bodyPr/>
                    <a:lstStyle/>
                    <a:p>
                      <a:r>
                        <a:rPr kumimoji="0" lang="en-GB" sz="1800" b="0" i="0" u="sng" strike="noStrike" kern="1200" cap="none" spc="0" normalizeH="0" baseline="0" noProof="0" dirty="0">
                          <a:ln>
                            <a:noFill/>
                          </a:ln>
                          <a:solidFill>
                            <a:prstClr val="black"/>
                          </a:solidFill>
                          <a:effectLst/>
                          <a:uLnTx/>
                          <a:uFillTx/>
                          <a:latin typeface="Calibri"/>
                          <a:cs typeface="Calibri"/>
                        </a:rPr>
                        <a:t>Comprehensively describes </a:t>
                      </a:r>
                      <a:r>
                        <a:rPr kumimoji="0" lang="en-GB" sz="1800" b="0" i="0" u="none" strike="noStrike" kern="1200" cap="none" spc="0" normalizeH="0" baseline="0" noProof="0" dirty="0">
                          <a:ln>
                            <a:noFill/>
                          </a:ln>
                          <a:solidFill>
                            <a:prstClr val="black"/>
                          </a:solidFill>
                          <a:effectLst/>
                          <a:uLnTx/>
                          <a:uFillTx/>
                          <a:latin typeface="Calibri"/>
                          <a:cs typeface="Calibri"/>
                        </a:rPr>
                        <a:t>what nutrients are and their role within a healthy balanced diet</a:t>
                      </a:r>
                      <a:endParaRPr lang="en-GB" sz="1800" b="0" dirty="0"/>
                    </a:p>
                  </a:txBody>
                  <a:tcPr/>
                </a:tc>
                <a:extLst>
                  <a:ext uri="{0D108BD9-81ED-4DB2-BD59-A6C34878D82A}">
                    <a16:rowId xmlns:a16="http://schemas.microsoft.com/office/drawing/2014/main" val="3260312566"/>
                  </a:ext>
                </a:extLst>
              </a:tr>
            </a:tbl>
          </a:graphicData>
        </a:graphic>
      </p:graphicFrame>
    </p:spTree>
    <p:extLst>
      <p:ext uri="{BB962C8B-B14F-4D97-AF65-F5344CB8AC3E}">
        <p14:creationId xmlns:p14="http://schemas.microsoft.com/office/powerpoint/2010/main" val="3031157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GB" dirty="0">
                <a:solidFill>
                  <a:schemeClr val="dk1"/>
                </a:solidFill>
                <a:latin typeface="Arial"/>
                <a:ea typeface="Arial"/>
                <a:cs typeface="Arial"/>
                <a:sym typeface="Arial"/>
              </a:rPr>
              <a:t>Definitions</a:t>
            </a:r>
            <a:endParaRPr dirty="0">
              <a:solidFill>
                <a:schemeClr val="dk1"/>
              </a:solidFill>
              <a:latin typeface="Arial"/>
              <a:ea typeface="Arial"/>
              <a:cs typeface="Arial"/>
              <a:sym typeface="Arial"/>
            </a:endParaRPr>
          </a:p>
        </p:txBody>
      </p:sp>
      <p:sp>
        <p:nvSpPr>
          <p:cNvPr id="141" name="Google Shape;141;p20"/>
          <p:cNvSpPr txBox="1">
            <a:spLocks noGrp="1"/>
          </p:cNvSpPr>
          <p:nvPr>
            <p:ph idx="1"/>
          </p:nvPr>
        </p:nvSpPr>
        <p:spPr>
          <a:xfrm>
            <a:off x="838200" y="1835899"/>
            <a:ext cx="10515600" cy="4351338"/>
          </a:xfrm>
          <a:prstGeom prst="rect">
            <a:avLst/>
          </a:prstGeom>
          <a:solidFill>
            <a:srgbClr val="F2F2F2"/>
          </a:solid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600"/>
              <a:buNone/>
            </a:pPr>
            <a:r>
              <a:rPr lang="en-GB" sz="3600" dirty="0">
                <a:solidFill>
                  <a:schemeClr val="dk1"/>
                </a:solidFill>
                <a:latin typeface="Arial"/>
                <a:ea typeface="Arial"/>
                <a:cs typeface="Arial"/>
                <a:sym typeface="Arial"/>
              </a:rPr>
              <a:t>With your face partner, discuss what you think is the meaning of the two words below…</a:t>
            </a:r>
            <a:endParaRPr dirty="0"/>
          </a:p>
          <a:p>
            <a:pPr marL="228600" lvl="0" indent="-50800" algn="l" rtl="0">
              <a:lnSpc>
                <a:spcPct val="90000"/>
              </a:lnSpc>
              <a:spcBef>
                <a:spcPts val="1000"/>
              </a:spcBef>
              <a:spcAft>
                <a:spcPts val="0"/>
              </a:spcAft>
              <a:buClr>
                <a:schemeClr val="dk1"/>
              </a:buClr>
              <a:buSzPts val="2800"/>
              <a:buNone/>
            </a:pPr>
            <a:endParaRPr sz="2800" dirty="0">
              <a:latin typeface="Arial"/>
              <a:ea typeface="Arial"/>
              <a:cs typeface="Arial"/>
              <a:sym typeface="Arial"/>
            </a:endParaRPr>
          </a:p>
        </p:txBody>
      </p:sp>
      <p:sp>
        <p:nvSpPr>
          <p:cNvPr id="142" name="Google Shape;142;p20"/>
          <p:cNvSpPr/>
          <p:nvPr/>
        </p:nvSpPr>
        <p:spPr>
          <a:xfrm>
            <a:off x="1356901" y="3320552"/>
            <a:ext cx="1997726"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5400" b="0" i="0" u="none" strike="noStrike" cap="none">
                <a:solidFill>
                  <a:schemeClr val="dk1"/>
                </a:solidFill>
                <a:latin typeface="Calibri"/>
                <a:ea typeface="Calibri"/>
                <a:cs typeface="Calibri"/>
                <a:sym typeface="Calibri"/>
              </a:rPr>
              <a:t>Macro</a:t>
            </a:r>
            <a:endParaRPr sz="5400" b="0" i="0" u="none" strike="noStrike" cap="none">
              <a:solidFill>
                <a:schemeClr val="dk1"/>
              </a:solidFill>
              <a:latin typeface="Calibri"/>
              <a:ea typeface="Calibri"/>
              <a:cs typeface="Calibri"/>
              <a:sym typeface="Calibri"/>
            </a:endParaRPr>
          </a:p>
        </p:txBody>
      </p:sp>
      <p:sp>
        <p:nvSpPr>
          <p:cNvPr id="143" name="Google Shape;143;p20"/>
          <p:cNvSpPr/>
          <p:nvPr/>
        </p:nvSpPr>
        <p:spPr>
          <a:xfrm>
            <a:off x="3453251" y="3320552"/>
            <a:ext cx="2834430"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5400" b="0" i="0" u="none" strike="noStrike" cap="none">
                <a:solidFill>
                  <a:schemeClr val="dk1"/>
                </a:solidFill>
                <a:latin typeface="Calibri"/>
                <a:ea typeface="Calibri"/>
                <a:cs typeface="Calibri"/>
                <a:sym typeface="Calibri"/>
              </a:rPr>
              <a:t>Nutrients</a:t>
            </a:r>
            <a:endParaRPr sz="5400" b="0" i="0" u="none" strike="noStrike" cap="none">
              <a:solidFill>
                <a:schemeClr val="dk1"/>
              </a:solidFill>
              <a:latin typeface="Calibri"/>
              <a:ea typeface="Calibri"/>
              <a:cs typeface="Calibri"/>
              <a:sym typeface="Calibri"/>
            </a:endParaRPr>
          </a:p>
        </p:txBody>
      </p:sp>
      <p:pic>
        <p:nvPicPr>
          <p:cNvPr id="144" name="Google Shape;144;p20" descr="https://encrypted-tbn3.google.com/images?q=tbn:ANd9GcTQjCcNxiyBSr2njwDiAKTnzX7SFh6kO3Qls76-K1EMNdoXC4F2"/>
          <p:cNvPicPr preferRelativeResize="0"/>
          <p:nvPr/>
        </p:nvPicPr>
        <p:blipFill rotWithShape="1">
          <a:blip r:embed="rId3">
            <a:alphaModFix/>
          </a:blip>
          <a:srcRect/>
          <a:stretch/>
        </p:blipFill>
        <p:spPr>
          <a:xfrm>
            <a:off x="7605680" y="3121207"/>
            <a:ext cx="2865922" cy="224534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45" name="Google Shape;145;p20"/>
          <p:cNvSpPr/>
          <p:nvPr/>
        </p:nvSpPr>
        <p:spPr>
          <a:xfrm>
            <a:off x="2055960" y="4520832"/>
            <a:ext cx="1824603"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5400" b="0" i="0" u="none" strike="noStrike" cap="none">
                <a:solidFill>
                  <a:schemeClr val="dk1"/>
                </a:solidFill>
                <a:latin typeface="Calibri"/>
                <a:ea typeface="Calibri"/>
                <a:cs typeface="Calibri"/>
                <a:sym typeface="Calibri"/>
              </a:rPr>
              <a:t>Micro</a:t>
            </a:r>
            <a:endParaRPr sz="5400" b="0" i="0" u="none" strike="noStrike" cap="none">
              <a:solidFill>
                <a:schemeClr val="dk1"/>
              </a:solidFill>
              <a:latin typeface="Calibri"/>
              <a:ea typeface="Calibri"/>
              <a:cs typeface="Calibri"/>
              <a:sym typeface="Calibri"/>
            </a:endParaRPr>
          </a:p>
        </p:txBody>
      </p:sp>
      <p:sp>
        <p:nvSpPr>
          <p:cNvPr id="146" name="Google Shape;146;p20"/>
          <p:cNvSpPr/>
          <p:nvPr/>
        </p:nvSpPr>
        <p:spPr>
          <a:xfrm>
            <a:off x="4059097" y="4520832"/>
            <a:ext cx="2834430"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5400" b="0" i="0" u="none" strike="noStrike" cap="none">
                <a:solidFill>
                  <a:schemeClr val="dk1"/>
                </a:solidFill>
                <a:latin typeface="Calibri"/>
                <a:ea typeface="Calibri"/>
                <a:cs typeface="Calibri"/>
                <a:sym typeface="Calibri"/>
              </a:rPr>
              <a:t>Nutrients</a:t>
            </a:r>
            <a:endParaRPr sz="54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500"/>
                                        <p:tgtEl>
                                          <p:spTgt spid="14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1">
                                            <p:bg/>
                                          </p:spTgt>
                                        </p:tgtEl>
                                        <p:attrNameLst>
                                          <p:attrName>style.visibility</p:attrName>
                                        </p:attrNameLst>
                                      </p:cBhvr>
                                      <p:to>
                                        <p:strVal val="visible"/>
                                      </p:to>
                                    </p:set>
                                    <p:animEffect transition="in" filter="fade">
                                      <p:cBhvr>
                                        <p:cTn id="12" dur="1000"/>
                                        <p:tgtEl>
                                          <p:spTgt spid="141">
                                            <p:bg/>
                                          </p:spTgt>
                                        </p:tgtEl>
                                      </p:cBhvr>
                                    </p:animEffect>
                                    <p:anim calcmode="lin" valueType="num">
                                      <p:cBhvr>
                                        <p:cTn id="13" dur="1000" fill="hold"/>
                                        <p:tgtEl>
                                          <p:spTgt spid="141">
                                            <p:bg/>
                                          </p:spTgt>
                                        </p:tgtEl>
                                        <p:attrNameLst>
                                          <p:attrName>ppt_x</p:attrName>
                                        </p:attrNameLst>
                                      </p:cBhvr>
                                      <p:tavLst>
                                        <p:tav tm="0">
                                          <p:val>
                                            <p:strVal val="#ppt_x"/>
                                          </p:val>
                                        </p:tav>
                                        <p:tav tm="100000">
                                          <p:val>
                                            <p:strVal val="#ppt_x"/>
                                          </p:val>
                                        </p:tav>
                                      </p:tavLst>
                                    </p:anim>
                                    <p:anim calcmode="lin" valueType="num">
                                      <p:cBhvr>
                                        <p:cTn id="14" dur="1000" fill="hold"/>
                                        <p:tgtEl>
                                          <p:spTgt spid="141">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1">
                                            <p:txEl>
                                              <p:pRg st="0" end="0"/>
                                            </p:txEl>
                                          </p:spTgt>
                                        </p:tgtEl>
                                        <p:attrNameLst>
                                          <p:attrName>style.visibility</p:attrName>
                                        </p:attrNameLst>
                                      </p:cBhvr>
                                      <p:to>
                                        <p:strVal val="visible"/>
                                      </p:to>
                                    </p:set>
                                    <p:animEffect transition="in" filter="fade">
                                      <p:cBhvr>
                                        <p:cTn id="19" dur="1000"/>
                                        <p:tgtEl>
                                          <p:spTgt spid="141">
                                            <p:txEl>
                                              <p:pRg st="0" end="0"/>
                                            </p:txEl>
                                          </p:spTgt>
                                        </p:tgtEl>
                                      </p:cBhvr>
                                    </p:animEffect>
                                    <p:anim calcmode="lin" valueType="num">
                                      <p:cBhvr>
                                        <p:cTn id="20" dur="1000" fill="hold"/>
                                        <p:tgtEl>
                                          <p:spTgt spid="141">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4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p:bldP spid="141"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GB">
                <a:solidFill>
                  <a:schemeClr val="dk1"/>
                </a:solidFill>
                <a:latin typeface="Arial"/>
                <a:ea typeface="Arial"/>
                <a:cs typeface="Arial"/>
                <a:sym typeface="Arial"/>
              </a:rPr>
              <a:t>Key Definition </a:t>
            </a:r>
            <a:endParaRPr>
              <a:solidFill>
                <a:schemeClr val="dk1"/>
              </a:solidFill>
              <a:latin typeface="Arial"/>
              <a:ea typeface="Arial"/>
              <a:cs typeface="Arial"/>
              <a:sym typeface="Arial"/>
            </a:endParaRPr>
          </a:p>
        </p:txBody>
      </p:sp>
      <p:sp>
        <p:nvSpPr>
          <p:cNvPr id="152" name="Google Shape;152;p21"/>
          <p:cNvSpPr txBox="1">
            <a:spLocks noGrp="1"/>
          </p:cNvSpPr>
          <p:nvPr>
            <p:ph idx="1"/>
          </p:nvPr>
        </p:nvSpPr>
        <p:spPr>
          <a:xfrm>
            <a:off x="566670" y="1931830"/>
            <a:ext cx="6284891" cy="4340181"/>
          </a:xfrm>
          <a:prstGeom prst="rect">
            <a:avLst/>
          </a:prstGeom>
          <a:solidFill>
            <a:srgbClr val="F2F2F2"/>
          </a:solid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GB" sz="3200" u="sng">
                <a:solidFill>
                  <a:schemeClr val="dk1"/>
                </a:solidFill>
                <a:latin typeface="Arial"/>
                <a:ea typeface="Arial"/>
                <a:cs typeface="Arial"/>
                <a:sym typeface="Arial"/>
              </a:rPr>
              <a:t>Macronutrients</a:t>
            </a:r>
            <a:r>
              <a:rPr lang="en-GB" sz="3200">
                <a:solidFill>
                  <a:schemeClr val="dk1"/>
                </a:solidFill>
                <a:latin typeface="Arial"/>
                <a:ea typeface="Arial"/>
                <a:cs typeface="Arial"/>
                <a:sym typeface="Arial"/>
              </a:rPr>
              <a:t>:</a:t>
            </a:r>
            <a:endParaRPr/>
          </a:p>
          <a:p>
            <a:pPr marL="0" lvl="0" indent="0" algn="l" rtl="0">
              <a:lnSpc>
                <a:spcPct val="90000"/>
              </a:lnSpc>
              <a:spcBef>
                <a:spcPts val="1000"/>
              </a:spcBef>
              <a:spcAft>
                <a:spcPts val="0"/>
              </a:spcAft>
              <a:buClr>
                <a:schemeClr val="dk1"/>
              </a:buClr>
              <a:buSzPts val="3200"/>
              <a:buNone/>
            </a:pPr>
            <a:r>
              <a:rPr lang="en-GB" sz="3200">
                <a:solidFill>
                  <a:schemeClr val="dk1"/>
                </a:solidFill>
                <a:latin typeface="Arial"/>
                <a:ea typeface="Arial"/>
                <a:cs typeface="Arial"/>
                <a:sym typeface="Arial"/>
              </a:rPr>
              <a:t>‘The nutrients that we need to have in our diet in large quantities’</a:t>
            </a:r>
            <a:endParaRPr/>
          </a:p>
          <a:p>
            <a:pPr marL="0" lvl="0" indent="0" algn="r" rtl="0">
              <a:lnSpc>
                <a:spcPct val="90000"/>
              </a:lnSpc>
              <a:spcBef>
                <a:spcPts val="1000"/>
              </a:spcBef>
              <a:spcAft>
                <a:spcPts val="0"/>
              </a:spcAft>
              <a:buClr>
                <a:schemeClr val="dk1"/>
              </a:buClr>
              <a:buSzPts val="2400"/>
              <a:buNone/>
            </a:pPr>
            <a:r>
              <a:rPr lang="en-GB" sz="2400">
                <a:solidFill>
                  <a:schemeClr val="dk1"/>
                </a:solidFill>
                <a:latin typeface="Arial"/>
                <a:ea typeface="Arial"/>
                <a:cs typeface="Arial"/>
                <a:sym typeface="Arial"/>
              </a:rPr>
              <a:t> </a:t>
            </a:r>
            <a:r>
              <a:rPr lang="en-GB" sz="3200" u="sng">
                <a:solidFill>
                  <a:schemeClr val="dk1"/>
                </a:solidFill>
                <a:latin typeface="Arial"/>
                <a:ea typeface="Arial"/>
                <a:cs typeface="Arial"/>
                <a:sym typeface="Arial"/>
              </a:rPr>
              <a:t>Micronutrients</a:t>
            </a:r>
            <a:r>
              <a:rPr lang="en-GB" sz="3200">
                <a:solidFill>
                  <a:schemeClr val="dk1"/>
                </a:solidFill>
                <a:latin typeface="Arial"/>
                <a:ea typeface="Arial"/>
                <a:cs typeface="Arial"/>
                <a:sym typeface="Arial"/>
              </a:rPr>
              <a:t>:</a:t>
            </a:r>
            <a:endParaRPr/>
          </a:p>
          <a:p>
            <a:pPr marL="0" lvl="0" indent="0" algn="r" rtl="0">
              <a:lnSpc>
                <a:spcPct val="90000"/>
              </a:lnSpc>
              <a:spcBef>
                <a:spcPts val="1000"/>
              </a:spcBef>
              <a:spcAft>
                <a:spcPts val="0"/>
              </a:spcAft>
              <a:buClr>
                <a:schemeClr val="dk1"/>
              </a:buClr>
              <a:buSzPts val="3200"/>
              <a:buNone/>
            </a:pPr>
            <a:r>
              <a:rPr lang="en-GB" sz="3200">
                <a:solidFill>
                  <a:schemeClr val="dk1"/>
                </a:solidFill>
                <a:latin typeface="Arial"/>
                <a:ea typeface="Arial"/>
                <a:cs typeface="Arial"/>
                <a:sym typeface="Arial"/>
              </a:rPr>
              <a:t>‘The nutrients that we need to have in our diet in small quantities’</a:t>
            </a:r>
            <a:endParaRPr/>
          </a:p>
          <a:p>
            <a:pPr marL="0" lvl="0" indent="0" algn="l" rtl="0">
              <a:lnSpc>
                <a:spcPct val="90000"/>
              </a:lnSpc>
              <a:spcBef>
                <a:spcPts val="1000"/>
              </a:spcBef>
              <a:spcAft>
                <a:spcPts val="0"/>
              </a:spcAft>
              <a:buClr>
                <a:schemeClr val="dk1"/>
              </a:buClr>
              <a:buSzPts val="3200"/>
              <a:buNone/>
            </a:pPr>
            <a:endParaRPr sz="3200">
              <a:solidFill>
                <a:schemeClr val="dk1"/>
              </a:solidFill>
              <a:latin typeface="Arial"/>
              <a:ea typeface="Arial"/>
              <a:cs typeface="Arial"/>
              <a:sym typeface="Arial"/>
            </a:endParaRPr>
          </a:p>
          <a:p>
            <a:pPr marL="0" lvl="0" indent="0" algn="l" rtl="0">
              <a:lnSpc>
                <a:spcPct val="90000"/>
              </a:lnSpc>
              <a:spcBef>
                <a:spcPts val="1000"/>
              </a:spcBef>
              <a:spcAft>
                <a:spcPts val="0"/>
              </a:spcAft>
              <a:buClr>
                <a:schemeClr val="dk1"/>
              </a:buClr>
              <a:buSzPts val="3200"/>
              <a:buNone/>
            </a:pPr>
            <a:endParaRPr sz="3200">
              <a:solidFill>
                <a:schemeClr val="dk1"/>
              </a:solidFill>
              <a:latin typeface="Arial"/>
              <a:ea typeface="Arial"/>
              <a:cs typeface="Arial"/>
              <a:sym typeface="Arial"/>
            </a:endParaRPr>
          </a:p>
        </p:txBody>
      </p:sp>
      <p:sp>
        <p:nvSpPr>
          <p:cNvPr id="153" name="Google Shape;153;p21"/>
          <p:cNvSpPr txBox="1"/>
          <p:nvPr/>
        </p:nvSpPr>
        <p:spPr>
          <a:xfrm>
            <a:off x="7534142" y="337713"/>
            <a:ext cx="4198512" cy="3435797"/>
          </a:xfrm>
          <a:prstGeom prst="rect">
            <a:avLst/>
          </a:prstGeom>
          <a:solidFill>
            <a:srgbClr val="F2F2F2"/>
          </a:solid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r>
              <a:rPr lang="en-GB" sz="2400" b="0" i="0" u="none" strike="noStrike" cap="none">
                <a:solidFill>
                  <a:schemeClr val="dk1"/>
                </a:solidFill>
                <a:latin typeface="Arial"/>
                <a:ea typeface="Arial"/>
                <a:cs typeface="Arial"/>
                <a:sym typeface="Arial"/>
              </a:rPr>
              <a:t>Macro – Large </a:t>
            </a:r>
            <a:endParaRPr/>
          </a:p>
          <a:p>
            <a:pPr marL="0" marR="0" lvl="0" indent="0" algn="ctr" rtl="0">
              <a:lnSpc>
                <a:spcPct val="90000"/>
              </a:lnSpc>
              <a:spcBef>
                <a:spcPts val="1000"/>
              </a:spcBef>
              <a:spcAft>
                <a:spcPts val="0"/>
              </a:spcAft>
              <a:buClr>
                <a:schemeClr val="dk1"/>
              </a:buClr>
              <a:buSzPts val="2400"/>
              <a:buFont typeface="Arial"/>
              <a:buNone/>
            </a:pPr>
            <a:r>
              <a:rPr lang="en-GB" sz="2400" b="0" i="0" u="none" strike="noStrike" cap="none">
                <a:solidFill>
                  <a:schemeClr val="dk1"/>
                </a:solidFill>
                <a:latin typeface="Arial"/>
                <a:ea typeface="Arial"/>
                <a:cs typeface="Arial"/>
                <a:sym typeface="Arial"/>
              </a:rPr>
              <a:t>Micro – Small </a:t>
            </a:r>
            <a:endParaRPr/>
          </a:p>
          <a:p>
            <a:pPr marL="0" marR="0" lvl="0" indent="0" algn="ctr" rtl="0">
              <a:lnSpc>
                <a:spcPct val="90000"/>
              </a:lnSpc>
              <a:spcBef>
                <a:spcPts val="100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2400"/>
              <a:buFont typeface="Arial"/>
              <a:buNone/>
            </a:pPr>
            <a:r>
              <a:rPr lang="en-GB" sz="2400" b="0" i="0" u="none" strike="noStrike" cap="none">
                <a:solidFill>
                  <a:schemeClr val="dk1"/>
                </a:solidFill>
                <a:latin typeface="Arial"/>
                <a:ea typeface="Arial"/>
                <a:cs typeface="Arial"/>
                <a:sym typeface="Arial"/>
              </a:rPr>
              <a:t>Nutrient – a substance that provides nourishment / Chemicals a living organism needs to live and to grow</a:t>
            </a:r>
            <a:endParaRPr/>
          </a:p>
        </p:txBody>
      </p:sp>
      <p:pic>
        <p:nvPicPr>
          <p:cNvPr id="154" name="Google Shape;154;p21" descr="Image result for macronutrients and micronutrients"/>
          <p:cNvPicPr preferRelativeResize="0"/>
          <p:nvPr/>
        </p:nvPicPr>
        <p:blipFill rotWithShape="1">
          <a:blip r:embed="rId3">
            <a:alphaModFix/>
          </a:blip>
          <a:srcRect/>
          <a:stretch/>
        </p:blipFill>
        <p:spPr>
          <a:xfrm>
            <a:off x="7959144" y="3912382"/>
            <a:ext cx="3513428" cy="27170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 calcmode="lin" valueType="num">
                                      <p:cBhvr additive="base">
                                        <p:cTn id="7" dur="500"/>
                                        <p:tgtEl>
                                          <p:spTgt spid="15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2">
                                            <p:txEl>
                                              <p:pRg st="0" end="0"/>
                                            </p:txEl>
                                          </p:spTgt>
                                        </p:tgtEl>
                                        <p:attrNameLst>
                                          <p:attrName>style.visibility</p:attrName>
                                        </p:attrNameLst>
                                      </p:cBhvr>
                                      <p:to>
                                        <p:strVal val="visible"/>
                                      </p:to>
                                    </p:set>
                                    <p:anim calcmode="lin" valueType="num">
                                      <p:cBhvr additive="base">
                                        <p:cTn id="12" dur="500"/>
                                        <p:tgtEl>
                                          <p:spTgt spid="15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2">
                                            <p:txEl>
                                              <p:pRg st="1" end="1"/>
                                            </p:txEl>
                                          </p:spTgt>
                                        </p:tgtEl>
                                        <p:attrNameLst>
                                          <p:attrName>style.visibility</p:attrName>
                                        </p:attrNameLst>
                                      </p:cBhvr>
                                      <p:to>
                                        <p:strVal val="visible"/>
                                      </p:to>
                                    </p:set>
                                    <p:anim calcmode="lin" valueType="num">
                                      <p:cBhvr additive="base">
                                        <p:cTn id="17" dur="500"/>
                                        <p:tgtEl>
                                          <p:spTgt spid="15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2">
                                            <p:txEl>
                                              <p:pRg st="2" end="2"/>
                                            </p:txEl>
                                          </p:spTgt>
                                        </p:tgtEl>
                                        <p:attrNameLst>
                                          <p:attrName>style.visibility</p:attrName>
                                        </p:attrNameLst>
                                      </p:cBhvr>
                                      <p:to>
                                        <p:strVal val="visible"/>
                                      </p:to>
                                    </p:set>
                                    <p:anim calcmode="lin" valueType="num">
                                      <p:cBhvr additive="base">
                                        <p:cTn id="22" dur="500"/>
                                        <p:tgtEl>
                                          <p:spTgt spid="15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2">
                                            <p:txEl>
                                              <p:pRg st="3" end="3"/>
                                            </p:txEl>
                                          </p:spTgt>
                                        </p:tgtEl>
                                        <p:attrNameLst>
                                          <p:attrName>style.visibility</p:attrName>
                                        </p:attrNameLst>
                                      </p:cBhvr>
                                      <p:to>
                                        <p:strVal val="visible"/>
                                      </p:to>
                                    </p:set>
                                    <p:anim calcmode="lin" valueType="num">
                                      <p:cBhvr additive="base">
                                        <p:cTn id="27" dur="500"/>
                                        <p:tgtEl>
                                          <p:spTgt spid="15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52">
                                            <p:txEl>
                                              <p:pRg st="4" end="4"/>
                                            </p:txEl>
                                          </p:spTgt>
                                        </p:tgtEl>
                                        <p:attrNameLst>
                                          <p:attrName>style.visibility</p:attrName>
                                        </p:attrNameLst>
                                      </p:cBhvr>
                                      <p:to>
                                        <p:strVal val="visible"/>
                                      </p:to>
                                    </p:set>
                                    <p:anim calcmode="lin" valueType="num">
                                      <p:cBhvr additive="base">
                                        <p:cTn id="32" dur="500"/>
                                        <p:tgtEl>
                                          <p:spTgt spid="15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2">
                                            <p:txEl>
                                              <p:pRg st="5" end="5"/>
                                            </p:txEl>
                                          </p:spTgt>
                                        </p:tgtEl>
                                        <p:attrNameLst>
                                          <p:attrName>style.visibility</p:attrName>
                                        </p:attrNameLst>
                                      </p:cBhvr>
                                      <p:to>
                                        <p:strVal val="visible"/>
                                      </p:to>
                                    </p:set>
                                    <p:anim calcmode="lin" valueType="num">
                                      <p:cBhvr additive="base">
                                        <p:cTn id="37" dur="500"/>
                                        <p:tgtEl>
                                          <p:spTgt spid="15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2"/>
          <p:cNvSpPr txBox="1">
            <a:spLocks noGrp="1"/>
          </p:cNvSpPr>
          <p:nvPr>
            <p:ph type="title"/>
          </p:nvPr>
        </p:nvSpPr>
        <p:spPr>
          <a:xfrm>
            <a:off x="1068946" y="365125"/>
            <a:ext cx="9414458"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GB" dirty="0">
                <a:latin typeface="Arial"/>
                <a:ea typeface="Arial"/>
                <a:cs typeface="Arial"/>
                <a:sym typeface="Arial"/>
              </a:rPr>
              <a:t>Groupings… </a:t>
            </a:r>
            <a:endParaRPr dirty="0">
              <a:solidFill>
                <a:schemeClr val="dk1"/>
              </a:solidFill>
              <a:latin typeface="Arial"/>
              <a:ea typeface="Arial"/>
              <a:cs typeface="Arial"/>
              <a:sym typeface="Arial"/>
            </a:endParaRPr>
          </a:p>
        </p:txBody>
      </p:sp>
      <p:sp>
        <p:nvSpPr>
          <p:cNvPr id="160" name="Google Shape;160;p22"/>
          <p:cNvSpPr txBox="1">
            <a:spLocks noGrp="1"/>
          </p:cNvSpPr>
          <p:nvPr>
            <p:ph idx="1"/>
          </p:nvPr>
        </p:nvSpPr>
        <p:spPr>
          <a:xfrm>
            <a:off x="1068946" y="1918952"/>
            <a:ext cx="6452316" cy="3950142"/>
          </a:xfrm>
          <a:prstGeom prst="rect">
            <a:avLst/>
          </a:prstGeom>
          <a:solidFill>
            <a:srgbClr val="F2F2F2"/>
          </a:solid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2800"/>
              <a:buNone/>
            </a:pPr>
            <a:r>
              <a:rPr lang="en-GB" sz="2800" dirty="0">
                <a:solidFill>
                  <a:schemeClr val="dk1"/>
                </a:solidFill>
                <a:latin typeface="Arial"/>
                <a:ea typeface="Arial"/>
                <a:cs typeface="Arial"/>
                <a:sym typeface="Arial"/>
              </a:rPr>
              <a:t> </a:t>
            </a:r>
            <a:endParaRPr sz="2800" dirty="0">
              <a:solidFill>
                <a:schemeClr val="dk1"/>
              </a:solidFill>
              <a:latin typeface="Arial"/>
              <a:ea typeface="Arial"/>
              <a:cs typeface="Arial"/>
              <a:sym typeface="Arial"/>
            </a:endParaRPr>
          </a:p>
          <a:p>
            <a:pPr marL="0" lvl="0" indent="0" algn="l" rtl="0">
              <a:lnSpc>
                <a:spcPct val="80000"/>
              </a:lnSpc>
              <a:spcBef>
                <a:spcPts val="1000"/>
              </a:spcBef>
              <a:spcAft>
                <a:spcPts val="0"/>
              </a:spcAft>
              <a:buClr>
                <a:schemeClr val="dk1"/>
              </a:buClr>
              <a:buSzPts val="3600"/>
              <a:buNone/>
            </a:pPr>
            <a:r>
              <a:rPr lang="en-GB" sz="3600" u="sng" dirty="0">
                <a:solidFill>
                  <a:schemeClr val="dk1"/>
                </a:solidFill>
                <a:latin typeface="Arial"/>
                <a:ea typeface="Arial"/>
                <a:cs typeface="Arial"/>
                <a:sym typeface="Arial"/>
              </a:rPr>
              <a:t>Macronutrients</a:t>
            </a:r>
            <a:r>
              <a:rPr lang="en-GB" sz="3600" dirty="0">
                <a:solidFill>
                  <a:schemeClr val="dk1"/>
                </a:solidFill>
                <a:latin typeface="Arial"/>
                <a:ea typeface="Arial"/>
                <a:cs typeface="Arial"/>
                <a:sym typeface="Arial"/>
              </a:rPr>
              <a:t>:</a:t>
            </a:r>
            <a:endParaRPr dirty="0"/>
          </a:p>
          <a:p>
            <a:pPr marL="0" lvl="0" indent="0" algn="l" rtl="0">
              <a:lnSpc>
                <a:spcPct val="80000"/>
              </a:lnSpc>
              <a:spcBef>
                <a:spcPts val="1000"/>
              </a:spcBef>
              <a:spcAft>
                <a:spcPts val="0"/>
              </a:spcAft>
              <a:buClr>
                <a:schemeClr val="dk1"/>
              </a:buClr>
              <a:buSzPts val="3600"/>
              <a:buNone/>
            </a:pPr>
            <a:r>
              <a:rPr lang="en-GB" sz="3600" dirty="0">
                <a:latin typeface="Arial"/>
                <a:ea typeface="Arial"/>
                <a:cs typeface="Arial"/>
                <a:sym typeface="Arial"/>
              </a:rPr>
              <a:t>Carbohydrates, Proteins, Fats</a:t>
            </a:r>
            <a:endParaRPr dirty="0"/>
          </a:p>
          <a:p>
            <a:pPr marL="0" lvl="0" indent="0" algn="l" rtl="0">
              <a:lnSpc>
                <a:spcPct val="80000"/>
              </a:lnSpc>
              <a:spcBef>
                <a:spcPts val="1000"/>
              </a:spcBef>
              <a:spcAft>
                <a:spcPts val="0"/>
              </a:spcAft>
              <a:buClr>
                <a:schemeClr val="dk1"/>
              </a:buClr>
              <a:buSzPts val="3600"/>
              <a:buNone/>
            </a:pPr>
            <a:endParaRPr sz="3600" dirty="0">
              <a:solidFill>
                <a:schemeClr val="dk1"/>
              </a:solidFill>
              <a:latin typeface="Arial"/>
              <a:ea typeface="Arial"/>
              <a:cs typeface="Arial"/>
              <a:sym typeface="Arial"/>
            </a:endParaRPr>
          </a:p>
          <a:p>
            <a:pPr marL="0" lvl="0" indent="0" algn="r" rtl="0">
              <a:lnSpc>
                <a:spcPct val="80000"/>
              </a:lnSpc>
              <a:spcBef>
                <a:spcPts val="1000"/>
              </a:spcBef>
              <a:spcAft>
                <a:spcPts val="0"/>
              </a:spcAft>
              <a:buClr>
                <a:schemeClr val="dk1"/>
              </a:buClr>
              <a:buSzPts val="2800"/>
              <a:buNone/>
            </a:pPr>
            <a:r>
              <a:rPr lang="en-GB" sz="2800" dirty="0">
                <a:solidFill>
                  <a:schemeClr val="dk1"/>
                </a:solidFill>
                <a:latin typeface="Arial"/>
                <a:ea typeface="Arial"/>
                <a:cs typeface="Arial"/>
                <a:sym typeface="Arial"/>
              </a:rPr>
              <a:t> </a:t>
            </a:r>
            <a:r>
              <a:rPr lang="en-GB" sz="3600" u="sng" dirty="0">
                <a:solidFill>
                  <a:schemeClr val="dk1"/>
                </a:solidFill>
                <a:latin typeface="Arial"/>
                <a:ea typeface="Arial"/>
                <a:cs typeface="Arial"/>
                <a:sym typeface="Arial"/>
              </a:rPr>
              <a:t>Micronutrients</a:t>
            </a:r>
            <a:r>
              <a:rPr lang="en-GB" sz="3600" dirty="0">
                <a:solidFill>
                  <a:schemeClr val="dk1"/>
                </a:solidFill>
                <a:latin typeface="Arial"/>
                <a:ea typeface="Arial"/>
                <a:cs typeface="Arial"/>
                <a:sym typeface="Arial"/>
              </a:rPr>
              <a:t>:</a:t>
            </a:r>
            <a:endParaRPr dirty="0"/>
          </a:p>
          <a:p>
            <a:pPr marL="0" lvl="0" indent="0" algn="r" rtl="0">
              <a:lnSpc>
                <a:spcPct val="80000"/>
              </a:lnSpc>
              <a:spcBef>
                <a:spcPts val="1000"/>
              </a:spcBef>
              <a:spcAft>
                <a:spcPts val="0"/>
              </a:spcAft>
              <a:buClr>
                <a:schemeClr val="dk1"/>
              </a:buClr>
              <a:buSzPts val="3600"/>
              <a:buNone/>
            </a:pPr>
            <a:r>
              <a:rPr lang="en-GB" sz="3600" dirty="0">
                <a:solidFill>
                  <a:schemeClr val="dk1"/>
                </a:solidFill>
                <a:latin typeface="Arial"/>
                <a:ea typeface="Arial"/>
                <a:cs typeface="Arial"/>
                <a:sym typeface="Arial"/>
              </a:rPr>
              <a:t>Vitamins, Minerals, Fibre and Water </a:t>
            </a:r>
            <a:endParaRPr sz="3600" dirty="0">
              <a:solidFill>
                <a:schemeClr val="dk1"/>
              </a:solidFill>
              <a:latin typeface="Arial"/>
              <a:ea typeface="Arial"/>
              <a:cs typeface="Arial"/>
              <a:sym typeface="Arial"/>
            </a:endParaRPr>
          </a:p>
          <a:p>
            <a:pPr marL="0" lvl="0" indent="0" algn="l" rtl="0">
              <a:lnSpc>
                <a:spcPct val="80000"/>
              </a:lnSpc>
              <a:spcBef>
                <a:spcPts val="1000"/>
              </a:spcBef>
              <a:spcAft>
                <a:spcPts val="0"/>
              </a:spcAft>
              <a:buClr>
                <a:schemeClr val="dk1"/>
              </a:buClr>
              <a:buSzPts val="3600"/>
              <a:buNone/>
            </a:pPr>
            <a:endParaRPr sz="3600" dirty="0">
              <a:solidFill>
                <a:schemeClr val="dk1"/>
              </a:solidFill>
              <a:latin typeface="Arial"/>
              <a:ea typeface="Arial"/>
              <a:cs typeface="Arial"/>
              <a:sym typeface="Arial"/>
            </a:endParaRPr>
          </a:p>
        </p:txBody>
      </p:sp>
      <p:pic>
        <p:nvPicPr>
          <p:cNvPr id="161" name="Google Shape;161;p22" descr="Image result for large and small"/>
          <p:cNvPicPr preferRelativeResize="0"/>
          <p:nvPr/>
        </p:nvPicPr>
        <p:blipFill rotWithShape="1">
          <a:blip r:embed="rId3">
            <a:alphaModFix/>
          </a:blip>
          <a:srcRect/>
          <a:stretch/>
        </p:blipFill>
        <p:spPr>
          <a:xfrm>
            <a:off x="7808534" y="1365162"/>
            <a:ext cx="4029879" cy="268658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1000"/>
                                        <p:tgtEl>
                                          <p:spTgt spid="159"/>
                                        </p:tgtEl>
                                      </p:cBhvr>
                                    </p:animEffect>
                                    <p:anim calcmode="lin" valueType="num">
                                      <p:cBhvr>
                                        <p:cTn id="8" dur="1000" fill="hold"/>
                                        <p:tgtEl>
                                          <p:spTgt spid="159"/>
                                        </p:tgtEl>
                                        <p:attrNameLst>
                                          <p:attrName>ppt_x</p:attrName>
                                        </p:attrNameLst>
                                      </p:cBhvr>
                                      <p:tavLst>
                                        <p:tav tm="0">
                                          <p:val>
                                            <p:strVal val="#ppt_x"/>
                                          </p:val>
                                        </p:tav>
                                        <p:tav tm="100000">
                                          <p:val>
                                            <p:strVal val="#ppt_x"/>
                                          </p:val>
                                        </p:tav>
                                      </p:tavLst>
                                    </p:anim>
                                    <p:anim calcmode="lin" valueType="num">
                                      <p:cBhvr>
                                        <p:cTn id="9" dur="1000" fill="hold"/>
                                        <p:tgtEl>
                                          <p:spTgt spid="15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60">
                                            <p:bg/>
                                          </p:spTgt>
                                        </p:tgtEl>
                                        <p:attrNameLst>
                                          <p:attrName>style.visibility</p:attrName>
                                        </p:attrNameLst>
                                      </p:cBhvr>
                                      <p:to>
                                        <p:strVal val="visible"/>
                                      </p:to>
                                    </p:set>
                                    <p:animEffect transition="in" filter="fade">
                                      <p:cBhvr>
                                        <p:cTn id="14" dur="500"/>
                                        <p:tgtEl>
                                          <p:spTgt spid="160">
                                            <p:bg/>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60">
                                            <p:txEl>
                                              <p:pRg st="0" end="0"/>
                                            </p:txEl>
                                          </p:spTgt>
                                        </p:tgtEl>
                                        <p:attrNameLst>
                                          <p:attrName>style.visibility</p:attrName>
                                        </p:attrNameLst>
                                      </p:cBhvr>
                                      <p:to>
                                        <p:strVal val="visible"/>
                                      </p:to>
                                    </p:set>
                                    <p:animEffect transition="in" filter="fade">
                                      <p:cBhvr>
                                        <p:cTn id="19" dur="500"/>
                                        <p:tgtEl>
                                          <p:spTgt spid="16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0">
                                            <p:txEl>
                                              <p:pRg st="1" end="1"/>
                                            </p:txEl>
                                          </p:spTgt>
                                        </p:tgtEl>
                                        <p:attrNameLst>
                                          <p:attrName>style.visibility</p:attrName>
                                        </p:attrNameLst>
                                      </p:cBhvr>
                                      <p:to>
                                        <p:strVal val="visible"/>
                                      </p:to>
                                    </p:set>
                                    <p:animEffect transition="in" filter="fade">
                                      <p:cBhvr>
                                        <p:cTn id="24" dur="500"/>
                                        <p:tgtEl>
                                          <p:spTgt spid="160">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0">
                                            <p:txEl>
                                              <p:pRg st="2" end="2"/>
                                            </p:txEl>
                                          </p:spTgt>
                                        </p:tgtEl>
                                        <p:attrNameLst>
                                          <p:attrName>style.visibility</p:attrName>
                                        </p:attrNameLst>
                                      </p:cBhvr>
                                      <p:to>
                                        <p:strVal val="visible"/>
                                      </p:to>
                                    </p:set>
                                    <p:animEffect transition="in" filter="fade">
                                      <p:cBhvr>
                                        <p:cTn id="29" dur="500"/>
                                        <p:tgtEl>
                                          <p:spTgt spid="160">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0">
                                            <p:txEl>
                                              <p:pRg st="4" end="4"/>
                                            </p:txEl>
                                          </p:spTgt>
                                        </p:tgtEl>
                                        <p:attrNameLst>
                                          <p:attrName>style.visibility</p:attrName>
                                        </p:attrNameLst>
                                      </p:cBhvr>
                                      <p:to>
                                        <p:strVal val="visible"/>
                                      </p:to>
                                    </p:set>
                                    <p:animEffect transition="in" filter="fade">
                                      <p:cBhvr>
                                        <p:cTn id="34" dur="500"/>
                                        <p:tgtEl>
                                          <p:spTgt spid="160">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0">
                                            <p:txEl>
                                              <p:pRg st="5" end="5"/>
                                            </p:txEl>
                                          </p:spTgt>
                                        </p:tgtEl>
                                        <p:attrNameLst>
                                          <p:attrName>style.visibility</p:attrName>
                                        </p:attrNameLst>
                                      </p:cBhvr>
                                      <p:to>
                                        <p:strVal val="visible"/>
                                      </p:to>
                                    </p:set>
                                    <p:animEffect transition="in" filter="fade">
                                      <p:cBhvr>
                                        <p:cTn id="39" dur="500"/>
                                        <p:tgtEl>
                                          <p:spTgt spid="160">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61"/>
                                        </p:tgtEl>
                                        <p:attrNameLst>
                                          <p:attrName>style.visibility</p:attrName>
                                        </p:attrNameLst>
                                      </p:cBhvr>
                                      <p:to>
                                        <p:strVal val="visible"/>
                                      </p:to>
                                    </p:set>
                                    <p:animEffect transition="in" filter="fade">
                                      <p:cBhvr>
                                        <p:cTn id="44"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P spid="160"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58" y="82888"/>
            <a:ext cx="10515600" cy="1325563"/>
          </a:xfrm>
        </p:spPr>
        <p:txBody>
          <a:bodyPr>
            <a:noAutofit/>
          </a:bodyPr>
          <a:lstStyle/>
          <a:p>
            <a:pPr algn="ctr"/>
            <a:r>
              <a:rPr lang="en-GB" sz="11500" b="1" u="sng" dirty="0" smtClean="0">
                <a:solidFill>
                  <a:srgbClr val="FFC000"/>
                </a:solidFill>
              </a:rPr>
              <a:t>Role of nutrients</a:t>
            </a:r>
            <a:endParaRPr lang="en-GB" sz="11500" b="1" u="sng" dirty="0">
              <a:solidFill>
                <a:srgbClr val="FFC000"/>
              </a:solidFill>
            </a:endParaRPr>
          </a:p>
        </p:txBody>
      </p:sp>
      <p:sp>
        <p:nvSpPr>
          <p:cNvPr id="3" name="Content Placeholder 2"/>
          <p:cNvSpPr>
            <a:spLocks noGrp="1"/>
          </p:cNvSpPr>
          <p:nvPr>
            <p:ph idx="1"/>
          </p:nvPr>
        </p:nvSpPr>
        <p:spPr>
          <a:xfrm>
            <a:off x="148771" y="1560909"/>
            <a:ext cx="10515600" cy="4351338"/>
          </a:xfrm>
        </p:spPr>
        <p:txBody>
          <a:bodyPr/>
          <a:lstStyle/>
          <a:p>
            <a:r>
              <a:rPr lang="en-GB" dirty="0" smtClean="0">
                <a:solidFill>
                  <a:schemeClr val="accent2">
                    <a:lumMod val="75000"/>
                  </a:schemeClr>
                </a:solidFill>
              </a:rPr>
              <a:t>Carbohydrates – Energy </a:t>
            </a:r>
          </a:p>
          <a:p>
            <a:r>
              <a:rPr lang="en-GB" dirty="0" smtClean="0">
                <a:solidFill>
                  <a:schemeClr val="accent2">
                    <a:lumMod val="75000"/>
                  </a:schemeClr>
                </a:solidFill>
              </a:rPr>
              <a:t>Fats – Energy (fast use) </a:t>
            </a:r>
          </a:p>
          <a:p>
            <a:r>
              <a:rPr lang="en-GB" dirty="0" smtClean="0">
                <a:solidFill>
                  <a:schemeClr val="accent2">
                    <a:lumMod val="75000"/>
                  </a:schemeClr>
                </a:solidFill>
              </a:rPr>
              <a:t>Proteins – Recovery </a:t>
            </a:r>
          </a:p>
          <a:p>
            <a:r>
              <a:rPr lang="en-GB" dirty="0" smtClean="0">
                <a:solidFill>
                  <a:schemeClr val="accent2">
                    <a:lumMod val="75000"/>
                  </a:schemeClr>
                </a:solidFill>
              </a:rPr>
              <a:t>Fibre – Healthy digestive system</a:t>
            </a:r>
          </a:p>
          <a:p>
            <a:r>
              <a:rPr lang="en-GB" dirty="0" smtClean="0">
                <a:solidFill>
                  <a:schemeClr val="accent2">
                    <a:lumMod val="75000"/>
                  </a:schemeClr>
                </a:solidFill>
              </a:rPr>
              <a:t>Water - Hydration</a:t>
            </a:r>
          </a:p>
          <a:p>
            <a:r>
              <a:rPr lang="en-GB" dirty="0" smtClean="0">
                <a:solidFill>
                  <a:schemeClr val="accent2">
                    <a:lumMod val="75000"/>
                  </a:schemeClr>
                </a:solidFill>
              </a:rPr>
              <a:t>Vitamins &amp; minerals – Healthy immune system &amp; cell replenish</a:t>
            </a:r>
          </a:p>
          <a:p>
            <a:endParaRPr lang="en-GB" dirty="0" smtClean="0"/>
          </a:p>
        </p:txBody>
      </p:sp>
      <p:sp>
        <p:nvSpPr>
          <p:cNvPr id="4" name="Content Placeholder 2"/>
          <p:cNvSpPr txBox="1">
            <a:spLocks/>
          </p:cNvSpPr>
          <p:nvPr/>
        </p:nvSpPr>
        <p:spPr>
          <a:xfrm>
            <a:off x="1400629" y="5077278"/>
            <a:ext cx="9985829" cy="7405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400" b="0" i="0" u="none" strike="noStrike" kern="1200" cap="none" spc="0" normalizeH="0" baseline="0" noProof="0" dirty="0" smtClean="0">
                <a:ln>
                  <a:noFill/>
                </a:ln>
                <a:solidFill>
                  <a:srgbClr val="00B050"/>
                </a:solidFill>
                <a:effectLst/>
                <a:uLnTx/>
                <a:uFillTx/>
                <a:latin typeface="Calibri" panose="020F0502020204030204"/>
                <a:ea typeface="+mn-ea"/>
                <a:cs typeface="+mn-cs"/>
              </a:rPr>
              <a:t>Link each one to at least two sporting examples </a:t>
            </a:r>
            <a:endParaRPr kumimoji="0" lang="en-GB" sz="44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5" name="Content Placeholder 2"/>
          <p:cNvSpPr txBox="1">
            <a:spLocks/>
          </p:cNvSpPr>
          <p:nvPr/>
        </p:nvSpPr>
        <p:spPr>
          <a:xfrm>
            <a:off x="0" y="984477"/>
            <a:ext cx="12192000" cy="5382869"/>
          </a:xfrm>
          <a:prstGeom prst="rect">
            <a:avLst/>
          </a:prstGeom>
          <a:solidFill>
            <a:schemeClr val="accent1">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smtClean="0">
                <a:ln>
                  <a:noFill/>
                </a:ln>
                <a:solidFill>
                  <a:srgbClr val="00B050"/>
                </a:solidFill>
                <a:effectLst/>
                <a:uLnTx/>
                <a:uFillTx/>
                <a:latin typeface="Calibri" panose="020F0502020204030204"/>
                <a:ea typeface="+mn-ea"/>
                <a:cs typeface="+mn-cs"/>
              </a:rPr>
              <a:t>For example a marathon runner would need carbohydrates to maintain performance and energy during a race.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36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smtClean="0">
                <a:ln>
                  <a:noFill/>
                </a:ln>
                <a:solidFill>
                  <a:srgbClr val="7030A0"/>
                </a:solidFill>
                <a:effectLst/>
                <a:uLnTx/>
                <a:uFillTx/>
                <a:latin typeface="Calibri" panose="020F0502020204030204"/>
                <a:ea typeface="+mn-ea"/>
                <a:cs typeface="+mn-cs"/>
              </a:rPr>
              <a:t>A footballer would need a high level of protein to recover after a football match and make sure he does not have sore muscles.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36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smtClean="0">
                <a:ln>
                  <a:noFill/>
                </a:ln>
                <a:solidFill>
                  <a:srgbClr val="FF0000"/>
                </a:solidFill>
                <a:effectLst/>
                <a:uLnTx/>
                <a:uFillTx/>
                <a:latin typeface="Calibri" panose="020F0502020204030204"/>
                <a:ea typeface="+mn-ea"/>
                <a:cs typeface="+mn-cs"/>
              </a:rPr>
              <a:t>A triathlete would need to eat vitamins and minerals so they could train consistently over time and not get sick and ruin their training.</a:t>
            </a:r>
            <a:endParaRPr kumimoji="0" lang="en-GB" sz="3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777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3"/>
          <p:cNvSpPr txBox="1">
            <a:spLocks noGrp="1"/>
          </p:cNvSpPr>
          <p:nvPr>
            <p:ph type="title"/>
          </p:nvPr>
        </p:nvSpPr>
        <p:spPr>
          <a:xfrm>
            <a:off x="1068946" y="365125"/>
            <a:ext cx="9414458"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GB" b="1" u="sng" dirty="0">
                <a:latin typeface="Arial"/>
                <a:ea typeface="Arial"/>
                <a:cs typeface="Arial"/>
                <a:sym typeface="Arial"/>
              </a:rPr>
              <a:t>Nutrients and their roles </a:t>
            </a:r>
            <a:endParaRPr b="1" u="sng" dirty="0">
              <a:solidFill>
                <a:schemeClr val="dk1"/>
              </a:solidFill>
              <a:latin typeface="Arial"/>
              <a:ea typeface="Arial"/>
              <a:cs typeface="Arial"/>
              <a:sym typeface="Arial"/>
            </a:endParaRPr>
          </a:p>
        </p:txBody>
      </p:sp>
      <p:sp>
        <p:nvSpPr>
          <p:cNvPr id="167" name="Google Shape;167;p23"/>
          <p:cNvSpPr txBox="1">
            <a:spLocks noGrp="1"/>
          </p:cNvSpPr>
          <p:nvPr>
            <p:ph idx="1"/>
          </p:nvPr>
        </p:nvSpPr>
        <p:spPr>
          <a:xfrm>
            <a:off x="1068946" y="1845734"/>
            <a:ext cx="9429912" cy="4023360"/>
          </a:xfrm>
          <a:prstGeom prst="rect">
            <a:avLst/>
          </a:prstGeom>
          <a:solidFill>
            <a:srgbClr val="F2F2F2"/>
          </a:solid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3600"/>
              <a:buNone/>
            </a:pPr>
            <a:r>
              <a:rPr lang="en-GB" sz="3600" b="1" dirty="0">
                <a:solidFill>
                  <a:schemeClr val="dk1"/>
                </a:solidFill>
                <a:latin typeface="Arial"/>
                <a:ea typeface="Arial"/>
                <a:cs typeface="Arial"/>
                <a:sym typeface="Arial"/>
              </a:rPr>
              <a:t>Carbohydrates: </a:t>
            </a:r>
            <a:r>
              <a:rPr lang="en-GB" sz="3600" dirty="0">
                <a:solidFill>
                  <a:schemeClr val="dk1"/>
                </a:solidFill>
                <a:latin typeface="Arial"/>
                <a:ea typeface="Arial"/>
                <a:cs typeface="Arial"/>
                <a:sym typeface="Arial"/>
              </a:rPr>
              <a:t>...</a:t>
            </a:r>
            <a:endParaRPr sz="3600" b="1" dirty="0">
              <a:solidFill>
                <a:schemeClr val="dk1"/>
              </a:solidFill>
              <a:latin typeface="Arial"/>
              <a:ea typeface="Arial"/>
              <a:cs typeface="Arial"/>
              <a:sym typeface="Arial"/>
            </a:endParaRPr>
          </a:p>
          <a:p>
            <a:pPr marL="0" lvl="0" indent="0" algn="l" rtl="0">
              <a:lnSpc>
                <a:spcPct val="80000"/>
              </a:lnSpc>
              <a:spcBef>
                <a:spcPts val="1000"/>
              </a:spcBef>
              <a:spcAft>
                <a:spcPts val="0"/>
              </a:spcAft>
              <a:buClr>
                <a:schemeClr val="dk1"/>
              </a:buClr>
              <a:buSzPts val="3600"/>
              <a:buNone/>
            </a:pPr>
            <a:r>
              <a:rPr lang="en-GB" sz="3600" b="1" dirty="0">
                <a:latin typeface="Arial"/>
                <a:ea typeface="Arial"/>
                <a:cs typeface="Arial"/>
                <a:sym typeface="Arial"/>
              </a:rPr>
              <a:t>Fats: </a:t>
            </a:r>
            <a:r>
              <a:rPr lang="en-GB" sz="3600" dirty="0">
                <a:latin typeface="Arial"/>
                <a:ea typeface="Arial"/>
                <a:cs typeface="Arial"/>
                <a:sym typeface="Arial"/>
              </a:rPr>
              <a:t>…</a:t>
            </a:r>
            <a:endParaRPr sz="3600" b="1" dirty="0">
              <a:latin typeface="Arial"/>
              <a:ea typeface="Arial"/>
              <a:cs typeface="Arial"/>
              <a:sym typeface="Arial"/>
            </a:endParaRPr>
          </a:p>
          <a:p>
            <a:pPr marL="0" lvl="0" indent="0" algn="l" rtl="0">
              <a:lnSpc>
                <a:spcPct val="80000"/>
              </a:lnSpc>
              <a:spcBef>
                <a:spcPts val="1000"/>
              </a:spcBef>
              <a:spcAft>
                <a:spcPts val="0"/>
              </a:spcAft>
              <a:buClr>
                <a:schemeClr val="dk1"/>
              </a:buClr>
              <a:buSzPts val="3600"/>
              <a:buNone/>
            </a:pPr>
            <a:r>
              <a:rPr lang="en-GB" sz="3600" b="1" dirty="0">
                <a:solidFill>
                  <a:schemeClr val="dk1"/>
                </a:solidFill>
                <a:latin typeface="Arial"/>
                <a:ea typeface="Arial"/>
                <a:cs typeface="Arial"/>
                <a:sym typeface="Arial"/>
              </a:rPr>
              <a:t>Proteins: </a:t>
            </a:r>
            <a:r>
              <a:rPr lang="en-GB" sz="3600" dirty="0">
                <a:solidFill>
                  <a:schemeClr val="dk1"/>
                </a:solidFill>
                <a:latin typeface="Arial"/>
                <a:ea typeface="Arial"/>
                <a:cs typeface="Arial"/>
                <a:sym typeface="Arial"/>
              </a:rPr>
              <a:t>… </a:t>
            </a:r>
            <a:endParaRPr sz="3600" b="1" dirty="0">
              <a:solidFill>
                <a:schemeClr val="dk1"/>
              </a:solidFill>
              <a:latin typeface="Arial"/>
              <a:ea typeface="Arial"/>
              <a:cs typeface="Arial"/>
              <a:sym typeface="Arial"/>
            </a:endParaRPr>
          </a:p>
          <a:p>
            <a:pPr marL="0" lvl="0" indent="0" algn="l" rtl="0">
              <a:lnSpc>
                <a:spcPct val="80000"/>
              </a:lnSpc>
              <a:spcBef>
                <a:spcPts val="1000"/>
              </a:spcBef>
              <a:spcAft>
                <a:spcPts val="0"/>
              </a:spcAft>
              <a:buClr>
                <a:schemeClr val="dk1"/>
              </a:buClr>
              <a:buSzPts val="3600"/>
              <a:buNone/>
            </a:pPr>
            <a:r>
              <a:rPr lang="en-GB" sz="3600" b="1" dirty="0">
                <a:latin typeface="Arial"/>
                <a:ea typeface="Arial"/>
                <a:cs typeface="Arial"/>
                <a:sym typeface="Arial"/>
              </a:rPr>
              <a:t>Water:</a:t>
            </a:r>
            <a:r>
              <a:rPr lang="en-GB" sz="3600" dirty="0">
                <a:latin typeface="Arial"/>
                <a:ea typeface="Arial"/>
                <a:cs typeface="Arial"/>
                <a:sym typeface="Arial"/>
              </a:rPr>
              <a:t> … </a:t>
            </a:r>
            <a:endParaRPr sz="3600" b="1" dirty="0">
              <a:latin typeface="Arial"/>
              <a:ea typeface="Arial"/>
              <a:cs typeface="Arial"/>
              <a:sym typeface="Arial"/>
            </a:endParaRPr>
          </a:p>
          <a:p>
            <a:pPr marL="0" lvl="0" indent="0" algn="l" rtl="0">
              <a:lnSpc>
                <a:spcPct val="80000"/>
              </a:lnSpc>
              <a:spcBef>
                <a:spcPts val="1000"/>
              </a:spcBef>
              <a:spcAft>
                <a:spcPts val="0"/>
              </a:spcAft>
              <a:buClr>
                <a:schemeClr val="dk1"/>
              </a:buClr>
              <a:buSzPts val="3600"/>
              <a:buNone/>
            </a:pPr>
            <a:r>
              <a:rPr lang="en-GB" sz="3600" b="1" dirty="0">
                <a:solidFill>
                  <a:schemeClr val="dk1"/>
                </a:solidFill>
                <a:latin typeface="Arial"/>
                <a:ea typeface="Arial"/>
                <a:cs typeface="Arial"/>
                <a:sym typeface="Arial"/>
              </a:rPr>
              <a:t>Fibre: </a:t>
            </a:r>
            <a:r>
              <a:rPr lang="en-GB" sz="3600" dirty="0">
                <a:solidFill>
                  <a:schemeClr val="dk1"/>
                </a:solidFill>
                <a:latin typeface="Arial"/>
                <a:ea typeface="Arial"/>
                <a:cs typeface="Arial"/>
                <a:sym typeface="Arial"/>
              </a:rPr>
              <a:t>…</a:t>
            </a:r>
            <a:endParaRPr sz="3600" b="1" dirty="0">
              <a:solidFill>
                <a:schemeClr val="dk1"/>
              </a:solidFill>
              <a:latin typeface="Arial"/>
              <a:ea typeface="Arial"/>
              <a:cs typeface="Arial"/>
              <a:sym typeface="Arial"/>
            </a:endParaRPr>
          </a:p>
          <a:p>
            <a:pPr marL="0" lvl="0" indent="0" algn="l" rtl="0">
              <a:lnSpc>
                <a:spcPct val="80000"/>
              </a:lnSpc>
              <a:spcBef>
                <a:spcPts val="1000"/>
              </a:spcBef>
              <a:spcAft>
                <a:spcPts val="0"/>
              </a:spcAft>
              <a:buClr>
                <a:schemeClr val="dk1"/>
              </a:buClr>
              <a:buSzPts val="3600"/>
              <a:buNone/>
            </a:pPr>
            <a:r>
              <a:rPr lang="en-GB" sz="3600" b="1" dirty="0">
                <a:latin typeface="Arial"/>
                <a:ea typeface="Arial"/>
                <a:cs typeface="Arial"/>
                <a:sym typeface="Arial"/>
              </a:rPr>
              <a:t>Vitamins: </a:t>
            </a:r>
            <a:r>
              <a:rPr lang="en-GB" sz="3600" dirty="0">
                <a:latin typeface="Arial"/>
                <a:ea typeface="Arial"/>
                <a:cs typeface="Arial"/>
                <a:sym typeface="Arial"/>
              </a:rPr>
              <a:t>…</a:t>
            </a:r>
            <a:endParaRPr sz="3600" b="1" dirty="0">
              <a:latin typeface="Arial"/>
              <a:ea typeface="Arial"/>
              <a:cs typeface="Arial"/>
              <a:sym typeface="Arial"/>
            </a:endParaRPr>
          </a:p>
          <a:p>
            <a:pPr marL="0" lvl="0" indent="0" algn="l" rtl="0">
              <a:lnSpc>
                <a:spcPct val="80000"/>
              </a:lnSpc>
              <a:spcBef>
                <a:spcPts val="1000"/>
              </a:spcBef>
              <a:spcAft>
                <a:spcPts val="0"/>
              </a:spcAft>
              <a:buClr>
                <a:schemeClr val="dk1"/>
              </a:buClr>
              <a:buSzPts val="3600"/>
              <a:buNone/>
            </a:pPr>
            <a:r>
              <a:rPr lang="en-GB" sz="3600" b="1" dirty="0">
                <a:solidFill>
                  <a:schemeClr val="dk1"/>
                </a:solidFill>
                <a:latin typeface="Arial"/>
                <a:ea typeface="Arial"/>
                <a:cs typeface="Arial"/>
                <a:sym typeface="Arial"/>
              </a:rPr>
              <a:t>Minerals: </a:t>
            </a:r>
            <a:r>
              <a:rPr lang="en-GB" sz="3600" dirty="0">
                <a:solidFill>
                  <a:schemeClr val="dk1"/>
                </a:solidFill>
                <a:latin typeface="Arial"/>
                <a:ea typeface="Arial"/>
                <a:cs typeface="Arial"/>
                <a:sym typeface="Arial"/>
              </a:rPr>
              <a:t>…</a:t>
            </a:r>
            <a:endParaRPr sz="3600" b="1" dirty="0">
              <a:solidFill>
                <a:schemeClr val="dk1"/>
              </a:solidFill>
              <a:latin typeface="Arial"/>
              <a:ea typeface="Arial"/>
              <a:cs typeface="Arial"/>
              <a:sym typeface="Arial"/>
            </a:endParaRPr>
          </a:p>
          <a:p>
            <a:pPr marL="742950" lvl="0" indent="-514350" algn="l" rtl="0">
              <a:lnSpc>
                <a:spcPct val="80000"/>
              </a:lnSpc>
              <a:spcBef>
                <a:spcPts val="1000"/>
              </a:spcBef>
              <a:spcAft>
                <a:spcPts val="0"/>
              </a:spcAft>
              <a:buClr>
                <a:schemeClr val="dk1"/>
              </a:buClr>
              <a:buSzPts val="3600"/>
              <a:buNone/>
            </a:pPr>
            <a:endParaRPr sz="3600"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67">
                                            <p:bg/>
                                          </p:spTgt>
                                        </p:tgtEl>
                                        <p:attrNameLst>
                                          <p:attrName>style.visibility</p:attrName>
                                        </p:attrNameLst>
                                      </p:cBhvr>
                                      <p:to>
                                        <p:strVal val="visible"/>
                                      </p:to>
                                    </p:set>
                                    <p:anim calcmode="lin" valueType="num">
                                      <p:cBhvr additive="base">
                                        <p:cTn id="11" dur="500" fill="hold"/>
                                        <p:tgtEl>
                                          <p:spTgt spid="167">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167">
                                            <p:bg/>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7">
                                            <p:txEl>
                                              <p:pRg st="0" end="0"/>
                                            </p:txEl>
                                          </p:spTgt>
                                        </p:tgtEl>
                                        <p:attrNameLst>
                                          <p:attrName>style.visibility</p:attrName>
                                        </p:attrNameLst>
                                      </p:cBhvr>
                                      <p:to>
                                        <p:strVal val="visible"/>
                                      </p:to>
                                    </p:set>
                                    <p:anim calcmode="lin" valueType="num">
                                      <p:cBhvr additive="base">
                                        <p:cTn id="17" dur="500" fill="hold"/>
                                        <p:tgtEl>
                                          <p:spTgt spid="16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7">
                                            <p:txEl>
                                              <p:pRg st="1" end="1"/>
                                            </p:txEl>
                                          </p:spTgt>
                                        </p:tgtEl>
                                        <p:attrNameLst>
                                          <p:attrName>style.visibility</p:attrName>
                                        </p:attrNameLst>
                                      </p:cBhvr>
                                      <p:to>
                                        <p:strVal val="visible"/>
                                      </p:to>
                                    </p:set>
                                    <p:anim calcmode="lin" valueType="num">
                                      <p:cBhvr additive="base">
                                        <p:cTn id="23" dur="500" fill="hold"/>
                                        <p:tgtEl>
                                          <p:spTgt spid="16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7">
                                            <p:txEl>
                                              <p:pRg st="2" end="2"/>
                                            </p:txEl>
                                          </p:spTgt>
                                        </p:tgtEl>
                                        <p:attrNameLst>
                                          <p:attrName>style.visibility</p:attrName>
                                        </p:attrNameLst>
                                      </p:cBhvr>
                                      <p:to>
                                        <p:strVal val="visible"/>
                                      </p:to>
                                    </p:set>
                                    <p:anim calcmode="lin" valueType="num">
                                      <p:cBhvr additive="base">
                                        <p:cTn id="29" dur="500" fill="hold"/>
                                        <p:tgtEl>
                                          <p:spTgt spid="167">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7">
                                            <p:txEl>
                                              <p:pRg st="3" end="3"/>
                                            </p:txEl>
                                          </p:spTgt>
                                        </p:tgtEl>
                                        <p:attrNameLst>
                                          <p:attrName>style.visibility</p:attrName>
                                        </p:attrNameLst>
                                      </p:cBhvr>
                                      <p:to>
                                        <p:strVal val="visible"/>
                                      </p:to>
                                    </p:set>
                                    <p:anim calcmode="lin" valueType="num">
                                      <p:cBhvr additive="base">
                                        <p:cTn id="35" dur="500" fill="hold"/>
                                        <p:tgtEl>
                                          <p:spTgt spid="167">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67">
                                            <p:txEl>
                                              <p:pRg st="4" end="4"/>
                                            </p:txEl>
                                          </p:spTgt>
                                        </p:tgtEl>
                                        <p:attrNameLst>
                                          <p:attrName>style.visibility</p:attrName>
                                        </p:attrNameLst>
                                      </p:cBhvr>
                                      <p:to>
                                        <p:strVal val="visible"/>
                                      </p:to>
                                    </p:set>
                                    <p:anim calcmode="lin" valueType="num">
                                      <p:cBhvr additive="base">
                                        <p:cTn id="41" dur="500" fill="hold"/>
                                        <p:tgtEl>
                                          <p:spTgt spid="167">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67">
                                            <p:txEl>
                                              <p:pRg st="5" end="5"/>
                                            </p:txEl>
                                          </p:spTgt>
                                        </p:tgtEl>
                                        <p:attrNameLst>
                                          <p:attrName>style.visibility</p:attrName>
                                        </p:attrNameLst>
                                      </p:cBhvr>
                                      <p:to>
                                        <p:strVal val="visible"/>
                                      </p:to>
                                    </p:set>
                                    <p:anim calcmode="lin" valueType="num">
                                      <p:cBhvr additive="base">
                                        <p:cTn id="47" dur="500" fill="hold"/>
                                        <p:tgtEl>
                                          <p:spTgt spid="167">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67">
                                            <p:txEl>
                                              <p:pRg st="6" end="6"/>
                                            </p:txEl>
                                          </p:spTgt>
                                        </p:tgtEl>
                                        <p:attrNameLst>
                                          <p:attrName>style.visibility</p:attrName>
                                        </p:attrNameLst>
                                      </p:cBhvr>
                                      <p:to>
                                        <p:strVal val="visible"/>
                                      </p:to>
                                    </p:set>
                                    <p:anim calcmode="lin" valueType="num">
                                      <p:cBhvr additive="base">
                                        <p:cTn id="53" dur="500" fill="hold"/>
                                        <p:tgtEl>
                                          <p:spTgt spid="167">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6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p:bldP spid="167"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317" y="1293541"/>
            <a:ext cx="10740483" cy="1101279"/>
          </a:xfrm>
          <a:solidFill>
            <a:srgbClr val="FFFF00"/>
          </a:solidFill>
        </p:spPr>
        <p:style>
          <a:lnRef idx="2">
            <a:schemeClr val="accent4"/>
          </a:lnRef>
          <a:fillRef idx="1">
            <a:schemeClr val="lt1"/>
          </a:fillRef>
          <a:effectRef idx="0">
            <a:schemeClr val="accent4"/>
          </a:effectRef>
          <a:fontRef idx="minor">
            <a:schemeClr val="dk1"/>
          </a:fontRef>
        </p:style>
        <p:txBody>
          <a:bodyPr>
            <a:normAutofit fontScale="90000"/>
          </a:bodyPr>
          <a:lstStyle/>
          <a:p>
            <a:r>
              <a:rPr lang="en-GB" dirty="0" smtClean="0">
                <a:solidFill>
                  <a:srgbClr val="FF0000"/>
                </a:solidFill>
              </a:rPr>
              <a:t>Do now</a:t>
            </a:r>
            <a:r>
              <a:rPr lang="en-GB" dirty="0" smtClean="0"/>
              <a:t>: what are the differences between macro and micro nutrients?</a:t>
            </a:r>
            <a:endParaRPr lang="en-GB" dirty="0"/>
          </a:p>
        </p:txBody>
      </p:sp>
      <p:pic>
        <p:nvPicPr>
          <p:cNvPr id="4" name="Content Placeholder 3"/>
          <p:cNvPicPr>
            <a:picLocks noGrp="1" noChangeAspect="1"/>
          </p:cNvPicPr>
          <p:nvPr>
            <p:ph idx="1"/>
          </p:nvPr>
        </p:nvPicPr>
        <p:blipFill>
          <a:blip r:embed="rId2"/>
          <a:stretch>
            <a:fillRect/>
          </a:stretch>
        </p:blipFill>
        <p:spPr>
          <a:xfrm>
            <a:off x="613317" y="2394820"/>
            <a:ext cx="8296507" cy="3035824"/>
          </a:xfrm>
          <a:prstGeom prst="rect">
            <a:avLst/>
          </a:prstGeom>
        </p:spPr>
      </p:pic>
      <p:sp>
        <p:nvSpPr>
          <p:cNvPr id="5" name="TextBox 4"/>
          <p:cNvSpPr txBox="1"/>
          <p:nvPr/>
        </p:nvSpPr>
        <p:spPr>
          <a:xfrm>
            <a:off x="9768469" y="2854712"/>
            <a:ext cx="1585332"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5400" dirty="0" smtClean="0"/>
              <a:t>MB2</a:t>
            </a:r>
            <a:r>
              <a:rPr lang="en-GB" dirty="0" smtClean="0"/>
              <a:t> </a:t>
            </a:r>
            <a:endParaRPr lang="en-GB" dirty="0"/>
          </a:p>
        </p:txBody>
      </p:sp>
      <p:cxnSp>
        <p:nvCxnSpPr>
          <p:cNvPr id="7" name="Straight Arrow Connector 6"/>
          <p:cNvCxnSpPr/>
          <p:nvPr/>
        </p:nvCxnSpPr>
        <p:spPr>
          <a:xfrm flipH="1">
            <a:off x="8909824" y="3479180"/>
            <a:ext cx="780586" cy="111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768469" y="4360127"/>
            <a:ext cx="1585331" cy="923330"/>
          </a:xfrm>
          <a:prstGeom prst="rect">
            <a:avLst/>
          </a:prstGeom>
          <a:noFill/>
          <a:ln>
            <a:solidFill>
              <a:srgbClr val="00B050"/>
            </a:solidFill>
          </a:ln>
        </p:spPr>
        <p:txBody>
          <a:bodyPr wrap="square" rtlCol="0">
            <a:spAutoFit/>
          </a:bodyPr>
          <a:lstStyle/>
          <a:p>
            <a:r>
              <a:rPr lang="en-GB" sz="5400" dirty="0" smtClean="0"/>
              <a:t>MB3</a:t>
            </a:r>
            <a:endParaRPr lang="en-GB" sz="5400" dirty="0"/>
          </a:p>
        </p:txBody>
      </p:sp>
      <p:cxnSp>
        <p:nvCxnSpPr>
          <p:cNvPr id="10" name="Straight Arrow Connector 9"/>
          <p:cNvCxnSpPr/>
          <p:nvPr/>
        </p:nvCxnSpPr>
        <p:spPr>
          <a:xfrm flipH="1" flipV="1">
            <a:off x="8909824" y="4772722"/>
            <a:ext cx="702527" cy="669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72761" y="0"/>
            <a:ext cx="3936380" cy="461665"/>
          </a:xfrm>
          <a:prstGeom prst="rect">
            <a:avLst/>
          </a:prstGeom>
          <a:noFill/>
        </p:spPr>
        <p:txBody>
          <a:bodyPr wrap="square" rtlCol="0">
            <a:spAutoFit/>
          </a:bodyPr>
          <a:lstStyle/>
          <a:p>
            <a:r>
              <a:rPr lang="en-GB" sz="2400" u="sng" dirty="0" smtClean="0"/>
              <a:t>TUESDAY 28</a:t>
            </a:r>
            <a:r>
              <a:rPr lang="en-GB" sz="2400" u="sng" baseline="30000" dirty="0" smtClean="0"/>
              <a:t>TH</a:t>
            </a:r>
            <a:r>
              <a:rPr lang="en-GB" sz="2400" u="sng" dirty="0" smtClean="0"/>
              <a:t> JANUARY 2020</a:t>
            </a:r>
            <a:endParaRPr lang="en-GB" sz="2400" u="sng" dirty="0"/>
          </a:p>
        </p:txBody>
      </p:sp>
      <p:sp>
        <p:nvSpPr>
          <p:cNvPr id="12" name="TextBox 11"/>
          <p:cNvSpPr txBox="1"/>
          <p:nvPr/>
        </p:nvSpPr>
        <p:spPr>
          <a:xfrm>
            <a:off x="2765502" y="189571"/>
            <a:ext cx="4861932" cy="584775"/>
          </a:xfrm>
          <a:prstGeom prst="rect">
            <a:avLst/>
          </a:prstGeom>
          <a:noFill/>
        </p:spPr>
        <p:txBody>
          <a:bodyPr wrap="square" rtlCol="0">
            <a:spAutoFit/>
          </a:bodyPr>
          <a:lstStyle/>
          <a:p>
            <a:r>
              <a:rPr lang="en-GB" sz="3200" u="sng" dirty="0" smtClean="0"/>
              <a:t>Nutrients And Their Roles</a:t>
            </a:r>
            <a:endParaRPr lang="en-GB" sz="3200" u="sng" dirty="0"/>
          </a:p>
        </p:txBody>
      </p:sp>
    </p:spTree>
    <p:extLst>
      <p:ext uri="{BB962C8B-B14F-4D97-AF65-F5344CB8AC3E}">
        <p14:creationId xmlns:p14="http://schemas.microsoft.com/office/powerpoint/2010/main" val="351497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GB" b="1" dirty="0">
                <a:solidFill>
                  <a:schemeClr val="dk1"/>
                </a:solidFill>
                <a:latin typeface="Arial"/>
                <a:ea typeface="Arial"/>
                <a:cs typeface="Arial"/>
                <a:sym typeface="Arial"/>
              </a:rPr>
              <a:t>Carbohydrates</a:t>
            </a:r>
            <a:endParaRPr b="1" dirty="0">
              <a:solidFill>
                <a:schemeClr val="dk1"/>
              </a:solidFill>
              <a:latin typeface="Arial"/>
              <a:ea typeface="Arial"/>
              <a:cs typeface="Arial"/>
              <a:sym typeface="Arial"/>
            </a:endParaRPr>
          </a:p>
        </p:txBody>
      </p:sp>
      <p:sp>
        <p:nvSpPr>
          <p:cNvPr id="173" name="Google Shape;173;p24"/>
          <p:cNvSpPr txBox="1">
            <a:spLocks noGrp="1"/>
          </p:cNvSpPr>
          <p:nvPr>
            <p:ph idx="1"/>
          </p:nvPr>
        </p:nvSpPr>
        <p:spPr>
          <a:xfrm>
            <a:off x="1097280" y="1845733"/>
            <a:ext cx="6243678" cy="4271731"/>
          </a:xfrm>
          <a:prstGeom prst="rect">
            <a:avLst/>
          </a:prstGeom>
          <a:solidFill>
            <a:srgbClr val="F2F2F2"/>
          </a:solid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dk1"/>
              </a:buClr>
              <a:buSzPts val="2720"/>
              <a:buNone/>
            </a:pPr>
            <a:r>
              <a:rPr lang="en-GB" sz="2720" dirty="0">
                <a:solidFill>
                  <a:schemeClr val="dk1"/>
                </a:solidFill>
                <a:latin typeface="Arial"/>
                <a:ea typeface="Arial"/>
                <a:cs typeface="Arial"/>
                <a:sym typeface="Arial"/>
              </a:rPr>
              <a:t>Most of our energy should come from carbohydrates  </a:t>
            </a:r>
            <a:endParaRPr dirty="0"/>
          </a:p>
          <a:p>
            <a:pPr marL="0" lvl="0" indent="0" algn="ctr" rtl="0">
              <a:lnSpc>
                <a:spcPct val="80000"/>
              </a:lnSpc>
              <a:spcBef>
                <a:spcPts val="1000"/>
              </a:spcBef>
              <a:spcAft>
                <a:spcPts val="0"/>
              </a:spcAft>
              <a:buClr>
                <a:schemeClr val="dk1"/>
              </a:buClr>
              <a:buSzPts val="2720"/>
              <a:buNone/>
            </a:pPr>
            <a:endParaRPr sz="2720" dirty="0">
              <a:solidFill>
                <a:schemeClr val="dk1"/>
              </a:solidFill>
              <a:latin typeface="Arial"/>
              <a:ea typeface="Arial"/>
              <a:cs typeface="Arial"/>
              <a:sym typeface="Arial"/>
            </a:endParaRPr>
          </a:p>
          <a:p>
            <a:pPr marL="0" lvl="0" indent="0" algn="ctr" rtl="0">
              <a:lnSpc>
                <a:spcPct val="80000"/>
              </a:lnSpc>
              <a:spcBef>
                <a:spcPts val="1000"/>
              </a:spcBef>
              <a:spcAft>
                <a:spcPts val="0"/>
              </a:spcAft>
              <a:buClr>
                <a:schemeClr val="dk1"/>
              </a:buClr>
              <a:buSzPts val="2720"/>
              <a:buNone/>
            </a:pPr>
            <a:r>
              <a:rPr lang="en-GB" sz="2720" dirty="0">
                <a:solidFill>
                  <a:schemeClr val="dk1"/>
                </a:solidFill>
                <a:latin typeface="Arial"/>
                <a:ea typeface="Arial"/>
                <a:cs typeface="Arial"/>
                <a:sym typeface="Arial"/>
              </a:rPr>
              <a:t>Two types: </a:t>
            </a:r>
            <a:r>
              <a:rPr lang="en-GB" sz="2720" u="sng" dirty="0">
                <a:solidFill>
                  <a:schemeClr val="dk1"/>
                </a:solidFill>
                <a:latin typeface="Arial"/>
                <a:ea typeface="Arial"/>
                <a:cs typeface="Arial"/>
                <a:sym typeface="Arial"/>
              </a:rPr>
              <a:t>complex</a:t>
            </a:r>
            <a:r>
              <a:rPr lang="en-GB" sz="2720" dirty="0">
                <a:solidFill>
                  <a:schemeClr val="dk1"/>
                </a:solidFill>
                <a:latin typeface="Arial"/>
                <a:ea typeface="Arial"/>
                <a:cs typeface="Arial"/>
                <a:sym typeface="Arial"/>
              </a:rPr>
              <a:t> and </a:t>
            </a:r>
            <a:r>
              <a:rPr lang="en-GB" sz="2720" u="sng" dirty="0">
                <a:solidFill>
                  <a:schemeClr val="dk1"/>
                </a:solidFill>
                <a:latin typeface="Arial"/>
                <a:ea typeface="Arial"/>
                <a:cs typeface="Arial"/>
                <a:sym typeface="Arial"/>
              </a:rPr>
              <a:t>simple </a:t>
            </a:r>
            <a:endParaRPr dirty="0"/>
          </a:p>
          <a:p>
            <a:pPr marL="0" lvl="0" indent="0" algn="ctr" rtl="0">
              <a:lnSpc>
                <a:spcPct val="80000"/>
              </a:lnSpc>
              <a:spcBef>
                <a:spcPts val="1000"/>
              </a:spcBef>
              <a:spcAft>
                <a:spcPts val="0"/>
              </a:spcAft>
              <a:buClr>
                <a:schemeClr val="dk1"/>
              </a:buClr>
              <a:buSzPts val="2720"/>
              <a:buNone/>
            </a:pPr>
            <a:endParaRPr sz="2720" dirty="0">
              <a:solidFill>
                <a:schemeClr val="dk1"/>
              </a:solidFill>
              <a:latin typeface="Arial"/>
              <a:ea typeface="Arial"/>
              <a:cs typeface="Arial"/>
              <a:sym typeface="Arial"/>
            </a:endParaRPr>
          </a:p>
          <a:p>
            <a:pPr marL="0" lvl="0" indent="0" algn="ctr" rtl="0">
              <a:lnSpc>
                <a:spcPct val="80000"/>
              </a:lnSpc>
              <a:spcBef>
                <a:spcPts val="1000"/>
              </a:spcBef>
              <a:spcAft>
                <a:spcPts val="0"/>
              </a:spcAft>
              <a:buClr>
                <a:schemeClr val="dk1"/>
              </a:buClr>
              <a:buSzPts val="2720"/>
              <a:buNone/>
            </a:pPr>
            <a:r>
              <a:rPr lang="en-GB" sz="2720" dirty="0">
                <a:solidFill>
                  <a:schemeClr val="dk1"/>
                </a:solidFill>
                <a:latin typeface="Arial"/>
                <a:ea typeface="Arial"/>
                <a:cs typeface="Arial"/>
                <a:sym typeface="Arial"/>
              </a:rPr>
              <a:t>Stored in the muscles and the liver as glycogen</a:t>
            </a:r>
            <a:endParaRPr sz="2720" dirty="0">
              <a:solidFill>
                <a:schemeClr val="dk1"/>
              </a:solidFill>
              <a:latin typeface="Arial"/>
              <a:ea typeface="Arial"/>
              <a:cs typeface="Arial"/>
              <a:sym typeface="Arial"/>
            </a:endParaRPr>
          </a:p>
          <a:p>
            <a:pPr marL="0" lvl="0" indent="0" algn="ctr" rtl="0">
              <a:lnSpc>
                <a:spcPct val="80000"/>
              </a:lnSpc>
              <a:spcBef>
                <a:spcPts val="1000"/>
              </a:spcBef>
              <a:spcAft>
                <a:spcPts val="0"/>
              </a:spcAft>
              <a:buClr>
                <a:schemeClr val="dk1"/>
              </a:buClr>
              <a:buSzPts val="2720"/>
              <a:buNone/>
            </a:pPr>
            <a:endParaRPr sz="2720" dirty="0">
              <a:solidFill>
                <a:schemeClr val="dk1"/>
              </a:solidFill>
              <a:latin typeface="Arial"/>
              <a:ea typeface="Arial"/>
              <a:cs typeface="Arial"/>
              <a:sym typeface="Arial"/>
            </a:endParaRPr>
          </a:p>
          <a:p>
            <a:pPr marL="0" lvl="0" indent="0" algn="ctr" rtl="0">
              <a:lnSpc>
                <a:spcPct val="80000"/>
              </a:lnSpc>
              <a:spcBef>
                <a:spcPts val="1000"/>
              </a:spcBef>
              <a:spcAft>
                <a:spcPts val="0"/>
              </a:spcAft>
              <a:buClr>
                <a:schemeClr val="dk1"/>
              </a:buClr>
              <a:buSzPts val="2720"/>
              <a:buNone/>
            </a:pPr>
            <a:r>
              <a:rPr lang="en-GB" sz="2720" dirty="0">
                <a:solidFill>
                  <a:schemeClr val="dk1"/>
                </a:solidFill>
                <a:latin typeface="Arial"/>
                <a:ea typeface="Arial"/>
                <a:cs typeface="Arial"/>
                <a:sym typeface="Arial"/>
              </a:rPr>
              <a:t>During exercise, glycogen is converted to glucose and used as energy</a:t>
            </a:r>
            <a:endParaRPr dirty="0"/>
          </a:p>
        </p:txBody>
      </p:sp>
      <p:pic>
        <p:nvPicPr>
          <p:cNvPr id="174" name="Google Shape;174;p24" descr="i-pasta-fusilli"/>
          <p:cNvPicPr preferRelativeResize="0"/>
          <p:nvPr/>
        </p:nvPicPr>
        <p:blipFill rotWithShape="1">
          <a:blip r:embed="rId3">
            <a:alphaModFix/>
          </a:blip>
          <a:srcRect/>
          <a:stretch/>
        </p:blipFill>
        <p:spPr>
          <a:xfrm>
            <a:off x="8042543" y="4308519"/>
            <a:ext cx="2736850" cy="1838325"/>
          </a:xfrm>
          <a:prstGeom prst="rect">
            <a:avLst/>
          </a:prstGeom>
          <a:noFill/>
          <a:ln>
            <a:noFill/>
          </a:ln>
        </p:spPr>
      </p:pic>
      <p:pic>
        <p:nvPicPr>
          <p:cNvPr id="175" name="Google Shape;175;p24" descr="veggies"/>
          <p:cNvPicPr preferRelativeResize="0"/>
          <p:nvPr/>
        </p:nvPicPr>
        <p:blipFill rotWithShape="1">
          <a:blip r:embed="rId4">
            <a:alphaModFix/>
          </a:blip>
          <a:srcRect/>
          <a:stretch/>
        </p:blipFill>
        <p:spPr>
          <a:xfrm>
            <a:off x="9220804" y="2238062"/>
            <a:ext cx="2311400" cy="2311400"/>
          </a:xfrm>
          <a:prstGeom prst="rect">
            <a:avLst/>
          </a:prstGeom>
          <a:noFill/>
          <a:ln>
            <a:noFill/>
          </a:ln>
        </p:spPr>
      </p:pic>
      <p:pic>
        <p:nvPicPr>
          <p:cNvPr id="176" name="Google Shape;176;p24" descr="files"/>
          <p:cNvPicPr preferRelativeResize="0"/>
          <p:nvPr/>
        </p:nvPicPr>
        <p:blipFill rotWithShape="1">
          <a:blip r:embed="rId5">
            <a:alphaModFix/>
          </a:blip>
          <a:srcRect/>
          <a:stretch/>
        </p:blipFill>
        <p:spPr>
          <a:xfrm>
            <a:off x="7673238" y="489331"/>
            <a:ext cx="2873375" cy="19145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1000"/>
                                        <p:tgtEl>
                                          <p:spTgt spid="172"/>
                                        </p:tgtEl>
                                      </p:cBhvr>
                                    </p:animEffect>
                                    <p:anim calcmode="lin" valueType="num">
                                      <p:cBhvr>
                                        <p:cTn id="8" dur="1000" fill="hold"/>
                                        <p:tgtEl>
                                          <p:spTgt spid="172"/>
                                        </p:tgtEl>
                                        <p:attrNameLst>
                                          <p:attrName>ppt_x</p:attrName>
                                        </p:attrNameLst>
                                      </p:cBhvr>
                                      <p:tavLst>
                                        <p:tav tm="0">
                                          <p:val>
                                            <p:strVal val="#ppt_x"/>
                                          </p:val>
                                        </p:tav>
                                        <p:tav tm="100000">
                                          <p:val>
                                            <p:strVal val="#ppt_x"/>
                                          </p:val>
                                        </p:tav>
                                      </p:tavLst>
                                    </p:anim>
                                    <p:anim calcmode="lin" valueType="num">
                                      <p:cBhvr>
                                        <p:cTn id="9" dur="1000" fill="hold"/>
                                        <p:tgtEl>
                                          <p:spTgt spid="17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73">
                                            <p:bg/>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73">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7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p:bldP spid="17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GB" b="1">
                <a:solidFill>
                  <a:schemeClr val="dk1"/>
                </a:solidFill>
                <a:latin typeface="Arial"/>
                <a:ea typeface="Arial"/>
                <a:cs typeface="Arial"/>
                <a:sym typeface="Arial"/>
              </a:rPr>
              <a:t>Carbohydrates</a:t>
            </a:r>
            <a:endParaRPr b="1">
              <a:solidFill>
                <a:schemeClr val="dk1"/>
              </a:solidFill>
              <a:latin typeface="Arial"/>
              <a:ea typeface="Arial"/>
              <a:cs typeface="Arial"/>
              <a:sym typeface="Arial"/>
            </a:endParaRPr>
          </a:p>
        </p:txBody>
      </p:sp>
      <p:sp>
        <p:nvSpPr>
          <p:cNvPr id="182" name="Google Shape;182;p25"/>
          <p:cNvSpPr txBox="1">
            <a:spLocks noGrp="1"/>
          </p:cNvSpPr>
          <p:nvPr>
            <p:ph idx="1"/>
          </p:nvPr>
        </p:nvSpPr>
        <p:spPr>
          <a:xfrm>
            <a:off x="412123" y="1755581"/>
            <a:ext cx="5331853" cy="2146717"/>
          </a:xfrm>
          <a:prstGeom prst="rect">
            <a:avLst/>
          </a:prstGeom>
          <a:solidFill>
            <a:srgbClr val="F2F2F2"/>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r>
              <a:rPr lang="en-GB" sz="2800" u="sng">
                <a:solidFill>
                  <a:schemeClr val="dk1"/>
                </a:solidFill>
                <a:latin typeface="Arial"/>
                <a:ea typeface="Arial"/>
                <a:cs typeface="Arial"/>
                <a:sym typeface="Arial"/>
              </a:rPr>
              <a:t>Complex</a:t>
            </a:r>
            <a:r>
              <a:rPr lang="en-GB" sz="2800">
                <a:solidFill>
                  <a:schemeClr val="dk1"/>
                </a:solidFill>
                <a:latin typeface="Arial"/>
                <a:ea typeface="Arial"/>
                <a:cs typeface="Arial"/>
                <a:sym typeface="Arial"/>
              </a:rPr>
              <a:t> – </a:t>
            </a:r>
            <a:endParaRPr/>
          </a:p>
          <a:p>
            <a:pPr marL="0" lvl="0" indent="0" algn="ctr" rtl="0">
              <a:lnSpc>
                <a:spcPct val="90000"/>
              </a:lnSpc>
              <a:spcBef>
                <a:spcPts val="1000"/>
              </a:spcBef>
              <a:spcAft>
                <a:spcPts val="0"/>
              </a:spcAft>
              <a:buClr>
                <a:schemeClr val="dk1"/>
              </a:buClr>
              <a:buSzPts val="2800"/>
              <a:buNone/>
            </a:pPr>
            <a:r>
              <a:rPr lang="en-GB" sz="2800">
                <a:solidFill>
                  <a:schemeClr val="dk1"/>
                </a:solidFill>
                <a:latin typeface="Arial"/>
                <a:ea typeface="Arial"/>
                <a:cs typeface="Arial"/>
                <a:sym typeface="Arial"/>
              </a:rPr>
              <a:t>O</a:t>
            </a:r>
            <a:r>
              <a:rPr lang="en-GB" sz="2600">
                <a:solidFill>
                  <a:schemeClr val="dk1"/>
                </a:solidFill>
                <a:latin typeface="Arial"/>
                <a:ea typeface="Arial"/>
                <a:cs typeface="Arial"/>
                <a:sym typeface="Arial"/>
              </a:rPr>
              <a:t>therwise known as </a:t>
            </a:r>
            <a:r>
              <a:rPr lang="en-GB" sz="2600">
                <a:solidFill>
                  <a:srgbClr val="FF0000"/>
                </a:solidFill>
                <a:latin typeface="Arial"/>
                <a:ea typeface="Arial"/>
                <a:cs typeface="Arial"/>
                <a:sym typeface="Arial"/>
              </a:rPr>
              <a:t>starch</a:t>
            </a:r>
            <a:r>
              <a:rPr lang="en-GB" sz="2600">
                <a:solidFill>
                  <a:schemeClr val="dk1"/>
                </a:solidFill>
                <a:latin typeface="Arial"/>
                <a:ea typeface="Arial"/>
                <a:cs typeface="Arial"/>
                <a:sym typeface="Arial"/>
              </a:rPr>
              <a:t>; provide us with energy </a:t>
            </a:r>
            <a:endParaRPr/>
          </a:p>
          <a:p>
            <a:pPr marL="0" lvl="0" indent="0" algn="ctr" rtl="0">
              <a:lnSpc>
                <a:spcPct val="90000"/>
              </a:lnSpc>
              <a:spcBef>
                <a:spcPts val="1000"/>
              </a:spcBef>
              <a:spcAft>
                <a:spcPts val="0"/>
              </a:spcAft>
              <a:buClr>
                <a:schemeClr val="dk1"/>
              </a:buClr>
              <a:buSzPts val="2600"/>
              <a:buNone/>
            </a:pPr>
            <a:r>
              <a:rPr lang="en-GB" sz="2600" u="sng">
                <a:solidFill>
                  <a:schemeClr val="dk1"/>
                </a:solidFill>
                <a:latin typeface="Arial"/>
                <a:ea typeface="Arial"/>
                <a:cs typeface="Arial"/>
                <a:sym typeface="Arial"/>
              </a:rPr>
              <a:t>Examples</a:t>
            </a:r>
            <a:r>
              <a:rPr lang="en-GB" sz="2600">
                <a:solidFill>
                  <a:schemeClr val="dk1"/>
                </a:solidFill>
                <a:latin typeface="Arial"/>
                <a:ea typeface="Arial"/>
                <a:cs typeface="Arial"/>
                <a:sym typeface="Arial"/>
              </a:rPr>
              <a:t>: rice, pasta, bread </a:t>
            </a:r>
            <a:endParaRPr/>
          </a:p>
          <a:p>
            <a:pPr marL="0" lvl="0" indent="0" algn="ctr" rtl="0">
              <a:lnSpc>
                <a:spcPct val="90000"/>
              </a:lnSpc>
              <a:spcBef>
                <a:spcPts val="1000"/>
              </a:spcBef>
              <a:spcAft>
                <a:spcPts val="0"/>
              </a:spcAft>
              <a:buClr>
                <a:schemeClr val="dk1"/>
              </a:buClr>
              <a:buSzPts val="2800"/>
              <a:buNone/>
            </a:pPr>
            <a:endParaRPr sz="2800">
              <a:solidFill>
                <a:schemeClr val="dk1"/>
              </a:solidFill>
              <a:latin typeface="Arial"/>
              <a:ea typeface="Arial"/>
              <a:cs typeface="Arial"/>
              <a:sym typeface="Arial"/>
            </a:endParaRPr>
          </a:p>
        </p:txBody>
      </p:sp>
      <p:pic>
        <p:nvPicPr>
          <p:cNvPr id="183" name="Google Shape;183;p25" descr="http://www.maxhealthchiro.com/wp-content/uploads/2013/12/hy7645635.jpg"/>
          <p:cNvPicPr preferRelativeResize="0"/>
          <p:nvPr/>
        </p:nvPicPr>
        <p:blipFill rotWithShape="1">
          <a:blip r:embed="rId3">
            <a:alphaModFix/>
          </a:blip>
          <a:srcRect/>
          <a:stretch/>
        </p:blipFill>
        <p:spPr>
          <a:xfrm>
            <a:off x="1179860" y="4218022"/>
            <a:ext cx="3301988" cy="2067332"/>
          </a:xfrm>
          <a:prstGeom prst="rect">
            <a:avLst/>
          </a:prstGeom>
          <a:noFill/>
          <a:ln>
            <a:noFill/>
          </a:ln>
        </p:spPr>
      </p:pic>
      <p:pic>
        <p:nvPicPr>
          <p:cNvPr id="184" name="Google Shape;184;p25" descr="http://www.thenoblenutritionist.com/wp-content/uploads/2013/05/simple-carbs.jpg"/>
          <p:cNvPicPr preferRelativeResize="0"/>
          <p:nvPr/>
        </p:nvPicPr>
        <p:blipFill rotWithShape="1">
          <a:blip r:embed="rId4">
            <a:alphaModFix/>
          </a:blip>
          <a:srcRect/>
          <a:stretch/>
        </p:blipFill>
        <p:spPr>
          <a:xfrm>
            <a:off x="7249387" y="534665"/>
            <a:ext cx="3115659" cy="2067332"/>
          </a:xfrm>
          <a:prstGeom prst="rect">
            <a:avLst/>
          </a:prstGeom>
          <a:noFill/>
          <a:ln>
            <a:noFill/>
          </a:ln>
        </p:spPr>
      </p:pic>
      <p:sp>
        <p:nvSpPr>
          <p:cNvPr id="185" name="Google Shape;185;p25"/>
          <p:cNvSpPr txBox="1"/>
          <p:nvPr/>
        </p:nvSpPr>
        <p:spPr>
          <a:xfrm>
            <a:off x="6332541" y="3351988"/>
            <a:ext cx="4949352" cy="3108543"/>
          </a:xfrm>
          <a:prstGeom prst="rect">
            <a:avLst/>
          </a:prstGeom>
          <a:solidFill>
            <a:srgbClr val="F2F2F2"/>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800" b="0" i="0" u="sng" strike="noStrike" cap="none">
                <a:solidFill>
                  <a:schemeClr val="dk1"/>
                </a:solidFill>
                <a:latin typeface="Arial"/>
                <a:ea typeface="Arial"/>
                <a:cs typeface="Arial"/>
                <a:sym typeface="Arial"/>
              </a:rPr>
              <a:t>Simple</a:t>
            </a:r>
            <a:r>
              <a:rPr lang="en-GB" sz="2800" b="0" i="0" u="none" strike="noStrike" cap="none">
                <a:solidFill>
                  <a:schemeClr val="dk1"/>
                </a:solidFill>
                <a:latin typeface="Arial"/>
                <a:ea typeface="Arial"/>
                <a:cs typeface="Arial"/>
                <a:sym typeface="Arial"/>
              </a:rPr>
              <a:t> –</a:t>
            </a:r>
            <a:endParaRPr/>
          </a:p>
          <a:p>
            <a:pPr marL="0" marR="0" lvl="0" indent="0" algn="ctr" rtl="0">
              <a:spcBef>
                <a:spcPts val="0"/>
              </a:spcBef>
              <a:spcAft>
                <a:spcPts val="0"/>
              </a:spcAft>
              <a:buNone/>
            </a:pPr>
            <a:r>
              <a:rPr lang="en-GB" sz="2800" b="0" i="0" u="none" strike="noStrike" cap="none">
                <a:solidFill>
                  <a:schemeClr val="dk1"/>
                </a:solidFill>
                <a:latin typeface="Arial"/>
                <a:ea typeface="Arial"/>
                <a:cs typeface="Arial"/>
                <a:sym typeface="Arial"/>
              </a:rPr>
              <a:t>Otherwise known as our </a:t>
            </a:r>
            <a:r>
              <a:rPr lang="en-GB" sz="2800" b="0" i="0" u="none" strike="noStrike" cap="none">
                <a:solidFill>
                  <a:srgbClr val="FF0000"/>
                </a:solidFill>
                <a:latin typeface="Arial"/>
                <a:ea typeface="Arial"/>
                <a:cs typeface="Arial"/>
                <a:sym typeface="Arial"/>
              </a:rPr>
              <a:t>sugars</a:t>
            </a:r>
            <a:r>
              <a:rPr lang="en-GB" sz="2800" b="0" i="0" u="none" strike="noStrike" cap="none">
                <a:solidFill>
                  <a:schemeClr val="dk1"/>
                </a:solidFill>
                <a:latin typeface="Arial"/>
                <a:ea typeface="Arial"/>
                <a:cs typeface="Arial"/>
                <a:sym typeface="Arial"/>
              </a:rPr>
              <a:t> (natural vs refined) </a:t>
            </a:r>
            <a:endParaRPr sz="2800" b="0" i="0" u="none" strike="noStrike" cap="none">
              <a:solidFill>
                <a:schemeClr val="dk1"/>
              </a:solidFill>
              <a:latin typeface="Arial"/>
              <a:ea typeface="Arial"/>
              <a:cs typeface="Arial"/>
              <a:sym typeface="Arial"/>
            </a:endParaRPr>
          </a:p>
          <a:p>
            <a:pPr marL="0" marR="0" lvl="0" indent="0" algn="ctr" rtl="0">
              <a:spcBef>
                <a:spcPts val="0"/>
              </a:spcBef>
              <a:spcAft>
                <a:spcPts val="0"/>
              </a:spcAft>
              <a:buNone/>
            </a:pPr>
            <a:endParaRPr sz="2800" b="0" i="0" u="none" strike="noStrike" cap="none">
              <a:solidFill>
                <a:schemeClr val="dk1"/>
              </a:solidFill>
              <a:latin typeface="Arial"/>
              <a:ea typeface="Arial"/>
              <a:cs typeface="Arial"/>
              <a:sym typeface="Arial"/>
            </a:endParaRPr>
          </a:p>
          <a:p>
            <a:pPr marL="0" marR="0" lvl="0" indent="0" algn="ctr" rtl="0">
              <a:spcBef>
                <a:spcPts val="0"/>
              </a:spcBef>
              <a:spcAft>
                <a:spcPts val="0"/>
              </a:spcAft>
              <a:buNone/>
            </a:pPr>
            <a:r>
              <a:rPr lang="en-GB" sz="2800" b="0" i="0" u="none" strike="noStrike" cap="none">
                <a:solidFill>
                  <a:srgbClr val="FF0000"/>
                </a:solidFill>
                <a:latin typeface="Arial"/>
                <a:ea typeface="Arial"/>
                <a:cs typeface="Arial"/>
                <a:sym typeface="Arial"/>
              </a:rPr>
              <a:t>Natural</a:t>
            </a:r>
            <a:r>
              <a:rPr lang="en-GB" sz="2800" b="0" i="0" u="none" strike="noStrike" cap="none">
                <a:solidFill>
                  <a:schemeClr val="dk1"/>
                </a:solidFill>
                <a:latin typeface="Arial"/>
                <a:ea typeface="Arial"/>
                <a:cs typeface="Arial"/>
                <a:sym typeface="Arial"/>
              </a:rPr>
              <a:t> – fruit / vegetables</a:t>
            </a:r>
            <a:endParaRPr/>
          </a:p>
          <a:p>
            <a:pPr marL="0" marR="0" lvl="0" indent="0" algn="ctr" rtl="0">
              <a:spcBef>
                <a:spcPts val="0"/>
              </a:spcBef>
              <a:spcAft>
                <a:spcPts val="0"/>
              </a:spcAft>
              <a:buNone/>
            </a:pPr>
            <a:r>
              <a:rPr lang="en-GB" sz="2800" b="0" i="0" u="none" strike="noStrike" cap="none">
                <a:solidFill>
                  <a:srgbClr val="FF0000"/>
                </a:solidFill>
                <a:latin typeface="Arial"/>
                <a:ea typeface="Arial"/>
                <a:cs typeface="Arial"/>
                <a:sym typeface="Arial"/>
              </a:rPr>
              <a:t>Refined </a:t>
            </a:r>
            <a:r>
              <a:rPr lang="en-GB" sz="2800" b="0" i="0" u="none" strike="noStrike" cap="none">
                <a:solidFill>
                  <a:schemeClr val="dk1"/>
                </a:solidFill>
                <a:latin typeface="Arial"/>
                <a:ea typeface="Arial"/>
                <a:cs typeface="Arial"/>
                <a:sym typeface="Arial"/>
              </a:rPr>
              <a:t>– cakes / biscuits </a:t>
            </a:r>
            <a:endParaRPr sz="2800" b="0" i="0" u="none" strike="noStrike" cap="none">
              <a:solidFill>
                <a:schemeClr val="dk1"/>
              </a:solidFill>
              <a:latin typeface="Arial"/>
              <a:ea typeface="Arial"/>
              <a:cs typeface="Arial"/>
              <a:sym typeface="Arial"/>
            </a:endParaRPr>
          </a:p>
          <a:p>
            <a:pPr marL="0" marR="0" lvl="0" indent="0" algn="ctr" rtl="0">
              <a:spcBef>
                <a:spcPts val="0"/>
              </a:spcBef>
              <a:spcAft>
                <a:spcPts val="0"/>
              </a:spcAft>
              <a:buNone/>
            </a:pPr>
            <a:endParaRPr sz="2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2">
                                            <p:txEl>
                                              <p:pRg st="0" end="0"/>
                                            </p:txEl>
                                          </p:spTgt>
                                        </p:tgtEl>
                                        <p:attrNameLst>
                                          <p:attrName>style.visibility</p:attrName>
                                        </p:attrNameLst>
                                      </p:cBhvr>
                                      <p:to>
                                        <p:strVal val="visible"/>
                                      </p:to>
                                    </p:set>
                                    <p:anim calcmode="lin" valueType="num">
                                      <p:cBhvr additive="base">
                                        <p:cTn id="7" dur="500"/>
                                        <p:tgtEl>
                                          <p:spTgt spid="18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2">
                                            <p:txEl>
                                              <p:pRg st="1" end="1"/>
                                            </p:txEl>
                                          </p:spTgt>
                                        </p:tgtEl>
                                        <p:attrNameLst>
                                          <p:attrName>style.visibility</p:attrName>
                                        </p:attrNameLst>
                                      </p:cBhvr>
                                      <p:to>
                                        <p:strVal val="visible"/>
                                      </p:to>
                                    </p:set>
                                    <p:anim calcmode="lin" valueType="num">
                                      <p:cBhvr additive="base">
                                        <p:cTn id="12" dur="500"/>
                                        <p:tgtEl>
                                          <p:spTgt spid="18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2">
                                            <p:txEl>
                                              <p:pRg st="2" end="2"/>
                                            </p:txEl>
                                          </p:spTgt>
                                        </p:tgtEl>
                                        <p:attrNameLst>
                                          <p:attrName>style.visibility</p:attrName>
                                        </p:attrNameLst>
                                      </p:cBhvr>
                                      <p:to>
                                        <p:strVal val="visible"/>
                                      </p:to>
                                    </p:set>
                                    <p:anim calcmode="lin" valueType="num">
                                      <p:cBhvr additive="base">
                                        <p:cTn id="17" dur="500"/>
                                        <p:tgtEl>
                                          <p:spTgt spid="18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82">
                                            <p:txEl>
                                              <p:pRg st="3" end="3"/>
                                            </p:txEl>
                                          </p:spTgt>
                                        </p:tgtEl>
                                        <p:attrNameLst>
                                          <p:attrName>style.visibility</p:attrName>
                                        </p:attrNameLst>
                                      </p:cBhvr>
                                      <p:to>
                                        <p:strVal val="visible"/>
                                      </p:to>
                                    </p:set>
                                    <p:anim calcmode="lin" valueType="num">
                                      <p:cBhvr additive="base">
                                        <p:cTn id="22" dur="500"/>
                                        <p:tgtEl>
                                          <p:spTgt spid="18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83"/>
                                        </p:tgtEl>
                                        <p:attrNameLst>
                                          <p:attrName>style.visibility</p:attrName>
                                        </p:attrNameLst>
                                      </p:cBhvr>
                                      <p:to>
                                        <p:strVal val="visible"/>
                                      </p:to>
                                    </p:set>
                                    <p:anim calcmode="lin" valueType="num">
                                      <p:cBhvr additive="base">
                                        <p:cTn id="27" dur="500"/>
                                        <p:tgtEl>
                                          <p:spTgt spid="18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84"/>
                                        </p:tgtEl>
                                        <p:attrNameLst>
                                          <p:attrName>style.visibility</p:attrName>
                                        </p:attrNameLst>
                                      </p:cBhvr>
                                      <p:to>
                                        <p:strVal val="visible"/>
                                      </p:to>
                                    </p:set>
                                    <p:anim calcmode="lin" valueType="num">
                                      <p:cBhvr additive="base">
                                        <p:cTn id="32" dur="500"/>
                                        <p:tgtEl>
                                          <p:spTgt spid="184"/>
                                        </p:tgtEl>
                                        <p:attrNameLst>
                                          <p:attrName>ppt_y</p:attrName>
                                        </p:attrNameLst>
                                      </p:cBhvr>
                                      <p:tavLst>
                                        <p:tav tm="0">
                                          <p:val>
                                            <p:strVal val="#ppt_y+1"/>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85"/>
                                        </p:tgtEl>
                                        <p:attrNameLst>
                                          <p:attrName>style.visibility</p:attrName>
                                        </p:attrNameLst>
                                      </p:cBhvr>
                                      <p:to>
                                        <p:strVal val="visible"/>
                                      </p:to>
                                    </p:set>
                                    <p:anim calcmode="lin" valueType="num">
                                      <p:cBhvr additive="base">
                                        <p:cTn id="35" dur="500"/>
                                        <p:tgtEl>
                                          <p:spTgt spid="1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GB" b="1" dirty="0">
                <a:solidFill>
                  <a:schemeClr val="dk1"/>
                </a:solidFill>
                <a:latin typeface="Arial"/>
                <a:ea typeface="Arial"/>
                <a:cs typeface="Arial"/>
                <a:sym typeface="Arial"/>
              </a:rPr>
              <a:t>Carbohydrates</a:t>
            </a:r>
            <a:endParaRPr b="1" dirty="0">
              <a:solidFill>
                <a:schemeClr val="dk1"/>
              </a:solidFill>
              <a:latin typeface="Arial"/>
              <a:ea typeface="Arial"/>
              <a:cs typeface="Arial"/>
              <a:sym typeface="Arial"/>
            </a:endParaRPr>
          </a:p>
        </p:txBody>
      </p:sp>
      <p:sp>
        <p:nvSpPr>
          <p:cNvPr id="191" name="Google Shape;191;p26"/>
          <p:cNvSpPr txBox="1">
            <a:spLocks noGrp="1"/>
          </p:cNvSpPr>
          <p:nvPr>
            <p:ph idx="1"/>
          </p:nvPr>
        </p:nvSpPr>
        <p:spPr>
          <a:xfrm>
            <a:off x="328773" y="1690689"/>
            <a:ext cx="7012185" cy="4426776"/>
          </a:xfrm>
          <a:prstGeom prst="rect">
            <a:avLst/>
          </a:prstGeom>
          <a:solidFill>
            <a:srgbClr val="F2F2F2"/>
          </a:solid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Clr>
                <a:schemeClr val="dk1"/>
              </a:buClr>
              <a:buSzPts val="2400"/>
              <a:buNone/>
            </a:pPr>
            <a:endParaRPr sz="2400" dirty="0">
              <a:solidFill>
                <a:schemeClr val="dk1"/>
              </a:solidFill>
              <a:latin typeface="Arial"/>
              <a:ea typeface="Arial"/>
              <a:cs typeface="Arial"/>
              <a:sym typeface="Arial"/>
            </a:endParaRPr>
          </a:p>
          <a:p>
            <a:pPr marL="0" lvl="0" indent="0" algn="ctr" rtl="0">
              <a:lnSpc>
                <a:spcPct val="90000"/>
              </a:lnSpc>
              <a:spcBef>
                <a:spcPts val="1000"/>
              </a:spcBef>
              <a:spcAft>
                <a:spcPts val="0"/>
              </a:spcAft>
              <a:buClr>
                <a:schemeClr val="dk1"/>
              </a:buClr>
              <a:buSzPts val="2400"/>
              <a:buNone/>
            </a:pPr>
            <a:r>
              <a:rPr lang="en-GB" sz="2400" dirty="0">
                <a:latin typeface="Arial"/>
                <a:ea typeface="Arial"/>
                <a:cs typeface="Arial"/>
                <a:sym typeface="Arial"/>
              </a:rPr>
              <a:t> 1– how quickly these are broken down – is energy provided instantly or over time?</a:t>
            </a:r>
            <a:endParaRPr lang="en-GB" dirty="0">
              <a:sym typeface="Arial"/>
            </a:endParaRPr>
          </a:p>
          <a:p>
            <a:pPr marL="0" lvl="0" indent="0" algn="ctr" rtl="0">
              <a:lnSpc>
                <a:spcPct val="90000"/>
              </a:lnSpc>
              <a:spcBef>
                <a:spcPts val="1000"/>
              </a:spcBef>
              <a:spcAft>
                <a:spcPts val="0"/>
              </a:spcAft>
              <a:buClr>
                <a:schemeClr val="dk1"/>
              </a:buClr>
              <a:buSzPts val="2400"/>
              <a:buNone/>
            </a:pPr>
            <a:endParaRPr lang="en-GB" sz="2400" dirty="0">
              <a:solidFill>
                <a:schemeClr val="dk1"/>
              </a:solidFill>
              <a:latin typeface="Arial"/>
              <a:ea typeface="Arial"/>
              <a:cs typeface="Arial"/>
              <a:sym typeface="Arial"/>
            </a:endParaRPr>
          </a:p>
          <a:p>
            <a:pPr marL="0" lvl="0" indent="0" algn="ctr" rtl="0">
              <a:lnSpc>
                <a:spcPct val="90000"/>
              </a:lnSpc>
              <a:spcBef>
                <a:spcPts val="1000"/>
              </a:spcBef>
              <a:spcAft>
                <a:spcPts val="0"/>
              </a:spcAft>
              <a:buClr>
                <a:schemeClr val="dk1"/>
              </a:buClr>
              <a:buSzPts val="2400"/>
              <a:buNone/>
            </a:pPr>
            <a:r>
              <a:rPr lang="en-GB" sz="2400" dirty="0">
                <a:solidFill>
                  <a:schemeClr val="dk1"/>
                </a:solidFill>
                <a:latin typeface="Arial"/>
                <a:ea typeface="Arial"/>
                <a:cs typeface="Arial"/>
                <a:sym typeface="Arial"/>
              </a:rPr>
              <a:t>    3 – which are better for you in terms of sport/ general population – simple or complex</a:t>
            </a:r>
            <a:endParaRPr sz="2400" dirty="0">
              <a:solidFill>
                <a:schemeClr val="dk1"/>
              </a:solidFill>
              <a:latin typeface="Arial"/>
              <a:ea typeface="Arial"/>
              <a:cs typeface="Arial"/>
              <a:sym typeface="Arial"/>
            </a:endParaRPr>
          </a:p>
        </p:txBody>
      </p:sp>
      <p:pic>
        <p:nvPicPr>
          <p:cNvPr id="192" name="Google Shape;192;p26" descr="i-pasta-fusilli"/>
          <p:cNvPicPr preferRelativeResize="0"/>
          <p:nvPr/>
        </p:nvPicPr>
        <p:blipFill rotWithShape="1">
          <a:blip r:embed="rId3">
            <a:alphaModFix/>
          </a:blip>
          <a:srcRect/>
          <a:stretch/>
        </p:blipFill>
        <p:spPr>
          <a:xfrm>
            <a:off x="8042543" y="4308519"/>
            <a:ext cx="2736850" cy="1838325"/>
          </a:xfrm>
          <a:prstGeom prst="rect">
            <a:avLst/>
          </a:prstGeom>
          <a:noFill/>
          <a:ln>
            <a:noFill/>
          </a:ln>
        </p:spPr>
      </p:pic>
      <p:pic>
        <p:nvPicPr>
          <p:cNvPr id="193" name="Google Shape;193;p26" descr="veggies"/>
          <p:cNvPicPr preferRelativeResize="0"/>
          <p:nvPr/>
        </p:nvPicPr>
        <p:blipFill rotWithShape="1">
          <a:blip r:embed="rId4">
            <a:alphaModFix/>
          </a:blip>
          <a:srcRect/>
          <a:stretch/>
        </p:blipFill>
        <p:spPr>
          <a:xfrm>
            <a:off x="9220804" y="2238062"/>
            <a:ext cx="2311400" cy="2311400"/>
          </a:xfrm>
          <a:prstGeom prst="rect">
            <a:avLst/>
          </a:prstGeom>
          <a:noFill/>
          <a:ln>
            <a:noFill/>
          </a:ln>
        </p:spPr>
      </p:pic>
      <p:pic>
        <p:nvPicPr>
          <p:cNvPr id="194" name="Google Shape;194;p26" descr="files"/>
          <p:cNvPicPr preferRelativeResize="0"/>
          <p:nvPr/>
        </p:nvPicPr>
        <p:blipFill rotWithShape="1">
          <a:blip r:embed="rId5">
            <a:alphaModFix/>
          </a:blip>
          <a:srcRect/>
          <a:stretch/>
        </p:blipFill>
        <p:spPr>
          <a:xfrm>
            <a:off x="7673238" y="489331"/>
            <a:ext cx="2873375" cy="19145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0"/>
                                        </p:tgtEl>
                                        <p:attrNameLst>
                                          <p:attrName>style.visibility</p:attrName>
                                        </p:attrNameLst>
                                      </p:cBhvr>
                                      <p:to>
                                        <p:strVal val="visible"/>
                                      </p:to>
                                    </p:set>
                                    <p:anim calcmode="lin" valueType="num">
                                      <p:cBhvr additive="base">
                                        <p:cTn id="7" dur="500" fill="hold"/>
                                        <p:tgtEl>
                                          <p:spTgt spid="190"/>
                                        </p:tgtEl>
                                        <p:attrNameLst>
                                          <p:attrName>ppt_x</p:attrName>
                                        </p:attrNameLst>
                                      </p:cBhvr>
                                      <p:tavLst>
                                        <p:tav tm="0">
                                          <p:val>
                                            <p:strVal val="#ppt_x"/>
                                          </p:val>
                                        </p:tav>
                                        <p:tav tm="100000">
                                          <p:val>
                                            <p:strVal val="#ppt_x"/>
                                          </p:val>
                                        </p:tav>
                                      </p:tavLst>
                                    </p:anim>
                                    <p:anim calcmode="lin" valueType="num">
                                      <p:cBhvr additive="base">
                                        <p:cTn id="8" dur="500" fill="hold"/>
                                        <p:tgtEl>
                                          <p:spTgt spid="1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1">
                                            <p:bg/>
                                          </p:spTgt>
                                        </p:tgtEl>
                                        <p:attrNameLst>
                                          <p:attrName>style.visibility</p:attrName>
                                        </p:attrNameLst>
                                      </p:cBhvr>
                                      <p:to>
                                        <p:strVal val="visible"/>
                                      </p:to>
                                    </p:set>
                                    <p:animEffect transition="in" filter="fade">
                                      <p:cBhvr>
                                        <p:cTn id="13" dur="500"/>
                                        <p:tgtEl>
                                          <p:spTgt spid="191">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1">
                                            <p:txEl>
                                              <p:pRg st="1" end="1"/>
                                            </p:txEl>
                                          </p:spTgt>
                                        </p:tgtEl>
                                        <p:attrNameLst>
                                          <p:attrName>style.visibility</p:attrName>
                                        </p:attrNameLst>
                                      </p:cBhvr>
                                      <p:to>
                                        <p:strVal val="visible"/>
                                      </p:to>
                                    </p:set>
                                    <p:animEffect transition="in" filter="fade">
                                      <p:cBhvr>
                                        <p:cTn id="18" dur="500"/>
                                        <p:tgtEl>
                                          <p:spTgt spid="19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1">
                                            <p:txEl>
                                              <p:pRg st="3" end="3"/>
                                            </p:txEl>
                                          </p:spTgt>
                                        </p:tgtEl>
                                        <p:attrNameLst>
                                          <p:attrName>style.visibility</p:attrName>
                                        </p:attrNameLst>
                                      </p:cBhvr>
                                      <p:to>
                                        <p:strVal val="visible"/>
                                      </p:to>
                                    </p:set>
                                    <p:animEffect transition="in" filter="fade">
                                      <p:cBhvr>
                                        <p:cTn id="23" dur="500"/>
                                        <p:tgtEl>
                                          <p:spTgt spid="1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p:bldP spid="191"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GB" b="1">
                <a:solidFill>
                  <a:schemeClr val="dk1"/>
                </a:solidFill>
                <a:latin typeface="Arial"/>
                <a:ea typeface="Arial"/>
                <a:cs typeface="Arial"/>
                <a:sym typeface="Arial"/>
              </a:rPr>
              <a:t>Fats</a:t>
            </a:r>
            <a:endParaRPr b="1">
              <a:solidFill>
                <a:schemeClr val="dk1"/>
              </a:solidFill>
              <a:latin typeface="Arial"/>
              <a:ea typeface="Arial"/>
              <a:cs typeface="Arial"/>
              <a:sym typeface="Arial"/>
            </a:endParaRPr>
          </a:p>
        </p:txBody>
      </p:sp>
      <p:sp>
        <p:nvSpPr>
          <p:cNvPr id="200" name="Google Shape;200;p27"/>
          <p:cNvSpPr txBox="1">
            <a:spLocks noGrp="1"/>
          </p:cNvSpPr>
          <p:nvPr>
            <p:ph idx="1"/>
          </p:nvPr>
        </p:nvSpPr>
        <p:spPr>
          <a:xfrm>
            <a:off x="838200" y="1825625"/>
            <a:ext cx="6348211" cy="4351338"/>
          </a:xfrm>
          <a:prstGeom prst="rect">
            <a:avLst/>
          </a:prstGeom>
          <a:solidFill>
            <a:srgbClr val="F2F2F2"/>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220"/>
              <a:buNone/>
            </a:pPr>
            <a:r>
              <a:rPr lang="en-GB" sz="2220">
                <a:latin typeface="Arial"/>
                <a:ea typeface="Arial"/>
                <a:cs typeface="Arial"/>
                <a:sym typeface="Arial"/>
              </a:rPr>
              <a:t>Fats also provide us with energy – to harvest this energy, it is recommended to exercise over long periods at low intensity</a:t>
            </a:r>
            <a:endParaRPr/>
          </a:p>
          <a:p>
            <a:pPr marL="228600" lvl="0" indent="-87629" algn="ctr" rtl="0">
              <a:lnSpc>
                <a:spcPct val="90000"/>
              </a:lnSpc>
              <a:spcBef>
                <a:spcPts val="1000"/>
              </a:spcBef>
              <a:spcAft>
                <a:spcPts val="0"/>
              </a:spcAft>
              <a:buClr>
                <a:schemeClr val="dk1"/>
              </a:buClr>
              <a:buSzPts val="2220"/>
              <a:buFont typeface="Arial"/>
              <a:buNone/>
            </a:pPr>
            <a:endParaRPr sz="2220">
              <a:latin typeface="Arial"/>
              <a:ea typeface="Arial"/>
              <a:cs typeface="Arial"/>
              <a:sym typeface="Arial"/>
            </a:endParaRPr>
          </a:p>
          <a:p>
            <a:pPr marL="0" lvl="0" indent="0" algn="ctr" rtl="0">
              <a:lnSpc>
                <a:spcPct val="90000"/>
              </a:lnSpc>
              <a:spcBef>
                <a:spcPts val="1000"/>
              </a:spcBef>
              <a:spcAft>
                <a:spcPts val="0"/>
              </a:spcAft>
              <a:buClr>
                <a:schemeClr val="dk1"/>
              </a:buClr>
              <a:buSzPts val="2220"/>
              <a:buNone/>
            </a:pPr>
            <a:r>
              <a:rPr lang="en-GB" sz="2220">
                <a:latin typeface="Arial"/>
                <a:ea typeface="Arial"/>
                <a:cs typeface="Arial"/>
                <a:sym typeface="Arial"/>
              </a:rPr>
              <a:t>Must only be eaten in moderation – as they can lead to us gaining weight </a:t>
            </a:r>
            <a:endParaRPr/>
          </a:p>
          <a:p>
            <a:pPr marL="0" lvl="0" indent="0" algn="ctr" rtl="0">
              <a:lnSpc>
                <a:spcPct val="90000"/>
              </a:lnSpc>
              <a:spcBef>
                <a:spcPts val="1000"/>
              </a:spcBef>
              <a:spcAft>
                <a:spcPts val="0"/>
              </a:spcAft>
              <a:buClr>
                <a:schemeClr val="dk1"/>
              </a:buClr>
              <a:buSzPts val="2220"/>
              <a:buNone/>
            </a:pPr>
            <a:endParaRPr sz="2220">
              <a:latin typeface="Arial"/>
              <a:ea typeface="Arial"/>
              <a:cs typeface="Arial"/>
              <a:sym typeface="Arial"/>
            </a:endParaRPr>
          </a:p>
          <a:p>
            <a:pPr marL="0" lvl="0" indent="0" algn="ctr" rtl="0">
              <a:lnSpc>
                <a:spcPct val="90000"/>
              </a:lnSpc>
              <a:spcBef>
                <a:spcPts val="1000"/>
              </a:spcBef>
              <a:spcAft>
                <a:spcPts val="0"/>
              </a:spcAft>
              <a:buClr>
                <a:schemeClr val="dk1"/>
              </a:buClr>
              <a:buSzPts val="2220"/>
              <a:buNone/>
            </a:pPr>
            <a:r>
              <a:rPr lang="en-GB" sz="2220">
                <a:latin typeface="Arial"/>
                <a:ea typeface="Arial"/>
                <a:cs typeface="Arial"/>
                <a:sym typeface="Arial"/>
              </a:rPr>
              <a:t>Fats help the body to absorb vitamins A, D and E</a:t>
            </a:r>
            <a:endParaRPr/>
          </a:p>
          <a:p>
            <a:pPr marL="0" lvl="0" indent="0" algn="ctr" rtl="0">
              <a:lnSpc>
                <a:spcPct val="90000"/>
              </a:lnSpc>
              <a:spcBef>
                <a:spcPts val="1000"/>
              </a:spcBef>
              <a:spcAft>
                <a:spcPts val="0"/>
              </a:spcAft>
              <a:buClr>
                <a:schemeClr val="dk1"/>
              </a:buClr>
              <a:buSzPts val="2220"/>
              <a:buNone/>
            </a:pPr>
            <a:endParaRPr sz="2220">
              <a:latin typeface="Arial"/>
              <a:ea typeface="Arial"/>
              <a:cs typeface="Arial"/>
              <a:sym typeface="Arial"/>
            </a:endParaRPr>
          </a:p>
          <a:p>
            <a:pPr marL="0" lvl="0" indent="0" algn="ctr" rtl="0">
              <a:lnSpc>
                <a:spcPct val="90000"/>
              </a:lnSpc>
              <a:spcBef>
                <a:spcPts val="1000"/>
              </a:spcBef>
              <a:spcAft>
                <a:spcPts val="0"/>
              </a:spcAft>
              <a:buClr>
                <a:schemeClr val="dk1"/>
              </a:buClr>
              <a:buSzPts val="2220"/>
              <a:buNone/>
            </a:pPr>
            <a:r>
              <a:rPr lang="en-GB" sz="2220">
                <a:latin typeface="Arial"/>
                <a:ea typeface="Arial"/>
                <a:cs typeface="Arial"/>
                <a:sym typeface="Arial"/>
              </a:rPr>
              <a:t>Sources include: milk, cheese, butter, margarine, fatty meats, chocolate, and cooking oils</a:t>
            </a:r>
            <a:endParaRPr sz="2220">
              <a:latin typeface="Arial"/>
              <a:ea typeface="Arial"/>
              <a:cs typeface="Arial"/>
              <a:sym typeface="Arial"/>
            </a:endParaRPr>
          </a:p>
        </p:txBody>
      </p:sp>
      <p:pic>
        <p:nvPicPr>
          <p:cNvPr id="201" name="Google Shape;201;p27" descr="swisscheese"/>
          <p:cNvPicPr preferRelativeResize="0"/>
          <p:nvPr/>
        </p:nvPicPr>
        <p:blipFill rotWithShape="1">
          <a:blip r:embed="rId3">
            <a:alphaModFix/>
          </a:blip>
          <a:srcRect/>
          <a:stretch/>
        </p:blipFill>
        <p:spPr>
          <a:xfrm>
            <a:off x="7754558" y="299681"/>
            <a:ext cx="2016125" cy="1939925"/>
          </a:xfrm>
          <a:prstGeom prst="rect">
            <a:avLst/>
          </a:prstGeom>
          <a:noFill/>
          <a:ln>
            <a:noFill/>
          </a:ln>
        </p:spPr>
      </p:pic>
      <p:pic>
        <p:nvPicPr>
          <p:cNvPr id="202" name="Google Shape;202;p27" descr="cooking-oils"/>
          <p:cNvPicPr preferRelativeResize="0"/>
          <p:nvPr/>
        </p:nvPicPr>
        <p:blipFill rotWithShape="1">
          <a:blip r:embed="rId4">
            <a:alphaModFix/>
          </a:blip>
          <a:srcRect/>
          <a:stretch/>
        </p:blipFill>
        <p:spPr>
          <a:xfrm>
            <a:off x="8091420" y="4525135"/>
            <a:ext cx="2879725" cy="1701800"/>
          </a:xfrm>
          <a:prstGeom prst="rect">
            <a:avLst/>
          </a:prstGeom>
          <a:noFill/>
          <a:ln>
            <a:noFill/>
          </a:ln>
        </p:spPr>
      </p:pic>
      <p:pic>
        <p:nvPicPr>
          <p:cNvPr id="203" name="Google Shape;203;p27" descr="beef460x276"/>
          <p:cNvPicPr preferRelativeResize="0"/>
          <p:nvPr/>
        </p:nvPicPr>
        <p:blipFill rotWithShape="1">
          <a:blip r:embed="rId5">
            <a:alphaModFix/>
          </a:blip>
          <a:srcRect/>
          <a:stretch/>
        </p:blipFill>
        <p:spPr>
          <a:xfrm>
            <a:off x="8762620" y="2496569"/>
            <a:ext cx="2982912" cy="17891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anim calcmode="lin" valueType="num">
                                      <p:cBhvr additive="base">
                                        <p:cTn id="7" dur="500"/>
                                        <p:tgtEl>
                                          <p:spTgt spid="20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0">
                                            <p:txEl>
                                              <p:pRg st="1" end="1"/>
                                            </p:txEl>
                                          </p:spTgt>
                                        </p:tgtEl>
                                        <p:attrNameLst>
                                          <p:attrName>style.visibility</p:attrName>
                                        </p:attrNameLst>
                                      </p:cBhvr>
                                      <p:to>
                                        <p:strVal val="visible"/>
                                      </p:to>
                                    </p:set>
                                    <p:anim calcmode="lin" valueType="num">
                                      <p:cBhvr additive="base">
                                        <p:cTn id="12" dur="500"/>
                                        <p:tgtEl>
                                          <p:spTgt spid="20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0">
                                            <p:txEl>
                                              <p:pRg st="2" end="2"/>
                                            </p:txEl>
                                          </p:spTgt>
                                        </p:tgtEl>
                                        <p:attrNameLst>
                                          <p:attrName>style.visibility</p:attrName>
                                        </p:attrNameLst>
                                      </p:cBhvr>
                                      <p:to>
                                        <p:strVal val="visible"/>
                                      </p:to>
                                    </p:set>
                                    <p:anim calcmode="lin" valueType="num">
                                      <p:cBhvr additive="base">
                                        <p:cTn id="17" dur="500"/>
                                        <p:tgtEl>
                                          <p:spTgt spid="20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0">
                                            <p:txEl>
                                              <p:pRg st="3" end="3"/>
                                            </p:txEl>
                                          </p:spTgt>
                                        </p:tgtEl>
                                        <p:attrNameLst>
                                          <p:attrName>style.visibility</p:attrName>
                                        </p:attrNameLst>
                                      </p:cBhvr>
                                      <p:to>
                                        <p:strVal val="visible"/>
                                      </p:to>
                                    </p:set>
                                    <p:anim calcmode="lin" valueType="num">
                                      <p:cBhvr additive="base">
                                        <p:cTn id="22" dur="500"/>
                                        <p:tgtEl>
                                          <p:spTgt spid="20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0">
                                            <p:txEl>
                                              <p:pRg st="4" end="4"/>
                                            </p:txEl>
                                          </p:spTgt>
                                        </p:tgtEl>
                                        <p:attrNameLst>
                                          <p:attrName>style.visibility</p:attrName>
                                        </p:attrNameLst>
                                      </p:cBhvr>
                                      <p:to>
                                        <p:strVal val="visible"/>
                                      </p:to>
                                    </p:set>
                                    <p:anim calcmode="lin" valueType="num">
                                      <p:cBhvr additive="base">
                                        <p:cTn id="27" dur="500"/>
                                        <p:tgtEl>
                                          <p:spTgt spid="20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00">
                                            <p:txEl>
                                              <p:pRg st="5" end="5"/>
                                            </p:txEl>
                                          </p:spTgt>
                                        </p:tgtEl>
                                        <p:attrNameLst>
                                          <p:attrName>style.visibility</p:attrName>
                                        </p:attrNameLst>
                                      </p:cBhvr>
                                      <p:to>
                                        <p:strVal val="visible"/>
                                      </p:to>
                                    </p:set>
                                    <p:anim calcmode="lin" valueType="num">
                                      <p:cBhvr additive="base">
                                        <p:cTn id="32" dur="500"/>
                                        <p:tgtEl>
                                          <p:spTgt spid="20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0">
                                            <p:txEl>
                                              <p:pRg st="6" end="6"/>
                                            </p:txEl>
                                          </p:spTgt>
                                        </p:tgtEl>
                                        <p:attrNameLst>
                                          <p:attrName>style.visibility</p:attrName>
                                        </p:attrNameLst>
                                      </p:cBhvr>
                                      <p:to>
                                        <p:strVal val="visible"/>
                                      </p:to>
                                    </p:set>
                                    <p:anim calcmode="lin" valueType="num">
                                      <p:cBhvr additive="base">
                                        <p:cTn id="37" dur="500"/>
                                        <p:tgtEl>
                                          <p:spTgt spid="20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01"/>
                                        </p:tgtEl>
                                        <p:attrNameLst>
                                          <p:attrName>style.visibility</p:attrName>
                                        </p:attrNameLst>
                                      </p:cBhvr>
                                      <p:to>
                                        <p:strVal val="visible"/>
                                      </p:to>
                                    </p:set>
                                    <p:anim calcmode="lin" valueType="num">
                                      <p:cBhvr additive="base">
                                        <p:cTn id="42" dur="500"/>
                                        <p:tgtEl>
                                          <p:spTgt spid="201"/>
                                        </p:tgtEl>
                                        <p:attrNameLst>
                                          <p:attrName>ppt_y</p:attrName>
                                        </p:attrNameLst>
                                      </p:cBhvr>
                                      <p:tavLst>
                                        <p:tav tm="0">
                                          <p:val>
                                            <p:strVal val="#ppt_y+1"/>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03"/>
                                        </p:tgtEl>
                                        <p:attrNameLst>
                                          <p:attrName>style.visibility</p:attrName>
                                        </p:attrNameLst>
                                      </p:cBhvr>
                                      <p:to>
                                        <p:strVal val="visible"/>
                                      </p:to>
                                    </p:set>
                                    <p:anim calcmode="lin" valueType="num">
                                      <p:cBhvr additive="base">
                                        <p:cTn id="45" dur="500"/>
                                        <p:tgtEl>
                                          <p:spTgt spid="203"/>
                                        </p:tgtEl>
                                        <p:attrNameLst>
                                          <p:attrName>ppt_y</p:attrName>
                                        </p:attrNameLst>
                                      </p:cBhvr>
                                      <p:tavLst>
                                        <p:tav tm="0">
                                          <p:val>
                                            <p:strVal val="#ppt_y+1"/>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202"/>
                                        </p:tgtEl>
                                        <p:attrNameLst>
                                          <p:attrName>style.visibility</p:attrName>
                                        </p:attrNameLst>
                                      </p:cBhvr>
                                      <p:to>
                                        <p:strVal val="visible"/>
                                      </p:to>
                                    </p:set>
                                    <p:anim calcmode="lin" valueType="num">
                                      <p:cBhvr additive="base">
                                        <p:cTn id="48" dur="500"/>
                                        <p:tgtEl>
                                          <p:spTgt spid="2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838200" y="313754"/>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GB" b="1" u="sng"/>
              <a:t>Quality of Work</a:t>
            </a:r>
            <a:endParaRPr/>
          </a:p>
        </p:txBody>
      </p:sp>
      <p:graphicFrame>
        <p:nvGraphicFramePr>
          <p:cNvPr id="98" name="Google Shape;98;p15"/>
          <p:cNvGraphicFramePr/>
          <p:nvPr>
            <p:extLst>
              <p:ext uri="{D42A27DB-BD31-4B8C-83A1-F6EECF244321}">
                <p14:modId xmlns:p14="http://schemas.microsoft.com/office/powerpoint/2010/main" val="1956673577"/>
              </p:ext>
            </p:extLst>
          </p:nvPr>
        </p:nvGraphicFramePr>
        <p:xfrm>
          <a:off x="1056070" y="1970467"/>
          <a:ext cx="9633375" cy="4308100"/>
        </p:xfrm>
        <a:graphic>
          <a:graphicData uri="http://schemas.openxmlformats.org/drawingml/2006/table">
            <a:tbl>
              <a:tblPr firstRow="1" bandRow="1">
                <a:noFill/>
                <a:tableStyleId>{ED373847-E14C-49CC-9C5E-51F43A33CBDE}</a:tableStyleId>
              </a:tblPr>
              <a:tblGrid>
                <a:gridCol w="3211125">
                  <a:extLst>
                    <a:ext uri="{9D8B030D-6E8A-4147-A177-3AD203B41FA5}">
                      <a16:colId xmlns:a16="http://schemas.microsoft.com/office/drawing/2014/main" val="20000"/>
                    </a:ext>
                  </a:extLst>
                </a:gridCol>
                <a:gridCol w="3211125">
                  <a:extLst>
                    <a:ext uri="{9D8B030D-6E8A-4147-A177-3AD203B41FA5}">
                      <a16:colId xmlns:a16="http://schemas.microsoft.com/office/drawing/2014/main" val="20001"/>
                    </a:ext>
                  </a:extLst>
                </a:gridCol>
                <a:gridCol w="3211125">
                  <a:extLst>
                    <a:ext uri="{9D8B030D-6E8A-4147-A177-3AD203B41FA5}">
                      <a16:colId xmlns:a16="http://schemas.microsoft.com/office/drawing/2014/main" val="20002"/>
                    </a:ext>
                  </a:extLst>
                </a:gridCol>
              </a:tblGrid>
              <a:tr h="4308100">
                <a:tc>
                  <a:txBody>
                    <a:bodyPr/>
                    <a:lstStyle/>
                    <a:p>
                      <a:pPr marL="0" marR="0" lvl="0" indent="0" algn="ctr" rtl="0">
                        <a:spcBef>
                          <a:spcPts val="0"/>
                        </a:spcBef>
                        <a:spcAft>
                          <a:spcPts val="0"/>
                        </a:spcAft>
                        <a:buNone/>
                      </a:pPr>
                      <a:r>
                        <a:rPr lang="en-GB" sz="2000" b="1" u="none" strike="noStrike" cap="none" dirty="0">
                          <a:solidFill>
                            <a:schemeClr val="dk1"/>
                          </a:solidFill>
                        </a:rPr>
                        <a:t>MB1 1-3 Marks</a:t>
                      </a:r>
                      <a:endParaRPr dirty="0"/>
                    </a:p>
                    <a:p>
                      <a:pPr marL="0" marR="0" lvl="0" indent="0" algn="ctr" rtl="0">
                        <a:spcBef>
                          <a:spcPts val="0"/>
                        </a:spcBef>
                        <a:spcAft>
                          <a:spcPts val="0"/>
                        </a:spcAft>
                        <a:buNone/>
                      </a:pPr>
                      <a:endParaRPr sz="2000" b="0" u="none" strike="noStrike" cap="none" dirty="0">
                        <a:solidFill>
                          <a:schemeClr val="dk1"/>
                        </a:solidFill>
                      </a:endParaRPr>
                    </a:p>
                    <a:p>
                      <a:pPr marL="0" marR="0" lvl="0" indent="0" algn="ctr" rtl="0">
                        <a:spcBef>
                          <a:spcPts val="0"/>
                        </a:spcBef>
                        <a:spcAft>
                          <a:spcPts val="0"/>
                        </a:spcAft>
                        <a:buNone/>
                      </a:pPr>
                      <a:r>
                        <a:rPr lang="en-GB" sz="2000" b="1" u="sng" strike="noStrike" cap="none" dirty="0">
                          <a:solidFill>
                            <a:schemeClr val="dk1"/>
                          </a:solidFill>
                          <a:latin typeface="Calibri"/>
                          <a:ea typeface="Calibri"/>
                          <a:cs typeface="Calibri"/>
                          <a:sym typeface="Calibri"/>
                        </a:rPr>
                        <a:t>Identifies some </a:t>
                      </a:r>
                      <a:r>
                        <a:rPr lang="en-GB" sz="2000" b="1" u="none" strike="noStrike" cap="none" dirty="0">
                          <a:solidFill>
                            <a:schemeClr val="dk1"/>
                          </a:solidFill>
                          <a:latin typeface="Calibri"/>
                          <a:ea typeface="Calibri"/>
                          <a:cs typeface="Calibri"/>
                          <a:sym typeface="Calibri"/>
                        </a:rPr>
                        <a:t>of the characteristics of a balanced diet. Provides a </a:t>
                      </a:r>
                      <a:r>
                        <a:rPr lang="en-GB" sz="2000" b="1" u="sng" strike="noStrike" cap="none" dirty="0">
                          <a:solidFill>
                            <a:schemeClr val="dk1"/>
                          </a:solidFill>
                          <a:latin typeface="Calibri"/>
                          <a:ea typeface="Calibri"/>
                          <a:cs typeface="Calibri"/>
                          <a:sym typeface="Calibri"/>
                        </a:rPr>
                        <a:t>limited description </a:t>
                      </a:r>
                      <a:r>
                        <a:rPr lang="en-GB" sz="2000" b="1" u="none" strike="noStrike" cap="none" dirty="0">
                          <a:solidFill>
                            <a:schemeClr val="dk1"/>
                          </a:solidFill>
                          <a:latin typeface="Calibri"/>
                          <a:ea typeface="Calibri"/>
                          <a:cs typeface="Calibri"/>
                          <a:sym typeface="Calibri"/>
                        </a:rPr>
                        <a:t>of what nutrients are and their role within a healthy balanced diet, giving a limited range of examples of food sources of nutrients.</a:t>
                      </a:r>
                      <a:endParaRPr sz="2000" b="0" u="none" strike="noStrike" cap="none" dirty="0">
                        <a:solidFill>
                          <a:schemeClr val="dk1"/>
                        </a:solidFill>
                      </a:endParaRPr>
                    </a:p>
                  </a:txBody>
                  <a:tcPr marL="121900" marR="12190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spcBef>
                          <a:spcPts val="0"/>
                        </a:spcBef>
                        <a:spcAft>
                          <a:spcPts val="0"/>
                        </a:spcAft>
                        <a:buNone/>
                      </a:pPr>
                      <a:r>
                        <a:rPr lang="en-GB" sz="2000" b="1" u="none" strike="noStrike" cap="none" dirty="0">
                          <a:solidFill>
                            <a:srgbClr val="211D1E"/>
                          </a:solidFill>
                          <a:latin typeface="Calibri"/>
                          <a:ea typeface="Calibri"/>
                          <a:cs typeface="Calibri"/>
                          <a:sym typeface="Calibri"/>
                        </a:rPr>
                        <a:t>MB2 4-6 Marks</a:t>
                      </a:r>
                      <a:endParaRPr dirty="0"/>
                    </a:p>
                    <a:p>
                      <a:pPr marL="0" marR="0" lvl="0" indent="0" algn="ctr" rtl="0">
                        <a:spcBef>
                          <a:spcPts val="400"/>
                        </a:spcBef>
                        <a:spcAft>
                          <a:spcPts val="0"/>
                        </a:spcAft>
                        <a:buNone/>
                      </a:pPr>
                      <a:endParaRPr sz="2000" b="1" u="none" strike="noStrike" cap="none" dirty="0">
                        <a:solidFill>
                          <a:srgbClr val="211D1E"/>
                        </a:solidFill>
                        <a:latin typeface="Calibri"/>
                        <a:ea typeface="Calibri"/>
                        <a:cs typeface="Calibri"/>
                        <a:sym typeface="Calibri"/>
                      </a:endParaRPr>
                    </a:p>
                    <a:p>
                      <a:pPr marL="0" marR="0" lvl="0" indent="0" algn="ctr" rtl="0">
                        <a:spcBef>
                          <a:spcPts val="400"/>
                        </a:spcBef>
                        <a:spcAft>
                          <a:spcPts val="0"/>
                        </a:spcAft>
                        <a:buNone/>
                      </a:pPr>
                      <a:r>
                        <a:rPr lang="en-GB" sz="2000" b="1" u="sng" strike="noStrike" cap="none" dirty="0">
                          <a:solidFill>
                            <a:srgbClr val="211D1E"/>
                          </a:solidFill>
                          <a:latin typeface="Calibri"/>
                          <a:ea typeface="Calibri"/>
                          <a:cs typeface="Calibri"/>
                          <a:sym typeface="Calibri"/>
                        </a:rPr>
                        <a:t>Briefly describes most </a:t>
                      </a:r>
                      <a:r>
                        <a:rPr lang="en-GB" sz="2000" u="none" strike="noStrike" cap="none" dirty="0">
                          <a:solidFill>
                            <a:srgbClr val="211D1E"/>
                          </a:solidFill>
                          <a:latin typeface="Calibri"/>
                          <a:ea typeface="Calibri"/>
                          <a:cs typeface="Calibri"/>
                          <a:sym typeface="Calibri"/>
                        </a:rPr>
                        <a:t>of the characteristics of a balanced diet. </a:t>
                      </a:r>
                      <a:r>
                        <a:rPr lang="en-GB" sz="2000" b="1" u="sng" strike="noStrike" cap="none" dirty="0">
                          <a:solidFill>
                            <a:srgbClr val="211D1E"/>
                          </a:solidFill>
                          <a:latin typeface="Calibri"/>
                          <a:ea typeface="Calibri"/>
                          <a:cs typeface="Calibri"/>
                          <a:sym typeface="Calibri"/>
                        </a:rPr>
                        <a:t>Describes in detail </a:t>
                      </a:r>
                      <a:r>
                        <a:rPr lang="en-GB" sz="2000" u="none" strike="noStrike" cap="none" dirty="0">
                          <a:solidFill>
                            <a:srgbClr val="211D1E"/>
                          </a:solidFill>
                          <a:latin typeface="Calibri"/>
                          <a:ea typeface="Calibri"/>
                          <a:cs typeface="Calibri"/>
                          <a:sym typeface="Calibri"/>
                        </a:rPr>
                        <a:t>what nutrients are and their role within a healthy balanced diet, giving a </a:t>
                      </a:r>
                      <a:r>
                        <a:rPr lang="en-GB" sz="2000" b="1" u="none" strike="noStrike" cap="none" dirty="0">
                          <a:solidFill>
                            <a:srgbClr val="211D1E"/>
                          </a:solidFill>
                          <a:latin typeface="Calibri"/>
                          <a:ea typeface="Calibri"/>
                          <a:cs typeface="Calibri"/>
                          <a:sym typeface="Calibri"/>
                        </a:rPr>
                        <a:t>range </a:t>
                      </a:r>
                      <a:r>
                        <a:rPr lang="en-GB" sz="2000" u="none" strike="noStrike" cap="none" dirty="0">
                          <a:solidFill>
                            <a:srgbClr val="211D1E"/>
                          </a:solidFill>
                          <a:latin typeface="Calibri"/>
                          <a:ea typeface="Calibri"/>
                          <a:cs typeface="Calibri"/>
                          <a:sym typeface="Calibri"/>
                        </a:rPr>
                        <a:t>of examples of food sources of nutrients.</a:t>
                      </a:r>
                      <a:endParaRPr sz="2000" u="none" strike="noStrike" cap="none" dirty="0">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tc>
                  <a:txBody>
                    <a:bodyPr/>
                    <a:lstStyle/>
                    <a:p>
                      <a:pPr marL="0" marR="0" lvl="0" indent="0" algn="ctr" rtl="0">
                        <a:spcBef>
                          <a:spcPts val="0"/>
                        </a:spcBef>
                        <a:spcAft>
                          <a:spcPts val="0"/>
                        </a:spcAft>
                        <a:buNone/>
                      </a:pPr>
                      <a:r>
                        <a:rPr lang="en-GB" sz="2000" b="1" u="none" strike="noStrike" cap="none" dirty="0">
                          <a:solidFill>
                            <a:schemeClr val="dk1"/>
                          </a:solidFill>
                        </a:rPr>
                        <a:t>MB3 7-9 Marks</a:t>
                      </a:r>
                      <a:endParaRPr dirty="0"/>
                    </a:p>
                    <a:p>
                      <a:pPr marL="0" marR="0" lvl="0" indent="0" algn="ctr" rtl="0">
                        <a:spcBef>
                          <a:spcPts val="0"/>
                        </a:spcBef>
                        <a:spcAft>
                          <a:spcPts val="0"/>
                        </a:spcAft>
                        <a:buNone/>
                      </a:pPr>
                      <a:endParaRPr sz="2000" b="1" u="none" strike="noStrike" cap="none" dirty="0">
                        <a:solidFill>
                          <a:schemeClr val="dk1"/>
                        </a:solidFill>
                      </a:endParaRPr>
                    </a:p>
                    <a:p>
                      <a:pPr marL="0" marR="0" lvl="0" indent="0" algn="ctr" rtl="0">
                        <a:spcBef>
                          <a:spcPts val="0"/>
                        </a:spcBef>
                        <a:spcAft>
                          <a:spcPts val="0"/>
                        </a:spcAft>
                        <a:buNone/>
                      </a:pPr>
                      <a:r>
                        <a:rPr lang="en-GB" sz="2000" b="1" u="sng" strike="noStrike" cap="none" dirty="0">
                          <a:solidFill>
                            <a:schemeClr val="dk1"/>
                          </a:solidFill>
                        </a:rPr>
                        <a:t>Describes in detail all </a:t>
                      </a:r>
                      <a:r>
                        <a:rPr lang="en-GB" sz="2000" b="1" u="none" strike="noStrike" cap="none" dirty="0">
                          <a:solidFill>
                            <a:schemeClr val="dk1"/>
                          </a:solidFill>
                        </a:rPr>
                        <a:t>of the characteristics of a balanced diet. </a:t>
                      </a:r>
                      <a:r>
                        <a:rPr lang="en-GB" sz="2000" b="1" u="sng" strike="noStrike" cap="none" dirty="0">
                          <a:solidFill>
                            <a:schemeClr val="dk1"/>
                          </a:solidFill>
                        </a:rPr>
                        <a:t>Comprehensively</a:t>
                      </a:r>
                      <a:r>
                        <a:rPr lang="en-GB" sz="2000" b="1" u="none" strike="noStrike" cap="none" dirty="0">
                          <a:solidFill>
                            <a:schemeClr val="dk1"/>
                          </a:solidFill>
                        </a:rPr>
                        <a:t> describes what nutrients are and their role within a healthy balanced diet, giving a wide range of examples of food sources of nutrients.</a:t>
                      </a:r>
                      <a:endParaRPr dirty="0"/>
                    </a:p>
                  </a:txBody>
                  <a:tcPr marL="121900" marR="12190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anim calcmode="lin" valueType="num">
                                      <p:cBhvr>
                                        <p:cTn id="8" dur="1000" fill="hold"/>
                                        <p:tgtEl>
                                          <p:spTgt spid="98"/>
                                        </p:tgtEl>
                                        <p:attrNameLst>
                                          <p:attrName>ppt_x</p:attrName>
                                        </p:attrNameLst>
                                      </p:cBhvr>
                                      <p:tavLst>
                                        <p:tav tm="0">
                                          <p:val>
                                            <p:strVal val="#ppt_x"/>
                                          </p:val>
                                        </p:tav>
                                        <p:tav tm="100000">
                                          <p:val>
                                            <p:strVal val="#ppt_x"/>
                                          </p:val>
                                        </p:tav>
                                      </p:tavLst>
                                    </p:anim>
                                    <p:anim calcmode="lin" valueType="num">
                                      <p:cBhvr>
                                        <p:cTn id="9"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GB" b="1">
                <a:solidFill>
                  <a:schemeClr val="dk1"/>
                </a:solidFill>
                <a:latin typeface="Arial"/>
                <a:ea typeface="Arial"/>
                <a:cs typeface="Arial"/>
                <a:sym typeface="Arial"/>
              </a:rPr>
              <a:t>Fats</a:t>
            </a:r>
            <a:endParaRPr b="1">
              <a:solidFill>
                <a:schemeClr val="dk1"/>
              </a:solidFill>
              <a:latin typeface="Arial"/>
              <a:ea typeface="Arial"/>
              <a:cs typeface="Arial"/>
              <a:sym typeface="Arial"/>
            </a:endParaRPr>
          </a:p>
        </p:txBody>
      </p:sp>
      <p:sp>
        <p:nvSpPr>
          <p:cNvPr id="209" name="Google Shape;209;p28"/>
          <p:cNvSpPr txBox="1">
            <a:spLocks noGrp="1"/>
          </p:cNvSpPr>
          <p:nvPr>
            <p:ph idx="1"/>
          </p:nvPr>
        </p:nvSpPr>
        <p:spPr>
          <a:xfrm>
            <a:off x="838200" y="2446985"/>
            <a:ext cx="6605789" cy="3729977"/>
          </a:xfrm>
          <a:prstGeom prst="rect">
            <a:avLst/>
          </a:prstGeom>
          <a:solidFill>
            <a:srgbClr val="F2F2F2"/>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r>
              <a:rPr lang="en-GB">
                <a:latin typeface="Arial"/>
                <a:ea typeface="Arial"/>
                <a:cs typeface="Arial"/>
                <a:sym typeface="Arial"/>
              </a:rPr>
              <a:t>Other aspects you ‘could’ discuss… </a:t>
            </a:r>
            <a:endParaRPr/>
          </a:p>
          <a:p>
            <a:pPr marL="0" lvl="0" indent="0" algn="ctr" rtl="0">
              <a:lnSpc>
                <a:spcPct val="90000"/>
              </a:lnSpc>
              <a:spcBef>
                <a:spcPts val="1000"/>
              </a:spcBef>
              <a:spcAft>
                <a:spcPts val="0"/>
              </a:spcAft>
              <a:buClr>
                <a:schemeClr val="dk1"/>
              </a:buClr>
              <a:buSzPts val="2800"/>
              <a:buNone/>
            </a:pPr>
            <a:endParaRPr>
              <a:latin typeface="Arial"/>
              <a:ea typeface="Arial"/>
              <a:cs typeface="Arial"/>
              <a:sym typeface="Arial"/>
            </a:endParaRPr>
          </a:p>
          <a:p>
            <a:pPr marL="228600" lvl="0" indent="-228600" algn="ctr" rtl="0">
              <a:lnSpc>
                <a:spcPct val="90000"/>
              </a:lnSpc>
              <a:spcBef>
                <a:spcPts val="1000"/>
              </a:spcBef>
              <a:spcAft>
                <a:spcPts val="0"/>
              </a:spcAft>
              <a:buClr>
                <a:schemeClr val="dk1"/>
              </a:buClr>
              <a:buSzPts val="2800"/>
              <a:buChar char="•"/>
            </a:pPr>
            <a:r>
              <a:rPr lang="en-GB">
                <a:latin typeface="Arial"/>
                <a:ea typeface="Arial"/>
                <a:cs typeface="Arial"/>
                <a:sym typeface="Arial"/>
              </a:rPr>
              <a:t>Saturated vs Unsaturated Fats</a:t>
            </a:r>
            <a:endParaRPr/>
          </a:p>
          <a:p>
            <a:pPr marL="0" lvl="0" indent="0" algn="ctr" rtl="0">
              <a:lnSpc>
                <a:spcPct val="90000"/>
              </a:lnSpc>
              <a:spcBef>
                <a:spcPts val="1000"/>
              </a:spcBef>
              <a:spcAft>
                <a:spcPts val="0"/>
              </a:spcAft>
              <a:buClr>
                <a:schemeClr val="dk1"/>
              </a:buClr>
              <a:buSzPts val="2800"/>
              <a:buNone/>
            </a:pPr>
            <a:endParaRPr>
              <a:latin typeface="Arial"/>
              <a:ea typeface="Arial"/>
              <a:cs typeface="Arial"/>
              <a:sym typeface="Arial"/>
            </a:endParaRPr>
          </a:p>
          <a:p>
            <a:pPr marL="228600" lvl="0" indent="-228600" algn="ctr" rtl="0">
              <a:lnSpc>
                <a:spcPct val="90000"/>
              </a:lnSpc>
              <a:spcBef>
                <a:spcPts val="1000"/>
              </a:spcBef>
              <a:spcAft>
                <a:spcPts val="0"/>
              </a:spcAft>
              <a:buClr>
                <a:schemeClr val="dk1"/>
              </a:buClr>
              <a:buSzPts val="2800"/>
              <a:buChar char="•"/>
            </a:pPr>
            <a:r>
              <a:rPr lang="en-GB">
                <a:latin typeface="Arial"/>
                <a:ea typeface="Arial"/>
                <a:cs typeface="Arial"/>
                <a:sym typeface="Arial"/>
              </a:rPr>
              <a:t>Recommended percentages of each and total percentage in a balanced diet</a:t>
            </a:r>
            <a:endParaRPr>
              <a:latin typeface="Arial"/>
              <a:ea typeface="Arial"/>
              <a:cs typeface="Arial"/>
              <a:sym typeface="Arial"/>
            </a:endParaRPr>
          </a:p>
          <a:p>
            <a:pPr marL="0" lvl="0" indent="0" algn="ctr" rtl="0">
              <a:lnSpc>
                <a:spcPct val="90000"/>
              </a:lnSpc>
              <a:spcBef>
                <a:spcPts val="1000"/>
              </a:spcBef>
              <a:spcAft>
                <a:spcPts val="0"/>
              </a:spcAft>
              <a:buClr>
                <a:schemeClr val="dk1"/>
              </a:buClr>
              <a:buSzPts val="2800"/>
              <a:buNone/>
            </a:pPr>
            <a:endParaRPr>
              <a:latin typeface="Arial"/>
              <a:ea typeface="Arial"/>
              <a:cs typeface="Arial"/>
              <a:sym typeface="Arial"/>
            </a:endParaRPr>
          </a:p>
        </p:txBody>
      </p:sp>
      <p:sp>
        <p:nvSpPr>
          <p:cNvPr id="210" name="Google Shape;210;p28"/>
          <p:cNvSpPr txBox="1"/>
          <p:nvPr/>
        </p:nvSpPr>
        <p:spPr>
          <a:xfrm>
            <a:off x="5808372" y="476518"/>
            <a:ext cx="6143223" cy="1631216"/>
          </a:xfrm>
          <a:prstGeom prst="rect">
            <a:avLst/>
          </a:prstGeom>
          <a:solidFill>
            <a:srgbClr val="F2F2F2"/>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000" b="0" i="0" u="sng" strike="noStrike" cap="none">
                <a:solidFill>
                  <a:schemeClr val="dk1"/>
                </a:solidFill>
                <a:latin typeface="Arial"/>
                <a:ea typeface="Arial"/>
                <a:cs typeface="Arial"/>
                <a:sym typeface="Arial"/>
              </a:rPr>
              <a:t>Note: </a:t>
            </a:r>
            <a:endParaRPr/>
          </a:p>
          <a:p>
            <a:pPr marL="0" marR="0" lvl="0" indent="0" algn="ctr" rtl="0">
              <a:spcBef>
                <a:spcPts val="0"/>
              </a:spcBef>
              <a:spcAft>
                <a:spcPts val="0"/>
              </a:spcAft>
              <a:buNone/>
            </a:pPr>
            <a:r>
              <a:rPr lang="en-GB" sz="2000" b="0" i="0" u="none" strike="noStrike" cap="none">
                <a:solidFill>
                  <a:schemeClr val="dk1"/>
                </a:solidFill>
                <a:latin typeface="Arial"/>
                <a:ea typeface="Arial"/>
                <a:cs typeface="Arial"/>
                <a:sym typeface="Arial"/>
              </a:rPr>
              <a:t>A gram of fat, provides 9kcal (37kJ) of energy compared with 4kcal (17kJ) for carbohydrate and protein</a:t>
            </a:r>
            <a:endParaRPr/>
          </a:p>
          <a:p>
            <a:pPr marL="0" marR="0" lvl="0" indent="0" algn="ctr" rtl="0">
              <a:spcBef>
                <a:spcPts val="0"/>
              </a:spcBef>
              <a:spcAft>
                <a:spcPts val="0"/>
              </a:spcAft>
              <a:buNone/>
            </a:pPr>
            <a:endParaRPr sz="2000" b="0" i="0" u="none" strike="noStrike" cap="none">
              <a:solidFill>
                <a:schemeClr val="dk1"/>
              </a:solidFill>
              <a:latin typeface="Arial"/>
              <a:ea typeface="Arial"/>
              <a:cs typeface="Arial"/>
              <a:sym typeface="Arial"/>
            </a:endParaRPr>
          </a:p>
        </p:txBody>
      </p:sp>
      <p:pic>
        <p:nvPicPr>
          <p:cNvPr id="211" name="Google Shape;211;p28" descr="Image result for fats"/>
          <p:cNvPicPr preferRelativeResize="0"/>
          <p:nvPr/>
        </p:nvPicPr>
        <p:blipFill rotWithShape="1">
          <a:blip r:embed="rId3">
            <a:alphaModFix/>
          </a:blip>
          <a:srcRect/>
          <a:stretch/>
        </p:blipFill>
        <p:spPr>
          <a:xfrm>
            <a:off x="8318858" y="2408349"/>
            <a:ext cx="2857500" cy="3810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anim calcmode="lin" valueType="num">
                                      <p:cBhvr additive="base">
                                        <p:cTn id="7" dur="500"/>
                                        <p:tgtEl>
                                          <p:spTgt spid="20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9">
                                            <p:txEl>
                                              <p:pRg st="1" end="1"/>
                                            </p:txEl>
                                          </p:spTgt>
                                        </p:tgtEl>
                                        <p:attrNameLst>
                                          <p:attrName>style.visibility</p:attrName>
                                        </p:attrNameLst>
                                      </p:cBhvr>
                                      <p:to>
                                        <p:strVal val="visible"/>
                                      </p:to>
                                    </p:set>
                                    <p:anim calcmode="lin" valueType="num">
                                      <p:cBhvr additive="base">
                                        <p:cTn id="12" dur="500"/>
                                        <p:tgtEl>
                                          <p:spTgt spid="20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9">
                                            <p:txEl>
                                              <p:pRg st="2" end="2"/>
                                            </p:txEl>
                                          </p:spTgt>
                                        </p:tgtEl>
                                        <p:attrNameLst>
                                          <p:attrName>style.visibility</p:attrName>
                                        </p:attrNameLst>
                                      </p:cBhvr>
                                      <p:to>
                                        <p:strVal val="visible"/>
                                      </p:to>
                                    </p:set>
                                    <p:anim calcmode="lin" valueType="num">
                                      <p:cBhvr additive="base">
                                        <p:cTn id="17" dur="500"/>
                                        <p:tgtEl>
                                          <p:spTgt spid="20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9">
                                            <p:txEl>
                                              <p:pRg st="3" end="3"/>
                                            </p:txEl>
                                          </p:spTgt>
                                        </p:tgtEl>
                                        <p:attrNameLst>
                                          <p:attrName>style.visibility</p:attrName>
                                        </p:attrNameLst>
                                      </p:cBhvr>
                                      <p:to>
                                        <p:strVal val="visible"/>
                                      </p:to>
                                    </p:set>
                                    <p:anim calcmode="lin" valueType="num">
                                      <p:cBhvr additive="base">
                                        <p:cTn id="22" dur="500"/>
                                        <p:tgtEl>
                                          <p:spTgt spid="20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9">
                                            <p:txEl>
                                              <p:pRg st="4" end="4"/>
                                            </p:txEl>
                                          </p:spTgt>
                                        </p:tgtEl>
                                        <p:attrNameLst>
                                          <p:attrName>style.visibility</p:attrName>
                                        </p:attrNameLst>
                                      </p:cBhvr>
                                      <p:to>
                                        <p:strVal val="visible"/>
                                      </p:to>
                                    </p:set>
                                    <p:anim calcmode="lin" valueType="num">
                                      <p:cBhvr additive="base">
                                        <p:cTn id="27" dur="500"/>
                                        <p:tgtEl>
                                          <p:spTgt spid="20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09">
                                            <p:txEl>
                                              <p:pRg st="5" end="5"/>
                                            </p:txEl>
                                          </p:spTgt>
                                        </p:tgtEl>
                                        <p:attrNameLst>
                                          <p:attrName>style.visibility</p:attrName>
                                        </p:attrNameLst>
                                      </p:cBhvr>
                                      <p:to>
                                        <p:strVal val="visible"/>
                                      </p:to>
                                    </p:set>
                                    <p:anim calcmode="lin" valueType="num">
                                      <p:cBhvr additive="base">
                                        <p:cTn id="32" dur="500"/>
                                        <p:tgtEl>
                                          <p:spTgt spid="20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0"/>
                                        </p:tgtEl>
                                        <p:attrNameLst>
                                          <p:attrName>style.visibility</p:attrName>
                                        </p:attrNameLst>
                                      </p:cBhvr>
                                      <p:to>
                                        <p:strVal val="visible"/>
                                      </p:to>
                                    </p:set>
                                    <p:anim calcmode="lin" valueType="num">
                                      <p:cBhvr additive="base">
                                        <p:cTn id="37" dur="500"/>
                                        <p:tgtEl>
                                          <p:spTgt spid="2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11"/>
                                        </p:tgtEl>
                                        <p:attrNameLst>
                                          <p:attrName>style.visibility</p:attrName>
                                        </p:attrNameLst>
                                      </p:cBhvr>
                                      <p:to>
                                        <p:strVal val="visible"/>
                                      </p:to>
                                    </p:set>
                                    <p:anim calcmode="lin" valueType="num">
                                      <p:cBhvr additive="base">
                                        <p:cTn id="42" dur="500"/>
                                        <p:tgtEl>
                                          <p:spTgt spid="2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GB" b="1">
                <a:solidFill>
                  <a:schemeClr val="dk1"/>
                </a:solidFill>
                <a:latin typeface="Arial"/>
                <a:ea typeface="Arial"/>
                <a:cs typeface="Arial"/>
                <a:sym typeface="Arial"/>
              </a:rPr>
              <a:t>Proteins</a:t>
            </a:r>
            <a:endParaRPr b="1">
              <a:solidFill>
                <a:schemeClr val="dk1"/>
              </a:solidFill>
              <a:latin typeface="Arial"/>
              <a:ea typeface="Arial"/>
              <a:cs typeface="Arial"/>
              <a:sym typeface="Arial"/>
            </a:endParaRPr>
          </a:p>
        </p:txBody>
      </p:sp>
      <p:sp>
        <p:nvSpPr>
          <p:cNvPr id="217" name="Google Shape;217;p29"/>
          <p:cNvSpPr txBox="1">
            <a:spLocks noGrp="1"/>
          </p:cNvSpPr>
          <p:nvPr>
            <p:ph idx="1"/>
          </p:nvPr>
        </p:nvSpPr>
        <p:spPr>
          <a:xfrm>
            <a:off x="569247" y="1910128"/>
            <a:ext cx="6295192" cy="4490671"/>
          </a:xfrm>
          <a:prstGeom prst="rect">
            <a:avLst/>
          </a:prstGeom>
          <a:solidFill>
            <a:srgbClr val="F2F2F2"/>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en-GB" sz="2400" u="sng" dirty="0">
                <a:solidFill>
                  <a:schemeClr val="dk1"/>
                </a:solidFill>
                <a:latin typeface="Arial"/>
                <a:ea typeface="Arial"/>
                <a:cs typeface="Arial"/>
                <a:sym typeface="Arial"/>
              </a:rPr>
              <a:t>Three functions:</a:t>
            </a:r>
            <a:endParaRPr dirty="0"/>
          </a:p>
          <a:p>
            <a:pPr marL="457200" lvl="0" indent="-457200" algn="ctr" rtl="0">
              <a:lnSpc>
                <a:spcPct val="90000"/>
              </a:lnSpc>
              <a:spcBef>
                <a:spcPts val="1000"/>
              </a:spcBef>
              <a:spcAft>
                <a:spcPts val="0"/>
              </a:spcAft>
              <a:buClr>
                <a:schemeClr val="dk1"/>
              </a:buClr>
              <a:buSzPts val="2400"/>
              <a:buFont typeface="+mj-lt"/>
              <a:buAutoNum type="arabicPeriod"/>
            </a:pPr>
            <a:r>
              <a:rPr lang="en-GB" sz="2400" dirty="0">
                <a:solidFill>
                  <a:schemeClr val="dk1"/>
                </a:solidFill>
                <a:latin typeface="Arial"/>
                <a:ea typeface="Arial"/>
                <a:cs typeface="Arial"/>
                <a:sym typeface="Arial"/>
              </a:rPr>
              <a:t>Growth of muscles – otherwise known as muscle hypertrophy </a:t>
            </a:r>
          </a:p>
          <a:p>
            <a:pPr marL="0" lvl="0" indent="0" algn="ctr" rtl="0">
              <a:lnSpc>
                <a:spcPct val="90000"/>
              </a:lnSpc>
              <a:spcBef>
                <a:spcPts val="1000"/>
              </a:spcBef>
              <a:spcAft>
                <a:spcPts val="0"/>
              </a:spcAft>
              <a:buClr>
                <a:schemeClr val="dk1"/>
              </a:buClr>
              <a:buSzPts val="2400"/>
              <a:buNone/>
            </a:pPr>
            <a:endParaRPr lang="en-GB" dirty="0">
              <a:sym typeface="Arial"/>
            </a:endParaRPr>
          </a:p>
          <a:p>
            <a:pPr marL="0" lvl="0" indent="0" algn="ctr" rtl="0">
              <a:lnSpc>
                <a:spcPct val="90000"/>
              </a:lnSpc>
              <a:spcBef>
                <a:spcPts val="1000"/>
              </a:spcBef>
              <a:spcAft>
                <a:spcPts val="0"/>
              </a:spcAft>
              <a:buClr>
                <a:schemeClr val="dk1"/>
              </a:buClr>
              <a:buSzPts val="2400"/>
              <a:buNone/>
            </a:pPr>
            <a:r>
              <a:rPr lang="en-GB" sz="2400" dirty="0">
                <a:solidFill>
                  <a:schemeClr val="dk1"/>
                </a:solidFill>
                <a:latin typeface="Arial"/>
                <a:ea typeface="Arial"/>
                <a:cs typeface="Arial"/>
                <a:sym typeface="Arial"/>
              </a:rPr>
              <a:t>2. Repair – damaged tissues / muscles</a:t>
            </a:r>
          </a:p>
          <a:p>
            <a:pPr marL="0" lvl="0" indent="0" algn="ctr" rtl="0">
              <a:lnSpc>
                <a:spcPct val="90000"/>
              </a:lnSpc>
              <a:spcBef>
                <a:spcPts val="1000"/>
              </a:spcBef>
              <a:spcAft>
                <a:spcPts val="0"/>
              </a:spcAft>
              <a:buClr>
                <a:schemeClr val="dk1"/>
              </a:buClr>
              <a:buSzPts val="2400"/>
              <a:buNone/>
            </a:pPr>
            <a:endParaRPr lang="en-GB" dirty="0">
              <a:sym typeface="Arial"/>
            </a:endParaRPr>
          </a:p>
          <a:p>
            <a:pPr marL="0" lvl="0" indent="0" algn="ctr" rtl="0">
              <a:lnSpc>
                <a:spcPct val="90000"/>
              </a:lnSpc>
              <a:spcBef>
                <a:spcPts val="1000"/>
              </a:spcBef>
              <a:spcAft>
                <a:spcPts val="0"/>
              </a:spcAft>
              <a:buClr>
                <a:schemeClr val="dk1"/>
              </a:buClr>
              <a:buSzPts val="2400"/>
              <a:buNone/>
            </a:pPr>
            <a:r>
              <a:rPr lang="en-GB" sz="2400" dirty="0">
                <a:latin typeface="Arial"/>
                <a:ea typeface="Arial"/>
                <a:cs typeface="Arial"/>
                <a:sym typeface="Arial"/>
              </a:rPr>
              <a:t>3. Provide us with energy during extended periods of exercise when our carbohydrate sources have depleted </a:t>
            </a:r>
            <a:endParaRPr dirty="0"/>
          </a:p>
          <a:p>
            <a:pPr marL="1081278" lvl="3" indent="-361950" algn="ctr" rtl="0">
              <a:lnSpc>
                <a:spcPct val="90000"/>
              </a:lnSpc>
              <a:spcBef>
                <a:spcPts val="500"/>
              </a:spcBef>
              <a:spcAft>
                <a:spcPts val="0"/>
              </a:spcAft>
              <a:buClr>
                <a:schemeClr val="dk1"/>
              </a:buClr>
              <a:buSzPts val="2400"/>
              <a:buNone/>
            </a:pPr>
            <a:endParaRPr sz="2400" dirty="0">
              <a:solidFill>
                <a:schemeClr val="dk1"/>
              </a:solidFill>
              <a:latin typeface="Arial"/>
              <a:ea typeface="Arial"/>
              <a:cs typeface="Arial"/>
              <a:sym typeface="Arial"/>
            </a:endParaRPr>
          </a:p>
          <a:p>
            <a:pPr marL="1081278" lvl="3" indent="-361950" algn="ctr" rtl="0">
              <a:lnSpc>
                <a:spcPct val="90000"/>
              </a:lnSpc>
              <a:spcBef>
                <a:spcPts val="500"/>
              </a:spcBef>
              <a:spcAft>
                <a:spcPts val="0"/>
              </a:spcAft>
              <a:buClr>
                <a:schemeClr val="dk1"/>
              </a:buClr>
              <a:buSzPts val="2400"/>
              <a:buNone/>
            </a:pPr>
            <a:endParaRPr sz="2400" dirty="0">
              <a:latin typeface="Arial"/>
              <a:ea typeface="Arial"/>
              <a:cs typeface="Arial"/>
              <a:sym typeface="Arial"/>
            </a:endParaRPr>
          </a:p>
          <a:p>
            <a:pPr marL="566928" lvl="3" indent="0" algn="ctr" rtl="0">
              <a:lnSpc>
                <a:spcPct val="90000"/>
              </a:lnSpc>
              <a:spcBef>
                <a:spcPts val="500"/>
              </a:spcBef>
              <a:spcAft>
                <a:spcPts val="0"/>
              </a:spcAft>
              <a:buClr>
                <a:schemeClr val="dk1"/>
              </a:buClr>
              <a:buSzPts val="2400"/>
              <a:buNone/>
            </a:pPr>
            <a:endParaRPr sz="2400" dirty="0">
              <a:solidFill>
                <a:schemeClr val="dk1"/>
              </a:solidFill>
              <a:latin typeface="Arial"/>
              <a:ea typeface="Arial"/>
              <a:cs typeface="Arial"/>
              <a:sym typeface="Arial"/>
            </a:endParaRPr>
          </a:p>
        </p:txBody>
      </p:sp>
      <p:sp>
        <p:nvSpPr>
          <p:cNvPr id="218" name="Google Shape;218;p29"/>
          <p:cNvSpPr txBox="1"/>
          <p:nvPr/>
        </p:nvSpPr>
        <p:spPr>
          <a:xfrm>
            <a:off x="7263686" y="322701"/>
            <a:ext cx="4314422" cy="2677656"/>
          </a:xfrm>
          <a:prstGeom prst="rect">
            <a:avLst/>
          </a:prstGeom>
          <a:solidFill>
            <a:srgbClr val="F2F2F2"/>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b="0" i="0" u="sng" strike="noStrike" cap="none">
                <a:solidFill>
                  <a:schemeClr val="dk1"/>
                </a:solidFill>
                <a:latin typeface="Arial"/>
                <a:ea typeface="Arial"/>
                <a:cs typeface="Arial"/>
                <a:sym typeface="Arial"/>
              </a:rPr>
              <a:t>Types:</a:t>
            </a:r>
            <a:endParaRPr/>
          </a:p>
          <a:p>
            <a:pPr marL="514350" marR="0" lvl="0" indent="-514350" algn="ctr" rtl="0">
              <a:spcBef>
                <a:spcPts val="0"/>
              </a:spcBef>
              <a:spcAft>
                <a:spcPts val="0"/>
              </a:spcAft>
              <a:buClr>
                <a:schemeClr val="dk1"/>
              </a:buClr>
              <a:buSzPts val="2400"/>
              <a:buFont typeface="Arial"/>
              <a:buAutoNum type="arabicPeriod"/>
            </a:pPr>
            <a:r>
              <a:rPr lang="en-GB" sz="2400" b="0" i="0" u="none" strike="noStrike" cap="none">
                <a:solidFill>
                  <a:schemeClr val="dk1"/>
                </a:solidFill>
                <a:latin typeface="Arial"/>
                <a:ea typeface="Arial"/>
                <a:cs typeface="Arial"/>
                <a:sym typeface="Arial"/>
              </a:rPr>
              <a:t>Animal protein- e.g. milk, cheese, meat, eggs</a:t>
            </a:r>
            <a:endParaRPr/>
          </a:p>
          <a:p>
            <a:pPr marL="514350" marR="0" lvl="0" indent="-361950" algn="ctr" rtl="0">
              <a:spcBef>
                <a:spcPts val="0"/>
              </a:spcBef>
              <a:spcAft>
                <a:spcPts val="0"/>
              </a:spcAft>
              <a:buClr>
                <a:schemeClr val="dk1"/>
              </a:buClr>
              <a:buSzPts val="2400"/>
              <a:buFont typeface="Calibri"/>
              <a:buNone/>
            </a:pPr>
            <a:endParaRPr sz="2400" b="0" i="0" u="none" strike="noStrike" cap="none">
              <a:solidFill>
                <a:schemeClr val="dk1"/>
              </a:solidFill>
              <a:latin typeface="Arial"/>
              <a:ea typeface="Arial"/>
              <a:cs typeface="Arial"/>
              <a:sym typeface="Arial"/>
            </a:endParaRPr>
          </a:p>
          <a:p>
            <a:pPr marL="514350" marR="0" lvl="0" indent="-514350" algn="ctr" rtl="0">
              <a:spcBef>
                <a:spcPts val="0"/>
              </a:spcBef>
              <a:spcAft>
                <a:spcPts val="0"/>
              </a:spcAft>
              <a:buClr>
                <a:schemeClr val="dk1"/>
              </a:buClr>
              <a:buSzPts val="2400"/>
              <a:buFont typeface="Arial"/>
              <a:buAutoNum type="arabicPeriod"/>
            </a:pPr>
            <a:r>
              <a:rPr lang="en-GB" sz="2400" b="0" i="0" u="none" strike="noStrike" cap="none">
                <a:solidFill>
                  <a:schemeClr val="dk1"/>
                </a:solidFill>
                <a:latin typeface="Arial"/>
                <a:ea typeface="Arial"/>
                <a:cs typeface="Arial"/>
                <a:sym typeface="Arial"/>
              </a:rPr>
              <a:t>Plant protein – e.g. nuts, beans</a:t>
            </a:r>
            <a:endParaRPr/>
          </a:p>
          <a:p>
            <a:pPr marL="0" marR="0" lvl="0" indent="0" algn="ctr" rtl="0">
              <a:spcBef>
                <a:spcPts val="0"/>
              </a:spcBef>
              <a:spcAft>
                <a:spcPts val="0"/>
              </a:spcAft>
              <a:buNone/>
            </a:pPr>
            <a:endParaRPr sz="2400" b="0" i="0" u="none" strike="noStrike" cap="none">
              <a:solidFill>
                <a:schemeClr val="dk1"/>
              </a:solidFill>
              <a:latin typeface="Arial"/>
              <a:ea typeface="Arial"/>
              <a:cs typeface="Arial"/>
              <a:sym typeface="Arial"/>
            </a:endParaRPr>
          </a:p>
        </p:txBody>
      </p:sp>
      <p:pic>
        <p:nvPicPr>
          <p:cNvPr id="219" name="Google Shape;219;p29" descr="http://www.mohrresults.com/wp-content/uploads/image/Protein-Foods.jpg"/>
          <p:cNvPicPr preferRelativeResize="0"/>
          <p:nvPr/>
        </p:nvPicPr>
        <p:blipFill rotWithShape="1">
          <a:blip r:embed="rId3">
            <a:alphaModFix/>
          </a:blip>
          <a:srcRect/>
          <a:stretch/>
        </p:blipFill>
        <p:spPr>
          <a:xfrm>
            <a:off x="7520525" y="3361384"/>
            <a:ext cx="3800744" cy="258265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7">
                                            <p:txEl>
                                              <p:pRg st="0" end="0"/>
                                            </p:txEl>
                                          </p:spTgt>
                                        </p:tgtEl>
                                        <p:attrNameLst>
                                          <p:attrName>style.visibility</p:attrName>
                                        </p:attrNameLst>
                                      </p:cBhvr>
                                      <p:to>
                                        <p:strVal val="visible"/>
                                      </p:to>
                                    </p:set>
                                    <p:anim calcmode="lin" valueType="num">
                                      <p:cBhvr additive="base">
                                        <p:cTn id="7" dur="500"/>
                                        <p:tgtEl>
                                          <p:spTgt spid="2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7">
                                            <p:txEl>
                                              <p:pRg st="1" end="1"/>
                                            </p:txEl>
                                          </p:spTgt>
                                        </p:tgtEl>
                                        <p:attrNameLst>
                                          <p:attrName>style.visibility</p:attrName>
                                        </p:attrNameLst>
                                      </p:cBhvr>
                                      <p:to>
                                        <p:strVal val="visible"/>
                                      </p:to>
                                    </p:set>
                                    <p:anim calcmode="lin" valueType="num">
                                      <p:cBhvr additive="base">
                                        <p:cTn id="12" dur="500"/>
                                        <p:tgtEl>
                                          <p:spTgt spid="2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7">
                                            <p:txEl>
                                              <p:pRg st="3" end="3"/>
                                            </p:txEl>
                                          </p:spTgt>
                                        </p:tgtEl>
                                        <p:attrNameLst>
                                          <p:attrName>style.visibility</p:attrName>
                                        </p:attrNameLst>
                                      </p:cBhvr>
                                      <p:to>
                                        <p:strVal val="visible"/>
                                      </p:to>
                                    </p:set>
                                    <p:anim calcmode="lin" valueType="num">
                                      <p:cBhvr additive="base">
                                        <p:cTn id="17" dur="500"/>
                                        <p:tgtEl>
                                          <p:spTgt spid="21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7">
                                            <p:txEl>
                                              <p:pRg st="5" end="5"/>
                                            </p:txEl>
                                          </p:spTgt>
                                        </p:tgtEl>
                                        <p:attrNameLst>
                                          <p:attrName>style.visibility</p:attrName>
                                        </p:attrNameLst>
                                      </p:cBhvr>
                                      <p:to>
                                        <p:strVal val="visible"/>
                                      </p:to>
                                    </p:set>
                                    <p:anim calcmode="lin" valueType="num">
                                      <p:cBhvr additive="base">
                                        <p:cTn id="22" dur="500"/>
                                        <p:tgtEl>
                                          <p:spTgt spid="21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18"/>
                                        </p:tgtEl>
                                        <p:attrNameLst>
                                          <p:attrName>style.visibility</p:attrName>
                                        </p:attrNameLst>
                                      </p:cBhvr>
                                      <p:to>
                                        <p:strVal val="visible"/>
                                      </p:to>
                                    </p:set>
                                    <p:anim calcmode="lin" valueType="num">
                                      <p:cBhvr additive="base">
                                        <p:cTn id="27" dur="500"/>
                                        <p:tgtEl>
                                          <p:spTgt spid="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GB" b="1">
                <a:solidFill>
                  <a:schemeClr val="dk1"/>
                </a:solidFill>
                <a:latin typeface="Arial"/>
                <a:ea typeface="Arial"/>
                <a:cs typeface="Arial"/>
                <a:sym typeface="Arial"/>
              </a:rPr>
              <a:t>Water</a:t>
            </a:r>
            <a:endParaRPr b="1">
              <a:solidFill>
                <a:schemeClr val="dk1"/>
              </a:solidFill>
              <a:latin typeface="Arial"/>
              <a:ea typeface="Arial"/>
              <a:cs typeface="Arial"/>
              <a:sym typeface="Arial"/>
            </a:endParaRPr>
          </a:p>
        </p:txBody>
      </p:sp>
      <p:sp>
        <p:nvSpPr>
          <p:cNvPr id="225" name="Google Shape;225;p30"/>
          <p:cNvSpPr txBox="1">
            <a:spLocks noGrp="1"/>
          </p:cNvSpPr>
          <p:nvPr>
            <p:ph idx="1"/>
          </p:nvPr>
        </p:nvSpPr>
        <p:spPr>
          <a:xfrm>
            <a:off x="838200" y="1609859"/>
            <a:ext cx="6026239" cy="4567104"/>
          </a:xfrm>
          <a:prstGeom prst="rect">
            <a:avLst/>
          </a:prstGeom>
          <a:solidFill>
            <a:srgbClr val="F2F2F2"/>
          </a:solidFill>
          <a:ln>
            <a:noFill/>
          </a:ln>
        </p:spPr>
        <p:txBody>
          <a:bodyPr spcFirstLastPara="1" wrap="square" lIns="91425" tIns="45700" rIns="91425" bIns="45700" anchor="t" anchorCtr="0">
            <a:noAutofit/>
          </a:bodyPr>
          <a:lstStyle/>
          <a:p>
            <a:pPr marL="0" lvl="0" indent="0" algn="ctr" rtl="0">
              <a:lnSpc>
                <a:spcPct val="70000"/>
              </a:lnSpc>
              <a:spcBef>
                <a:spcPts val="0"/>
              </a:spcBef>
              <a:spcAft>
                <a:spcPts val="0"/>
              </a:spcAft>
              <a:buClr>
                <a:schemeClr val="dk1"/>
              </a:buClr>
              <a:buSzPts val="2170"/>
              <a:buNone/>
            </a:pPr>
            <a:endParaRPr sz="2170">
              <a:latin typeface="Arial"/>
              <a:ea typeface="Arial"/>
              <a:cs typeface="Arial"/>
              <a:sym typeface="Arial"/>
            </a:endParaRPr>
          </a:p>
          <a:p>
            <a:pPr marL="0" lvl="0" indent="0" algn="ctr" rtl="0">
              <a:lnSpc>
                <a:spcPct val="70000"/>
              </a:lnSpc>
              <a:spcBef>
                <a:spcPts val="1000"/>
              </a:spcBef>
              <a:spcAft>
                <a:spcPts val="0"/>
              </a:spcAft>
              <a:buClr>
                <a:schemeClr val="dk1"/>
              </a:buClr>
              <a:buSzPts val="2170"/>
              <a:buNone/>
            </a:pPr>
            <a:r>
              <a:rPr lang="en-GB" sz="2170">
                <a:latin typeface="Arial"/>
                <a:ea typeface="Arial"/>
                <a:cs typeface="Arial"/>
                <a:sym typeface="Arial"/>
              </a:rPr>
              <a:t>Water holds oxygen and is the main component of many cells</a:t>
            </a:r>
            <a:endParaRPr/>
          </a:p>
          <a:p>
            <a:pPr marL="0" lvl="0" indent="0" algn="ctr" rtl="0">
              <a:lnSpc>
                <a:spcPct val="70000"/>
              </a:lnSpc>
              <a:spcBef>
                <a:spcPts val="1000"/>
              </a:spcBef>
              <a:spcAft>
                <a:spcPts val="0"/>
              </a:spcAft>
              <a:buClr>
                <a:schemeClr val="dk1"/>
              </a:buClr>
              <a:buSzPts val="2170"/>
              <a:buNone/>
            </a:pPr>
            <a:endParaRPr sz="2170">
              <a:latin typeface="Arial"/>
              <a:ea typeface="Arial"/>
              <a:cs typeface="Arial"/>
              <a:sym typeface="Arial"/>
            </a:endParaRPr>
          </a:p>
          <a:p>
            <a:pPr marL="0" lvl="0" indent="0" algn="ctr" rtl="0">
              <a:lnSpc>
                <a:spcPct val="70000"/>
              </a:lnSpc>
              <a:spcBef>
                <a:spcPts val="1000"/>
              </a:spcBef>
              <a:spcAft>
                <a:spcPts val="0"/>
              </a:spcAft>
              <a:buClr>
                <a:schemeClr val="dk1"/>
              </a:buClr>
              <a:buSzPts val="2170"/>
              <a:buNone/>
            </a:pPr>
            <a:r>
              <a:rPr lang="en-GB" sz="2170">
                <a:latin typeface="Arial"/>
                <a:ea typeface="Arial"/>
                <a:cs typeface="Arial"/>
                <a:sym typeface="Arial"/>
              </a:rPr>
              <a:t>Transports nutrients, waste and hormones around the body</a:t>
            </a:r>
            <a:endParaRPr/>
          </a:p>
          <a:p>
            <a:pPr marL="0" lvl="0" indent="0" algn="ctr" rtl="0">
              <a:lnSpc>
                <a:spcPct val="70000"/>
              </a:lnSpc>
              <a:spcBef>
                <a:spcPts val="1000"/>
              </a:spcBef>
              <a:spcAft>
                <a:spcPts val="0"/>
              </a:spcAft>
              <a:buClr>
                <a:schemeClr val="dk1"/>
              </a:buClr>
              <a:buSzPts val="2170"/>
              <a:buNone/>
            </a:pPr>
            <a:endParaRPr sz="2170">
              <a:latin typeface="Arial"/>
              <a:ea typeface="Arial"/>
              <a:cs typeface="Arial"/>
              <a:sym typeface="Arial"/>
            </a:endParaRPr>
          </a:p>
          <a:p>
            <a:pPr marL="0" lvl="0" indent="0" algn="ctr" rtl="0">
              <a:lnSpc>
                <a:spcPct val="70000"/>
              </a:lnSpc>
              <a:spcBef>
                <a:spcPts val="1000"/>
              </a:spcBef>
              <a:spcAft>
                <a:spcPts val="0"/>
              </a:spcAft>
              <a:buClr>
                <a:schemeClr val="dk1"/>
              </a:buClr>
              <a:buSzPts val="2170"/>
              <a:buNone/>
            </a:pPr>
            <a:r>
              <a:rPr lang="en-GB" sz="2170">
                <a:latin typeface="Arial"/>
                <a:ea typeface="Arial"/>
                <a:cs typeface="Arial"/>
                <a:sym typeface="Arial"/>
              </a:rPr>
              <a:t>Essential in the control of body temperature</a:t>
            </a:r>
            <a:endParaRPr/>
          </a:p>
          <a:p>
            <a:pPr marL="0" lvl="0" indent="0" algn="ctr" rtl="0">
              <a:lnSpc>
                <a:spcPct val="70000"/>
              </a:lnSpc>
              <a:spcBef>
                <a:spcPts val="1000"/>
              </a:spcBef>
              <a:spcAft>
                <a:spcPts val="0"/>
              </a:spcAft>
              <a:buClr>
                <a:schemeClr val="dk1"/>
              </a:buClr>
              <a:buSzPts val="2170"/>
              <a:buNone/>
            </a:pPr>
            <a:endParaRPr sz="2170">
              <a:latin typeface="Arial"/>
              <a:ea typeface="Arial"/>
              <a:cs typeface="Arial"/>
              <a:sym typeface="Arial"/>
            </a:endParaRPr>
          </a:p>
          <a:p>
            <a:pPr marL="0" lvl="0" indent="0" algn="ctr" rtl="0">
              <a:lnSpc>
                <a:spcPct val="70000"/>
              </a:lnSpc>
              <a:spcBef>
                <a:spcPts val="1000"/>
              </a:spcBef>
              <a:spcAft>
                <a:spcPts val="0"/>
              </a:spcAft>
              <a:buClr>
                <a:schemeClr val="dk1"/>
              </a:buClr>
              <a:buSzPts val="2170"/>
              <a:buNone/>
            </a:pPr>
            <a:r>
              <a:rPr lang="en-GB" sz="2170">
                <a:latin typeface="Arial"/>
                <a:ea typeface="Arial"/>
                <a:cs typeface="Arial"/>
                <a:sym typeface="Arial"/>
              </a:rPr>
              <a:t>During exercise, the body sweats, so water needs to be taken in for replenishment</a:t>
            </a:r>
            <a:endParaRPr/>
          </a:p>
          <a:p>
            <a:pPr marL="0" lvl="0" indent="0" algn="ctr" rtl="0">
              <a:lnSpc>
                <a:spcPct val="70000"/>
              </a:lnSpc>
              <a:spcBef>
                <a:spcPts val="1000"/>
              </a:spcBef>
              <a:spcAft>
                <a:spcPts val="0"/>
              </a:spcAft>
              <a:buClr>
                <a:schemeClr val="dk1"/>
              </a:buClr>
              <a:buSzPts val="2170"/>
              <a:buNone/>
            </a:pPr>
            <a:endParaRPr sz="2170">
              <a:latin typeface="Arial"/>
              <a:ea typeface="Arial"/>
              <a:cs typeface="Arial"/>
              <a:sym typeface="Arial"/>
            </a:endParaRPr>
          </a:p>
          <a:p>
            <a:pPr marL="0" lvl="0" indent="0" algn="ctr" rtl="0">
              <a:lnSpc>
                <a:spcPct val="70000"/>
              </a:lnSpc>
              <a:spcBef>
                <a:spcPts val="1000"/>
              </a:spcBef>
              <a:spcAft>
                <a:spcPts val="0"/>
              </a:spcAft>
              <a:buClr>
                <a:schemeClr val="dk1"/>
              </a:buClr>
              <a:buSzPts val="2170"/>
              <a:buNone/>
            </a:pPr>
            <a:r>
              <a:rPr lang="en-GB" sz="2170">
                <a:latin typeface="Arial"/>
                <a:ea typeface="Arial"/>
                <a:cs typeface="Arial"/>
                <a:sym typeface="Arial"/>
              </a:rPr>
              <a:t>Prevents dehydration</a:t>
            </a:r>
            <a:endParaRPr/>
          </a:p>
          <a:p>
            <a:pPr marL="228600" lvl="0" indent="-90804" algn="ctr" rtl="0">
              <a:lnSpc>
                <a:spcPct val="70000"/>
              </a:lnSpc>
              <a:spcBef>
                <a:spcPts val="1000"/>
              </a:spcBef>
              <a:spcAft>
                <a:spcPts val="0"/>
              </a:spcAft>
              <a:buClr>
                <a:schemeClr val="dk1"/>
              </a:buClr>
              <a:buSzPts val="2170"/>
              <a:buNone/>
            </a:pPr>
            <a:endParaRPr sz="2170">
              <a:latin typeface="Arial"/>
              <a:ea typeface="Arial"/>
              <a:cs typeface="Arial"/>
              <a:sym typeface="Arial"/>
            </a:endParaRPr>
          </a:p>
          <a:p>
            <a:pPr marL="0" lvl="0" indent="0" algn="ctr" rtl="0">
              <a:lnSpc>
                <a:spcPct val="70000"/>
              </a:lnSpc>
              <a:spcBef>
                <a:spcPts val="1000"/>
              </a:spcBef>
              <a:spcAft>
                <a:spcPts val="0"/>
              </a:spcAft>
              <a:buClr>
                <a:schemeClr val="dk1"/>
              </a:buClr>
              <a:buSzPts val="2170"/>
              <a:buNone/>
            </a:pPr>
            <a:endParaRPr sz="2170">
              <a:latin typeface="Arial"/>
              <a:ea typeface="Arial"/>
              <a:cs typeface="Arial"/>
              <a:sym typeface="Arial"/>
            </a:endParaRPr>
          </a:p>
        </p:txBody>
      </p:sp>
      <p:pic>
        <p:nvPicPr>
          <p:cNvPr id="226" name="Google Shape;226;p30" descr="water"/>
          <p:cNvPicPr preferRelativeResize="0"/>
          <p:nvPr/>
        </p:nvPicPr>
        <p:blipFill rotWithShape="1">
          <a:blip r:embed="rId3">
            <a:alphaModFix/>
          </a:blip>
          <a:srcRect/>
          <a:stretch/>
        </p:blipFill>
        <p:spPr>
          <a:xfrm>
            <a:off x="8293994" y="656733"/>
            <a:ext cx="2575774" cy="3296686"/>
          </a:xfrm>
          <a:prstGeom prst="rect">
            <a:avLst/>
          </a:prstGeom>
          <a:noFill/>
          <a:ln>
            <a:noFill/>
          </a:ln>
        </p:spPr>
      </p:pic>
      <p:sp>
        <p:nvSpPr>
          <p:cNvPr id="227" name="Google Shape;227;p30"/>
          <p:cNvSpPr txBox="1"/>
          <p:nvPr/>
        </p:nvSpPr>
        <p:spPr>
          <a:xfrm>
            <a:off x="7894749" y="4082602"/>
            <a:ext cx="3322750" cy="2092214"/>
          </a:xfrm>
          <a:prstGeom prst="rect">
            <a:avLst/>
          </a:prstGeom>
          <a:solidFill>
            <a:srgbClr val="F2F2F2"/>
          </a:solid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200"/>
              <a:buFont typeface="Arial"/>
              <a:buNone/>
            </a:pPr>
            <a:r>
              <a:rPr lang="en-GB" sz="2200" b="0" i="0" u="none" strike="noStrike" cap="none">
                <a:solidFill>
                  <a:schemeClr val="dk1"/>
                </a:solidFill>
                <a:latin typeface="Arial"/>
                <a:ea typeface="Arial"/>
                <a:cs typeface="Arial"/>
                <a:sym typeface="Arial"/>
              </a:rPr>
              <a:t>Recommended intake…</a:t>
            </a:r>
            <a:endParaRPr/>
          </a:p>
          <a:p>
            <a:pPr marL="0" marR="0" lvl="0" indent="0" algn="ctr" rtl="0">
              <a:lnSpc>
                <a:spcPct val="90000"/>
              </a:lnSpc>
              <a:spcBef>
                <a:spcPts val="1000"/>
              </a:spcBef>
              <a:spcAft>
                <a:spcPts val="0"/>
              </a:spcAft>
              <a:buClr>
                <a:schemeClr val="dk1"/>
              </a:buClr>
              <a:buSzPts val="2200"/>
              <a:buFont typeface="Arial"/>
              <a:buNone/>
            </a:pPr>
            <a:endParaRPr sz="22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2200"/>
              <a:buFont typeface="Arial"/>
              <a:buNone/>
            </a:pPr>
            <a:r>
              <a:rPr lang="en-GB" sz="2200" b="0" i="0" u="none" strike="noStrike" cap="none">
                <a:solidFill>
                  <a:schemeClr val="dk1"/>
                </a:solidFill>
                <a:latin typeface="Arial"/>
                <a:ea typeface="Arial"/>
                <a:cs typeface="Arial"/>
                <a:sym typeface="Arial"/>
              </a:rPr>
              <a:t>6-8 cups/ glasses or approximately 2 Litres (per day)</a:t>
            </a:r>
            <a:endParaRPr/>
          </a:p>
          <a:p>
            <a:pPr marL="0" marR="0" lvl="0" indent="0" algn="ctr" rtl="0">
              <a:lnSpc>
                <a:spcPct val="90000"/>
              </a:lnSpc>
              <a:spcBef>
                <a:spcPts val="1000"/>
              </a:spcBef>
              <a:spcAft>
                <a:spcPts val="0"/>
              </a:spcAft>
              <a:buClr>
                <a:schemeClr val="dk1"/>
              </a:buClr>
              <a:buSzPts val="2200"/>
              <a:buFont typeface="Arial"/>
              <a:buNone/>
            </a:pPr>
            <a:endParaRPr sz="22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2200"/>
              <a:buFont typeface="Arial"/>
              <a:buNone/>
            </a:pPr>
            <a:endParaRPr sz="22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7"/>
                                        </p:tgtEl>
                                        <p:attrNameLst>
                                          <p:attrName>style.visibility</p:attrName>
                                        </p:attrNameLst>
                                      </p:cBhvr>
                                      <p:to>
                                        <p:strVal val="visible"/>
                                      </p:to>
                                    </p:set>
                                    <p:anim calcmode="lin" valueType="num">
                                      <p:cBhvr additive="base">
                                        <p:cTn id="7" dur="500"/>
                                        <p:tgtEl>
                                          <p:spTgt spid="2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GB" b="1">
                <a:solidFill>
                  <a:schemeClr val="dk1"/>
                </a:solidFill>
                <a:latin typeface="Arial"/>
                <a:ea typeface="Arial"/>
                <a:cs typeface="Arial"/>
                <a:sym typeface="Arial"/>
              </a:rPr>
              <a:t>Fibre</a:t>
            </a:r>
            <a:endParaRPr b="1">
              <a:solidFill>
                <a:schemeClr val="dk1"/>
              </a:solidFill>
              <a:latin typeface="Arial"/>
              <a:ea typeface="Arial"/>
              <a:cs typeface="Arial"/>
              <a:sym typeface="Arial"/>
            </a:endParaRPr>
          </a:p>
        </p:txBody>
      </p:sp>
      <p:sp>
        <p:nvSpPr>
          <p:cNvPr id="233" name="Google Shape;233;p31"/>
          <p:cNvSpPr txBox="1">
            <a:spLocks noGrp="1"/>
          </p:cNvSpPr>
          <p:nvPr>
            <p:ph idx="1"/>
          </p:nvPr>
        </p:nvSpPr>
        <p:spPr>
          <a:xfrm>
            <a:off x="838200" y="1825625"/>
            <a:ext cx="6026239" cy="4351338"/>
          </a:xfrm>
          <a:prstGeom prst="rect">
            <a:avLst/>
          </a:prstGeom>
          <a:solidFill>
            <a:srgbClr val="F2F2F2"/>
          </a:solid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dk1"/>
              </a:buClr>
              <a:buSzPts val="2800"/>
              <a:buNone/>
            </a:pPr>
            <a:r>
              <a:rPr lang="en-GB">
                <a:latin typeface="Arial"/>
                <a:ea typeface="Arial"/>
                <a:cs typeface="Arial"/>
                <a:sym typeface="Arial"/>
              </a:rPr>
              <a:t>Two types:</a:t>
            </a:r>
            <a:endParaRPr/>
          </a:p>
          <a:p>
            <a:pPr marL="0" lvl="0" indent="0" algn="ctr" rtl="0">
              <a:lnSpc>
                <a:spcPct val="80000"/>
              </a:lnSpc>
              <a:spcBef>
                <a:spcPts val="1000"/>
              </a:spcBef>
              <a:spcAft>
                <a:spcPts val="0"/>
              </a:spcAft>
              <a:buClr>
                <a:schemeClr val="dk1"/>
              </a:buClr>
              <a:buSzPts val="2800"/>
              <a:buNone/>
            </a:pPr>
            <a:r>
              <a:rPr lang="en-GB">
                <a:latin typeface="Arial"/>
                <a:ea typeface="Arial"/>
                <a:cs typeface="Arial"/>
                <a:sym typeface="Arial"/>
              </a:rPr>
              <a:t>Insoluble – adds bulk to our food helping it to keep moving through the digestive system/ gut, preventing constipation. Sources include: wholegrain cereals and breads</a:t>
            </a:r>
            <a:endParaRPr/>
          </a:p>
          <a:p>
            <a:pPr marL="0" lvl="0" indent="0" algn="ctr" rtl="0">
              <a:lnSpc>
                <a:spcPct val="80000"/>
              </a:lnSpc>
              <a:spcBef>
                <a:spcPts val="1000"/>
              </a:spcBef>
              <a:spcAft>
                <a:spcPts val="0"/>
              </a:spcAft>
              <a:buClr>
                <a:schemeClr val="dk1"/>
              </a:buClr>
              <a:buSzPts val="2800"/>
              <a:buNone/>
            </a:pPr>
            <a:endParaRPr>
              <a:latin typeface="Arial"/>
              <a:ea typeface="Arial"/>
              <a:cs typeface="Arial"/>
              <a:sym typeface="Arial"/>
            </a:endParaRPr>
          </a:p>
          <a:p>
            <a:pPr marL="0" lvl="0" indent="0" algn="ctr" rtl="0">
              <a:lnSpc>
                <a:spcPct val="80000"/>
              </a:lnSpc>
              <a:spcBef>
                <a:spcPts val="1000"/>
              </a:spcBef>
              <a:spcAft>
                <a:spcPts val="0"/>
              </a:spcAft>
              <a:buClr>
                <a:schemeClr val="dk1"/>
              </a:buClr>
              <a:buSzPts val="2800"/>
              <a:buNone/>
            </a:pPr>
            <a:r>
              <a:rPr lang="en-GB">
                <a:latin typeface="Arial"/>
                <a:ea typeface="Arial"/>
                <a:cs typeface="Arial"/>
                <a:sym typeface="Arial"/>
              </a:rPr>
              <a:t>Soluble – helps to reduce cholesterol, keeping the heart healthy. Sources include fruit and vegetables</a:t>
            </a:r>
            <a:endParaRPr/>
          </a:p>
          <a:p>
            <a:pPr marL="0" lvl="0" indent="0" algn="ctr" rtl="0">
              <a:lnSpc>
                <a:spcPct val="80000"/>
              </a:lnSpc>
              <a:spcBef>
                <a:spcPts val="1000"/>
              </a:spcBef>
              <a:spcAft>
                <a:spcPts val="0"/>
              </a:spcAft>
              <a:buClr>
                <a:schemeClr val="dk1"/>
              </a:buClr>
              <a:buSzPts val="2800"/>
              <a:buNone/>
            </a:pPr>
            <a:endParaRPr/>
          </a:p>
          <a:p>
            <a:pPr marL="0" lvl="0" indent="0" algn="ctr" rtl="0">
              <a:lnSpc>
                <a:spcPct val="80000"/>
              </a:lnSpc>
              <a:spcBef>
                <a:spcPts val="1000"/>
              </a:spcBef>
              <a:spcAft>
                <a:spcPts val="0"/>
              </a:spcAft>
              <a:buClr>
                <a:schemeClr val="dk1"/>
              </a:buClr>
              <a:buSzPts val="2800"/>
              <a:buNone/>
            </a:pPr>
            <a:endParaRPr>
              <a:latin typeface="Arial"/>
              <a:ea typeface="Arial"/>
              <a:cs typeface="Arial"/>
              <a:sym typeface="Arial"/>
            </a:endParaRPr>
          </a:p>
        </p:txBody>
      </p:sp>
      <p:pic>
        <p:nvPicPr>
          <p:cNvPr id="234" name="Google Shape;234;p31" descr="loaf"/>
          <p:cNvPicPr preferRelativeResize="0"/>
          <p:nvPr/>
        </p:nvPicPr>
        <p:blipFill rotWithShape="1">
          <a:blip r:embed="rId3">
            <a:alphaModFix/>
          </a:blip>
          <a:srcRect/>
          <a:stretch/>
        </p:blipFill>
        <p:spPr>
          <a:xfrm>
            <a:off x="8529347" y="3873187"/>
            <a:ext cx="3048760" cy="2264958"/>
          </a:xfrm>
          <a:prstGeom prst="rect">
            <a:avLst/>
          </a:prstGeom>
          <a:noFill/>
          <a:ln>
            <a:noFill/>
          </a:ln>
        </p:spPr>
      </p:pic>
      <p:pic>
        <p:nvPicPr>
          <p:cNvPr id="235" name="Google Shape;235;p31" descr="veggies"/>
          <p:cNvPicPr preferRelativeResize="0"/>
          <p:nvPr/>
        </p:nvPicPr>
        <p:blipFill rotWithShape="1">
          <a:blip r:embed="rId4">
            <a:alphaModFix/>
          </a:blip>
          <a:srcRect/>
          <a:stretch/>
        </p:blipFill>
        <p:spPr>
          <a:xfrm>
            <a:off x="7425250" y="466367"/>
            <a:ext cx="2504359" cy="324442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anim calcmode="lin" valueType="num">
                                      <p:cBhvr additive="base">
                                        <p:cTn id="7" dur="500"/>
                                        <p:tgtEl>
                                          <p:spTgt spid="23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5"/>
                                        </p:tgtEl>
                                        <p:attrNameLst>
                                          <p:attrName>style.visibility</p:attrName>
                                        </p:attrNameLst>
                                      </p:cBhvr>
                                      <p:to>
                                        <p:strVal val="visible"/>
                                      </p:to>
                                    </p:set>
                                    <p:anim calcmode="lin" valueType="num">
                                      <p:cBhvr additive="base">
                                        <p:cTn id="12" dur="500"/>
                                        <p:tgtEl>
                                          <p:spTgt spid="2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211" y="178420"/>
            <a:ext cx="11876048" cy="6679580"/>
          </a:xfrm>
          <a:solidFill>
            <a:srgbClr val="FFFF00"/>
          </a:solidFill>
          <a:ln/>
        </p:spPr>
        <p:style>
          <a:lnRef idx="2">
            <a:schemeClr val="accent6"/>
          </a:lnRef>
          <a:fillRef idx="1">
            <a:schemeClr val="lt1"/>
          </a:fillRef>
          <a:effectRef idx="0">
            <a:schemeClr val="accent6"/>
          </a:effectRef>
          <a:fontRef idx="minor">
            <a:schemeClr val="dk1"/>
          </a:fontRef>
        </p:style>
        <p:txBody>
          <a:bodyPr>
            <a:normAutofit fontScale="55000" lnSpcReduction="20000"/>
          </a:bodyPr>
          <a:lstStyle/>
          <a:p>
            <a:pPr marL="0" indent="0">
              <a:lnSpc>
                <a:spcPts val="1055"/>
              </a:lnSpc>
              <a:spcBef>
                <a:spcPts val="200"/>
              </a:spcBef>
              <a:spcAft>
                <a:spcPts val="200"/>
              </a:spcAft>
              <a:buNone/>
            </a:pPr>
            <a:r>
              <a:rPr lang="en-GB" b="1" u="sng"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Know </a:t>
            </a:r>
            <a:r>
              <a:rPr lang="en-GB" b="1" u="sng" dirty="0">
                <a:solidFill>
                  <a:srgbClr val="000000"/>
                </a:solidFill>
                <a:latin typeface="Arial" panose="020B0604020202020204" pitchFamily="34" charset="0"/>
                <a:ea typeface="Calibri" panose="020F0502020204030204" pitchFamily="34" charset="0"/>
                <a:cs typeface="Times New Roman" panose="02020603050405020304" pitchFamily="18" charset="0"/>
              </a:rPr>
              <a:t>about the nutrients needed for a healthy, balanced diet </a:t>
            </a:r>
            <a:endParaRPr lang="en-GB" sz="3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ts val="1005"/>
              </a:lnSpc>
              <a:spcAft>
                <a:spcPts val="0"/>
              </a:spcAft>
              <a:buNone/>
            </a:pPr>
            <a:r>
              <a:rPr lang="en-GB"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GB" sz="36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0"/>
              </a:spcAft>
              <a:buNone/>
            </a:pPr>
            <a:r>
              <a:rPr lang="en-GB" u="sng" dirty="0">
                <a:solidFill>
                  <a:srgbClr val="000000"/>
                </a:solidFill>
                <a:latin typeface="Arial" panose="020B0604020202020204" pitchFamily="34" charset="0"/>
                <a:ea typeface="Calibri" panose="020F0502020204030204" pitchFamily="34" charset="0"/>
                <a:cs typeface="Times New Roman" panose="02020603050405020304" pitchFamily="18" charset="0"/>
              </a:rPr>
              <a:t>Characteristics of a balanced diet, i.e. </a:t>
            </a:r>
            <a:endParaRPr lang="en-GB" sz="3600" u="sng"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005"/>
              </a:lnSpc>
              <a:spcAft>
                <a:spcPts val="0"/>
              </a:spcAft>
              <a:buFont typeface="Courier New" panose="02070309020205020404" pitchFamily="49" charset="0"/>
              <a:buChar char="o"/>
            </a:pP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meets the nutritional requirements of an individual </a:t>
            </a:r>
            <a:endParaRPr lang="en-GB" sz="3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005"/>
              </a:lnSpc>
              <a:spcAft>
                <a:spcPts val="0"/>
              </a:spcAft>
              <a:buFont typeface="Courier New" panose="02070309020205020404" pitchFamily="49" charset="0"/>
              <a:buChar char="o"/>
            </a:pP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includes foods from all of the food groups (e.g. meat and dairy, fruit and vegetables, fats and sugars) </a:t>
            </a:r>
            <a:endParaRPr lang="en-GB" sz="3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005"/>
              </a:lnSpc>
              <a:spcAft>
                <a:spcPts val="0"/>
              </a:spcAft>
              <a:buFont typeface="Courier New" panose="02070309020205020404" pitchFamily="49" charset="0"/>
              <a:buChar char="o"/>
            </a:pP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contains a variety of foods </a:t>
            </a:r>
            <a:endParaRPr lang="en-GB" sz="3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ourier New" panose="02070309020205020404" pitchFamily="49" charset="0"/>
              <a:buChar char="o"/>
            </a:pP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suits the needs/tastes of the individual (e.g. accounting for allergies/intolerance to some ingredients) </a:t>
            </a:r>
            <a:endParaRPr lang="en-GB" sz="36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0"/>
              </a:spcAft>
              <a:buNone/>
            </a:pPr>
            <a:endParaRPr lang="en-GB" u="sng"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07000"/>
              </a:lnSpc>
              <a:spcAft>
                <a:spcPts val="0"/>
              </a:spcAft>
              <a:buNone/>
            </a:pPr>
            <a:r>
              <a:rPr lang="en-GB" u="sng"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what </a:t>
            </a:r>
            <a:r>
              <a:rPr lang="en-GB" u="sng" dirty="0">
                <a:solidFill>
                  <a:srgbClr val="000000"/>
                </a:solidFill>
                <a:latin typeface="Arial" panose="020B0604020202020204" pitchFamily="34" charset="0"/>
                <a:ea typeface="Calibri" panose="020F0502020204030204" pitchFamily="34" charset="0"/>
                <a:cs typeface="Times New Roman" panose="02020603050405020304" pitchFamily="18" charset="0"/>
              </a:rPr>
              <a:t>nutrients are (e.g. chemicals a living organism needs in order to live and grow) </a:t>
            </a:r>
            <a:r>
              <a:rPr lang="en-GB" b="1" u="sng"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(you need a definition)</a:t>
            </a:r>
            <a:endParaRPr lang="en-GB" sz="36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0"/>
              </a:spcAft>
              <a:buNone/>
            </a:pPr>
            <a:endParaRPr lang="en-GB" u="sng"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07000"/>
              </a:lnSpc>
              <a:spcAft>
                <a:spcPts val="0"/>
              </a:spcAft>
              <a:buNone/>
            </a:pPr>
            <a:r>
              <a:rPr lang="en-GB" u="sng"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The </a:t>
            </a:r>
            <a:r>
              <a:rPr lang="en-GB" u="sng" dirty="0">
                <a:solidFill>
                  <a:srgbClr val="000000"/>
                </a:solidFill>
                <a:latin typeface="Arial" panose="020B0604020202020204" pitchFamily="34" charset="0"/>
                <a:ea typeface="Calibri" panose="020F0502020204030204" pitchFamily="34" charset="0"/>
                <a:cs typeface="Times New Roman" panose="02020603050405020304" pitchFamily="18" charset="0"/>
              </a:rPr>
              <a:t>role of nutrients in a healthy, balanced diet, i.e</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GB" sz="3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005"/>
              </a:lnSpc>
              <a:spcAft>
                <a:spcPts val="0"/>
              </a:spcAft>
              <a:buFont typeface="Courier New" panose="02070309020205020404" pitchFamily="49" charset="0"/>
              <a:buChar char="o"/>
            </a:pP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carbohydrates (e.g. quick supply of energy) </a:t>
            </a:r>
            <a:r>
              <a:rPr lang="en-GB"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GB"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MB3:Comprehensively describe what</a:t>
            </a:r>
            <a:endParaRPr lang="en-GB" sz="3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005"/>
              </a:lnSpc>
              <a:spcAft>
                <a:spcPts val="0"/>
              </a:spcAft>
              <a:buFont typeface="Courier New" panose="02070309020205020404" pitchFamily="49" charset="0"/>
              <a:buChar char="o"/>
            </a:pPr>
            <a:r>
              <a:rPr lang="en-GB"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fats (e.g. slower supply of energy, transport some vitamins around the body)                       </a:t>
            </a:r>
            <a:r>
              <a:rPr lang="en-GB"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these are giving at least 8 food examples</a:t>
            </a:r>
            <a:endParaRPr lang="en-GB" sz="3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005"/>
              </a:lnSpc>
              <a:spcAft>
                <a:spcPts val="0"/>
              </a:spcAft>
              <a:buFont typeface="Courier New" panose="02070309020205020404" pitchFamily="49" charset="0"/>
              <a:buChar char="o"/>
            </a:pPr>
            <a:r>
              <a:rPr lang="en-GB"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proteins </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(e.g. repair muscle damage) </a:t>
            </a:r>
            <a:endParaRPr lang="en-GB" sz="3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005"/>
              </a:lnSpc>
              <a:spcAft>
                <a:spcPts val="0"/>
              </a:spcAft>
              <a:buFont typeface="Courier New" panose="02070309020205020404" pitchFamily="49" charset="0"/>
              <a:buChar char="o"/>
            </a:pP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fibre (e.g. helps maintain healthy bowels) </a:t>
            </a:r>
            <a:endParaRPr lang="en-GB" sz="3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005"/>
              </a:lnSpc>
              <a:spcAft>
                <a:spcPts val="0"/>
              </a:spcAft>
              <a:buFont typeface="Courier New" panose="02070309020205020404" pitchFamily="49" charset="0"/>
              <a:buChar char="o"/>
            </a:pP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water (e.g. keeps the body hydrated) </a:t>
            </a:r>
            <a:endParaRPr lang="en-GB" sz="3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ourier New" panose="02070309020205020404" pitchFamily="49" charset="0"/>
              <a:buChar char="o"/>
            </a:pP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vitamins and minerals (e.g. help strengthen bones, maintain a healthy immune system) </a:t>
            </a:r>
            <a:endParaRPr lang="en-GB" sz="36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0"/>
              </a:spcAft>
              <a:buNone/>
            </a:pPr>
            <a:r>
              <a:rPr lang="en-GB" u="sng" dirty="0">
                <a:solidFill>
                  <a:srgbClr val="000000"/>
                </a:solidFill>
                <a:latin typeface="Arial" panose="020B0604020202020204" pitchFamily="34" charset="0"/>
                <a:ea typeface="Calibri" panose="020F0502020204030204" pitchFamily="34" charset="0"/>
                <a:cs typeface="Times New Roman" panose="02020603050405020304" pitchFamily="18" charset="0"/>
              </a:rPr>
              <a:t>Food sources of nutrients, i.e. </a:t>
            </a:r>
            <a:endParaRPr lang="en-GB" sz="3600" u="sng"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005"/>
              </a:lnSpc>
              <a:spcAft>
                <a:spcPts val="0"/>
              </a:spcAft>
              <a:buFont typeface="Courier New" panose="02070309020205020404" pitchFamily="49" charset="0"/>
              <a:buChar char="o"/>
            </a:pP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carbohydrates (e.g. pasta, potatoes) </a:t>
            </a:r>
            <a:endParaRPr lang="en-GB" sz="3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005"/>
              </a:lnSpc>
              <a:spcAft>
                <a:spcPts val="0"/>
              </a:spcAft>
              <a:buFont typeface="Courier New" panose="02070309020205020404" pitchFamily="49" charset="0"/>
              <a:buChar char="o"/>
            </a:pP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fats (e.g. dairy products, fish) </a:t>
            </a:r>
            <a:endParaRPr lang="en-GB" sz="3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005"/>
              </a:lnSpc>
              <a:spcAft>
                <a:spcPts val="0"/>
              </a:spcAft>
              <a:buFont typeface="Courier New" panose="02070309020205020404" pitchFamily="49" charset="0"/>
              <a:buChar char="o"/>
            </a:pP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proteins (e.g. meat, pulses) </a:t>
            </a:r>
            <a:endParaRPr lang="en-GB" sz="3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005"/>
              </a:lnSpc>
              <a:spcAft>
                <a:spcPts val="0"/>
              </a:spcAft>
              <a:buFont typeface="Courier New" panose="02070309020205020404" pitchFamily="49" charset="0"/>
              <a:buChar char="o"/>
            </a:pP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fibre (e.g. cereals, wholemeal bread) </a:t>
            </a:r>
            <a:endParaRPr lang="en-GB" sz="3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ourier New" panose="02070309020205020404" pitchFamily="49" charset="0"/>
              <a:buChar char="o"/>
            </a:pP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Vitamins and minerals (e.g. fresh fruit and vegetables). </a:t>
            </a:r>
            <a:endParaRPr lang="en-GB" sz="36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TextBox 3"/>
          <p:cNvSpPr txBox="1"/>
          <p:nvPr/>
        </p:nvSpPr>
        <p:spPr>
          <a:xfrm>
            <a:off x="9155151" y="401444"/>
            <a:ext cx="2386362" cy="1200329"/>
          </a:xfrm>
          <a:prstGeom prst="rect">
            <a:avLst/>
          </a:prstGeom>
          <a:noFill/>
        </p:spPr>
        <p:txBody>
          <a:bodyPr wrap="square" rtlCol="0">
            <a:spAutoFit/>
          </a:bodyPr>
          <a:lstStyle/>
          <a:p>
            <a:r>
              <a:rPr lang="en-GB" b="1" dirty="0" smtClean="0">
                <a:solidFill>
                  <a:srgbClr val="FF0000"/>
                </a:solidFill>
              </a:rPr>
              <a:t>MB3: </a:t>
            </a:r>
            <a:r>
              <a:rPr lang="en-GB" b="1" u="sng" dirty="0" smtClean="0">
                <a:solidFill>
                  <a:srgbClr val="FF0000"/>
                </a:solidFill>
              </a:rPr>
              <a:t>describes</a:t>
            </a:r>
            <a:r>
              <a:rPr lang="en-GB" b="1" dirty="0" smtClean="0">
                <a:solidFill>
                  <a:srgbClr val="FF0000"/>
                </a:solidFill>
              </a:rPr>
              <a:t> in detail (give sporting examples to why these are important/needed.</a:t>
            </a:r>
            <a:endParaRPr lang="en-GB" b="1" dirty="0">
              <a:solidFill>
                <a:srgbClr val="FF0000"/>
              </a:solidFill>
            </a:endParaRPr>
          </a:p>
        </p:txBody>
      </p:sp>
      <p:cxnSp>
        <p:nvCxnSpPr>
          <p:cNvPr id="6" name="Straight Arrow Connector 5"/>
          <p:cNvCxnSpPr/>
          <p:nvPr/>
        </p:nvCxnSpPr>
        <p:spPr>
          <a:xfrm flipH="1">
            <a:off x="2977376" y="836341"/>
            <a:ext cx="6177775" cy="22302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9" name="Straight Arrow Connector 8"/>
          <p:cNvCxnSpPr/>
          <p:nvPr/>
        </p:nvCxnSpPr>
        <p:spPr>
          <a:xfrm flipH="1">
            <a:off x="6322741" y="3746810"/>
            <a:ext cx="1683835" cy="50180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flipH="1">
            <a:off x="5675971" y="3936380"/>
            <a:ext cx="5174166" cy="191801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324758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GB" b="1">
                <a:solidFill>
                  <a:schemeClr val="dk1"/>
                </a:solidFill>
                <a:latin typeface="Arial"/>
                <a:ea typeface="Arial"/>
                <a:cs typeface="Arial"/>
                <a:sym typeface="Arial"/>
              </a:rPr>
              <a:t>Vitamins / Minerals</a:t>
            </a:r>
            <a:endParaRPr b="1">
              <a:solidFill>
                <a:schemeClr val="dk1"/>
              </a:solidFill>
              <a:latin typeface="Arial"/>
              <a:ea typeface="Arial"/>
              <a:cs typeface="Arial"/>
              <a:sym typeface="Arial"/>
            </a:endParaRPr>
          </a:p>
        </p:txBody>
      </p:sp>
      <p:sp>
        <p:nvSpPr>
          <p:cNvPr id="241" name="Google Shape;241;p32"/>
          <p:cNvSpPr txBox="1">
            <a:spLocks noGrp="1"/>
          </p:cNvSpPr>
          <p:nvPr>
            <p:ph idx="1"/>
          </p:nvPr>
        </p:nvSpPr>
        <p:spPr>
          <a:xfrm>
            <a:off x="838200" y="1635617"/>
            <a:ext cx="6024073" cy="4551538"/>
          </a:xfrm>
          <a:prstGeom prst="rect">
            <a:avLst/>
          </a:prstGeom>
          <a:solidFill>
            <a:srgbClr val="F2F2F2"/>
          </a:solid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dk1"/>
              </a:buClr>
              <a:buSzPts val="2220"/>
              <a:buNone/>
            </a:pPr>
            <a:endParaRPr sz="2220">
              <a:latin typeface="Arial"/>
              <a:ea typeface="Arial"/>
              <a:cs typeface="Arial"/>
              <a:sym typeface="Arial"/>
            </a:endParaRPr>
          </a:p>
          <a:p>
            <a:pPr marL="0" lvl="0" indent="0" algn="ctr" rtl="0">
              <a:lnSpc>
                <a:spcPct val="80000"/>
              </a:lnSpc>
              <a:spcBef>
                <a:spcPts val="1000"/>
              </a:spcBef>
              <a:spcAft>
                <a:spcPts val="0"/>
              </a:spcAft>
              <a:buClr>
                <a:schemeClr val="dk1"/>
              </a:buClr>
              <a:buSzPts val="2220"/>
              <a:buNone/>
            </a:pPr>
            <a:r>
              <a:rPr lang="en-GB" sz="2220">
                <a:latin typeface="Arial"/>
                <a:ea typeface="Arial"/>
                <a:cs typeface="Arial"/>
                <a:sym typeface="Arial"/>
              </a:rPr>
              <a:t>It is important to remember that most of us will actually get our recommended daily doses of vitamins and minerals through our diet – if it is balanced, varied and contains the right amount/ percentages </a:t>
            </a:r>
            <a:endParaRPr/>
          </a:p>
          <a:p>
            <a:pPr marL="0" lvl="0" indent="0" algn="ctr" rtl="0">
              <a:lnSpc>
                <a:spcPct val="80000"/>
              </a:lnSpc>
              <a:spcBef>
                <a:spcPts val="1000"/>
              </a:spcBef>
              <a:spcAft>
                <a:spcPts val="0"/>
              </a:spcAft>
              <a:buClr>
                <a:schemeClr val="dk1"/>
              </a:buClr>
              <a:buSzPts val="2220"/>
              <a:buNone/>
            </a:pPr>
            <a:endParaRPr sz="2220">
              <a:latin typeface="Arial"/>
              <a:ea typeface="Arial"/>
              <a:cs typeface="Arial"/>
              <a:sym typeface="Arial"/>
            </a:endParaRPr>
          </a:p>
          <a:p>
            <a:pPr marL="0" lvl="0" indent="0" algn="ctr" rtl="0">
              <a:lnSpc>
                <a:spcPct val="80000"/>
              </a:lnSpc>
              <a:spcBef>
                <a:spcPts val="1000"/>
              </a:spcBef>
              <a:spcAft>
                <a:spcPts val="0"/>
              </a:spcAft>
              <a:buClr>
                <a:schemeClr val="dk1"/>
              </a:buClr>
              <a:buSzPts val="2220"/>
              <a:buNone/>
            </a:pPr>
            <a:r>
              <a:rPr lang="en-GB" sz="2220">
                <a:latin typeface="Arial"/>
                <a:ea typeface="Arial"/>
                <a:cs typeface="Arial"/>
                <a:sym typeface="Arial"/>
              </a:rPr>
              <a:t>You are able to boost or add to your vitamin &amp; mineral levels through supplementation (tablets/ pills) </a:t>
            </a:r>
            <a:endParaRPr/>
          </a:p>
          <a:p>
            <a:pPr marL="0" lvl="0" indent="0" algn="ctr" rtl="0">
              <a:lnSpc>
                <a:spcPct val="80000"/>
              </a:lnSpc>
              <a:spcBef>
                <a:spcPts val="1000"/>
              </a:spcBef>
              <a:spcAft>
                <a:spcPts val="0"/>
              </a:spcAft>
              <a:buClr>
                <a:schemeClr val="dk1"/>
              </a:buClr>
              <a:buSzPts val="2220"/>
              <a:buNone/>
            </a:pPr>
            <a:endParaRPr sz="2220">
              <a:latin typeface="Arial"/>
              <a:ea typeface="Arial"/>
              <a:cs typeface="Arial"/>
              <a:sym typeface="Arial"/>
            </a:endParaRPr>
          </a:p>
          <a:p>
            <a:pPr marL="0" lvl="0" indent="0" algn="ctr" rtl="0">
              <a:lnSpc>
                <a:spcPct val="80000"/>
              </a:lnSpc>
              <a:spcBef>
                <a:spcPts val="1000"/>
              </a:spcBef>
              <a:spcAft>
                <a:spcPts val="0"/>
              </a:spcAft>
              <a:buClr>
                <a:schemeClr val="dk1"/>
              </a:buClr>
              <a:buSzPts val="2220"/>
              <a:buNone/>
            </a:pPr>
            <a:r>
              <a:rPr lang="en-GB" sz="2220">
                <a:latin typeface="Arial"/>
                <a:ea typeface="Arial"/>
                <a:cs typeface="Arial"/>
                <a:sym typeface="Arial"/>
              </a:rPr>
              <a:t>Excess levels will be stored for the body to re-use as and when necessary  </a:t>
            </a:r>
            <a:endParaRPr sz="2220">
              <a:latin typeface="Arial"/>
              <a:ea typeface="Arial"/>
              <a:cs typeface="Arial"/>
              <a:sym typeface="Arial"/>
            </a:endParaRPr>
          </a:p>
        </p:txBody>
      </p:sp>
      <p:pic>
        <p:nvPicPr>
          <p:cNvPr id="242" name="Google Shape;242;p32" descr="Image result for vitamins and minerals"/>
          <p:cNvPicPr preferRelativeResize="0"/>
          <p:nvPr/>
        </p:nvPicPr>
        <p:blipFill rotWithShape="1">
          <a:blip r:embed="rId3">
            <a:alphaModFix/>
          </a:blip>
          <a:srcRect/>
          <a:stretch/>
        </p:blipFill>
        <p:spPr>
          <a:xfrm>
            <a:off x="7788363" y="1016949"/>
            <a:ext cx="3503776" cy="2102266"/>
          </a:xfrm>
          <a:prstGeom prst="rect">
            <a:avLst/>
          </a:prstGeom>
          <a:noFill/>
          <a:ln>
            <a:noFill/>
          </a:ln>
        </p:spPr>
      </p:pic>
      <p:pic>
        <p:nvPicPr>
          <p:cNvPr id="243" name="Google Shape;243;p32" descr="Image result for vitamins and minerals"/>
          <p:cNvPicPr preferRelativeResize="0"/>
          <p:nvPr/>
        </p:nvPicPr>
        <p:blipFill rotWithShape="1">
          <a:blip r:embed="rId4">
            <a:alphaModFix/>
          </a:blip>
          <a:srcRect l="35283"/>
          <a:stretch/>
        </p:blipFill>
        <p:spPr>
          <a:xfrm>
            <a:off x="7353536" y="3386789"/>
            <a:ext cx="4373429" cy="2666127"/>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GB" b="1">
                <a:solidFill>
                  <a:schemeClr val="dk1"/>
                </a:solidFill>
                <a:latin typeface="Arial"/>
                <a:ea typeface="Arial"/>
                <a:cs typeface="Arial"/>
                <a:sym typeface="Arial"/>
              </a:rPr>
              <a:t>Vitamins</a:t>
            </a:r>
            <a:endParaRPr b="1">
              <a:solidFill>
                <a:schemeClr val="dk1"/>
              </a:solidFill>
              <a:latin typeface="Arial"/>
              <a:ea typeface="Arial"/>
              <a:cs typeface="Arial"/>
              <a:sym typeface="Arial"/>
            </a:endParaRPr>
          </a:p>
        </p:txBody>
      </p:sp>
      <p:sp>
        <p:nvSpPr>
          <p:cNvPr id="249" name="Google Shape;249;p33"/>
          <p:cNvSpPr txBox="1">
            <a:spLocks noGrp="1"/>
          </p:cNvSpPr>
          <p:nvPr>
            <p:ph idx="1"/>
          </p:nvPr>
        </p:nvSpPr>
        <p:spPr>
          <a:xfrm>
            <a:off x="838200" y="1657884"/>
            <a:ext cx="6026239" cy="4691401"/>
          </a:xfrm>
          <a:prstGeom prst="rect">
            <a:avLst/>
          </a:prstGeom>
          <a:solidFill>
            <a:srgbClr val="F2F2F2"/>
          </a:solid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dk1"/>
              </a:buClr>
              <a:buSzPts val="2200"/>
              <a:buNone/>
            </a:pPr>
            <a:r>
              <a:rPr lang="en-GB" sz="2200">
                <a:latin typeface="Arial"/>
                <a:ea typeface="Arial"/>
                <a:cs typeface="Arial"/>
                <a:sym typeface="Arial"/>
              </a:rPr>
              <a:t>Vitamins are compounds which are necessary for our normal growth and function, which we cannot make within our bodies, and so we must obtain them from our foods</a:t>
            </a:r>
            <a:endParaRPr/>
          </a:p>
          <a:p>
            <a:pPr marL="0" lvl="0" indent="0" algn="ctr" rtl="0">
              <a:lnSpc>
                <a:spcPct val="80000"/>
              </a:lnSpc>
              <a:spcBef>
                <a:spcPts val="1000"/>
              </a:spcBef>
              <a:spcAft>
                <a:spcPts val="0"/>
              </a:spcAft>
              <a:buClr>
                <a:schemeClr val="dk1"/>
              </a:buClr>
              <a:buSzPts val="2200"/>
              <a:buNone/>
            </a:pPr>
            <a:endParaRPr sz="2200">
              <a:latin typeface="Arial"/>
              <a:ea typeface="Arial"/>
              <a:cs typeface="Arial"/>
              <a:sym typeface="Arial"/>
            </a:endParaRPr>
          </a:p>
          <a:p>
            <a:pPr marL="0" lvl="0" indent="0" algn="ctr" rtl="0">
              <a:lnSpc>
                <a:spcPct val="80000"/>
              </a:lnSpc>
              <a:spcBef>
                <a:spcPts val="1000"/>
              </a:spcBef>
              <a:spcAft>
                <a:spcPts val="0"/>
              </a:spcAft>
              <a:buClr>
                <a:schemeClr val="dk1"/>
              </a:buClr>
              <a:buSzPts val="2200"/>
              <a:buNone/>
            </a:pPr>
            <a:r>
              <a:rPr lang="en-GB" sz="2200">
                <a:latin typeface="Arial"/>
                <a:ea typeface="Arial"/>
                <a:cs typeface="Arial"/>
                <a:sym typeface="Arial"/>
              </a:rPr>
              <a:t>Macronutrient → essential in our diet, but only needed in small amounts</a:t>
            </a:r>
            <a:endParaRPr/>
          </a:p>
          <a:p>
            <a:pPr marL="0" lvl="0" indent="0" algn="ctr" rtl="0">
              <a:lnSpc>
                <a:spcPct val="80000"/>
              </a:lnSpc>
              <a:spcBef>
                <a:spcPts val="1000"/>
              </a:spcBef>
              <a:spcAft>
                <a:spcPts val="0"/>
              </a:spcAft>
              <a:buClr>
                <a:schemeClr val="dk1"/>
              </a:buClr>
              <a:buSzPts val="2200"/>
              <a:buNone/>
            </a:pPr>
            <a:endParaRPr sz="2200">
              <a:latin typeface="Arial"/>
              <a:ea typeface="Arial"/>
              <a:cs typeface="Arial"/>
              <a:sym typeface="Arial"/>
            </a:endParaRPr>
          </a:p>
          <a:p>
            <a:pPr marL="0" lvl="0" indent="0" algn="ctr" rtl="0">
              <a:lnSpc>
                <a:spcPct val="80000"/>
              </a:lnSpc>
              <a:spcBef>
                <a:spcPts val="1000"/>
              </a:spcBef>
              <a:spcAft>
                <a:spcPts val="0"/>
              </a:spcAft>
              <a:buClr>
                <a:schemeClr val="dk1"/>
              </a:buClr>
              <a:buSzPts val="2200"/>
              <a:buNone/>
            </a:pPr>
            <a:r>
              <a:rPr lang="en-GB" sz="2200">
                <a:latin typeface="Arial"/>
                <a:ea typeface="Arial"/>
                <a:cs typeface="Arial"/>
                <a:sym typeface="Arial"/>
              </a:rPr>
              <a:t>Many different types such as…A, E, D and K and can either be ‘water soluble’ or ‘fat soluble’  </a:t>
            </a:r>
            <a:endParaRPr/>
          </a:p>
          <a:p>
            <a:pPr marL="0" lvl="0" indent="0" algn="ctr" rtl="0">
              <a:lnSpc>
                <a:spcPct val="80000"/>
              </a:lnSpc>
              <a:spcBef>
                <a:spcPts val="1000"/>
              </a:spcBef>
              <a:spcAft>
                <a:spcPts val="0"/>
              </a:spcAft>
              <a:buClr>
                <a:schemeClr val="dk1"/>
              </a:buClr>
              <a:buSzPts val="2200"/>
              <a:buNone/>
            </a:pPr>
            <a:endParaRPr sz="2200">
              <a:latin typeface="Arial"/>
              <a:ea typeface="Arial"/>
              <a:cs typeface="Arial"/>
              <a:sym typeface="Arial"/>
            </a:endParaRPr>
          </a:p>
          <a:p>
            <a:pPr marL="0" lvl="0" indent="0" algn="ctr" rtl="0">
              <a:lnSpc>
                <a:spcPct val="80000"/>
              </a:lnSpc>
              <a:spcBef>
                <a:spcPts val="1000"/>
              </a:spcBef>
              <a:spcAft>
                <a:spcPts val="0"/>
              </a:spcAft>
              <a:buClr>
                <a:schemeClr val="dk1"/>
              </a:buClr>
              <a:buSzPts val="2200"/>
              <a:buNone/>
            </a:pPr>
            <a:r>
              <a:rPr lang="en-GB" sz="2200">
                <a:latin typeface="Arial"/>
                <a:ea typeface="Arial"/>
                <a:cs typeface="Arial"/>
                <a:sym typeface="Arial"/>
              </a:rPr>
              <a:t>Can be found in many different foods such as: fruit, meat, cereals, nuts, and oils</a:t>
            </a:r>
            <a:endParaRPr sz="2200">
              <a:latin typeface="Arial"/>
              <a:ea typeface="Arial"/>
              <a:cs typeface="Arial"/>
              <a:sym typeface="Arial"/>
            </a:endParaRPr>
          </a:p>
          <a:p>
            <a:pPr marL="228600" lvl="0" indent="-88900" algn="ctr" rtl="0">
              <a:lnSpc>
                <a:spcPct val="80000"/>
              </a:lnSpc>
              <a:spcBef>
                <a:spcPts val="1000"/>
              </a:spcBef>
              <a:spcAft>
                <a:spcPts val="0"/>
              </a:spcAft>
              <a:buClr>
                <a:schemeClr val="dk1"/>
              </a:buClr>
              <a:buSzPts val="2200"/>
              <a:buNone/>
            </a:pPr>
            <a:endParaRPr sz="2200">
              <a:latin typeface="Arial"/>
              <a:ea typeface="Arial"/>
              <a:cs typeface="Arial"/>
              <a:sym typeface="Arial"/>
            </a:endParaRPr>
          </a:p>
        </p:txBody>
      </p:sp>
      <p:pic>
        <p:nvPicPr>
          <p:cNvPr id="250" name="Google Shape;250;p33" descr="vitamins%20and%20supplements%20logo"/>
          <p:cNvPicPr preferRelativeResize="0"/>
          <p:nvPr/>
        </p:nvPicPr>
        <p:blipFill rotWithShape="1">
          <a:blip r:embed="rId3">
            <a:alphaModFix/>
          </a:blip>
          <a:srcRect/>
          <a:stretch/>
        </p:blipFill>
        <p:spPr>
          <a:xfrm>
            <a:off x="9058836" y="3084290"/>
            <a:ext cx="2389120" cy="2990562"/>
          </a:xfrm>
          <a:prstGeom prst="rect">
            <a:avLst/>
          </a:prstGeom>
          <a:noFill/>
          <a:ln>
            <a:noFill/>
          </a:ln>
        </p:spPr>
      </p:pic>
      <p:pic>
        <p:nvPicPr>
          <p:cNvPr id="251" name="Google Shape;251;p33" descr="Nuts"/>
          <p:cNvPicPr preferRelativeResize="0"/>
          <p:nvPr/>
        </p:nvPicPr>
        <p:blipFill rotWithShape="1">
          <a:blip r:embed="rId4">
            <a:alphaModFix/>
          </a:blip>
          <a:srcRect/>
          <a:stretch/>
        </p:blipFill>
        <p:spPr>
          <a:xfrm>
            <a:off x="8177369" y="699059"/>
            <a:ext cx="3484240" cy="2108536"/>
          </a:xfrm>
          <a:prstGeom prst="rect">
            <a:avLst/>
          </a:prstGeom>
          <a:noFill/>
          <a:ln>
            <a:noFill/>
          </a:ln>
        </p:spPr>
      </p:pic>
      <p:pic>
        <p:nvPicPr>
          <p:cNvPr id="252" name="Google Shape;252;p33" descr="Fruit"/>
          <p:cNvPicPr preferRelativeResize="0"/>
          <p:nvPr/>
        </p:nvPicPr>
        <p:blipFill rotWithShape="1">
          <a:blip r:embed="rId5">
            <a:alphaModFix/>
          </a:blip>
          <a:srcRect/>
          <a:stretch/>
        </p:blipFill>
        <p:spPr>
          <a:xfrm>
            <a:off x="7138214" y="2454959"/>
            <a:ext cx="3115181" cy="21246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9">
                                            <p:txEl>
                                              <p:pRg st="0" end="0"/>
                                            </p:txEl>
                                          </p:spTgt>
                                        </p:tgtEl>
                                        <p:attrNameLst>
                                          <p:attrName>style.visibility</p:attrName>
                                        </p:attrNameLst>
                                      </p:cBhvr>
                                      <p:to>
                                        <p:strVal val="visible"/>
                                      </p:to>
                                    </p:set>
                                    <p:anim calcmode="lin" valueType="num">
                                      <p:cBhvr additive="base">
                                        <p:cTn id="7" dur="500"/>
                                        <p:tgtEl>
                                          <p:spTgt spid="24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9">
                                            <p:txEl>
                                              <p:pRg st="1" end="1"/>
                                            </p:txEl>
                                          </p:spTgt>
                                        </p:tgtEl>
                                        <p:attrNameLst>
                                          <p:attrName>style.visibility</p:attrName>
                                        </p:attrNameLst>
                                      </p:cBhvr>
                                      <p:to>
                                        <p:strVal val="visible"/>
                                      </p:to>
                                    </p:set>
                                    <p:anim calcmode="lin" valueType="num">
                                      <p:cBhvr additive="base">
                                        <p:cTn id="12" dur="500"/>
                                        <p:tgtEl>
                                          <p:spTgt spid="24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49">
                                            <p:txEl>
                                              <p:pRg st="2" end="2"/>
                                            </p:txEl>
                                          </p:spTgt>
                                        </p:tgtEl>
                                        <p:attrNameLst>
                                          <p:attrName>style.visibility</p:attrName>
                                        </p:attrNameLst>
                                      </p:cBhvr>
                                      <p:to>
                                        <p:strVal val="visible"/>
                                      </p:to>
                                    </p:set>
                                    <p:anim calcmode="lin" valueType="num">
                                      <p:cBhvr additive="base">
                                        <p:cTn id="17" dur="500"/>
                                        <p:tgtEl>
                                          <p:spTgt spid="24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49">
                                            <p:txEl>
                                              <p:pRg st="3" end="3"/>
                                            </p:txEl>
                                          </p:spTgt>
                                        </p:tgtEl>
                                        <p:attrNameLst>
                                          <p:attrName>style.visibility</p:attrName>
                                        </p:attrNameLst>
                                      </p:cBhvr>
                                      <p:to>
                                        <p:strVal val="visible"/>
                                      </p:to>
                                    </p:set>
                                    <p:anim calcmode="lin" valueType="num">
                                      <p:cBhvr additive="base">
                                        <p:cTn id="22" dur="500"/>
                                        <p:tgtEl>
                                          <p:spTgt spid="24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49">
                                            <p:txEl>
                                              <p:pRg st="4" end="4"/>
                                            </p:txEl>
                                          </p:spTgt>
                                        </p:tgtEl>
                                        <p:attrNameLst>
                                          <p:attrName>style.visibility</p:attrName>
                                        </p:attrNameLst>
                                      </p:cBhvr>
                                      <p:to>
                                        <p:strVal val="visible"/>
                                      </p:to>
                                    </p:set>
                                    <p:anim calcmode="lin" valueType="num">
                                      <p:cBhvr additive="base">
                                        <p:cTn id="27" dur="500"/>
                                        <p:tgtEl>
                                          <p:spTgt spid="24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49">
                                            <p:txEl>
                                              <p:pRg st="5" end="5"/>
                                            </p:txEl>
                                          </p:spTgt>
                                        </p:tgtEl>
                                        <p:attrNameLst>
                                          <p:attrName>style.visibility</p:attrName>
                                        </p:attrNameLst>
                                      </p:cBhvr>
                                      <p:to>
                                        <p:strVal val="visible"/>
                                      </p:to>
                                    </p:set>
                                    <p:anim calcmode="lin" valueType="num">
                                      <p:cBhvr additive="base">
                                        <p:cTn id="32" dur="500"/>
                                        <p:tgtEl>
                                          <p:spTgt spid="24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49">
                                            <p:txEl>
                                              <p:pRg st="6" end="6"/>
                                            </p:txEl>
                                          </p:spTgt>
                                        </p:tgtEl>
                                        <p:attrNameLst>
                                          <p:attrName>style.visibility</p:attrName>
                                        </p:attrNameLst>
                                      </p:cBhvr>
                                      <p:to>
                                        <p:strVal val="visible"/>
                                      </p:to>
                                    </p:set>
                                    <p:anim calcmode="lin" valueType="num">
                                      <p:cBhvr additive="base">
                                        <p:cTn id="37" dur="500"/>
                                        <p:tgtEl>
                                          <p:spTgt spid="24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49">
                                            <p:txEl>
                                              <p:pRg st="7" end="7"/>
                                            </p:txEl>
                                          </p:spTgt>
                                        </p:tgtEl>
                                        <p:attrNameLst>
                                          <p:attrName>style.visibility</p:attrName>
                                        </p:attrNameLst>
                                      </p:cBhvr>
                                      <p:to>
                                        <p:strVal val="visible"/>
                                      </p:to>
                                    </p:set>
                                    <p:anim calcmode="lin" valueType="num">
                                      <p:cBhvr additive="base">
                                        <p:cTn id="42" dur="500"/>
                                        <p:tgtEl>
                                          <p:spTgt spid="24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4"/>
          <p:cNvSpPr txBox="1">
            <a:spLocks noGrp="1"/>
          </p:cNvSpPr>
          <p:nvPr>
            <p:ph type="title"/>
          </p:nvPr>
        </p:nvSpPr>
        <p:spPr>
          <a:xfrm>
            <a:off x="838200" y="365125"/>
            <a:ext cx="5357501"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GB" b="1">
                <a:latin typeface="Arial"/>
                <a:ea typeface="Arial"/>
                <a:cs typeface="Arial"/>
                <a:sym typeface="Arial"/>
              </a:rPr>
              <a:t>Fat Soluble</a:t>
            </a:r>
            <a:endParaRPr b="1">
              <a:solidFill>
                <a:schemeClr val="dk1"/>
              </a:solidFill>
              <a:latin typeface="Arial"/>
              <a:ea typeface="Arial"/>
              <a:cs typeface="Arial"/>
              <a:sym typeface="Arial"/>
            </a:endParaRPr>
          </a:p>
        </p:txBody>
      </p:sp>
      <p:sp>
        <p:nvSpPr>
          <p:cNvPr id="258" name="Google Shape;258;p34"/>
          <p:cNvSpPr txBox="1">
            <a:spLocks noGrp="1"/>
          </p:cNvSpPr>
          <p:nvPr>
            <p:ph idx="1"/>
          </p:nvPr>
        </p:nvSpPr>
        <p:spPr>
          <a:xfrm>
            <a:off x="179463" y="1931351"/>
            <a:ext cx="2538100" cy="4383991"/>
          </a:xfrm>
          <a:prstGeom prst="rect">
            <a:avLst/>
          </a:prstGeom>
          <a:solidFill>
            <a:srgbClr val="F2F2F2"/>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800"/>
              <a:buNone/>
            </a:pPr>
            <a:r>
              <a:rPr lang="en-GB" sz="1800" u="sng">
                <a:latin typeface="Arial"/>
                <a:ea typeface="Arial"/>
                <a:cs typeface="Arial"/>
                <a:sym typeface="Arial"/>
              </a:rPr>
              <a:t>Vitamin A</a:t>
            </a:r>
            <a:endParaRPr/>
          </a:p>
          <a:p>
            <a:pPr marL="0" lvl="0" indent="0" algn="ctr" rtl="0">
              <a:lnSpc>
                <a:spcPct val="90000"/>
              </a:lnSpc>
              <a:spcBef>
                <a:spcPts val="1000"/>
              </a:spcBef>
              <a:spcAft>
                <a:spcPts val="0"/>
              </a:spcAft>
              <a:buClr>
                <a:schemeClr val="dk1"/>
              </a:buClr>
              <a:buSzPts val="1800"/>
              <a:buNone/>
            </a:pPr>
            <a:r>
              <a:rPr lang="en-GB" sz="1800">
                <a:latin typeface="Arial"/>
                <a:ea typeface="Arial"/>
                <a:cs typeface="Arial"/>
                <a:sym typeface="Arial"/>
              </a:rPr>
              <a:t>Helping your immune system to work as it should against infections</a:t>
            </a:r>
            <a:endParaRPr/>
          </a:p>
          <a:p>
            <a:pPr marL="0" lvl="0" indent="0" algn="ctr" rtl="0">
              <a:lnSpc>
                <a:spcPct val="90000"/>
              </a:lnSpc>
              <a:spcBef>
                <a:spcPts val="1000"/>
              </a:spcBef>
              <a:spcAft>
                <a:spcPts val="0"/>
              </a:spcAft>
              <a:buClr>
                <a:schemeClr val="dk1"/>
              </a:buClr>
              <a:buSzPts val="1800"/>
              <a:buNone/>
            </a:pPr>
            <a:endParaRPr sz="1800">
              <a:latin typeface="Arial"/>
              <a:ea typeface="Arial"/>
              <a:cs typeface="Arial"/>
              <a:sym typeface="Arial"/>
            </a:endParaRPr>
          </a:p>
          <a:p>
            <a:pPr marL="0" lvl="0" indent="0" algn="ctr" rtl="0">
              <a:lnSpc>
                <a:spcPct val="90000"/>
              </a:lnSpc>
              <a:spcBef>
                <a:spcPts val="1000"/>
              </a:spcBef>
              <a:spcAft>
                <a:spcPts val="0"/>
              </a:spcAft>
              <a:buClr>
                <a:schemeClr val="dk1"/>
              </a:buClr>
              <a:buSzPts val="1800"/>
              <a:buNone/>
            </a:pPr>
            <a:r>
              <a:rPr lang="en-GB" sz="1800">
                <a:latin typeface="Arial"/>
                <a:ea typeface="Arial"/>
                <a:cs typeface="Arial"/>
                <a:sym typeface="Arial"/>
              </a:rPr>
              <a:t>0.7mg (men) and 0.6mg a day (women)</a:t>
            </a:r>
            <a:endParaRPr/>
          </a:p>
          <a:p>
            <a:pPr marL="0" lvl="0" indent="0" algn="ctr" rtl="0">
              <a:lnSpc>
                <a:spcPct val="90000"/>
              </a:lnSpc>
              <a:spcBef>
                <a:spcPts val="1000"/>
              </a:spcBef>
              <a:spcAft>
                <a:spcPts val="0"/>
              </a:spcAft>
              <a:buClr>
                <a:schemeClr val="dk1"/>
              </a:buClr>
              <a:buSzPts val="1800"/>
              <a:buNone/>
            </a:pPr>
            <a:endParaRPr sz="1800">
              <a:latin typeface="Arial"/>
              <a:ea typeface="Arial"/>
              <a:cs typeface="Arial"/>
              <a:sym typeface="Arial"/>
            </a:endParaRPr>
          </a:p>
          <a:p>
            <a:pPr marL="0" lvl="0" indent="0" algn="ctr" rtl="0">
              <a:lnSpc>
                <a:spcPct val="90000"/>
              </a:lnSpc>
              <a:spcBef>
                <a:spcPts val="1000"/>
              </a:spcBef>
              <a:spcAft>
                <a:spcPts val="0"/>
              </a:spcAft>
              <a:buClr>
                <a:schemeClr val="dk1"/>
              </a:buClr>
              <a:buSzPts val="1800"/>
              <a:buNone/>
            </a:pPr>
            <a:r>
              <a:rPr lang="en-GB" sz="1800">
                <a:latin typeface="Arial"/>
                <a:ea typeface="Arial"/>
                <a:cs typeface="Arial"/>
                <a:sym typeface="Arial"/>
              </a:rPr>
              <a:t>Good sources of vitamin A include: Cheese, Eggs, Oily fish, Milk and Yoghurt </a:t>
            </a:r>
            <a:endParaRPr sz="1800">
              <a:latin typeface="Arial"/>
              <a:ea typeface="Arial"/>
              <a:cs typeface="Arial"/>
              <a:sym typeface="Arial"/>
            </a:endParaRPr>
          </a:p>
          <a:p>
            <a:pPr marL="0" lvl="0" indent="0" algn="ctr" rtl="0">
              <a:lnSpc>
                <a:spcPct val="90000"/>
              </a:lnSpc>
              <a:spcBef>
                <a:spcPts val="1000"/>
              </a:spcBef>
              <a:spcAft>
                <a:spcPts val="0"/>
              </a:spcAft>
              <a:buClr>
                <a:schemeClr val="dk1"/>
              </a:buClr>
              <a:buSzPts val="1800"/>
              <a:buNone/>
            </a:pPr>
            <a:endParaRPr sz="1800">
              <a:latin typeface="Arial"/>
              <a:ea typeface="Arial"/>
              <a:cs typeface="Arial"/>
              <a:sym typeface="Arial"/>
            </a:endParaRPr>
          </a:p>
        </p:txBody>
      </p:sp>
      <p:sp>
        <p:nvSpPr>
          <p:cNvPr id="259" name="Google Shape;259;p34"/>
          <p:cNvSpPr txBox="1"/>
          <p:nvPr/>
        </p:nvSpPr>
        <p:spPr>
          <a:xfrm>
            <a:off x="2946613" y="1521150"/>
            <a:ext cx="2659429" cy="4460906"/>
          </a:xfrm>
          <a:prstGeom prst="rect">
            <a:avLst/>
          </a:prstGeom>
          <a:solidFill>
            <a:srgbClr val="F2F2F2"/>
          </a:solid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GB" sz="1800" b="0" i="0" u="sng" strike="noStrike" cap="none">
                <a:solidFill>
                  <a:schemeClr val="dk1"/>
                </a:solidFill>
                <a:latin typeface="Arial"/>
                <a:ea typeface="Arial"/>
                <a:cs typeface="Arial"/>
                <a:sym typeface="Arial"/>
              </a:rPr>
              <a:t>Vitamin D</a:t>
            </a:r>
            <a:endParaRPr/>
          </a:p>
          <a:p>
            <a:pPr marL="0" marR="0" lvl="0" indent="0" algn="ctr" rtl="0">
              <a:lnSpc>
                <a:spcPct val="90000"/>
              </a:lnSpc>
              <a:spcBef>
                <a:spcPts val="1000"/>
              </a:spcBef>
              <a:spcAft>
                <a:spcPts val="0"/>
              </a:spcAft>
              <a:buClr>
                <a:schemeClr val="dk1"/>
              </a:buClr>
              <a:buSzPts val="1800"/>
              <a:buFont typeface="Arial"/>
              <a:buNone/>
            </a:pPr>
            <a:r>
              <a:rPr lang="en-GB" sz="1800" b="0" i="0" u="none" strike="noStrike" cap="none">
                <a:solidFill>
                  <a:schemeClr val="dk1"/>
                </a:solidFill>
                <a:latin typeface="Arial"/>
                <a:ea typeface="Arial"/>
                <a:cs typeface="Arial"/>
                <a:sym typeface="Arial"/>
              </a:rPr>
              <a:t>Needed to keep bones, teeth and muscles healthy → lack of it lead to bone deformities in children, and bone pain and tenderness  in adults </a:t>
            </a:r>
            <a:endParaRPr/>
          </a:p>
          <a:p>
            <a:pPr marL="0" marR="0" lvl="0" indent="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1800"/>
              <a:buFont typeface="Arial"/>
              <a:buNone/>
            </a:pPr>
            <a:r>
              <a:rPr lang="en-GB" sz="1800" b="0" i="0" u="none" strike="noStrike" cap="none">
                <a:solidFill>
                  <a:schemeClr val="dk1"/>
                </a:solidFill>
                <a:latin typeface="Arial"/>
                <a:ea typeface="Arial"/>
                <a:cs typeface="Arial"/>
                <a:sym typeface="Arial"/>
              </a:rPr>
              <a:t>Good sources of vitamin D include: Oily fish – such as salmon, sardines, herring and mackerel, Red meat </a:t>
            </a:r>
            <a:endParaRPr/>
          </a:p>
          <a:p>
            <a:pPr marL="0" marR="0" lvl="0" indent="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0" name="Google Shape;260;p34"/>
          <p:cNvSpPr txBox="1"/>
          <p:nvPr/>
        </p:nvSpPr>
        <p:spPr>
          <a:xfrm>
            <a:off x="5890381" y="348951"/>
            <a:ext cx="2757964" cy="4616155"/>
          </a:xfrm>
          <a:prstGeom prst="rect">
            <a:avLst/>
          </a:prstGeom>
          <a:solidFill>
            <a:srgbClr val="F2F2F2"/>
          </a:solid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GB" sz="1800" b="0" i="0" u="sng" strike="noStrike" cap="none">
                <a:solidFill>
                  <a:schemeClr val="dk1"/>
                </a:solidFill>
                <a:latin typeface="Arial"/>
                <a:ea typeface="Arial"/>
                <a:cs typeface="Arial"/>
                <a:sym typeface="Arial"/>
              </a:rPr>
              <a:t>Vitamin E</a:t>
            </a:r>
            <a:endParaRPr/>
          </a:p>
          <a:p>
            <a:pPr marL="0" marR="0" lvl="0" indent="0" algn="ctr" rtl="0">
              <a:lnSpc>
                <a:spcPct val="90000"/>
              </a:lnSpc>
              <a:spcBef>
                <a:spcPts val="1000"/>
              </a:spcBef>
              <a:spcAft>
                <a:spcPts val="0"/>
              </a:spcAft>
              <a:buClr>
                <a:schemeClr val="dk1"/>
              </a:buClr>
              <a:buSzPts val="1800"/>
              <a:buFont typeface="Arial"/>
              <a:buNone/>
            </a:pPr>
            <a:r>
              <a:rPr lang="en-GB" sz="1800" b="0" i="0" u="none" strike="noStrike" cap="none">
                <a:solidFill>
                  <a:schemeClr val="dk1"/>
                </a:solidFill>
                <a:latin typeface="Arial"/>
                <a:ea typeface="Arial"/>
                <a:cs typeface="Arial"/>
                <a:sym typeface="Arial"/>
              </a:rPr>
              <a:t>This helps to maintain healthy skin, eyes and strengthens the immune system.</a:t>
            </a:r>
            <a:endParaRPr/>
          </a:p>
          <a:p>
            <a:pPr marL="0" marR="0" lvl="0" indent="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1800"/>
              <a:buFont typeface="Arial"/>
              <a:buNone/>
            </a:pPr>
            <a:r>
              <a:rPr lang="en-GB" sz="1800" b="0" i="0" u="none" strike="noStrike" cap="none">
                <a:solidFill>
                  <a:schemeClr val="dk1"/>
                </a:solidFill>
                <a:latin typeface="Arial"/>
                <a:ea typeface="Arial"/>
                <a:cs typeface="Arial"/>
                <a:sym typeface="Arial"/>
              </a:rPr>
              <a:t>Richest sources are plant oils (soya, corn and olive oil). Other sources include: nuts and seeds, cereals…</a:t>
            </a:r>
            <a:endParaRPr/>
          </a:p>
          <a:p>
            <a:pPr marL="0" marR="0" lvl="0" indent="0" algn="ctr"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1800"/>
              <a:buFont typeface="Arial"/>
              <a:buNone/>
            </a:pPr>
            <a:r>
              <a:rPr lang="en-GB" sz="1800" b="0" i="0" u="none" strike="noStrike" cap="none">
                <a:solidFill>
                  <a:schemeClr val="dk1"/>
                </a:solidFill>
                <a:latin typeface="Arial"/>
                <a:ea typeface="Arial"/>
                <a:cs typeface="Arial"/>
                <a:sym typeface="Arial"/>
              </a:rPr>
              <a:t>4mg a day for men, 3mg a day for women </a:t>
            </a:r>
            <a:endParaRPr sz="18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1" name="Google Shape;261;p34"/>
          <p:cNvSpPr/>
          <p:nvPr/>
        </p:nvSpPr>
        <p:spPr>
          <a:xfrm>
            <a:off x="6392254" y="5554766"/>
            <a:ext cx="5024927" cy="666572"/>
          </a:xfrm>
          <a:prstGeom prst="rect">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i="0" u="sng" strike="noStrike" cap="none">
                <a:solidFill>
                  <a:schemeClr val="dk1"/>
                </a:solidFill>
                <a:latin typeface="Calibri"/>
                <a:ea typeface="Calibri"/>
                <a:cs typeface="Calibri"/>
                <a:sym typeface="Calibri"/>
              </a:rPr>
              <a:t>Fat Soluble </a:t>
            </a:r>
            <a:r>
              <a:rPr lang="en-GB" sz="1800" b="0" i="0" u="none" strike="noStrike" cap="none">
                <a:solidFill>
                  <a:schemeClr val="dk1"/>
                </a:solidFill>
                <a:latin typeface="Calibri"/>
                <a:ea typeface="Calibri"/>
                <a:cs typeface="Calibri"/>
                <a:sym typeface="Calibri"/>
              </a:rPr>
              <a:t>– not easily excreted from the body, stored for some time</a:t>
            </a:r>
            <a:endParaRPr sz="1800" b="0" i="0" u="none" strike="noStrike" cap="none">
              <a:solidFill>
                <a:schemeClr val="dk1"/>
              </a:solidFill>
              <a:latin typeface="Calibri"/>
              <a:ea typeface="Calibri"/>
              <a:cs typeface="Calibri"/>
              <a:sym typeface="Calibri"/>
            </a:endParaRPr>
          </a:p>
        </p:txBody>
      </p:sp>
      <p:sp>
        <p:nvSpPr>
          <p:cNvPr id="262" name="Google Shape;262;p34"/>
          <p:cNvSpPr txBox="1"/>
          <p:nvPr/>
        </p:nvSpPr>
        <p:spPr>
          <a:xfrm>
            <a:off x="8981629" y="680813"/>
            <a:ext cx="2834356" cy="4429572"/>
          </a:xfrm>
          <a:prstGeom prst="rect">
            <a:avLst/>
          </a:prstGeom>
          <a:solidFill>
            <a:srgbClr val="F2F2F2"/>
          </a:solid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GB" sz="1800" b="0" i="0" u="sng" strike="noStrike" cap="none">
                <a:solidFill>
                  <a:schemeClr val="dk1"/>
                </a:solidFill>
                <a:latin typeface="Arial"/>
                <a:ea typeface="Arial"/>
                <a:cs typeface="Arial"/>
                <a:sym typeface="Arial"/>
              </a:rPr>
              <a:t>Vitamin K</a:t>
            </a:r>
            <a:endParaRPr/>
          </a:p>
          <a:p>
            <a:pPr marL="0" marR="0" lvl="0" indent="0" algn="ctr" rtl="0">
              <a:lnSpc>
                <a:spcPct val="90000"/>
              </a:lnSpc>
              <a:spcBef>
                <a:spcPts val="1000"/>
              </a:spcBef>
              <a:spcAft>
                <a:spcPts val="0"/>
              </a:spcAft>
              <a:buClr>
                <a:schemeClr val="dk1"/>
              </a:buClr>
              <a:buSzPts val="1800"/>
              <a:buFont typeface="Arial"/>
              <a:buNone/>
            </a:pPr>
            <a:r>
              <a:rPr lang="en-GB" sz="1800" b="0" i="0" u="none" strike="noStrike" cap="none">
                <a:solidFill>
                  <a:schemeClr val="dk1"/>
                </a:solidFill>
                <a:latin typeface="Arial"/>
                <a:ea typeface="Arial"/>
                <a:cs typeface="Arial"/>
                <a:sym typeface="Arial"/>
              </a:rPr>
              <a:t>Needed for blood clotting (healing of wounds) </a:t>
            </a:r>
            <a:endParaRPr/>
          </a:p>
          <a:p>
            <a:pPr marL="0" marR="0" lvl="0" indent="0" algn="ctr" rtl="0">
              <a:lnSpc>
                <a:spcPct val="90000"/>
              </a:lnSpc>
              <a:spcBef>
                <a:spcPts val="100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1800"/>
              <a:buFont typeface="Arial"/>
              <a:buNone/>
            </a:pPr>
            <a:r>
              <a:rPr lang="en-GB" sz="1800" b="0" i="0" u="none" strike="noStrike" cap="none">
                <a:solidFill>
                  <a:schemeClr val="dk1"/>
                </a:solidFill>
                <a:latin typeface="Arial"/>
                <a:ea typeface="Arial"/>
                <a:cs typeface="Arial"/>
                <a:sym typeface="Arial"/>
              </a:rPr>
              <a:t>Found in: Green leafy vegetables – such as: broccoli…</a:t>
            </a:r>
            <a:endParaRPr/>
          </a:p>
          <a:p>
            <a:pPr marL="0" marR="0" lvl="0" indent="0" algn="ctr" rtl="0">
              <a:lnSpc>
                <a:spcPct val="90000"/>
              </a:lnSpc>
              <a:spcBef>
                <a:spcPts val="1000"/>
              </a:spcBef>
              <a:spcAft>
                <a:spcPts val="0"/>
              </a:spcAft>
              <a:buClr>
                <a:schemeClr val="dk1"/>
              </a:buClr>
              <a:buSzPts val="800"/>
              <a:buFont typeface="Arial"/>
              <a:buNone/>
            </a:pPr>
            <a:endParaRPr sz="8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1800"/>
              <a:buFont typeface="Arial"/>
              <a:buNone/>
            </a:pPr>
            <a:r>
              <a:rPr lang="en-GB" sz="1800" b="0" i="0" u="none" strike="noStrike" cap="none">
                <a:solidFill>
                  <a:schemeClr val="dk1"/>
                </a:solidFill>
                <a:latin typeface="Arial"/>
                <a:ea typeface="Arial"/>
                <a:cs typeface="Arial"/>
                <a:sym typeface="Arial"/>
              </a:rPr>
              <a:t>Adults need approximately 0.001mg a day of vitamin K for each kilogram of their body weight. (e.g. 65kg = 0.065mg per day – </a:t>
            </a:r>
            <a:r>
              <a:rPr lang="en-GB" sz="1800" b="0" i="1" u="none" strike="noStrike" cap="none">
                <a:solidFill>
                  <a:schemeClr val="dk1"/>
                </a:solidFill>
                <a:latin typeface="Arial"/>
                <a:ea typeface="Arial"/>
                <a:cs typeface="Arial"/>
                <a:sym typeface="Arial"/>
              </a:rPr>
              <a:t>give your own example</a:t>
            </a:r>
            <a:r>
              <a:rPr lang="en-GB" sz="18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8">
                                            <p:txEl>
                                              <p:pRg st="0" end="0"/>
                                            </p:txEl>
                                          </p:spTgt>
                                        </p:tgtEl>
                                        <p:attrNameLst>
                                          <p:attrName>style.visibility</p:attrName>
                                        </p:attrNameLst>
                                      </p:cBhvr>
                                      <p:to>
                                        <p:strVal val="visible"/>
                                      </p:to>
                                    </p:set>
                                    <p:anim calcmode="lin" valueType="num">
                                      <p:cBhvr additive="base">
                                        <p:cTn id="7" dur="500"/>
                                        <p:tgtEl>
                                          <p:spTgt spid="25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8">
                                            <p:txEl>
                                              <p:pRg st="1" end="1"/>
                                            </p:txEl>
                                          </p:spTgt>
                                        </p:tgtEl>
                                        <p:attrNameLst>
                                          <p:attrName>style.visibility</p:attrName>
                                        </p:attrNameLst>
                                      </p:cBhvr>
                                      <p:to>
                                        <p:strVal val="visible"/>
                                      </p:to>
                                    </p:set>
                                    <p:anim calcmode="lin" valueType="num">
                                      <p:cBhvr additive="base">
                                        <p:cTn id="12" dur="500"/>
                                        <p:tgtEl>
                                          <p:spTgt spid="25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8">
                                            <p:txEl>
                                              <p:pRg st="2" end="2"/>
                                            </p:txEl>
                                          </p:spTgt>
                                        </p:tgtEl>
                                        <p:attrNameLst>
                                          <p:attrName>style.visibility</p:attrName>
                                        </p:attrNameLst>
                                      </p:cBhvr>
                                      <p:to>
                                        <p:strVal val="visible"/>
                                      </p:to>
                                    </p:set>
                                    <p:anim calcmode="lin" valueType="num">
                                      <p:cBhvr additive="base">
                                        <p:cTn id="17" dur="500"/>
                                        <p:tgtEl>
                                          <p:spTgt spid="25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58">
                                            <p:txEl>
                                              <p:pRg st="3" end="3"/>
                                            </p:txEl>
                                          </p:spTgt>
                                        </p:tgtEl>
                                        <p:attrNameLst>
                                          <p:attrName>style.visibility</p:attrName>
                                        </p:attrNameLst>
                                      </p:cBhvr>
                                      <p:to>
                                        <p:strVal val="visible"/>
                                      </p:to>
                                    </p:set>
                                    <p:anim calcmode="lin" valueType="num">
                                      <p:cBhvr additive="base">
                                        <p:cTn id="22" dur="500"/>
                                        <p:tgtEl>
                                          <p:spTgt spid="25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58">
                                            <p:txEl>
                                              <p:pRg st="4" end="4"/>
                                            </p:txEl>
                                          </p:spTgt>
                                        </p:tgtEl>
                                        <p:attrNameLst>
                                          <p:attrName>style.visibility</p:attrName>
                                        </p:attrNameLst>
                                      </p:cBhvr>
                                      <p:to>
                                        <p:strVal val="visible"/>
                                      </p:to>
                                    </p:set>
                                    <p:anim calcmode="lin" valueType="num">
                                      <p:cBhvr additive="base">
                                        <p:cTn id="27" dur="500"/>
                                        <p:tgtEl>
                                          <p:spTgt spid="25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58">
                                            <p:txEl>
                                              <p:pRg st="5" end="5"/>
                                            </p:txEl>
                                          </p:spTgt>
                                        </p:tgtEl>
                                        <p:attrNameLst>
                                          <p:attrName>style.visibility</p:attrName>
                                        </p:attrNameLst>
                                      </p:cBhvr>
                                      <p:to>
                                        <p:strVal val="visible"/>
                                      </p:to>
                                    </p:set>
                                    <p:anim calcmode="lin" valueType="num">
                                      <p:cBhvr additive="base">
                                        <p:cTn id="32" dur="500"/>
                                        <p:tgtEl>
                                          <p:spTgt spid="25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58">
                                            <p:txEl>
                                              <p:pRg st="6" end="6"/>
                                            </p:txEl>
                                          </p:spTgt>
                                        </p:tgtEl>
                                        <p:attrNameLst>
                                          <p:attrName>style.visibility</p:attrName>
                                        </p:attrNameLst>
                                      </p:cBhvr>
                                      <p:to>
                                        <p:strVal val="visible"/>
                                      </p:to>
                                    </p:set>
                                    <p:anim calcmode="lin" valueType="num">
                                      <p:cBhvr additive="base">
                                        <p:cTn id="37" dur="500"/>
                                        <p:tgtEl>
                                          <p:spTgt spid="25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59">
                                            <p:txEl>
                                              <p:pRg st="0" end="0"/>
                                            </p:txEl>
                                          </p:spTgt>
                                        </p:tgtEl>
                                        <p:attrNameLst>
                                          <p:attrName>style.visibility</p:attrName>
                                        </p:attrNameLst>
                                      </p:cBhvr>
                                      <p:to>
                                        <p:strVal val="visible"/>
                                      </p:to>
                                    </p:set>
                                    <p:anim calcmode="lin" valueType="num">
                                      <p:cBhvr additive="base">
                                        <p:cTn id="42" dur="500"/>
                                        <p:tgtEl>
                                          <p:spTgt spid="2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59">
                                            <p:txEl>
                                              <p:pRg st="1" end="1"/>
                                            </p:txEl>
                                          </p:spTgt>
                                        </p:tgtEl>
                                        <p:attrNameLst>
                                          <p:attrName>style.visibility</p:attrName>
                                        </p:attrNameLst>
                                      </p:cBhvr>
                                      <p:to>
                                        <p:strVal val="visible"/>
                                      </p:to>
                                    </p:set>
                                    <p:anim calcmode="lin" valueType="num">
                                      <p:cBhvr additive="base">
                                        <p:cTn id="47" dur="500"/>
                                        <p:tgtEl>
                                          <p:spTgt spid="2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59">
                                            <p:txEl>
                                              <p:pRg st="2" end="2"/>
                                            </p:txEl>
                                          </p:spTgt>
                                        </p:tgtEl>
                                        <p:attrNameLst>
                                          <p:attrName>style.visibility</p:attrName>
                                        </p:attrNameLst>
                                      </p:cBhvr>
                                      <p:to>
                                        <p:strVal val="visible"/>
                                      </p:to>
                                    </p:set>
                                    <p:anim calcmode="lin" valueType="num">
                                      <p:cBhvr additive="base">
                                        <p:cTn id="52" dur="500"/>
                                        <p:tgtEl>
                                          <p:spTgt spid="2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59">
                                            <p:txEl>
                                              <p:pRg st="3" end="3"/>
                                            </p:txEl>
                                          </p:spTgt>
                                        </p:tgtEl>
                                        <p:attrNameLst>
                                          <p:attrName>style.visibility</p:attrName>
                                        </p:attrNameLst>
                                      </p:cBhvr>
                                      <p:to>
                                        <p:strVal val="visible"/>
                                      </p:to>
                                    </p:set>
                                    <p:anim calcmode="lin" valueType="num">
                                      <p:cBhvr additive="base">
                                        <p:cTn id="57" dur="500"/>
                                        <p:tgtEl>
                                          <p:spTgt spid="25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259">
                                            <p:txEl>
                                              <p:pRg st="4" end="4"/>
                                            </p:txEl>
                                          </p:spTgt>
                                        </p:tgtEl>
                                        <p:attrNameLst>
                                          <p:attrName>style.visibility</p:attrName>
                                        </p:attrNameLst>
                                      </p:cBhvr>
                                      <p:to>
                                        <p:strVal val="visible"/>
                                      </p:to>
                                    </p:set>
                                    <p:anim calcmode="lin" valueType="num">
                                      <p:cBhvr additive="base">
                                        <p:cTn id="62" dur="500"/>
                                        <p:tgtEl>
                                          <p:spTgt spid="25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59">
                                            <p:txEl>
                                              <p:pRg st="5" end="5"/>
                                            </p:txEl>
                                          </p:spTgt>
                                        </p:tgtEl>
                                        <p:attrNameLst>
                                          <p:attrName>style.visibility</p:attrName>
                                        </p:attrNameLst>
                                      </p:cBhvr>
                                      <p:to>
                                        <p:strVal val="visible"/>
                                      </p:to>
                                    </p:set>
                                    <p:anim calcmode="lin" valueType="num">
                                      <p:cBhvr additive="base">
                                        <p:cTn id="67" dur="500"/>
                                        <p:tgtEl>
                                          <p:spTgt spid="25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259">
                                            <p:txEl>
                                              <p:pRg st="6" end="6"/>
                                            </p:txEl>
                                          </p:spTgt>
                                        </p:tgtEl>
                                        <p:attrNameLst>
                                          <p:attrName>style.visibility</p:attrName>
                                        </p:attrNameLst>
                                      </p:cBhvr>
                                      <p:to>
                                        <p:strVal val="visible"/>
                                      </p:to>
                                    </p:set>
                                    <p:anim calcmode="lin" valueType="num">
                                      <p:cBhvr additive="base">
                                        <p:cTn id="72" dur="500"/>
                                        <p:tgtEl>
                                          <p:spTgt spid="25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59">
                                            <p:txEl>
                                              <p:pRg st="7" end="7"/>
                                            </p:txEl>
                                          </p:spTgt>
                                        </p:tgtEl>
                                        <p:attrNameLst>
                                          <p:attrName>style.visibility</p:attrName>
                                        </p:attrNameLst>
                                      </p:cBhvr>
                                      <p:to>
                                        <p:strVal val="visible"/>
                                      </p:to>
                                    </p:set>
                                    <p:anim calcmode="lin" valueType="num">
                                      <p:cBhvr additive="base">
                                        <p:cTn id="77" dur="500"/>
                                        <p:tgtEl>
                                          <p:spTgt spid="25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260"/>
                                        </p:tgtEl>
                                        <p:attrNameLst>
                                          <p:attrName>style.visibility</p:attrName>
                                        </p:attrNameLst>
                                      </p:cBhvr>
                                      <p:to>
                                        <p:strVal val="visible"/>
                                      </p:to>
                                    </p:set>
                                    <p:anim calcmode="lin" valueType="num">
                                      <p:cBhvr additive="base">
                                        <p:cTn id="82" dur="500"/>
                                        <p:tgtEl>
                                          <p:spTgt spid="260"/>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262"/>
                                        </p:tgtEl>
                                        <p:attrNameLst>
                                          <p:attrName>style.visibility</p:attrName>
                                        </p:attrNameLst>
                                      </p:cBhvr>
                                      <p:to>
                                        <p:strVal val="visible"/>
                                      </p:to>
                                    </p:set>
                                    <p:anim calcmode="lin" valueType="num">
                                      <p:cBhvr additive="base">
                                        <p:cTn id="87" dur="500"/>
                                        <p:tgtEl>
                                          <p:spTgt spid="2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5"/>
          <p:cNvSpPr txBox="1">
            <a:spLocks noGrp="1"/>
          </p:cNvSpPr>
          <p:nvPr>
            <p:ph type="title"/>
          </p:nvPr>
        </p:nvSpPr>
        <p:spPr>
          <a:xfrm>
            <a:off x="838200" y="365125"/>
            <a:ext cx="5357501"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GB" b="1">
                <a:latin typeface="Arial"/>
                <a:ea typeface="Arial"/>
                <a:cs typeface="Arial"/>
                <a:sym typeface="Arial"/>
              </a:rPr>
              <a:t>Water Soluble</a:t>
            </a:r>
            <a:endParaRPr b="1">
              <a:solidFill>
                <a:schemeClr val="dk1"/>
              </a:solidFill>
              <a:latin typeface="Arial"/>
              <a:ea typeface="Arial"/>
              <a:cs typeface="Arial"/>
              <a:sym typeface="Arial"/>
            </a:endParaRPr>
          </a:p>
        </p:txBody>
      </p:sp>
      <p:sp>
        <p:nvSpPr>
          <p:cNvPr id="268" name="Google Shape;268;p35"/>
          <p:cNvSpPr txBox="1">
            <a:spLocks noGrp="1"/>
          </p:cNvSpPr>
          <p:nvPr>
            <p:ph idx="1"/>
          </p:nvPr>
        </p:nvSpPr>
        <p:spPr>
          <a:xfrm>
            <a:off x="1059680" y="1632248"/>
            <a:ext cx="4443812" cy="4383991"/>
          </a:xfrm>
          <a:prstGeom prst="rect">
            <a:avLst/>
          </a:prstGeom>
          <a:solidFill>
            <a:srgbClr val="F2F2F2"/>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GB" sz="1600" u="sng">
                <a:latin typeface="Arial"/>
                <a:ea typeface="Arial"/>
                <a:cs typeface="Arial"/>
                <a:sym typeface="Arial"/>
              </a:rPr>
              <a:t>Vitamin B complex (B1, B2, B3, B5, B6, B7, B9, B12)</a:t>
            </a:r>
            <a:endParaRPr/>
          </a:p>
          <a:p>
            <a:pPr marL="0" lvl="0" indent="0" algn="ctr" rtl="0">
              <a:lnSpc>
                <a:spcPct val="90000"/>
              </a:lnSpc>
              <a:spcBef>
                <a:spcPts val="1000"/>
              </a:spcBef>
              <a:spcAft>
                <a:spcPts val="0"/>
              </a:spcAft>
              <a:buClr>
                <a:schemeClr val="dk1"/>
              </a:buClr>
              <a:buSzPts val="1600"/>
              <a:buNone/>
            </a:pPr>
            <a:r>
              <a:rPr lang="en-GB" sz="1600">
                <a:latin typeface="Arial"/>
                <a:ea typeface="Arial"/>
                <a:cs typeface="Arial"/>
                <a:sym typeface="Arial"/>
              </a:rPr>
              <a:t>Essential for converting the food we eat into fuel that we can use</a:t>
            </a:r>
            <a:endParaRPr/>
          </a:p>
          <a:p>
            <a:pPr marL="228600" lvl="0" indent="-228600" algn="ctr" rtl="0">
              <a:lnSpc>
                <a:spcPct val="90000"/>
              </a:lnSpc>
              <a:spcBef>
                <a:spcPts val="1000"/>
              </a:spcBef>
              <a:spcAft>
                <a:spcPts val="0"/>
              </a:spcAft>
              <a:buClr>
                <a:schemeClr val="dk1"/>
              </a:buClr>
              <a:buSzPts val="1600"/>
              <a:buChar char="•"/>
            </a:pPr>
            <a:r>
              <a:rPr lang="en-GB" sz="1600">
                <a:latin typeface="Arial"/>
                <a:ea typeface="Arial"/>
                <a:cs typeface="Arial"/>
                <a:sym typeface="Arial"/>
              </a:rPr>
              <a:t>B1 (Thiamine): Helps the body make new cells.</a:t>
            </a:r>
            <a:endParaRPr/>
          </a:p>
          <a:p>
            <a:pPr marL="228600" lvl="0" indent="-228600" algn="ctr" rtl="0">
              <a:lnSpc>
                <a:spcPct val="90000"/>
              </a:lnSpc>
              <a:spcBef>
                <a:spcPts val="1000"/>
              </a:spcBef>
              <a:spcAft>
                <a:spcPts val="0"/>
              </a:spcAft>
              <a:buClr>
                <a:schemeClr val="dk1"/>
              </a:buClr>
              <a:buSzPts val="1600"/>
              <a:buChar char="•"/>
            </a:pPr>
            <a:r>
              <a:rPr lang="en-GB" sz="1600">
                <a:latin typeface="Arial"/>
                <a:ea typeface="Arial"/>
                <a:cs typeface="Arial"/>
                <a:sym typeface="Arial"/>
              </a:rPr>
              <a:t>B2 (Riboflavin): Important for red blood cell production.</a:t>
            </a:r>
            <a:endParaRPr/>
          </a:p>
          <a:p>
            <a:pPr marL="228600" lvl="0" indent="-228600" algn="ctr" rtl="0">
              <a:lnSpc>
                <a:spcPct val="90000"/>
              </a:lnSpc>
              <a:spcBef>
                <a:spcPts val="1000"/>
              </a:spcBef>
              <a:spcAft>
                <a:spcPts val="0"/>
              </a:spcAft>
              <a:buClr>
                <a:schemeClr val="dk1"/>
              </a:buClr>
              <a:buSzPts val="1600"/>
              <a:buChar char="•"/>
            </a:pPr>
            <a:r>
              <a:rPr lang="en-GB" sz="1600">
                <a:latin typeface="Arial"/>
                <a:ea typeface="Arial"/>
                <a:cs typeface="Arial"/>
                <a:sym typeface="Arial"/>
              </a:rPr>
              <a:t>B3 (Niacin): Helps regulate the nervous and digestive systems and aids in the conversion of food into energy.</a:t>
            </a:r>
            <a:endParaRPr/>
          </a:p>
          <a:p>
            <a:pPr marL="228600" lvl="0" indent="-228600" algn="ctr" rtl="0">
              <a:lnSpc>
                <a:spcPct val="90000"/>
              </a:lnSpc>
              <a:spcBef>
                <a:spcPts val="1000"/>
              </a:spcBef>
              <a:spcAft>
                <a:spcPts val="0"/>
              </a:spcAft>
              <a:buClr>
                <a:schemeClr val="dk1"/>
              </a:buClr>
              <a:buSzPts val="1600"/>
              <a:buChar char="•"/>
            </a:pPr>
            <a:r>
              <a:rPr lang="en-GB" sz="1600">
                <a:latin typeface="Arial"/>
                <a:ea typeface="Arial"/>
                <a:cs typeface="Arial"/>
                <a:sym typeface="Arial"/>
              </a:rPr>
              <a:t>B5 (Pantothenic acid): Breaks down fats and carbohydrates for energy and is responsible for the production of hormones.</a:t>
            </a:r>
            <a:endParaRPr/>
          </a:p>
          <a:p>
            <a:pPr marL="0" lvl="0" indent="0" algn="ctr" rtl="0">
              <a:lnSpc>
                <a:spcPct val="90000"/>
              </a:lnSpc>
              <a:spcBef>
                <a:spcPts val="1000"/>
              </a:spcBef>
              <a:spcAft>
                <a:spcPts val="0"/>
              </a:spcAft>
              <a:buClr>
                <a:schemeClr val="dk1"/>
              </a:buClr>
              <a:buSzPts val="1200"/>
              <a:buNone/>
            </a:pPr>
            <a:endParaRPr sz="1200">
              <a:latin typeface="Arial"/>
              <a:ea typeface="Arial"/>
              <a:cs typeface="Arial"/>
              <a:sym typeface="Arial"/>
            </a:endParaRPr>
          </a:p>
          <a:p>
            <a:pPr marL="0" lvl="0" indent="0" algn="ctr" rtl="0">
              <a:lnSpc>
                <a:spcPct val="90000"/>
              </a:lnSpc>
              <a:spcBef>
                <a:spcPts val="1000"/>
              </a:spcBef>
              <a:spcAft>
                <a:spcPts val="0"/>
              </a:spcAft>
              <a:buClr>
                <a:schemeClr val="dk1"/>
              </a:buClr>
              <a:buSzPts val="1200"/>
              <a:buNone/>
            </a:pPr>
            <a:endParaRPr sz="1200">
              <a:latin typeface="Arial"/>
              <a:ea typeface="Arial"/>
              <a:cs typeface="Arial"/>
              <a:sym typeface="Arial"/>
            </a:endParaRPr>
          </a:p>
          <a:p>
            <a:pPr marL="0" lvl="0" indent="0" algn="ctr" rtl="0">
              <a:lnSpc>
                <a:spcPct val="90000"/>
              </a:lnSpc>
              <a:spcBef>
                <a:spcPts val="1000"/>
              </a:spcBef>
              <a:spcAft>
                <a:spcPts val="0"/>
              </a:spcAft>
              <a:buClr>
                <a:schemeClr val="dk1"/>
              </a:buClr>
              <a:buSzPts val="1200"/>
              <a:buNone/>
            </a:pPr>
            <a:endParaRPr sz="1200">
              <a:latin typeface="Arial"/>
              <a:ea typeface="Arial"/>
              <a:cs typeface="Arial"/>
              <a:sym typeface="Arial"/>
            </a:endParaRPr>
          </a:p>
          <a:p>
            <a:pPr marL="0" lvl="0" indent="0" algn="ctr" rtl="0">
              <a:lnSpc>
                <a:spcPct val="90000"/>
              </a:lnSpc>
              <a:spcBef>
                <a:spcPts val="1000"/>
              </a:spcBef>
              <a:spcAft>
                <a:spcPts val="0"/>
              </a:spcAft>
              <a:buClr>
                <a:schemeClr val="dk1"/>
              </a:buClr>
              <a:buSzPts val="1200"/>
              <a:buNone/>
            </a:pPr>
            <a:endParaRPr sz="1200">
              <a:latin typeface="Arial"/>
              <a:ea typeface="Arial"/>
              <a:cs typeface="Arial"/>
              <a:sym typeface="Arial"/>
            </a:endParaRPr>
          </a:p>
        </p:txBody>
      </p:sp>
      <p:sp>
        <p:nvSpPr>
          <p:cNvPr id="269" name="Google Shape;269;p35"/>
          <p:cNvSpPr/>
          <p:nvPr/>
        </p:nvSpPr>
        <p:spPr>
          <a:xfrm>
            <a:off x="6392254" y="5554766"/>
            <a:ext cx="5024927" cy="666572"/>
          </a:xfrm>
          <a:prstGeom prst="rect">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i="0" u="sng" strike="noStrike" cap="none">
                <a:solidFill>
                  <a:schemeClr val="dk1"/>
                </a:solidFill>
                <a:latin typeface="Calibri"/>
                <a:ea typeface="Calibri"/>
                <a:cs typeface="Calibri"/>
                <a:sym typeface="Calibri"/>
              </a:rPr>
              <a:t>Water Soluble </a:t>
            </a:r>
            <a:r>
              <a:rPr lang="en-GB" sz="1800" b="0" i="0" u="none" strike="noStrike" cap="none">
                <a:solidFill>
                  <a:schemeClr val="dk1"/>
                </a:solidFill>
                <a:latin typeface="Calibri"/>
                <a:ea typeface="Calibri"/>
                <a:cs typeface="Calibri"/>
                <a:sym typeface="Calibri"/>
              </a:rPr>
              <a:t>–easily excreted from the body (i.e. urination, sweating, vomiting…)</a:t>
            </a:r>
            <a:endParaRPr sz="1800" b="0" i="0" u="none" strike="noStrike" cap="none">
              <a:solidFill>
                <a:schemeClr val="dk1"/>
              </a:solidFill>
              <a:latin typeface="Calibri"/>
              <a:ea typeface="Calibri"/>
              <a:cs typeface="Calibri"/>
              <a:sym typeface="Calibri"/>
            </a:endParaRPr>
          </a:p>
        </p:txBody>
      </p:sp>
      <p:sp>
        <p:nvSpPr>
          <p:cNvPr id="270" name="Google Shape;270;p35"/>
          <p:cNvSpPr txBox="1"/>
          <p:nvPr/>
        </p:nvSpPr>
        <p:spPr>
          <a:xfrm>
            <a:off x="6665718" y="692205"/>
            <a:ext cx="4443812" cy="4401087"/>
          </a:xfrm>
          <a:prstGeom prst="rect">
            <a:avLst/>
          </a:prstGeom>
          <a:solidFill>
            <a:srgbClr val="F2F2F2"/>
          </a:solid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600"/>
              <a:buFont typeface="Arial"/>
              <a:buNone/>
            </a:pPr>
            <a:r>
              <a:rPr lang="en-GB" sz="1600" b="0" i="0" u="sng" strike="noStrike" cap="none">
                <a:solidFill>
                  <a:schemeClr val="dk1"/>
                </a:solidFill>
                <a:latin typeface="Arial"/>
                <a:ea typeface="Arial"/>
                <a:cs typeface="Arial"/>
                <a:sym typeface="Arial"/>
              </a:rPr>
              <a:t>Vitamin B complex (B1, B2, B3, B5, B6, B7, B9, B12)</a:t>
            </a:r>
            <a:endParaRPr/>
          </a:p>
          <a:p>
            <a:pPr marL="0" marR="0" lvl="0" indent="0" algn="ctr" rtl="0">
              <a:lnSpc>
                <a:spcPct val="90000"/>
              </a:lnSpc>
              <a:spcBef>
                <a:spcPts val="1000"/>
              </a:spcBef>
              <a:spcAft>
                <a:spcPts val="0"/>
              </a:spcAft>
              <a:buClr>
                <a:schemeClr val="dk1"/>
              </a:buClr>
              <a:buSzPts val="1600"/>
              <a:buFont typeface="Arial"/>
              <a:buNone/>
            </a:pPr>
            <a:r>
              <a:rPr lang="en-GB" sz="1600" b="0" i="0" u="none" strike="noStrike" cap="none">
                <a:solidFill>
                  <a:schemeClr val="dk1"/>
                </a:solidFill>
                <a:latin typeface="Arial"/>
                <a:ea typeface="Arial"/>
                <a:cs typeface="Arial"/>
                <a:sym typeface="Arial"/>
              </a:rPr>
              <a:t>Essential for converting the food we eat into fuel that we can use</a:t>
            </a:r>
            <a:endParaRPr/>
          </a:p>
          <a:p>
            <a:pPr marL="228600" marR="0" lvl="0" indent="-228600" algn="ctr" rtl="0">
              <a:lnSpc>
                <a:spcPct val="90000"/>
              </a:lnSpc>
              <a:spcBef>
                <a:spcPts val="1000"/>
              </a:spcBef>
              <a:spcAft>
                <a:spcPts val="0"/>
              </a:spcAft>
              <a:buClr>
                <a:schemeClr val="dk1"/>
              </a:buClr>
              <a:buSzPts val="1600"/>
              <a:buFont typeface="Arial"/>
              <a:buChar char="•"/>
            </a:pPr>
            <a:r>
              <a:rPr lang="en-GB" sz="1600" b="0" i="0" u="none" strike="noStrike" cap="none">
                <a:solidFill>
                  <a:schemeClr val="dk1"/>
                </a:solidFill>
                <a:latin typeface="Arial"/>
                <a:ea typeface="Arial"/>
                <a:cs typeface="Arial"/>
                <a:sym typeface="Arial"/>
              </a:rPr>
              <a:t>B6 (Pyridoxine): Helps the body turn food into energy. Vitamin B6 also helps the body fight infection.</a:t>
            </a:r>
            <a:endParaRPr/>
          </a:p>
          <a:p>
            <a:pPr marL="228600" marR="0" lvl="0" indent="-228600" algn="ctr" rtl="0">
              <a:lnSpc>
                <a:spcPct val="90000"/>
              </a:lnSpc>
              <a:spcBef>
                <a:spcPts val="1000"/>
              </a:spcBef>
              <a:spcAft>
                <a:spcPts val="0"/>
              </a:spcAft>
              <a:buClr>
                <a:schemeClr val="dk1"/>
              </a:buClr>
              <a:buSzPts val="1600"/>
              <a:buFont typeface="Arial"/>
              <a:buChar char="•"/>
            </a:pPr>
            <a:r>
              <a:rPr lang="en-GB" sz="1600" b="0" i="0" u="none" strike="noStrike" cap="none">
                <a:solidFill>
                  <a:schemeClr val="dk1"/>
                </a:solidFill>
                <a:latin typeface="Arial"/>
                <a:ea typeface="Arial"/>
                <a:cs typeface="Arial"/>
                <a:sym typeface="Arial"/>
              </a:rPr>
              <a:t>B7 (Biotin): Involved in the production of hormones.</a:t>
            </a:r>
            <a:endParaRPr/>
          </a:p>
          <a:p>
            <a:pPr marL="228600" marR="0" lvl="0" indent="-228600" algn="ctr" rtl="0">
              <a:lnSpc>
                <a:spcPct val="90000"/>
              </a:lnSpc>
              <a:spcBef>
                <a:spcPts val="1000"/>
              </a:spcBef>
              <a:spcAft>
                <a:spcPts val="0"/>
              </a:spcAft>
              <a:buClr>
                <a:schemeClr val="dk1"/>
              </a:buClr>
              <a:buSzPts val="1600"/>
              <a:buFont typeface="Arial"/>
              <a:buChar char="•"/>
            </a:pPr>
            <a:r>
              <a:rPr lang="en-GB" sz="1600" b="0" i="0" u="none" strike="noStrike" cap="none">
                <a:solidFill>
                  <a:schemeClr val="dk1"/>
                </a:solidFill>
                <a:latin typeface="Arial"/>
                <a:ea typeface="Arial"/>
                <a:cs typeface="Arial"/>
                <a:sym typeface="Arial"/>
              </a:rPr>
              <a:t>B9 (Folic acid): This B vitamin helps cells make and maintain DNA and promotes the growth of red blood cells. It also helps to reduce the risk of birth defects.</a:t>
            </a:r>
            <a:endParaRPr/>
          </a:p>
          <a:p>
            <a:pPr marL="228600" marR="0" lvl="0" indent="-228600" algn="ctr" rtl="0">
              <a:lnSpc>
                <a:spcPct val="90000"/>
              </a:lnSpc>
              <a:spcBef>
                <a:spcPts val="1000"/>
              </a:spcBef>
              <a:spcAft>
                <a:spcPts val="0"/>
              </a:spcAft>
              <a:buClr>
                <a:schemeClr val="dk1"/>
              </a:buClr>
              <a:buSzPts val="1600"/>
              <a:buFont typeface="Arial"/>
              <a:buChar char="•"/>
            </a:pPr>
            <a:r>
              <a:rPr lang="en-GB" sz="1600" b="0" i="0" u="none" strike="noStrike" cap="none">
                <a:solidFill>
                  <a:schemeClr val="dk1"/>
                </a:solidFill>
                <a:latin typeface="Arial"/>
                <a:ea typeface="Arial"/>
                <a:cs typeface="Arial"/>
                <a:sym typeface="Arial"/>
              </a:rPr>
              <a:t>B12 (Cobalamin): Vitamin B12 helps regulate the nervous system and plays a role in red blood cell formation.</a:t>
            </a:r>
            <a:endParaRPr/>
          </a:p>
          <a:p>
            <a:pPr marL="0" marR="0" lvl="0" indent="0" algn="ctr" rtl="0">
              <a:lnSpc>
                <a:spcPct val="90000"/>
              </a:lnSpc>
              <a:spcBef>
                <a:spcPts val="100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271" name="Google Shape;271;p35"/>
          <p:cNvSpPr txBox="1"/>
          <p:nvPr/>
        </p:nvSpPr>
        <p:spPr>
          <a:xfrm>
            <a:off x="6665718" y="581111"/>
            <a:ext cx="4477997" cy="4606185"/>
          </a:xfrm>
          <a:prstGeom prst="rect">
            <a:avLst/>
          </a:prstGeom>
          <a:solidFill>
            <a:srgbClr val="F2F2F2"/>
          </a:solid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GB" sz="1800" b="0" i="0" u="sng" strike="noStrike" cap="none">
                <a:solidFill>
                  <a:schemeClr val="dk1"/>
                </a:solidFill>
                <a:latin typeface="Arial"/>
                <a:ea typeface="Arial"/>
                <a:cs typeface="Arial"/>
                <a:sym typeface="Arial"/>
              </a:rPr>
              <a:t>Vitamin C</a:t>
            </a:r>
            <a:endParaRPr/>
          </a:p>
          <a:p>
            <a:pPr marL="0" marR="0" lvl="0" indent="0" algn="ctr" rtl="0">
              <a:lnSpc>
                <a:spcPct val="90000"/>
              </a:lnSpc>
              <a:spcBef>
                <a:spcPts val="1000"/>
              </a:spcBef>
              <a:spcAft>
                <a:spcPts val="0"/>
              </a:spcAft>
              <a:buClr>
                <a:schemeClr val="dk1"/>
              </a:buClr>
              <a:buSzPts val="1800"/>
              <a:buFont typeface="Arial"/>
              <a:buNone/>
            </a:pPr>
            <a:r>
              <a:rPr lang="en-GB" sz="1800" b="0" i="0" u="none" strike="noStrike" cap="none">
                <a:solidFill>
                  <a:schemeClr val="dk1"/>
                </a:solidFill>
                <a:latin typeface="Arial"/>
                <a:ea typeface="Arial"/>
                <a:cs typeface="Arial"/>
                <a:sym typeface="Arial"/>
              </a:rPr>
              <a:t>Vitamin C helps to hold your body's cells together, aids with the healing process, helps with tooth and bone development, strengthens the walls of your blood vessels, improves iron absorption</a:t>
            </a:r>
            <a:endParaRPr/>
          </a:p>
          <a:p>
            <a:pPr marL="0" marR="0" lvl="0" indent="0" algn="ctr"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1800"/>
              <a:buFont typeface="Arial"/>
              <a:buNone/>
            </a:pPr>
            <a:r>
              <a:rPr lang="en-GB" sz="1800" b="0" i="0" u="none" strike="noStrike" cap="none">
                <a:solidFill>
                  <a:schemeClr val="dk1"/>
                </a:solidFill>
                <a:latin typeface="Arial"/>
                <a:ea typeface="Arial"/>
                <a:cs typeface="Arial"/>
                <a:sym typeface="Arial"/>
              </a:rPr>
              <a:t>Vitamin C also acts as an antioxidant, and may decrease the risk of heart disease and some cancers.</a:t>
            </a:r>
            <a:endParaRPr/>
          </a:p>
          <a:p>
            <a:pPr marL="0" marR="0" lvl="0" indent="0" algn="ctr"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1800"/>
              <a:buFont typeface="Arial"/>
              <a:buNone/>
            </a:pPr>
            <a:r>
              <a:rPr lang="en-GB" sz="1800" b="0" i="0" u="none" strike="noStrike" cap="none">
                <a:solidFill>
                  <a:schemeClr val="dk1"/>
                </a:solidFill>
                <a:latin typeface="Arial"/>
                <a:ea typeface="Arial"/>
                <a:cs typeface="Arial"/>
                <a:sym typeface="Arial"/>
              </a:rPr>
              <a:t>The best sources of vitamin C are citrus fruits including grapefruits, oranges and kiwis. Red and green peppers are also healthy sources of vitamin C.</a:t>
            </a:r>
            <a:endParaRPr/>
          </a:p>
          <a:p>
            <a:pPr marL="0" marR="0" lvl="0" indent="0" algn="ctr"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8">
                                            <p:txEl>
                                              <p:pRg st="0" end="0"/>
                                            </p:txEl>
                                          </p:spTgt>
                                        </p:tgtEl>
                                        <p:attrNameLst>
                                          <p:attrName>style.visibility</p:attrName>
                                        </p:attrNameLst>
                                      </p:cBhvr>
                                      <p:to>
                                        <p:strVal val="visible"/>
                                      </p:to>
                                    </p:set>
                                    <p:anim calcmode="lin" valueType="num">
                                      <p:cBhvr additive="base">
                                        <p:cTn id="7" dur="500"/>
                                        <p:tgtEl>
                                          <p:spTgt spid="26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8">
                                            <p:txEl>
                                              <p:pRg st="1" end="1"/>
                                            </p:txEl>
                                          </p:spTgt>
                                        </p:tgtEl>
                                        <p:attrNameLst>
                                          <p:attrName>style.visibility</p:attrName>
                                        </p:attrNameLst>
                                      </p:cBhvr>
                                      <p:to>
                                        <p:strVal val="visible"/>
                                      </p:to>
                                    </p:set>
                                    <p:anim calcmode="lin" valueType="num">
                                      <p:cBhvr additive="base">
                                        <p:cTn id="12" dur="500"/>
                                        <p:tgtEl>
                                          <p:spTgt spid="26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68">
                                            <p:txEl>
                                              <p:pRg st="2" end="2"/>
                                            </p:txEl>
                                          </p:spTgt>
                                        </p:tgtEl>
                                        <p:attrNameLst>
                                          <p:attrName>style.visibility</p:attrName>
                                        </p:attrNameLst>
                                      </p:cBhvr>
                                      <p:to>
                                        <p:strVal val="visible"/>
                                      </p:to>
                                    </p:set>
                                    <p:anim calcmode="lin" valueType="num">
                                      <p:cBhvr additive="base">
                                        <p:cTn id="17" dur="500"/>
                                        <p:tgtEl>
                                          <p:spTgt spid="26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68">
                                            <p:txEl>
                                              <p:pRg st="3" end="3"/>
                                            </p:txEl>
                                          </p:spTgt>
                                        </p:tgtEl>
                                        <p:attrNameLst>
                                          <p:attrName>style.visibility</p:attrName>
                                        </p:attrNameLst>
                                      </p:cBhvr>
                                      <p:to>
                                        <p:strVal val="visible"/>
                                      </p:to>
                                    </p:set>
                                    <p:anim calcmode="lin" valueType="num">
                                      <p:cBhvr additive="base">
                                        <p:cTn id="22" dur="500"/>
                                        <p:tgtEl>
                                          <p:spTgt spid="26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68">
                                            <p:txEl>
                                              <p:pRg st="4" end="4"/>
                                            </p:txEl>
                                          </p:spTgt>
                                        </p:tgtEl>
                                        <p:attrNameLst>
                                          <p:attrName>style.visibility</p:attrName>
                                        </p:attrNameLst>
                                      </p:cBhvr>
                                      <p:to>
                                        <p:strVal val="visible"/>
                                      </p:to>
                                    </p:set>
                                    <p:anim calcmode="lin" valueType="num">
                                      <p:cBhvr additive="base">
                                        <p:cTn id="27" dur="500"/>
                                        <p:tgtEl>
                                          <p:spTgt spid="26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68">
                                            <p:txEl>
                                              <p:pRg st="5" end="5"/>
                                            </p:txEl>
                                          </p:spTgt>
                                        </p:tgtEl>
                                        <p:attrNameLst>
                                          <p:attrName>style.visibility</p:attrName>
                                        </p:attrNameLst>
                                      </p:cBhvr>
                                      <p:to>
                                        <p:strVal val="visible"/>
                                      </p:to>
                                    </p:set>
                                    <p:anim calcmode="lin" valueType="num">
                                      <p:cBhvr additive="base">
                                        <p:cTn id="32" dur="500"/>
                                        <p:tgtEl>
                                          <p:spTgt spid="26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68">
                                            <p:txEl>
                                              <p:pRg st="6" end="6"/>
                                            </p:txEl>
                                          </p:spTgt>
                                        </p:tgtEl>
                                        <p:attrNameLst>
                                          <p:attrName>style.visibility</p:attrName>
                                        </p:attrNameLst>
                                      </p:cBhvr>
                                      <p:to>
                                        <p:strVal val="visible"/>
                                      </p:to>
                                    </p:set>
                                    <p:anim calcmode="lin" valueType="num">
                                      <p:cBhvr additive="base">
                                        <p:cTn id="37" dur="500"/>
                                        <p:tgtEl>
                                          <p:spTgt spid="26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68">
                                            <p:txEl>
                                              <p:pRg st="7" end="7"/>
                                            </p:txEl>
                                          </p:spTgt>
                                        </p:tgtEl>
                                        <p:attrNameLst>
                                          <p:attrName>style.visibility</p:attrName>
                                        </p:attrNameLst>
                                      </p:cBhvr>
                                      <p:to>
                                        <p:strVal val="visible"/>
                                      </p:to>
                                    </p:set>
                                    <p:anim calcmode="lin" valueType="num">
                                      <p:cBhvr additive="base">
                                        <p:cTn id="42" dur="500"/>
                                        <p:tgtEl>
                                          <p:spTgt spid="26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68">
                                            <p:txEl>
                                              <p:pRg st="8" end="8"/>
                                            </p:txEl>
                                          </p:spTgt>
                                        </p:tgtEl>
                                        <p:attrNameLst>
                                          <p:attrName>style.visibility</p:attrName>
                                        </p:attrNameLst>
                                      </p:cBhvr>
                                      <p:to>
                                        <p:strVal val="visible"/>
                                      </p:to>
                                    </p:set>
                                    <p:anim calcmode="lin" valueType="num">
                                      <p:cBhvr additive="base">
                                        <p:cTn id="47" dur="500"/>
                                        <p:tgtEl>
                                          <p:spTgt spid="26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68">
                                            <p:txEl>
                                              <p:pRg st="9" end="9"/>
                                            </p:txEl>
                                          </p:spTgt>
                                        </p:tgtEl>
                                        <p:attrNameLst>
                                          <p:attrName>style.visibility</p:attrName>
                                        </p:attrNameLst>
                                      </p:cBhvr>
                                      <p:to>
                                        <p:strVal val="visible"/>
                                      </p:to>
                                    </p:set>
                                    <p:anim calcmode="lin" valueType="num">
                                      <p:cBhvr additive="base">
                                        <p:cTn id="52" dur="500"/>
                                        <p:tgtEl>
                                          <p:spTgt spid="268">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70"/>
                                        </p:tgtEl>
                                        <p:attrNameLst>
                                          <p:attrName>style.visibility</p:attrName>
                                        </p:attrNameLst>
                                      </p:cBhvr>
                                      <p:to>
                                        <p:strVal val="visible"/>
                                      </p:to>
                                    </p:set>
                                    <p:anim calcmode="lin" valueType="num">
                                      <p:cBhvr additive="base">
                                        <p:cTn id="57" dur="500"/>
                                        <p:tgtEl>
                                          <p:spTgt spid="27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271"/>
                                        </p:tgtEl>
                                        <p:attrNameLst>
                                          <p:attrName>style.visibility</p:attrName>
                                        </p:attrNameLst>
                                      </p:cBhvr>
                                      <p:to>
                                        <p:strVal val="visible"/>
                                      </p:to>
                                    </p:set>
                                    <p:anim calcmode="lin" valueType="num">
                                      <p:cBhvr additive="base">
                                        <p:cTn id="62" dur="500"/>
                                        <p:tgtEl>
                                          <p:spTgt spid="2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GB" b="1">
                <a:solidFill>
                  <a:schemeClr val="dk1"/>
                </a:solidFill>
                <a:latin typeface="Arial"/>
                <a:ea typeface="Arial"/>
                <a:cs typeface="Arial"/>
                <a:sym typeface="Arial"/>
              </a:rPr>
              <a:t>Minerals</a:t>
            </a:r>
            <a:endParaRPr b="1">
              <a:solidFill>
                <a:schemeClr val="dk1"/>
              </a:solidFill>
              <a:latin typeface="Arial"/>
              <a:ea typeface="Arial"/>
              <a:cs typeface="Arial"/>
              <a:sym typeface="Arial"/>
            </a:endParaRPr>
          </a:p>
        </p:txBody>
      </p:sp>
      <p:sp>
        <p:nvSpPr>
          <p:cNvPr id="277" name="Google Shape;277;p36"/>
          <p:cNvSpPr txBox="1">
            <a:spLocks noGrp="1"/>
          </p:cNvSpPr>
          <p:nvPr>
            <p:ph idx="1"/>
          </p:nvPr>
        </p:nvSpPr>
        <p:spPr>
          <a:xfrm>
            <a:off x="838200" y="1635617"/>
            <a:ext cx="5126763" cy="4541346"/>
          </a:xfrm>
          <a:prstGeom prst="rect">
            <a:avLst/>
          </a:prstGeom>
          <a:solidFill>
            <a:srgbClr val="F2F2F2"/>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GB" sz="1600" b="1" u="sng">
                <a:latin typeface="Arial"/>
                <a:ea typeface="Arial"/>
                <a:cs typeface="Arial"/>
                <a:sym typeface="Arial"/>
              </a:rPr>
              <a:t>Definition</a:t>
            </a:r>
            <a:r>
              <a:rPr lang="en-GB" sz="1600">
                <a:latin typeface="Arial"/>
                <a:ea typeface="Arial"/>
                <a:cs typeface="Arial"/>
                <a:sym typeface="Arial"/>
              </a:rPr>
              <a:t>: Minerals are inorganic substances, which occur naturally in non-living things </a:t>
            </a:r>
            <a:endParaRPr sz="1600">
              <a:latin typeface="Arial"/>
              <a:ea typeface="Arial"/>
              <a:cs typeface="Arial"/>
              <a:sym typeface="Arial"/>
            </a:endParaRPr>
          </a:p>
          <a:p>
            <a:pPr marL="0" lvl="0" indent="0" algn="ctr" rtl="0">
              <a:lnSpc>
                <a:spcPct val="90000"/>
              </a:lnSpc>
              <a:spcBef>
                <a:spcPts val="1000"/>
              </a:spcBef>
              <a:spcAft>
                <a:spcPts val="0"/>
              </a:spcAft>
              <a:buClr>
                <a:schemeClr val="dk1"/>
              </a:buClr>
              <a:buSzPts val="1600"/>
              <a:buNone/>
            </a:pPr>
            <a:endParaRPr sz="1600">
              <a:latin typeface="Arial"/>
              <a:ea typeface="Arial"/>
              <a:cs typeface="Arial"/>
              <a:sym typeface="Arial"/>
            </a:endParaRPr>
          </a:p>
          <a:p>
            <a:pPr marL="0" lvl="0" indent="0" algn="ctr" rtl="0">
              <a:lnSpc>
                <a:spcPct val="90000"/>
              </a:lnSpc>
              <a:spcBef>
                <a:spcPts val="1000"/>
              </a:spcBef>
              <a:spcAft>
                <a:spcPts val="0"/>
              </a:spcAft>
              <a:buClr>
                <a:schemeClr val="dk1"/>
              </a:buClr>
              <a:buSzPts val="1600"/>
              <a:buNone/>
            </a:pPr>
            <a:r>
              <a:rPr lang="en-GB" sz="1600" b="1" u="sng">
                <a:latin typeface="Arial"/>
                <a:ea typeface="Arial"/>
                <a:cs typeface="Arial"/>
                <a:sym typeface="Arial"/>
              </a:rPr>
              <a:t>Benefits: </a:t>
            </a:r>
            <a:r>
              <a:rPr lang="en-GB" sz="1600">
                <a:latin typeface="Arial"/>
                <a:ea typeface="Arial"/>
                <a:cs typeface="Arial"/>
                <a:sym typeface="Arial"/>
              </a:rPr>
              <a:t>They are important for building strong bones and teeth, blood, skin, hair, nerve function, muscle and for metabolic processes such as those that turn the food we eat into energy. </a:t>
            </a:r>
            <a:endParaRPr sz="1600">
              <a:latin typeface="Arial"/>
              <a:ea typeface="Arial"/>
              <a:cs typeface="Arial"/>
              <a:sym typeface="Arial"/>
            </a:endParaRPr>
          </a:p>
          <a:p>
            <a:pPr marL="0" lvl="0" indent="0" algn="ctr" rtl="0">
              <a:lnSpc>
                <a:spcPct val="90000"/>
              </a:lnSpc>
              <a:spcBef>
                <a:spcPts val="1000"/>
              </a:spcBef>
              <a:spcAft>
                <a:spcPts val="0"/>
              </a:spcAft>
              <a:buClr>
                <a:schemeClr val="dk1"/>
              </a:buClr>
              <a:buSzPts val="1600"/>
              <a:buNone/>
            </a:pPr>
            <a:endParaRPr sz="1600">
              <a:latin typeface="Arial"/>
              <a:ea typeface="Arial"/>
              <a:cs typeface="Arial"/>
              <a:sym typeface="Arial"/>
            </a:endParaRPr>
          </a:p>
          <a:p>
            <a:pPr marL="0" lvl="0" indent="0" algn="ctr" rtl="0">
              <a:lnSpc>
                <a:spcPct val="90000"/>
              </a:lnSpc>
              <a:spcBef>
                <a:spcPts val="1000"/>
              </a:spcBef>
              <a:spcAft>
                <a:spcPts val="0"/>
              </a:spcAft>
              <a:buClr>
                <a:schemeClr val="dk1"/>
              </a:buClr>
              <a:buSzPts val="1600"/>
              <a:buNone/>
            </a:pPr>
            <a:r>
              <a:rPr lang="en-GB" sz="1600">
                <a:latin typeface="Arial"/>
                <a:ea typeface="Arial"/>
                <a:cs typeface="Arial"/>
                <a:sym typeface="Arial"/>
              </a:rPr>
              <a:t>Needed for the body to work properly, for growth and development, and overall, for maintaining normal health</a:t>
            </a:r>
            <a:endParaRPr/>
          </a:p>
          <a:p>
            <a:pPr marL="0" lvl="0" indent="0" algn="ctr" rtl="0">
              <a:lnSpc>
                <a:spcPct val="90000"/>
              </a:lnSpc>
              <a:spcBef>
                <a:spcPts val="1000"/>
              </a:spcBef>
              <a:spcAft>
                <a:spcPts val="0"/>
              </a:spcAft>
              <a:buClr>
                <a:schemeClr val="dk1"/>
              </a:buClr>
              <a:buSzPts val="1600"/>
              <a:buNone/>
            </a:pPr>
            <a:endParaRPr sz="1600">
              <a:latin typeface="Arial"/>
              <a:ea typeface="Arial"/>
              <a:cs typeface="Arial"/>
              <a:sym typeface="Arial"/>
            </a:endParaRPr>
          </a:p>
          <a:p>
            <a:pPr marL="0" lvl="0" indent="0" algn="ctr" rtl="0">
              <a:lnSpc>
                <a:spcPct val="90000"/>
              </a:lnSpc>
              <a:spcBef>
                <a:spcPts val="1000"/>
              </a:spcBef>
              <a:spcAft>
                <a:spcPts val="0"/>
              </a:spcAft>
              <a:buClr>
                <a:schemeClr val="dk1"/>
              </a:buClr>
              <a:buSzPts val="1600"/>
              <a:buNone/>
            </a:pPr>
            <a:r>
              <a:rPr lang="en-GB" sz="1600" b="1" u="sng">
                <a:latin typeface="Arial"/>
                <a:ea typeface="Arial"/>
                <a:cs typeface="Arial"/>
                <a:sym typeface="Arial"/>
              </a:rPr>
              <a:t>Sources: </a:t>
            </a:r>
            <a:r>
              <a:rPr lang="en-GB" sz="1600">
                <a:latin typeface="Arial"/>
                <a:ea typeface="Arial"/>
                <a:cs typeface="Arial"/>
                <a:sym typeface="Arial"/>
              </a:rPr>
              <a:t>Meat, cereals (including cereal products such as bread), fish, milk and dairy foods, vegetables, fruit (especially dried fruit) and nuts</a:t>
            </a:r>
            <a:endParaRPr sz="1600">
              <a:latin typeface="Arial"/>
              <a:ea typeface="Arial"/>
              <a:cs typeface="Arial"/>
              <a:sym typeface="Arial"/>
            </a:endParaRPr>
          </a:p>
        </p:txBody>
      </p:sp>
      <p:pic>
        <p:nvPicPr>
          <p:cNvPr id="278" name="Google Shape;278;p36" descr="Image result for minerals food"/>
          <p:cNvPicPr preferRelativeResize="0"/>
          <p:nvPr/>
        </p:nvPicPr>
        <p:blipFill rotWithShape="1">
          <a:blip r:embed="rId3">
            <a:alphaModFix/>
          </a:blip>
          <a:srcRect/>
          <a:stretch/>
        </p:blipFill>
        <p:spPr>
          <a:xfrm>
            <a:off x="7094389" y="1948725"/>
            <a:ext cx="3884861" cy="2588730"/>
          </a:xfrm>
          <a:prstGeom prst="rect">
            <a:avLst/>
          </a:prstGeom>
          <a:noFill/>
          <a:ln>
            <a:noFill/>
          </a:ln>
        </p:spPr>
      </p:pic>
      <p:sp>
        <p:nvSpPr>
          <p:cNvPr id="279" name="Google Shape;279;p36"/>
          <p:cNvSpPr txBox="1"/>
          <p:nvPr/>
        </p:nvSpPr>
        <p:spPr>
          <a:xfrm>
            <a:off x="6785360" y="371433"/>
            <a:ext cx="4502920" cy="1166812"/>
          </a:xfrm>
          <a:prstGeom prst="rect">
            <a:avLst/>
          </a:prstGeom>
          <a:solidFill>
            <a:srgbClr val="FF0000"/>
          </a:solidFill>
          <a:ln w="952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600"/>
              <a:buFont typeface="Arial"/>
              <a:buNone/>
            </a:pPr>
            <a:r>
              <a:rPr lang="en-GB" sz="1600" b="0" i="0" u="none" strike="noStrike" cap="none">
                <a:solidFill>
                  <a:schemeClr val="dk1"/>
                </a:solidFill>
                <a:latin typeface="Arial"/>
                <a:ea typeface="Arial"/>
                <a:cs typeface="Arial"/>
                <a:sym typeface="Arial"/>
              </a:rPr>
              <a:t>Different minerals are required in different amounts but they are all essential. Minerals are grouped depending on how much they are needed on a daily basis</a:t>
            </a:r>
            <a:endParaRPr/>
          </a:p>
          <a:p>
            <a:pPr marL="0" marR="0" lvl="0" indent="0" algn="ctr" rtl="0">
              <a:lnSpc>
                <a:spcPct val="90000"/>
              </a:lnSpc>
              <a:spcBef>
                <a:spcPts val="1000"/>
              </a:spcBef>
              <a:spcAft>
                <a:spcPts val="0"/>
              </a:spcAft>
              <a:buClr>
                <a:schemeClr val="dk1"/>
              </a:buClr>
              <a:buSzPts val="1600"/>
              <a:buFont typeface="Arial"/>
              <a:buNone/>
            </a:pPr>
            <a:endParaRPr sz="1600" b="0" i="0" u="none" strike="noStrike" cap="none">
              <a:solidFill>
                <a:schemeClr val="dk1"/>
              </a:solidFill>
              <a:latin typeface="Arial"/>
              <a:ea typeface="Arial"/>
              <a:cs typeface="Arial"/>
              <a:sym typeface="Arial"/>
            </a:endParaRPr>
          </a:p>
        </p:txBody>
      </p:sp>
      <p:sp>
        <p:nvSpPr>
          <p:cNvPr id="280" name="Google Shape;280;p36"/>
          <p:cNvSpPr txBox="1"/>
          <p:nvPr/>
        </p:nvSpPr>
        <p:spPr>
          <a:xfrm>
            <a:off x="6785359" y="5204388"/>
            <a:ext cx="4502920" cy="767699"/>
          </a:xfrm>
          <a:prstGeom prst="rect">
            <a:avLst/>
          </a:prstGeom>
          <a:solidFill>
            <a:srgbClr val="00B050"/>
          </a:solidFill>
          <a:ln w="9525"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600"/>
              <a:buFont typeface="Arial"/>
              <a:buNone/>
            </a:pPr>
            <a:r>
              <a:rPr lang="en-GB" sz="1600" b="0" i="0" u="none" strike="noStrike" cap="none">
                <a:solidFill>
                  <a:schemeClr val="dk1"/>
                </a:solidFill>
                <a:latin typeface="Arial"/>
                <a:ea typeface="Arial"/>
                <a:cs typeface="Arial"/>
                <a:sym typeface="Arial"/>
              </a:rPr>
              <a:t>Examples include: Iron and Calcium – two of the most important minerals </a:t>
            </a:r>
            <a:endParaRPr sz="16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7">
                                            <p:txEl>
                                              <p:pRg st="0" end="0"/>
                                            </p:txEl>
                                          </p:spTgt>
                                        </p:tgtEl>
                                        <p:attrNameLst>
                                          <p:attrName>style.visibility</p:attrName>
                                        </p:attrNameLst>
                                      </p:cBhvr>
                                      <p:to>
                                        <p:strVal val="visible"/>
                                      </p:to>
                                    </p:set>
                                    <p:anim calcmode="lin" valueType="num">
                                      <p:cBhvr additive="base">
                                        <p:cTn id="7" dur="500"/>
                                        <p:tgtEl>
                                          <p:spTgt spid="27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77">
                                            <p:txEl>
                                              <p:pRg st="1" end="1"/>
                                            </p:txEl>
                                          </p:spTgt>
                                        </p:tgtEl>
                                        <p:attrNameLst>
                                          <p:attrName>style.visibility</p:attrName>
                                        </p:attrNameLst>
                                      </p:cBhvr>
                                      <p:to>
                                        <p:strVal val="visible"/>
                                      </p:to>
                                    </p:set>
                                    <p:anim calcmode="lin" valueType="num">
                                      <p:cBhvr additive="base">
                                        <p:cTn id="12" dur="500"/>
                                        <p:tgtEl>
                                          <p:spTgt spid="27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77">
                                            <p:txEl>
                                              <p:pRg st="2" end="2"/>
                                            </p:txEl>
                                          </p:spTgt>
                                        </p:tgtEl>
                                        <p:attrNameLst>
                                          <p:attrName>style.visibility</p:attrName>
                                        </p:attrNameLst>
                                      </p:cBhvr>
                                      <p:to>
                                        <p:strVal val="visible"/>
                                      </p:to>
                                    </p:set>
                                    <p:anim calcmode="lin" valueType="num">
                                      <p:cBhvr additive="base">
                                        <p:cTn id="17" dur="500"/>
                                        <p:tgtEl>
                                          <p:spTgt spid="27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77">
                                            <p:txEl>
                                              <p:pRg st="3" end="3"/>
                                            </p:txEl>
                                          </p:spTgt>
                                        </p:tgtEl>
                                        <p:attrNameLst>
                                          <p:attrName>style.visibility</p:attrName>
                                        </p:attrNameLst>
                                      </p:cBhvr>
                                      <p:to>
                                        <p:strVal val="visible"/>
                                      </p:to>
                                    </p:set>
                                    <p:anim calcmode="lin" valueType="num">
                                      <p:cBhvr additive="base">
                                        <p:cTn id="22" dur="500"/>
                                        <p:tgtEl>
                                          <p:spTgt spid="27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77">
                                            <p:txEl>
                                              <p:pRg st="4" end="4"/>
                                            </p:txEl>
                                          </p:spTgt>
                                        </p:tgtEl>
                                        <p:attrNameLst>
                                          <p:attrName>style.visibility</p:attrName>
                                        </p:attrNameLst>
                                      </p:cBhvr>
                                      <p:to>
                                        <p:strVal val="visible"/>
                                      </p:to>
                                    </p:set>
                                    <p:anim calcmode="lin" valueType="num">
                                      <p:cBhvr additive="base">
                                        <p:cTn id="27" dur="500"/>
                                        <p:tgtEl>
                                          <p:spTgt spid="27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77">
                                            <p:txEl>
                                              <p:pRg st="5" end="5"/>
                                            </p:txEl>
                                          </p:spTgt>
                                        </p:tgtEl>
                                        <p:attrNameLst>
                                          <p:attrName>style.visibility</p:attrName>
                                        </p:attrNameLst>
                                      </p:cBhvr>
                                      <p:to>
                                        <p:strVal val="visible"/>
                                      </p:to>
                                    </p:set>
                                    <p:anim calcmode="lin" valueType="num">
                                      <p:cBhvr additive="base">
                                        <p:cTn id="32" dur="500"/>
                                        <p:tgtEl>
                                          <p:spTgt spid="27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7">
                                            <p:txEl>
                                              <p:pRg st="6" end="6"/>
                                            </p:txEl>
                                          </p:spTgt>
                                        </p:tgtEl>
                                        <p:attrNameLst>
                                          <p:attrName>style.visibility</p:attrName>
                                        </p:attrNameLst>
                                      </p:cBhvr>
                                      <p:to>
                                        <p:strVal val="visible"/>
                                      </p:to>
                                    </p:set>
                                    <p:anim calcmode="lin" valueType="num">
                                      <p:cBhvr additive="base">
                                        <p:cTn id="37" dur="500"/>
                                        <p:tgtEl>
                                          <p:spTgt spid="27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79">
                                            <p:txEl>
                                              <p:pRg st="0" end="0"/>
                                            </p:txEl>
                                          </p:spTgt>
                                        </p:tgtEl>
                                        <p:attrNameLst>
                                          <p:attrName>style.visibility</p:attrName>
                                        </p:attrNameLst>
                                      </p:cBhvr>
                                      <p:to>
                                        <p:strVal val="visible"/>
                                      </p:to>
                                    </p:set>
                                    <p:anim calcmode="lin" valueType="num">
                                      <p:cBhvr additive="base">
                                        <p:cTn id="42" dur="500"/>
                                        <p:tgtEl>
                                          <p:spTgt spid="2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79">
                                            <p:txEl>
                                              <p:pRg st="1" end="1"/>
                                            </p:txEl>
                                          </p:spTgt>
                                        </p:tgtEl>
                                        <p:attrNameLst>
                                          <p:attrName>style.visibility</p:attrName>
                                        </p:attrNameLst>
                                      </p:cBhvr>
                                      <p:to>
                                        <p:strVal val="visible"/>
                                      </p:to>
                                    </p:set>
                                    <p:anim calcmode="lin" valueType="num">
                                      <p:cBhvr additive="base">
                                        <p:cTn id="47" dur="500"/>
                                        <p:tgtEl>
                                          <p:spTgt spid="2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80">
                                            <p:txEl>
                                              <p:pRg st="0" end="0"/>
                                            </p:txEl>
                                          </p:spTgt>
                                        </p:tgtEl>
                                        <p:attrNameLst>
                                          <p:attrName>style.visibility</p:attrName>
                                        </p:attrNameLst>
                                      </p:cBhvr>
                                      <p:to>
                                        <p:strVal val="visible"/>
                                      </p:to>
                                    </p:set>
                                    <p:anim calcmode="lin" valueType="num">
                                      <p:cBhvr additive="base">
                                        <p:cTn id="52" dur="500"/>
                                        <p:tgtEl>
                                          <p:spTgt spid="28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Calibri"/>
              <a:buNone/>
            </a:pPr>
            <a:r>
              <a:rPr lang="en-GB" sz="3600" b="1" dirty="0"/>
              <a:t>LO1 Know about the nutrients needed for a healthy, balanced diet</a:t>
            </a:r>
            <a:endParaRPr sz="3600" dirty="0">
              <a:solidFill>
                <a:srgbClr val="00B0F0"/>
              </a:solidFill>
              <a:latin typeface="Source Sans Pro"/>
              <a:ea typeface="Source Sans Pro"/>
              <a:cs typeface="Source Sans Pro"/>
              <a:sym typeface="Source Sans Pro"/>
            </a:endParaRPr>
          </a:p>
        </p:txBody>
      </p:sp>
      <p:sp>
        <p:nvSpPr>
          <p:cNvPr id="104" name="Google Shape;104;p16"/>
          <p:cNvSpPr txBox="1">
            <a:spLocks noGrp="1"/>
          </p:cNvSpPr>
          <p:nvPr>
            <p:ph idx="1"/>
          </p:nvPr>
        </p:nvSpPr>
        <p:spPr>
          <a:xfrm>
            <a:off x="1279301" y="1931831"/>
            <a:ext cx="4816699" cy="4185633"/>
          </a:xfrm>
          <a:prstGeom prst="rect">
            <a:avLst/>
          </a:prstGeom>
          <a:solidFill>
            <a:srgbClr val="F2F2F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400"/>
              <a:buNone/>
            </a:pPr>
            <a:endParaRPr sz="2400" b="1" u="sng" dirty="0">
              <a:latin typeface="Calibri"/>
              <a:ea typeface="Calibri"/>
              <a:cs typeface="Calibri"/>
              <a:sym typeface="Calibri"/>
            </a:endParaRPr>
          </a:p>
          <a:p>
            <a:pPr marL="0" lvl="0" indent="0" algn="ctr" rtl="0">
              <a:lnSpc>
                <a:spcPct val="90000"/>
              </a:lnSpc>
              <a:spcBef>
                <a:spcPts val="1000"/>
              </a:spcBef>
              <a:spcAft>
                <a:spcPts val="0"/>
              </a:spcAft>
              <a:buClr>
                <a:schemeClr val="dk1"/>
              </a:buClr>
              <a:buSzPts val="2400"/>
              <a:buNone/>
            </a:pPr>
            <a:endParaRPr sz="2400" b="1" u="sng" dirty="0">
              <a:latin typeface="Calibri"/>
              <a:ea typeface="Calibri"/>
              <a:cs typeface="Calibri"/>
              <a:sym typeface="Calibri"/>
            </a:endParaRPr>
          </a:p>
          <a:p>
            <a:pPr marL="0" lvl="0" indent="0" algn="ctr" rtl="0">
              <a:lnSpc>
                <a:spcPct val="90000"/>
              </a:lnSpc>
              <a:spcBef>
                <a:spcPts val="1000"/>
              </a:spcBef>
              <a:spcAft>
                <a:spcPts val="0"/>
              </a:spcAft>
              <a:buClr>
                <a:schemeClr val="dk1"/>
              </a:buClr>
              <a:buSzPts val="2400"/>
              <a:buNone/>
            </a:pPr>
            <a:r>
              <a:rPr lang="en-GB" sz="2400" b="1" u="sng" dirty="0">
                <a:latin typeface="Calibri"/>
                <a:ea typeface="Calibri"/>
                <a:cs typeface="Calibri"/>
                <a:sym typeface="Calibri"/>
              </a:rPr>
              <a:t>Balanced Diet</a:t>
            </a:r>
            <a:endParaRPr dirty="0"/>
          </a:p>
          <a:p>
            <a:pPr marL="0" lvl="0" indent="0" algn="ctr" rtl="0">
              <a:lnSpc>
                <a:spcPct val="90000"/>
              </a:lnSpc>
              <a:spcBef>
                <a:spcPts val="1000"/>
              </a:spcBef>
              <a:spcAft>
                <a:spcPts val="0"/>
              </a:spcAft>
              <a:buClr>
                <a:schemeClr val="dk1"/>
              </a:buClr>
              <a:buSzPts val="2400"/>
              <a:buNone/>
            </a:pPr>
            <a:endParaRPr sz="2400" b="1" u="sng" dirty="0">
              <a:latin typeface="Calibri"/>
              <a:ea typeface="Calibri"/>
              <a:cs typeface="Calibri"/>
              <a:sym typeface="Calibri"/>
            </a:endParaRPr>
          </a:p>
          <a:p>
            <a:pPr marL="0" lvl="0" indent="0" algn="ctr" rtl="0">
              <a:lnSpc>
                <a:spcPct val="90000"/>
              </a:lnSpc>
              <a:spcBef>
                <a:spcPts val="1000"/>
              </a:spcBef>
              <a:spcAft>
                <a:spcPts val="0"/>
              </a:spcAft>
              <a:buClr>
                <a:schemeClr val="dk1"/>
              </a:buClr>
              <a:buSzPts val="2400"/>
              <a:buNone/>
            </a:pPr>
            <a:r>
              <a:rPr lang="en-GB" sz="2400" b="1" u="sng" dirty="0">
                <a:latin typeface="Calibri"/>
                <a:ea typeface="Calibri"/>
                <a:cs typeface="Calibri"/>
                <a:sym typeface="Calibri"/>
              </a:rPr>
              <a:t>Nutrients</a:t>
            </a:r>
            <a:endParaRPr dirty="0"/>
          </a:p>
          <a:p>
            <a:pPr marL="0" lvl="0" indent="0" algn="ctr" rtl="0">
              <a:lnSpc>
                <a:spcPct val="90000"/>
              </a:lnSpc>
              <a:spcBef>
                <a:spcPts val="1000"/>
              </a:spcBef>
              <a:spcAft>
                <a:spcPts val="0"/>
              </a:spcAft>
              <a:buClr>
                <a:schemeClr val="dk1"/>
              </a:buClr>
              <a:buSzPts val="2400"/>
              <a:buNone/>
            </a:pPr>
            <a:endParaRPr sz="2400" b="1" u="sng" dirty="0">
              <a:latin typeface="Calibri"/>
              <a:ea typeface="Calibri"/>
              <a:cs typeface="Calibri"/>
              <a:sym typeface="Calibri"/>
            </a:endParaRPr>
          </a:p>
          <a:p>
            <a:pPr marL="0" lvl="0" indent="0" algn="ctr" rtl="0">
              <a:lnSpc>
                <a:spcPct val="90000"/>
              </a:lnSpc>
              <a:spcBef>
                <a:spcPts val="1000"/>
              </a:spcBef>
              <a:spcAft>
                <a:spcPts val="0"/>
              </a:spcAft>
              <a:buClr>
                <a:schemeClr val="dk1"/>
              </a:buClr>
              <a:buSzPts val="2400"/>
              <a:buNone/>
            </a:pPr>
            <a:r>
              <a:rPr lang="en-GB" sz="2400" b="1" u="sng" dirty="0">
                <a:latin typeface="Calibri"/>
                <a:ea typeface="Calibri"/>
                <a:cs typeface="Calibri"/>
                <a:sym typeface="Calibri"/>
              </a:rPr>
              <a:t>Nutrients and their roles </a:t>
            </a:r>
            <a:endParaRPr dirty="0"/>
          </a:p>
          <a:p>
            <a:pPr marL="0" lvl="0" indent="0" algn="ctr" rtl="0">
              <a:lnSpc>
                <a:spcPct val="90000"/>
              </a:lnSpc>
              <a:spcBef>
                <a:spcPts val="1000"/>
              </a:spcBef>
              <a:spcAft>
                <a:spcPts val="0"/>
              </a:spcAft>
              <a:buClr>
                <a:schemeClr val="dk1"/>
              </a:buClr>
              <a:buSzPts val="2400"/>
              <a:buNone/>
            </a:pPr>
            <a:endParaRPr sz="2400" b="1" u="sng" dirty="0">
              <a:latin typeface="Calibri"/>
              <a:ea typeface="Calibri"/>
              <a:cs typeface="Calibri"/>
              <a:sym typeface="Calibri"/>
            </a:endParaRPr>
          </a:p>
          <a:p>
            <a:pPr marL="0" lvl="0" indent="0" algn="ctr" rtl="0">
              <a:lnSpc>
                <a:spcPct val="90000"/>
              </a:lnSpc>
              <a:spcBef>
                <a:spcPts val="1000"/>
              </a:spcBef>
              <a:spcAft>
                <a:spcPts val="0"/>
              </a:spcAft>
              <a:buClr>
                <a:schemeClr val="dk1"/>
              </a:buClr>
              <a:buSzPts val="2400"/>
              <a:buNone/>
            </a:pPr>
            <a:r>
              <a:rPr lang="en-GB" sz="2400" b="1" u="sng" dirty="0">
                <a:latin typeface="Calibri"/>
                <a:ea typeface="Calibri"/>
                <a:cs typeface="Calibri"/>
                <a:sym typeface="Calibri"/>
              </a:rPr>
              <a:t>Food sources of nutrients  </a:t>
            </a:r>
            <a:endParaRPr dirty="0"/>
          </a:p>
          <a:p>
            <a:pPr marL="0" lvl="0" indent="0" algn="ctr" rtl="0">
              <a:lnSpc>
                <a:spcPct val="90000"/>
              </a:lnSpc>
              <a:spcBef>
                <a:spcPts val="1000"/>
              </a:spcBef>
              <a:spcAft>
                <a:spcPts val="0"/>
              </a:spcAft>
              <a:buClr>
                <a:schemeClr val="dk1"/>
              </a:buClr>
              <a:buSzPts val="2400"/>
              <a:buNone/>
            </a:pPr>
            <a:endParaRPr sz="2400" dirty="0">
              <a:latin typeface="Calibri"/>
              <a:ea typeface="Calibri"/>
              <a:cs typeface="Calibri"/>
              <a:sym typeface="Calibri"/>
            </a:endParaRPr>
          </a:p>
          <a:p>
            <a:pPr marL="0" lvl="0" indent="0" algn="ctr" rtl="0">
              <a:lnSpc>
                <a:spcPct val="90000"/>
              </a:lnSpc>
              <a:spcBef>
                <a:spcPts val="1000"/>
              </a:spcBef>
              <a:spcAft>
                <a:spcPts val="0"/>
              </a:spcAft>
              <a:buClr>
                <a:srgbClr val="00B0F0"/>
              </a:buClr>
              <a:buSzPts val="2400"/>
              <a:buNone/>
            </a:pPr>
            <a:r>
              <a:rPr lang="en-GB" sz="2400" dirty="0">
                <a:solidFill>
                  <a:srgbClr val="00B0F0"/>
                </a:solidFill>
                <a:latin typeface="Calibri"/>
                <a:ea typeface="Calibri"/>
                <a:cs typeface="Calibri"/>
                <a:sym typeface="Calibri"/>
              </a:rPr>
              <a:t>	</a:t>
            </a:r>
            <a:endParaRPr dirty="0"/>
          </a:p>
        </p:txBody>
      </p:sp>
      <p:sp>
        <p:nvSpPr>
          <p:cNvPr id="105" name="Google Shape;105;p16" descr="9k="/>
          <p:cNvSpPr/>
          <p:nvPr/>
        </p:nvSpPr>
        <p:spPr>
          <a:xfrm>
            <a:off x="0" y="-25400"/>
            <a:ext cx="406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6" name="Google Shape;106;p16" descr="9k="/>
          <p:cNvSpPr/>
          <p:nvPr/>
        </p:nvSpPr>
        <p:spPr>
          <a:xfrm>
            <a:off x="0" y="-25400"/>
            <a:ext cx="406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7" name="Google Shape;107;p16" descr="9k="/>
          <p:cNvSpPr/>
          <p:nvPr/>
        </p:nvSpPr>
        <p:spPr>
          <a:xfrm>
            <a:off x="5892800" y="3276600"/>
            <a:ext cx="406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8" name="Google Shape;108;p16" descr="9k="/>
          <p:cNvSpPr/>
          <p:nvPr/>
        </p:nvSpPr>
        <p:spPr>
          <a:xfrm>
            <a:off x="5892800" y="3276600"/>
            <a:ext cx="406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9" name="Google Shape;109;p16"/>
          <p:cNvSpPr/>
          <p:nvPr/>
        </p:nvSpPr>
        <p:spPr>
          <a:xfrm>
            <a:off x="5892800" y="2112135"/>
            <a:ext cx="829972" cy="3825026"/>
          </a:xfrm>
          <a:prstGeom prst="rightBrace">
            <a:avLst>
              <a:gd name="adj1" fmla="val 0"/>
              <a:gd name="adj2" fmla="val 50000"/>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10" name="Google Shape;110;p16"/>
          <p:cNvSpPr/>
          <p:nvPr/>
        </p:nvSpPr>
        <p:spPr>
          <a:xfrm>
            <a:off x="7006107" y="3436513"/>
            <a:ext cx="2859110" cy="1176270"/>
          </a:xfrm>
          <a:prstGeom prst="rect">
            <a:avLst/>
          </a:prstGeom>
          <a:solidFill>
            <a:srgbClr val="FFC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n-GB" sz="3200" b="0" i="0" u="none" strike="noStrike" cap="none">
                <a:solidFill>
                  <a:schemeClr val="dk1"/>
                </a:solidFill>
                <a:latin typeface="Calibri"/>
                <a:ea typeface="Calibri"/>
                <a:cs typeface="Calibri"/>
                <a:sym typeface="Calibri"/>
              </a:rPr>
              <a:t>Sub-headings</a:t>
            </a:r>
            <a:endParaRPr/>
          </a:p>
          <a:p>
            <a:pPr marL="0" marR="0" lvl="0" indent="0" algn="ctr" rtl="0">
              <a:spcBef>
                <a:spcPts val="0"/>
              </a:spcBef>
              <a:spcAft>
                <a:spcPts val="0"/>
              </a:spcAft>
              <a:buNone/>
            </a:pPr>
            <a:endParaRPr sz="32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additive="base">
                                        <p:cTn id="7" dur="500"/>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GB" b="1">
                <a:solidFill>
                  <a:schemeClr val="dk1"/>
                </a:solidFill>
                <a:latin typeface="Arial"/>
                <a:ea typeface="Arial"/>
                <a:cs typeface="Arial"/>
                <a:sym typeface="Arial"/>
              </a:rPr>
              <a:t>Minerals</a:t>
            </a:r>
            <a:endParaRPr b="1">
              <a:solidFill>
                <a:schemeClr val="dk1"/>
              </a:solidFill>
              <a:latin typeface="Arial"/>
              <a:ea typeface="Arial"/>
              <a:cs typeface="Arial"/>
              <a:sym typeface="Arial"/>
            </a:endParaRPr>
          </a:p>
        </p:txBody>
      </p:sp>
      <p:sp>
        <p:nvSpPr>
          <p:cNvPr id="286" name="Google Shape;286;p37"/>
          <p:cNvSpPr txBox="1">
            <a:spLocks noGrp="1"/>
          </p:cNvSpPr>
          <p:nvPr>
            <p:ph idx="1"/>
          </p:nvPr>
        </p:nvSpPr>
        <p:spPr>
          <a:xfrm>
            <a:off x="489398" y="1825624"/>
            <a:ext cx="5100034" cy="4507349"/>
          </a:xfrm>
          <a:prstGeom prst="rect">
            <a:avLst/>
          </a:prstGeom>
          <a:solidFill>
            <a:srgbClr val="F2F2F2"/>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000"/>
              <a:buNone/>
            </a:pPr>
            <a:r>
              <a:rPr lang="en-GB" sz="2000" b="1" u="sng">
                <a:latin typeface="Arial"/>
                <a:ea typeface="Arial"/>
                <a:cs typeface="Arial"/>
                <a:sym typeface="Arial"/>
              </a:rPr>
              <a:t>Calcium </a:t>
            </a:r>
            <a:endParaRPr sz="2000" b="1" u="sng">
              <a:latin typeface="Arial"/>
              <a:ea typeface="Arial"/>
              <a:cs typeface="Arial"/>
              <a:sym typeface="Arial"/>
            </a:endParaRPr>
          </a:p>
          <a:p>
            <a:pPr marL="228600" lvl="0" indent="-228600" algn="ctr" rtl="0">
              <a:lnSpc>
                <a:spcPct val="90000"/>
              </a:lnSpc>
              <a:spcBef>
                <a:spcPts val="1000"/>
              </a:spcBef>
              <a:spcAft>
                <a:spcPts val="0"/>
              </a:spcAft>
              <a:buClr>
                <a:schemeClr val="dk1"/>
              </a:buClr>
              <a:buSzPts val="2000"/>
              <a:buChar char="•"/>
            </a:pPr>
            <a:r>
              <a:rPr lang="en-GB" sz="2000">
                <a:latin typeface="Arial"/>
                <a:ea typeface="Arial"/>
                <a:cs typeface="Arial"/>
                <a:sym typeface="Arial"/>
              </a:rPr>
              <a:t>Important in the formation of bones and teeth, helping to make bones strong</a:t>
            </a:r>
            <a:endParaRPr/>
          </a:p>
          <a:p>
            <a:pPr marL="228600" lvl="0" indent="-228600" algn="ctr" rtl="0">
              <a:lnSpc>
                <a:spcPct val="90000"/>
              </a:lnSpc>
              <a:spcBef>
                <a:spcPts val="1000"/>
              </a:spcBef>
              <a:spcAft>
                <a:spcPts val="0"/>
              </a:spcAft>
              <a:buClr>
                <a:schemeClr val="dk1"/>
              </a:buClr>
              <a:buSzPts val="2000"/>
              <a:buChar char="•"/>
            </a:pPr>
            <a:r>
              <a:rPr lang="en-GB" sz="2000">
                <a:latin typeface="Arial"/>
                <a:ea typeface="Arial"/>
                <a:cs typeface="Arial"/>
                <a:sym typeface="Arial"/>
              </a:rPr>
              <a:t>Important for older people as it helps to maintain bone density</a:t>
            </a:r>
            <a:endParaRPr/>
          </a:p>
          <a:p>
            <a:pPr marL="228600" lvl="0" indent="-228600" algn="ctr" rtl="0">
              <a:lnSpc>
                <a:spcPct val="90000"/>
              </a:lnSpc>
              <a:spcBef>
                <a:spcPts val="1000"/>
              </a:spcBef>
              <a:spcAft>
                <a:spcPts val="0"/>
              </a:spcAft>
              <a:buClr>
                <a:schemeClr val="dk1"/>
              </a:buClr>
              <a:buSzPts val="2000"/>
              <a:buChar char="•"/>
            </a:pPr>
            <a:r>
              <a:rPr lang="en-GB" sz="2000">
                <a:latin typeface="Arial"/>
                <a:ea typeface="Arial"/>
                <a:cs typeface="Arial"/>
                <a:sym typeface="Arial"/>
              </a:rPr>
              <a:t>Help with the clotting of your blood (healing wounds and preventing infections)</a:t>
            </a:r>
            <a:endParaRPr/>
          </a:p>
          <a:p>
            <a:pPr marL="228600" lvl="0" indent="-228600" algn="ctr" rtl="0">
              <a:lnSpc>
                <a:spcPct val="90000"/>
              </a:lnSpc>
              <a:spcBef>
                <a:spcPts val="1000"/>
              </a:spcBef>
              <a:spcAft>
                <a:spcPts val="0"/>
              </a:spcAft>
              <a:buClr>
                <a:schemeClr val="dk1"/>
              </a:buClr>
              <a:buSzPts val="2000"/>
              <a:buChar char="•"/>
            </a:pPr>
            <a:r>
              <a:rPr lang="en-GB" sz="2000">
                <a:latin typeface="Arial"/>
                <a:ea typeface="Arial"/>
                <a:cs typeface="Arial"/>
                <a:sym typeface="Arial"/>
              </a:rPr>
              <a:t>Lack of calcium could result in rickets (children) or osteoporosis (adults)</a:t>
            </a:r>
            <a:endParaRPr sz="2000">
              <a:latin typeface="Arial"/>
              <a:ea typeface="Arial"/>
              <a:cs typeface="Arial"/>
              <a:sym typeface="Arial"/>
            </a:endParaRPr>
          </a:p>
          <a:p>
            <a:pPr marL="0" lvl="0" indent="0" algn="ctr" rtl="0">
              <a:lnSpc>
                <a:spcPct val="90000"/>
              </a:lnSpc>
              <a:spcBef>
                <a:spcPts val="1000"/>
              </a:spcBef>
              <a:spcAft>
                <a:spcPts val="0"/>
              </a:spcAft>
              <a:buClr>
                <a:schemeClr val="dk1"/>
              </a:buClr>
              <a:buSzPts val="2000"/>
              <a:buNone/>
            </a:pPr>
            <a:endParaRPr sz="2000">
              <a:latin typeface="Arial"/>
              <a:ea typeface="Arial"/>
              <a:cs typeface="Arial"/>
              <a:sym typeface="Arial"/>
            </a:endParaRPr>
          </a:p>
        </p:txBody>
      </p:sp>
      <p:sp>
        <p:nvSpPr>
          <p:cNvPr id="287" name="Google Shape;287;p37"/>
          <p:cNvSpPr txBox="1"/>
          <p:nvPr/>
        </p:nvSpPr>
        <p:spPr>
          <a:xfrm>
            <a:off x="6065949" y="393923"/>
            <a:ext cx="5808371" cy="2708200"/>
          </a:xfrm>
          <a:prstGeom prst="rect">
            <a:avLst/>
          </a:prstGeom>
          <a:solidFill>
            <a:srgbClr val="F2F2F2"/>
          </a:solid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000"/>
              <a:buFont typeface="Arial"/>
              <a:buNone/>
            </a:pPr>
            <a:r>
              <a:rPr lang="en-GB" sz="2000" b="0" i="0" u="none" strike="noStrike" cap="none">
                <a:solidFill>
                  <a:schemeClr val="dk1"/>
                </a:solidFill>
                <a:latin typeface="Arial"/>
                <a:ea typeface="Arial"/>
                <a:cs typeface="Arial"/>
                <a:sym typeface="Arial"/>
              </a:rPr>
              <a:t>Good sources of calcium include: Milk, cheese and other dairy foods, green leafy vegetables – such as broccoli, cabbage, Soya beans, tofu, nuts, fish (where you eat the bones – sardines) </a:t>
            </a:r>
            <a:endParaRPr/>
          </a:p>
          <a:p>
            <a:pPr marL="0" marR="0" lvl="0" indent="0" algn="ctr" rtl="0">
              <a:lnSpc>
                <a:spcPct val="90000"/>
              </a:lnSpc>
              <a:spcBef>
                <a:spcPts val="10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2000"/>
              <a:buFont typeface="Arial"/>
              <a:buNone/>
            </a:pPr>
            <a:r>
              <a:rPr lang="en-GB" sz="2000" b="0" i="0" u="none" strike="noStrike" cap="none">
                <a:solidFill>
                  <a:schemeClr val="dk1"/>
                </a:solidFill>
                <a:latin typeface="Arial"/>
                <a:ea typeface="Arial"/>
                <a:cs typeface="Arial"/>
                <a:sym typeface="Arial"/>
              </a:rPr>
              <a:t>Adults need around 700mg of calcium a day – however, over 1500mg can result in stomach pain/ diarrhoea </a:t>
            </a:r>
            <a:endParaRPr sz="20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p:txBody>
      </p:sp>
      <p:pic>
        <p:nvPicPr>
          <p:cNvPr id="288" name="Google Shape;288;p37" descr="Image result for calcium sources"/>
          <p:cNvPicPr preferRelativeResize="0"/>
          <p:nvPr/>
        </p:nvPicPr>
        <p:blipFill rotWithShape="1">
          <a:blip r:embed="rId3">
            <a:alphaModFix/>
          </a:blip>
          <a:srcRect/>
          <a:stretch/>
        </p:blipFill>
        <p:spPr>
          <a:xfrm>
            <a:off x="7128455" y="3699240"/>
            <a:ext cx="3683357" cy="194958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
                                            <p:txEl>
                                              <p:pRg st="0" end="0"/>
                                            </p:txEl>
                                          </p:spTgt>
                                        </p:tgtEl>
                                        <p:attrNameLst>
                                          <p:attrName>style.visibility</p:attrName>
                                        </p:attrNameLst>
                                      </p:cBhvr>
                                      <p:to>
                                        <p:strVal val="visible"/>
                                      </p:to>
                                    </p:set>
                                    <p:anim calcmode="lin" valueType="num">
                                      <p:cBhvr additive="base">
                                        <p:cTn id="7" dur="500"/>
                                        <p:tgtEl>
                                          <p:spTgt spid="28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86">
                                            <p:txEl>
                                              <p:pRg st="1" end="1"/>
                                            </p:txEl>
                                          </p:spTgt>
                                        </p:tgtEl>
                                        <p:attrNameLst>
                                          <p:attrName>style.visibility</p:attrName>
                                        </p:attrNameLst>
                                      </p:cBhvr>
                                      <p:to>
                                        <p:strVal val="visible"/>
                                      </p:to>
                                    </p:set>
                                    <p:anim calcmode="lin" valueType="num">
                                      <p:cBhvr additive="base">
                                        <p:cTn id="12" dur="500"/>
                                        <p:tgtEl>
                                          <p:spTgt spid="28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86">
                                            <p:txEl>
                                              <p:pRg st="2" end="2"/>
                                            </p:txEl>
                                          </p:spTgt>
                                        </p:tgtEl>
                                        <p:attrNameLst>
                                          <p:attrName>style.visibility</p:attrName>
                                        </p:attrNameLst>
                                      </p:cBhvr>
                                      <p:to>
                                        <p:strVal val="visible"/>
                                      </p:to>
                                    </p:set>
                                    <p:anim calcmode="lin" valueType="num">
                                      <p:cBhvr additive="base">
                                        <p:cTn id="17" dur="500"/>
                                        <p:tgtEl>
                                          <p:spTgt spid="28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86">
                                            <p:txEl>
                                              <p:pRg st="3" end="3"/>
                                            </p:txEl>
                                          </p:spTgt>
                                        </p:tgtEl>
                                        <p:attrNameLst>
                                          <p:attrName>style.visibility</p:attrName>
                                        </p:attrNameLst>
                                      </p:cBhvr>
                                      <p:to>
                                        <p:strVal val="visible"/>
                                      </p:to>
                                    </p:set>
                                    <p:anim calcmode="lin" valueType="num">
                                      <p:cBhvr additive="base">
                                        <p:cTn id="22" dur="500"/>
                                        <p:tgtEl>
                                          <p:spTgt spid="28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86">
                                            <p:txEl>
                                              <p:pRg st="4" end="4"/>
                                            </p:txEl>
                                          </p:spTgt>
                                        </p:tgtEl>
                                        <p:attrNameLst>
                                          <p:attrName>style.visibility</p:attrName>
                                        </p:attrNameLst>
                                      </p:cBhvr>
                                      <p:to>
                                        <p:strVal val="visible"/>
                                      </p:to>
                                    </p:set>
                                    <p:anim calcmode="lin" valueType="num">
                                      <p:cBhvr additive="base">
                                        <p:cTn id="27" dur="500"/>
                                        <p:tgtEl>
                                          <p:spTgt spid="28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86">
                                            <p:txEl>
                                              <p:pRg st="5" end="5"/>
                                            </p:txEl>
                                          </p:spTgt>
                                        </p:tgtEl>
                                        <p:attrNameLst>
                                          <p:attrName>style.visibility</p:attrName>
                                        </p:attrNameLst>
                                      </p:cBhvr>
                                      <p:to>
                                        <p:strVal val="visible"/>
                                      </p:to>
                                    </p:set>
                                    <p:anim calcmode="lin" valueType="num">
                                      <p:cBhvr additive="base">
                                        <p:cTn id="32" dur="500"/>
                                        <p:tgtEl>
                                          <p:spTgt spid="28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87">
                                            <p:txEl>
                                              <p:pRg st="0" end="0"/>
                                            </p:txEl>
                                          </p:spTgt>
                                        </p:tgtEl>
                                        <p:attrNameLst>
                                          <p:attrName>style.visibility</p:attrName>
                                        </p:attrNameLst>
                                      </p:cBhvr>
                                      <p:to>
                                        <p:strVal val="visible"/>
                                      </p:to>
                                    </p:set>
                                    <p:anim calcmode="lin" valueType="num">
                                      <p:cBhvr additive="base">
                                        <p:cTn id="37" dur="500"/>
                                        <p:tgtEl>
                                          <p:spTgt spid="2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87">
                                            <p:txEl>
                                              <p:pRg st="1" end="1"/>
                                            </p:txEl>
                                          </p:spTgt>
                                        </p:tgtEl>
                                        <p:attrNameLst>
                                          <p:attrName>style.visibility</p:attrName>
                                        </p:attrNameLst>
                                      </p:cBhvr>
                                      <p:to>
                                        <p:strVal val="visible"/>
                                      </p:to>
                                    </p:set>
                                    <p:anim calcmode="lin" valueType="num">
                                      <p:cBhvr additive="base">
                                        <p:cTn id="42" dur="500"/>
                                        <p:tgtEl>
                                          <p:spTgt spid="2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87">
                                            <p:txEl>
                                              <p:pRg st="2" end="2"/>
                                            </p:txEl>
                                          </p:spTgt>
                                        </p:tgtEl>
                                        <p:attrNameLst>
                                          <p:attrName>style.visibility</p:attrName>
                                        </p:attrNameLst>
                                      </p:cBhvr>
                                      <p:to>
                                        <p:strVal val="visible"/>
                                      </p:to>
                                    </p:set>
                                    <p:anim calcmode="lin" valueType="num">
                                      <p:cBhvr additive="base">
                                        <p:cTn id="47" dur="500"/>
                                        <p:tgtEl>
                                          <p:spTgt spid="28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87">
                                            <p:txEl>
                                              <p:pRg st="3" end="3"/>
                                            </p:txEl>
                                          </p:spTgt>
                                        </p:tgtEl>
                                        <p:attrNameLst>
                                          <p:attrName>style.visibility</p:attrName>
                                        </p:attrNameLst>
                                      </p:cBhvr>
                                      <p:to>
                                        <p:strVal val="visible"/>
                                      </p:to>
                                    </p:set>
                                    <p:anim calcmode="lin" valueType="num">
                                      <p:cBhvr additive="base">
                                        <p:cTn id="52" dur="500"/>
                                        <p:tgtEl>
                                          <p:spTgt spid="2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87">
                                            <p:txEl>
                                              <p:pRg st="4" end="4"/>
                                            </p:txEl>
                                          </p:spTgt>
                                        </p:tgtEl>
                                        <p:attrNameLst>
                                          <p:attrName>style.visibility</p:attrName>
                                        </p:attrNameLst>
                                      </p:cBhvr>
                                      <p:to>
                                        <p:strVal val="visible"/>
                                      </p:to>
                                    </p:set>
                                    <p:anim calcmode="lin" valueType="num">
                                      <p:cBhvr additive="base">
                                        <p:cTn id="57" dur="500"/>
                                        <p:tgtEl>
                                          <p:spTgt spid="28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GB" b="1">
                <a:solidFill>
                  <a:schemeClr val="dk1"/>
                </a:solidFill>
                <a:latin typeface="Arial"/>
                <a:ea typeface="Arial"/>
                <a:cs typeface="Arial"/>
                <a:sym typeface="Arial"/>
              </a:rPr>
              <a:t>Minerals</a:t>
            </a:r>
            <a:endParaRPr b="1">
              <a:solidFill>
                <a:schemeClr val="dk1"/>
              </a:solidFill>
              <a:latin typeface="Arial"/>
              <a:ea typeface="Arial"/>
              <a:cs typeface="Arial"/>
              <a:sym typeface="Arial"/>
            </a:endParaRPr>
          </a:p>
        </p:txBody>
      </p:sp>
      <p:sp>
        <p:nvSpPr>
          <p:cNvPr id="294" name="Google Shape;294;p38"/>
          <p:cNvSpPr txBox="1">
            <a:spLocks noGrp="1"/>
          </p:cNvSpPr>
          <p:nvPr>
            <p:ph idx="1"/>
          </p:nvPr>
        </p:nvSpPr>
        <p:spPr>
          <a:xfrm>
            <a:off x="489397" y="1825624"/>
            <a:ext cx="5215943" cy="4507349"/>
          </a:xfrm>
          <a:prstGeom prst="rect">
            <a:avLst/>
          </a:prstGeom>
          <a:solidFill>
            <a:srgbClr val="F2F2F2"/>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000"/>
              <a:buNone/>
            </a:pPr>
            <a:r>
              <a:rPr lang="en-GB" sz="2000">
                <a:latin typeface="Arial"/>
                <a:ea typeface="Arial"/>
                <a:cs typeface="Arial"/>
                <a:sym typeface="Arial"/>
              </a:rPr>
              <a:t>Good sources of iron include: </a:t>
            </a:r>
            <a:endParaRPr/>
          </a:p>
          <a:p>
            <a:pPr marL="0" lvl="0" indent="0" algn="ctr" rtl="0">
              <a:lnSpc>
                <a:spcPct val="90000"/>
              </a:lnSpc>
              <a:spcBef>
                <a:spcPts val="1000"/>
              </a:spcBef>
              <a:spcAft>
                <a:spcPts val="0"/>
              </a:spcAft>
              <a:buClr>
                <a:schemeClr val="dk1"/>
              </a:buClr>
              <a:buSzPts val="2000"/>
              <a:buNone/>
            </a:pPr>
            <a:r>
              <a:rPr lang="en-GB" sz="2000">
                <a:latin typeface="Arial"/>
                <a:ea typeface="Arial"/>
                <a:cs typeface="Arial"/>
                <a:sym typeface="Arial"/>
              </a:rPr>
              <a:t>Liver, Meat (especially red meat), Beans/ Nuts, Dried fruit – such as dried apricots and Whole grains – such as brown rice</a:t>
            </a:r>
            <a:endParaRPr/>
          </a:p>
          <a:p>
            <a:pPr marL="0" lvl="0" indent="0" algn="l" rtl="0">
              <a:lnSpc>
                <a:spcPct val="90000"/>
              </a:lnSpc>
              <a:spcBef>
                <a:spcPts val="1000"/>
              </a:spcBef>
              <a:spcAft>
                <a:spcPts val="0"/>
              </a:spcAft>
              <a:buClr>
                <a:schemeClr val="dk1"/>
              </a:buClr>
              <a:buSzPts val="2000"/>
              <a:buNone/>
            </a:pPr>
            <a:endParaRPr sz="2000">
              <a:latin typeface="Arial"/>
              <a:ea typeface="Arial"/>
              <a:cs typeface="Arial"/>
              <a:sym typeface="Arial"/>
            </a:endParaRPr>
          </a:p>
          <a:p>
            <a:pPr marL="0" lvl="0" indent="0" algn="ctr" rtl="0">
              <a:lnSpc>
                <a:spcPct val="90000"/>
              </a:lnSpc>
              <a:spcBef>
                <a:spcPts val="1000"/>
              </a:spcBef>
              <a:spcAft>
                <a:spcPts val="0"/>
              </a:spcAft>
              <a:buClr>
                <a:schemeClr val="dk1"/>
              </a:buClr>
              <a:buSzPts val="2000"/>
              <a:buNone/>
            </a:pPr>
            <a:r>
              <a:rPr lang="en-GB" sz="2000" b="1" u="sng">
                <a:latin typeface="Arial"/>
                <a:ea typeface="Arial"/>
                <a:cs typeface="Arial"/>
                <a:sym typeface="Arial"/>
              </a:rPr>
              <a:t>How much?</a:t>
            </a:r>
            <a:endParaRPr/>
          </a:p>
          <a:p>
            <a:pPr marL="0" lvl="0" indent="0" algn="ctr" rtl="0">
              <a:lnSpc>
                <a:spcPct val="90000"/>
              </a:lnSpc>
              <a:spcBef>
                <a:spcPts val="1000"/>
              </a:spcBef>
              <a:spcAft>
                <a:spcPts val="0"/>
              </a:spcAft>
              <a:buClr>
                <a:schemeClr val="dk1"/>
              </a:buClr>
              <a:buSzPts val="2000"/>
              <a:buNone/>
            </a:pPr>
            <a:r>
              <a:rPr lang="en-GB" sz="2000">
                <a:latin typeface="Arial"/>
                <a:ea typeface="Arial"/>
                <a:cs typeface="Arial"/>
                <a:sym typeface="Arial"/>
              </a:rPr>
              <a:t>8.7mg a day for men, 14.8mg a day for women </a:t>
            </a:r>
            <a:endParaRPr sz="2000">
              <a:latin typeface="Arial"/>
              <a:ea typeface="Arial"/>
              <a:cs typeface="Arial"/>
              <a:sym typeface="Arial"/>
            </a:endParaRPr>
          </a:p>
          <a:p>
            <a:pPr marL="0" lvl="0" indent="0" algn="ctr" rtl="0">
              <a:lnSpc>
                <a:spcPct val="90000"/>
              </a:lnSpc>
              <a:spcBef>
                <a:spcPts val="1000"/>
              </a:spcBef>
              <a:spcAft>
                <a:spcPts val="0"/>
              </a:spcAft>
              <a:buClr>
                <a:schemeClr val="dk1"/>
              </a:buClr>
              <a:buSzPts val="2000"/>
              <a:buNone/>
            </a:pPr>
            <a:endParaRPr sz="2000">
              <a:latin typeface="Arial"/>
              <a:ea typeface="Arial"/>
              <a:cs typeface="Arial"/>
              <a:sym typeface="Arial"/>
            </a:endParaRPr>
          </a:p>
          <a:p>
            <a:pPr marL="0" lvl="0" indent="0" algn="ctr" rtl="0">
              <a:lnSpc>
                <a:spcPct val="90000"/>
              </a:lnSpc>
              <a:spcBef>
                <a:spcPts val="1000"/>
              </a:spcBef>
              <a:spcAft>
                <a:spcPts val="0"/>
              </a:spcAft>
              <a:buClr>
                <a:schemeClr val="dk1"/>
              </a:buClr>
              <a:buSzPts val="2000"/>
              <a:buNone/>
            </a:pPr>
            <a:r>
              <a:rPr lang="en-GB" sz="2000">
                <a:latin typeface="Arial"/>
                <a:ea typeface="Arial"/>
                <a:cs typeface="Arial"/>
                <a:sym typeface="Arial"/>
              </a:rPr>
              <a:t>Over 20mg of iron per day can result in: constipation, nausea, vomiting  and stomach pain </a:t>
            </a:r>
            <a:endParaRPr/>
          </a:p>
          <a:p>
            <a:pPr marL="0" lvl="0" indent="0" algn="ctr" rtl="0">
              <a:lnSpc>
                <a:spcPct val="90000"/>
              </a:lnSpc>
              <a:spcBef>
                <a:spcPts val="1000"/>
              </a:spcBef>
              <a:spcAft>
                <a:spcPts val="0"/>
              </a:spcAft>
              <a:buClr>
                <a:schemeClr val="dk1"/>
              </a:buClr>
              <a:buSzPts val="2000"/>
              <a:buNone/>
            </a:pPr>
            <a:endParaRPr sz="2000">
              <a:latin typeface="Arial"/>
              <a:ea typeface="Arial"/>
              <a:cs typeface="Arial"/>
              <a:sym typeface="Arial"/>
            </a:endParaRPr>
          </a:p>
        </p:txBody>
      </p:sp>
      <p:sp>
        <p:nvSpPr>
          <p:cNvPr id="295" name="Google Shape;295;p38"/>
          <p:cNvSpPr txBox="1"/>
          <p:nvPr/>
        </p:nvSpPr>
        <p:spPr>
          <a:xfrm>
            <a:off x="6065949" y="393923"/>
            <a:ext cx="5808371" cy="3134888"/>
          </a:xfrm>
          <a:prstGeom prst="rect">
            <a:avLst/>
          </a:prstGeom>
          <a:solidFill>
            <a:srgbClr val="F2F2F2"/>
          </a:solid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000"/>
              <a:buFont typeface="Arial"/>
              <a:buNone/>
            </a:pPr>
            <a:r>
              <a:rPr lang="en-GB" sz="2000" b="1" i="0" u="sng" strike="noStrike" cap="none">
                <a:solidFill>
                  <a:schemeClr val="dk1"/>
                </a:solidFill>
                <a:latin typeface="Arial"/>
                <a:ea typeface="Arial"/>
                <a:cs typeface="Arial"/>
                <a:sym typeface="Arial"/>
              </a:rPr>
              <a:t>Iron</a:t>
            </a:r>
            <a:endParaRPr/>
          </a:p>
          <a:p>
            <a:pPr marL="228600" marR="0" lvl="0" indent="-228600" algn="ctr" rtl="0">
              <a:lnSpc>
                <a:spcPct val="90000"/>
              </a:lnSpc>
              <a:spcBef>
                <a:spcPts val="100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Important in the formation of red blood cells (RBCs) so without iron the blood would not be able to carry oxygen around the body</a:t>
            </a:r>
            <a:endParaRPr/>
          </a:p>
          <a:p>
            <a:pPr marL="228600" marR="0" lvl="0" indent="-228600" algn="ctr" rtl="0">
              <a:lnSpc>
                <a:spcPct val="90000"/>
              </a:lnSpc>
              <a:spcBef>
                <a:spcPts val="100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Lack of iron can lead to anaemia (iron deficiency)</a:t>
            </a:r>
            <a:endParaRPr/>
          </a:p>
          <a:p>
            <a:pPr marL="228600" marR="0" lvl="0" indent="-228600" algn="ctr" rtl="0">
              <a:lnSpc>
                <a:spcPct val="90000"/>
              </a:lnSpc>
              <a:spcBef>
                <a:spcPts val="100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Essential for long distance athletes – who need strong blood supply and significant levels of RBCs</a:t>
            </a:r>
            <a:endParaRPr sz="20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p:txBody>
      </p:sp>
      <p:pic>
        <p:nvPicPr>
          <p:cNvPr id="296" name="Google Shape;296;p38" descr="Image result for steak"/>
          <p:cNvPicPr preferRelativeResize="0"/>
          <p:nvPr/>
        </p:nvPicPr>
        <p:blipFill rotWithShape="1">
          <a:blip r:embed="rId3">
            <a:alphaModFix/>
          </a:blip>
          <a:srcRect/>
          <a:stretch/>
        </p:blipFill>
        <p:spPr>
          <a:xfrm>
            <a:off x="7684211" y="3905428"/>
            <a:ext cx="2793406" cy="22651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4">
                                            <p:txEl>
                                              <p:pRg st="0" end="0"/>
                                            </p:txEl>
                                          </p:spTgt>
                                        </p:tgtEl>
                                        <p:attrNameLst>
                                          <p:attrName>style.visibility</p:attrName>
                                        </p:attrNameLst>
                                      </p:cBhvr>
                                      <p:to>
                                        <p:strVal val="visible"/>
                                      </p:to>
                                    </p:set>
                                    <p:anim calcmode="lin" valueType="num">
                                      <p:cBhvr additive="base">
                                        <p:cTn id="7" dur="500"/>
                                        <p:tgtEl>
                                          <p:spTgt spid="29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94">
                                            <p:txEl>
                                              <p:pRg st="1" end="1"/>
                                            </p:txEl>
                                          </p:spTgt>
                                        </p:tgtEl>
                                        <p:attrNameLst>
                                          <p:attrName>style.visibility</p:attrName>
                                        </p:attrNameLst>
                                      </p:cBhvr>
                                      <p:to>
                                        <p:strVal val="visible"/>
                                      </p:to>
                                    </p:set>
                                    <p:anim calcmode="lin" valueType="num">
                                      <p:cBhvr additive="base">
                                        <p:cTn id="12" dur="500"/>
                                        <p:tgtEl>
                                          <p:spTgt spid="29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94">
                                            <p:txEl>
                                              <p:pRg st="2" end="2"/>
                                            </p:txEl>
                                          </p:spTgt>
                                        </p:tgtEl>
                                        <p:attrNameLst>
                                          <p:attrName>style.visibility</p:attrName>
                                        </p:attrNameLst>
                                      </p:cBhvr>
                                      <p:to>
                                        <p:strVal val="visible"/>
                                      </p:to>
                                    </p:set>
                                    <p:anim calcmode="lin" valueType="num">
                                      <p:cBhvr additive="base">
                                        <p:cTn id="17" dur="500"/>
                                        <p:tgtEl>
                                          <p:spTgt spid="29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94">
                                            <p:txEl>
                                              <p:pRg st="3" end="3"/>
                                            </p:txEl>
                                          </p:spTgt>
                                        </p:tgtEl>
                                        <p:attrNameLst>
                                          <p:attrName>style.visibility</p:attrName>
                                        </p:attrNameLst>
                                      </p:cBhvr>
                                      <p:to>
                                        <p:strVal val="visible"/>
                                      </p:to>
                                    </p:set>
                                    <p:anim calcmode="lin" valueType="num">
                                      <p:cBhvr additive="base">
                                        <p:cTn id="22" dur="500"/>
                                        <p:tgtEl>
                                          <p:spTgt spid="29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94">
                                            <p:txEl>
                                              <p:pRg st="4" end="4"/>
                                            </p:txEl>
                                          </p:spTgt>
                                        </p:tgtEl>
                                        <p:attrNameLst>
                                          <p:attrName>style.visibility</p:attrName>
                                        </p:attrNameLst>
                                      </p:cBhvr>
                                      <p:to>
                                        <p:strVal val="visible"/>
                                      </p:to>
                                    </p:set>
                                    <p:anim calcmode="lin" valueType="num">
                                      <p:cBhvr additive="base">
                                        <p:cTn id="27" dur="500"/>
                                        <p:tgtEl>
                                          <p:spTgt spid="29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94">
                                            <p:txEl>
                                              <p:pRg st="5" end="5"/>
                                            </p:txEl>
                                          </p:spTgt>
                                        </p:tgtEl>
                                        <p:attrNameLst>
                                          <p:attrName>style.visibility</p:attrName>
                                        </p:attrNameLst>
                                      </p:cBhvr>
                                      <p:to>
                                        <p:strVal val="visible"/>
                                      </p:to>
                                    </p:set>
                                    <p:anim calcmode="lin" valueType="num">
                                      <p:cBhvr additive="base">
                                        <p:cTn id="32" dur="500"/>
                                        <p:tgtEl>
                                          <p:spTgt spid="29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94">
                                            <p:txEl>
                                              <p:pRg st="6" end="6"/>
                                            </p:txEl>
                                          </p:spTgt>
                                        </p:tgtEl>
                                        <p:attrNameLst>
                                          <p:attrName>style.visibility</p:attrName>
                                        </p:attrNameLst>
                                      </p:cBhvr>
                                      <p:to>
                                        <p:strVal val="visible"/>
                                      </p:to>
                                    </p:set>
                                    <p:anim calcmode="lin" valueType="num">
                                      <p:cBhvr additive="base">
                                        <p:cTn id="37" dur="500"/>
                                        <p:tgtEl>
                                          <p:spTgt spid="29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94">
                                            <p:txEl>
                                              <p:pRg st="7" end="7"/>
                                            </p:txEl>
                                          </p:spTgt>
                                        </p:tgtEl>
                                        <p:attrNameLst>
                                          <p:attrName>style.visibility</p:attrName>
                                        </p:attrNameLst>
                                      </p:cBhvr>
                                      <p:to>
                                        <p:strVal val="visible"/>
                                      </p:to>
                                    </p:set>
                                    <p:anim calcmode="lin" valueType="num">
                                      <p:cBhvr additive="base">
                                        <p:cTn id="42" dur="500"/>
                                        <p:tgtEl>
                                          <p:spTgt spid="29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95"/>
                                        </p:tgtEl>
                                        <p:attrNameLst>
                                          <p:attrName>style.visibility</p:attrName>
                                        </p:attrNameLst>
                                      </p:cBhvr>
                                      <p:to>
                                        <p:strVal val="visible"/>
                                      </p:to>
                                    </p:set>
                                    <p:anim calcmode="lin" valueType="num">
                                      <p:cBhvr additive="base">
                                        <p:cTn id="47" dur="500"/>
                                        <p:tgtEl>
                                          <p:spTgt spid="29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96"/>
                                        </p:tgtEl>
                                        <p:attrNameLst>
                                          <p:attrName>style.visibility</p:attrName>
                                        </p:attrNameLst>
                                      </p:cBhvr>
                                      <p:to>
                                        <p:strVal val="visible"/>
                                      </p:to>
                                    </p:set>
                                    <p:anim calcmode="lin" valueType="num">
                                      <p:cBhvr additive="base">
                                        <p:cTn id="52" dur="500"/>
                                        <p:tgtEl>
                                          <p:spTgt spid="2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GB" b="1" u="sng"/>
              <a:t>Food sources of nutrients  </a:t>
            </a:r>
            <a:endParaRPr/>
          </a:p>
        </p:txBody>
      </p:sp>
      <p:sp>
        <p:nvSpPr>
          <p:cNvPr id="302" name="Google Shape;302;p39"/>
          <p:cNvSpPr txBox="1">
            <a:spLocks noGrp="1"/>
          </p:cNvSpPr>
          <p:nvPr>
            <p:ph idx="1"/>
          </p:nvPr>
        </p:nvSpPr>
        <p:spPr>
          <a:prstGeom prst="rect">
            <a:avLst/>
          </a:prstGeom>
          <a:solidFill>
            <a:srgbClr val="F2F2F2"/>
          </a:solid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a:latin typeface="Arial"/>
                <a:ea typeface="Arial"/>
                <a:cs typeface="Arial"/>
                <a:sym typeface="Arial"/>
              </a:rPr>
              <a:t>For each of the nutrients, you must provide several examples/ food sources (as a minimum, try to think of at least 8-10) </a:t>
            </a:r>
            <a:endParaRPr/>
          </a:p>
          <a:p>
            <a:pPr marL="0" lvl="0" indent="0" algn="l" rtl="0">
              <a:lnSpc>
                <a:spcPct val="90000"/>
              </a:lnSpc>
              <a:spcBef>
                <a:spcPts val="1000"/>
              </a:spcBef>
              <a:spcAft>
                <a:spcPts val="0"/>
              </a:spcAft>
              <a:buClr>
                <a:schemeClr val="dk1"/>
              </a:buClr>
              <a:buSzPts val="2800"/>
              <a:buNone/>
            </a:pPr>
            <a:endParaRPr>
              <a:latin typeface="Arial"/>
              <a:ea typeface="Arial"/>
              <a:cs typeface="Arial"/>
              <a:sym typeface="Arial"/>
            </a:endParaRPr>
          </a:p>
          <a:p>
            <a:pPr marL="0" lvl="0" indent="0" algn="l" rtl="0">
              <a:lnSpc>
                <a:spcPct val="90000"/>
              </a:lnSpc>
              <a:spcBef>
                <a:spcPts val="1000"/>
              </a:spcBef>
              <a:spcAft>
                <a:spcPts val="0"/>
              </a:spcAft>
              <a:buClr>
                <a:schemeClr val="dk1"/>
              </a:buClr>
              <a:buSzPts val="2800"/>
              <a:buNone/>
            </a:pPr>
            <a:r>
              <a:rPr lang="en-GB">
                <a:latin typeface="Arial"/>
                <a:ea typeface="Arial"/>
                <a:cs typeface="Arial"/>
                <a:sym typeface="Arial"/>
              </a:rPr>
              <a:t>e.g. </a:t>
            </a:r>
            <a:endParaRPr/>
          </a:p>
          <a:p>
            <a:pPr marL="0" lvl="0" indent="0" algn="l" rtl="0">
              <a:lnSpc>
                <a:spcPct val="90000"/>
              </a:lnSpc>
              <a:spcBef>
                <a:spcPts val="1000"/>
              </a:spcBef>
              <a:spcAft>
                <a:spcPts val="0"/>
              </a:spcAft>
              <a:buClr>
                <a:schemeClr val="dk1"/>
              </a:buClr>
              <a:buSzPts val="2800"/>
              <a:buNone/>
            </a:pPr>
            <a:r>
              <a:rPr lang="en-GB">
                <a:latin typeface="Arial"/>
                <a:ea typeface="Arial"/>
                <a:cs typeface="Arial"/>
                <a:sym typeface="Arial"/>
              </a:rPr>
              <a:t>Carbohydrates – bread, rice, potatoes… </a:t>
            </a:r>
            <a:endParaRPr/>
          </a:p>
          <a:p>
            <a:pPr marL="0" lvl="0" indent="0" algn="l" rtl="0">
              <a:lnSpc>
                <a:spcPct val="90000"/>
              </a:lnSpc>
              <a:spcBef>
                <a:spcPts val="1000"/>
              </a:spcBef>
              <a:spcAft>
                <a:spcPts val="0"/>
              </a:spcAft>
              <a:buClr>
                <a:schemeClr val="dk1"/>
              </a:buClr>
              <a:buSzPts val="2800"/>
              <a:buNone/>
            </a:pPr>
            <a:r>
              <a:rPr lang="en-GB">
                <a:latin typeface="Arial"/>
                <a:ea typeface="Arial"/>
                <a:cs typeface="Arial"/>
                <a:sym typeface="Arial"/>
              </a:rPr>
              <a:t>Proteins – nuts, beans, chicken…  </a:t>
            </a:r>
            <a:endParaRPr>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50B2EC0-3CDC-4B35-A63A-71E8AFBDA0C9}"/>
              </a:ext>
            </a:extLst>
          </p:cNvPr>
          <p:cNvCxnSpPr>
            <a:cxnSpLocks/>
          </p:cNvCxnSpPr>
          <p:nvPr/>
        </p:nvCxnSpPr>
        <p:spPr>
          <a:xfrm>
            <a:off x="5952161"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DB0553C-308E-4434-A619-1DA12638C3CD}"/>
              </a:ext>
            </a:extLst>
          </p:cNvPr>
          <p:cNvCxnSpPr/>
          <p:nvPr/>
        </p:nvCxnSpPr>
        <p:spPr>
          <a:xfrm>
            <a:off x="-390418" y="3195263"/>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72DEFE0-7A7B-4ADE-82D6-BF067F100D89}"/>
              </a:ext>
            </a:extLst>
          </p:cNvPr>
          <p:cNvSpPr txBox="1"/>
          <p:nvPr/>
        </p:nvSpPr>
        <p:spPr>
          <a:xfrm>
            <a:off x="1181528" y="71919"/>
            <a:ext cx="3729514" cy="523220"/>
          </a:xfrm>
          <a:prstGeom prst="rect">
            <a:avLst/>
          </a:prstGeom>
          <a:noFill/>
        </p:spPr>
        <p:txBody>
          <a:bodyPr wrap="square" rtlCol="0">
            <a:spAutoFit/>
          </a:bodyPr>
          <a:lstStyle/>
          <a:p>
            <a:pPr algn="ctr"/>
            <a:r>
              <a:rPr lang="en-GB" sz="2800" u="sng" dirty="0"/>
              <a:t>Balanced Diet</a:t>
            </a:r>
          </a:p>
        </p:txBody>
      </p:sp>
      <p:sp>
        <p:nvSpPr>
          <p:cNvPr id="10" name="TextBox 9">
            <a:extLst>
              <a:ext uri="{FF2B5EF4-FFF2-40B4-BE49-F238E27FC236}">
                <a16:creationId xmlns:a16="http://schemas.microsoft.com/office/drawing/2014/main" id="{EFC40A9C-7B7A-461B-9408-2E0529B79326}"/>
              </a:ext>
            </a:extLst>
          </p:cNvPr>
          <p:cNvSpPr txBox="1"/>
          <p:nvPr/>
        </p:nvSpPr>
        <p:spPr>
          <a:xfrm>
            <a:off x="7551506" y="71919"/>
            <a:ext cx="3575397" cy="523220"/>
          </a:xfrm>
          <a:prstGeom prst="rect">
            <a:avLst/>
          </a:prstGeom>
          <a:noFill/>
        </p:spPr>
        <p:txBody>
          <a:bodyPr wrap="square" rtlCol="0">
            <a:spAutoFit/>
          </a:bodyPr>
          <a:lstStyle/>
          <a:p>
            <a:pPr algn="ctr"/>
            <a:r>
              <a:rPr lang="en-GB" sz="2800" u="sng" dirty="0"/>
              <a:t>Nutrients</a:t>
            </a:r>
          </a:p>
        </p:txBody>
      </p:sp>
    </p:spTree>
    <p:extLst>
      <p:ext uri="{BB962C8B-B14F-4D97-AF65-F5344CB8AC3E}">
        <p14:creationId xmlns:p14="http://schemas.microsoft.com/office/powerpoint/2010/main" val="3691916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50B2EC0-3CDC-4B35-A63A-71E8AFBDA0C9}"/>
              </a:ext>
            </a:extLst>
          </p:cNvPr>
          <p:cNvCxnSpPr>
            <a:cxnSpLocks/>
          </p:cNvCxnSpPr>
          <p:nvPr/>
        </p:nvCxnSpPr>
        <p:spPr>
          <a:xfrm>
            <a:off x="5952161"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DB0553C-308E-4434-A619-1DA12638C3CD}"/>
              </a:ext>
            </a:extLst>
          </p:cNvPr>
          <p:cNvCxnSpPr/>
          <p:nvPr/>
        </p:nvCxnSpPr>
        <p:spPr>
          <a:xfrm>
            <a:off x="-390418" y="3195263"/>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63CE9BC-E850-4885-A22C-37994FB3479A}"/>
              </a:ext>
            </a:extLst>
          </p:cNvPr>
          <p:cNvSpPr txBox="1"/>
          <p:nvPr/>
        </p:nvSpPr>
        <p:spPr>
          <a:xfrm>
            <a:off x="1500027" y="92467"/>
            <a:ext cx="3411019" cy="954107"/>
          </a:xfrm>
          <a:prstGeom prst="rect">
            <a:avLst/>
          </a:prstGeom>
          <a:noFill/>
        </p:spPr>
        <p:txBody>
          <a:bodyPr wrap="square" rtlCol="0">
            <a:spAutoFit/>
          </a:bodyPr>
          <a:lstStyle/>
          <a:p>
            <a:pPr algn="ctr"/>
            <a:r>
              <a:rPr lang="en-GB" sz="2800" u="sng" dirty="0"/>
              <a:t>Nutrients and their roles </a:t>
            </a:r>
          </a:p>
        </p:txBody>
      </p:sp>
      <p:sp>
        <p:nvSpPr>
          <p:cNvPr id="4" name="TextBox 3">
            <a:extLst>
              <a:ext uri="{FF2B5EF4-FFF2-40B4-BE49-F238E27FC236}">
                <a16:creationId xmlns:a16="http://schemas.microsoft.com/office/drawing/2014/main" id="{CDDC08DD-F6CD-42BA-886D-FD195E0D9D0A}"/>
              </a:ext>
            </a:extLst>
          </p:cNvPr>
          <p:cNvSpPr txBox="1"/>
          <p:nvPr/>
        </p:nvSpPr>
        <p:spPr>
          <a:xfrm>
            <a:off x="6976153" y="92467"/>
            <a:ext cx="4243188" cy="523220"/>
          </a:xfrm>
          <a:prstGeom prst="rect">
            <a:avLst/>
          </a:prstGeom>
          <a:noFill/>
        </p:spPr>
        <p:txBody>
          <a:bodyPr wrap="square" rtlCol="0">
            <a:spAutoFit/>
          </a:bodyPr>
          <a:lstStyle/>
          <a:p>
            <a:r>
              <a:rPr lang="en-GB" sz="2800" u="sng" dirty="0"/>
              <a:t>Food sources of nutrients </a:t>
            </a:r>
          </a:p>
        </p:txBody>
      </p:sp>
    </p:spTree>
    <p:extLst>
      <p:ext uri="{BB962C8B-B14F-4D97-AF65-F5344CB8AC3E}">
        <p14:creationId xmlns:p14="http://schemas.microsoft.com/office/powerpoint/2010/main" val="3252083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GB" b="1" u="sng" dirty="0">
                <a:solidFill>
                  <a:schemeClr val="dk1"/>
                </a:solidFill>
                <a:latin typeface="Arial"/>
                <a:ea typeface="Arial"/>
                <a:cs typeface="Arial"/>
                <a:sym typeface="Arial"/>
              </a:rPr>
              <a:t>Balanced Diet </a:t>
            </a:r>
            <a:endParaRPr b="1" u="sng" dirty="0">
              <a:solidFill>
                <a:schemeClr val="dk1"/>
              </a:solidFill>
              <a:latin typeface="Arial"/>
              <a:ea typeface="Arial"/>
              <a:cs typeface="Arial"/>
              <a:sym typeface="Arial"/>
            </a:endParaRPr>
          </a:p>
        </p:txBody>
      </p:sp>
      <p:sp>
        <p:nvSpPr>
          <p:cNvPr id="116" name="Google Shape;116;p17"/>
          <p:cNvSpPr txBox="1">
            <a:spLocks noGrp="1"/>
          </p:cNvSpPr>
          <p:nvPr>
            <p:ph idx="1"/>
          </p:nvPr>
        </p:nvSpPr>
        <p:spPr>
          <a:xfrm>
            <a:off x="838200" y="1825625"/>
            <a:ext cx="6773214" cy="4351338"/>
          </a:xfrm>
          <a:prstGeom prst="rect">
            <a:avLst/>
          </a:prstGeom>
          <a:solidFill>
            <a:srgbClr val="F2F2F2"/>
          </a:solidFill>
          <a:ln>
            <a:noFill/>
          </a:ln>
        </p:spPr>
        <p:txBody>
          <a:bodyPr spcFirstLastPara="1" wrap="square" lIns="91425" tIns="45700" rIns="91425" bIns="45700" anchor="t" anchorCtr="0">
            <a:noAutofit/>
          </a:bodyPr>
          <a:lstStyle/>
          <a:p>
            <a:pPr marL="0" lvl="0" indent="0" algn="ctr" rtl="0">
              <a:lnSpc>
                <a:spcPct val="70000"/>
              </a:lnSpc>
              <a:spcBef>
                <a:spcPts val="0"/>
              </a:spcBef>
              <a:spcAft>
                <a:spcPts val="0"/>
              </a:spcAft>
              <a:buClr>
                <a:schemeClr val="dk1"/>
              </a:buClr>
              <a:buSzPts val="2170"/>
              <a:buNone/>
            </a:pPr>
            <a:endParaRPr sz="2170" dirty="0">
              <a:latin typeface="Arial"/>
              <a:ea typeface="Arial"/>
              <a:cs typeface="Arial"/>
              <a:sym typeface="Arial"/>
            </a:endParaRPr>
          </a:p>
          <a:p>
            <a:pPr marL="0" lvl="0" indent="0" algn="ctr" rtl="0">
              <a:lnSpc>
                <a:spcPct val="70000"/>
              </a:lnSpc>
              <a:spcBef>
                <a:spcPts val="1000"/>
              </a:spcBef>
              <a:spcAft>
                <a:spcPts val="0"/>
              </a:spcAft>
              <a:buClr>
                <a:schemeClr val="dk1"/>
              </a:buClr>
              <a:buSzPts val="2635"/>
              <a:buNone/>
            </a:pPr>
            <a:r>
              <a:rPr lang="en-GB" sz="2635" dirty="0">
                <a:latin typeface="Arial"/>
                <a:ea typeface="Arial"/>
                <a:cs typeface="Arial"/>
                <a:sym typeface="Arial"/>
              </a:rPr>
              <a:t>= A diet which contains an optimal ration of nutrients</a:t>
            </a:r>
            <a:endParaRPr dirty="0"/>
          </a:p>
          <a:p>
            <a:pPr marL="0" lvl="0" indent="0" algn="ctr" rtl="0">
              <a:lnSpc>
                <a:spcPct val="70000"/>
              </a:lnSpc>
              <a:spcBef>
                <a:spcPts val="1000"/>
              </a:spcBef>
              <a:spcAft>
                <a:spcPts val="0"/>
              </a:spcAft>
              <a:buClr>
                <a:schemeClr val="dk1"/>
              </a:buClr>
              <a:buSzPts val="2635"/>
              <a:buNone/>
            </a:pPr>
            <a:endParaRPr sz="2635" dirty="0">
              <a:latin typeface="Arial"/>
              <a:ea typeface="Arial"/>
              <a:cs typeface="Arial"/>
              <a:sym typeface="Arial"/>
            </a:endParaRPr>
          </a:p>
          <a:p>
            <a:pPr marL="0" lvl="0" indent="0" algn="ctr" rtl="0">
              <a:lnSpc>
                <a:spcPct val="70000"/>
              </a:lnSpc>
              <a:spcBef>
                <a:spcPts val="1000"/>
              </a:spcBef>
              <a:spcAft>
                <a:spcPts val="0"/>
              </a:spcAft>
              <a:buClr>
                <a:schemeClr val="dk1"/>
              </a:buClr>
              <a:buSzPts val="2635"/>
              <a:buNone/>
            </a:pPr>
            <a:r>
              <a:rPr lang="en-GB" sz="2635" dirty="0">
                <a:latin typeface="Arial"/>
                <a:ea typeface="Arial"/>
                <a:cs typeface="Arial"/>
                <a:sym typeface="Arial"/>
              </a:rPr>
              <a:t>Eating a healthy, balanced diet is an important part of maintaining good health, and can help you feel your best. </a:t>
            </a:r>
            <a:endParaRPr dirty="0"/>
          </a:p>
          <a:p>
            <a:pPr marL="0" lvl="0" indent="0" algn="ctr" rtl="0">
              <a:lnSpc>
                <a:spcPct val="70000"/>
              </a:lnSpc>
              <a:spcBef>
                <a:spcPts val="1000"/>
              </a:spcBef>
              <a:spcAft>
                <a:spcPts val="0"/>
              </a:spcAft>
              <a:buClr>
                <a:schemeClr val="dk1"/>
              </a:buClr>
              <a:buSzPts val="2635"/>
              <a:buNone/>
            </a:pPr>
            <a:endParaRPr sz="2635" dirty="0">
              <a:latin typeface="Arial"/>
              <a:ea typeface="Arial"/>
              <a:cs typeface="Arial"/>
              <a:sym typeface="Arial"/>
            </a:endParaRPr>
          </a:p>
          <a:p>
            <a:pPr marL="228600" lvl="0" indent="-228600" algn="ctr" rtl="0">
              <a:lnSpc>
                <a:spcPct val="70000"/>
              </a:lnSpc>
              <a:spcBef>
                <a:spcPts val="1000"/>
              </a:spcBef>
              <a:spcAft>
                <a:spcPts val="0"/>
              </a:spcAft>
              <a:buClr>
                <a:schemeClr val="dk1"/>
              </a:buClr>
              <a:buSzPts val="2635"/>
              <a:buNone/>
            </a:pPr>
            <a:r>
              <a:rPr lang="en-GB" sz="2635" u="sng" dirty="0">
                <a:latin typeface="Arial"/>
                <a:ea typeface="Arial"/>
                <a:cs typeface="Arial"/>
                <a:sym typeface="Arial"/>
              </a:rPr>
              <a:t>Consider</a:t>
            </a:r>
            <a:r>
              <a:rPr lang="en-GB" sz="2635" dirty="0">
                <a:latin typeface="Arial"/>
                <a:ea typeface="Arial"/>
                <a:cs typeface="Arial"/>
                <a:sym typeface="Arial"/>
              </a:rPr>
              <a:t>: </a:t>
            </a:r>
            <a:endParaRPr dirty="0"/>
          </a:p>
          <a:p>
            <a:pPr marL="228600" lvl="0" indent="-228600" algn="ctr" rtl="0">
              <a:lnSpc>
                <a:spcPct val="70000"/>
              </a:lnSpc>
              <a:spcBef>
                <a:spcPts val="1000"/>
              </a:spcBef>
              <a:spcAft>
                <a:spcPts val="0"/>
              </a:spcAft>
              <a:buClr>
                <a:schemeClr val="dk1"/>
              </a:buClr>
              <a:buSzPts val="2635"/>
              <a:buNone/>
            </a:pPr>
            <a:r>
              <a:rPr lang="en-GB" sz="2635" dirty="0">
                <a:latin typeface="Arial"/>
                <a:ea typeface="Arial"/>
                <a:cs typeface="Arial"/>
                <a:sym typeface="Arial"/>
              </a:rPr>
              <a:t>Would this diet be the same for all of us? Think about age, gender, amount of exercise – give an example of each</a:t>
            </a:r>
            <a:endParaRPr sz="2635" dirty="0">
              <a:latin typeface="Arial"/>
              <a:ea typeface="Arial"/>
              <a:cs typeface="Arial"/>
              <a:sym typeface="Arial"/>
            </a:endParaRPr>
          </a:p>
          <a:p>
            <a:pPr marL="0" lvl="0" indent="0" algn="l" rtl="0">
              <a:lnSpc>
                <a:spcPct val="70000"/>
              </a:lnSpc>
              <a:spcBef>
                <a:spcPts val="1000"/>
              </a:spcBef>
              <a:spcAft>
                <a:spcPts val="0"/>
              </a:spcAft>
              <a:buClr>
                <a:schemeClr val="dk1"/>
              </a:buClr>
              <a:buSzPts val="2170"/>
              <a:buNone/>
            </a:pPr>
            <a:endParaRPr sz="2170" dirty="0">
              <a:latin typeface="Arial"/>
              <a:ea typeface="Arial"/>
              <a:cs typeface="Arial"/>
              <a:sym typeface="Arial"/>
            </a:endParaRPr>
          </a:p>
        </p:txBody>
      </p:sp>
      <p:pic>
        <p:nvPicPr>
          <p:cNvPr id="117" name="Google Shape;117;p17" descr="Image result for balance diet scales"/>
          <p:cNvPicPr preferRelativeResize="0"/>
          <p:nvPr/>
        </p:nvPicPr>
        <p:blipFill rotWithShape="1">
          <a:blip r:embed="rId3">
            <a:alphaModFix/>
          </a:blip>
          <a:srcRect/>
          <a:stretch/>
        </p:blipFill>
        <p:spPr>
          <a:xfrm>
            <a:off x="8087931" y="445707"/>
            <a:ext cx="3609215" cy="3219986"/>
          </a:xfrm>
          <a:prstGeom prst="rect">
            <a:avLst/>
          </a:prstGeom>
          <a:noFill/>
          <a:ln>
            <a:noFill/>
          </a:ln>
        </p:spPr>
      </p:pic>
      <p:sp>
        <p:nvSpPr>
          <p:cNvPr id="118" name="Google Shape;118;p17"/>
          <p:cNvSpPr txBox="1"/>
          <p:nvPr/>
        </p:nvSpPr>
        <p:spPr>
          <a:xfrm>
            <a:off x="7933387" y="4099002"/>
            <a:ext cx="3763760" cy="2301798"/>
          </a:xfrm>
          <a:prstGeom prst="rect">
            <a:avLst/>
          </a:prstGeom>
          <a:solidFill>
            <a:srgbClr val="F2F2F2"/>
          </a:solid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000"/>
              <a:buFont typeface="Arial"/>
              <a:buNone/>
            </a:pPr>
            <a:r>
              <a:rPr lang="en-GB" sz="2000" b="0" i="0" u="none" strike="noStrike" cap="none" dirty="0">
                <a:solidFill>
                  <a:schemeClr val="dk1"/>
                </a:solidFill>
                <a:latin typeface="Arial"/>
                <a:ea typeface="Arial"/>
                <a:cs typeface="Arial"/>
                <a:sym typeface="Arial"/>
              </a:rPr>
              <a:t>For a balanced diet, calories in = calories out</a:t>
            </a:r>
            <a:endParaRPr dirty="0"/>
          </a:p>
          <a:p>
            <a:pPr marL="0" marR="0" lvl="0" indent="0" algn="ctr" rtl="0">
              <a:lnSpc>
                <a:spcPct val="90000"/>
              </a:lnSpc>
              <a:spcBef>
                <a:spcPts val="1000"/>
              </a:spcBef>
              <a:spcAft>
                <a:spcPts val="0"/>
              </a:spcAft>
              <a:buClr>
                <a:schemeClr val="dk1"/>
              </a:buClr>
              <a:buSzPts val="1050"/>
              <a:buFont typeface="Arial"/>
              <a:buNone/>
            </a:pPr>
            <a:endParaRPr sz="1050" b="0" i="0" u="none" strike="noStrike" cap="none" dirty="0">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2000"/>
              <a:buFont typeface="Arial"/>
              <a:buNone/>
            </a:pPr>
            <a:r>
              <a:rPr lang="en-GB" sz="2000" b="0" i="0" u="none" strike="noStrike" cap="none" dirty="0">
                <a:solidFill>
                  <a:schemeClr val="dk1"/>
                </a:solidFill>
                <a:latin typeface="Arial"/>
                <a:ea typeface="Arial"/>
                <a:cs typeface="Arial"/>
                <a:sym typeface="Arial"/>
              </a:rPr>
              <a:t>Those more active need more calories. Excess calories = weight gain, too few calories = weight loss </a:t>
            </a:r>
            <a:endParaRPr sz="2000" b="0" i="0" u="none" strike="noStrike" cap="none" dirty="0">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Arial"/>
              <a:ea typeface="Arial"/>
              <a:cs typeface="Arial"/>
              <a:sym typeface="Arial"/>
            </a:endParaRPr>
          </a:p>
        </p:txBody>
      </p:sp>
      <p:cxnSp>
        <p:nvCxnSpPr>
          <p:cNvPr id="119" name="Google Shape;119;p17"/>
          <p:cNvCxnSpPr/>
          <p:nvPr/>
        </p:nvCxnSpPr>
        <p:spPr>
          <a:xfrm rot="10800000" flipH="1">
            <a:off x="7315200" y="4662152"/>
            <a:ext cx="1017431" cy="587749"/>
          </a:xfrm>
          <a:prstGeom prst="straightConnector1">
            <a:avLst/>
          </a:prstGeom>
          <a:noFill/>
          <a:ln w="38100" cap="flat" cmpd="sng">
            <a:solidFill>
              <a:srgbClr val="FF0000"/>
            </a:solidFill>
            <a:prstDash val="solid"/>
            <a:miter lim="800000"/>
            <a:headEnd type="none" w="sm" len="sm"/>
            <a:tailEnd type="stealth"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500"/>
                                        <p:tgtEl>
                                          <p:spTgt spid="11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5"/>
                                        </p:tgtEl>
                                        <p:attrNameLst>
                                          <p:attrName>style.visibility</p:attrName>
                                        </p:attrNameLst>
                                      </p:cBhvr>
                                      <p:to>
                                        <p:strVal val="visible"/>
                                      </p:to>
                                    </p:set>
                                    <p:anim calcmode="lin" valueType="num">
                                      <p:cBhvr additive="base">
                                        <p:cTn id="17" dur="500" fill="hold"/>
                                        <p:tgtEl>
                                          <p:spTgt spid="115"/>
                                        </p:tgtEl>
                                        <p:attrNameLst>
                                          <p:attrName>ppt_x</p:attrName>
                                        </p:attrNameLst>
                                      </p:cBhvr>
                                      <p:tavLst>
                                        <p:tav tm="0">
                                          <p:val>
                                            <p:strVal val="#ppt_x"/>
                                          </p:val>
                                        </p:tav>
                                        <p:tav tm="100000">
                                          <p:val>
                                            <p:strVal val="#ppt_x"/>
                                          </p:val>
                                        </p:tav>
                                      </p:tavLst>
                                    </p:anim>
                                    <p:anim calcmode="lin" valueType="num">
                                      <p:cBhvr additive="base">
                                        <p:cTn id="18"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6">
                                            <p:bg/>
                                          </p:spTgt>
                                        </p:tgtEl>
                                        <p:attrNameLst>
                                          <p:attrName>style.visibility</p:attrName>
                                        </p:attrNameLst>
                                      </p:cBhvr>
                                      <p:to>
                                        <p:strVal val="visible"/>
                                      </p:to>
                                    </p:set>
                                    <p:animEffect transition="in" filter="barn(inVertical)">
                                      <p:cBhvr>
                                        <p:cTn id="23" dur="500"/>
                                        <p:tgtEl>
                                          <p:spTgt spid="116">
                                            <p:bg/>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6">
                                            <p:txEl>
                                              <p:pRg st="1" end="1"/>
                                            </p:txEl>
                                          </p:spTgt>
                                        </p:tgtEl>
                                        <p:attrNameLst>
                                          <p:attrName>style.visibility</p:attrName>
                                        </p:attrNameLst>
                                      </p:cBhvr>
                                      <p:to>
                                        <p:strVal val="visible"/>
                                      </p:to>
                                    </p:set>
                                    <p:animEffect transition="in" filter="barn(inVertical)">
                                      <p:cBhvr>
                                        <p:cTn id="28" dur="500"/>
                                        <p:tgtEl>
                                          <p:spTgt spid="11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6">
                                            <p:txEl>
                                              <p:pRg st="3" end="3"/>
                                            </p:txEl>
                                          </p:spTgt>
                                        </p:tgtEl>
                                        <p:attrNameLst>
                                          <p:attrName>style.visibility</p:attrName>
                                        </p:attrNameLst>
                                      </p:cBhvr>
                                      <p:to>
                                        <p:strVal val="visible"/>
                                      </p:to>
                                    </p:set>
                                    <p:animEffect transition="in" filter="barn(inVertical)">
                                      <p:cBhvr>
                                        <p:cTn id="33" dur="500"/>
                                        <p:tgtEl>
                                          <p:spTgt spid="116">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16">
                                            <p:txEl>
                                              <p:pRg st="5" end="5"/>
                                            </p:txEl>
                                          </p:spTgt>
                                        </p:tgtEl>
                                        <p:attrNameLst>
                                          <p:attrName>style.visibility</p:attrName>
                                        </p:attrNameLst>
                                      </p:cBhvr>
                                      <p:to>
                                        <p:strVal val="visible"/>
                                      </p:to>
                                    </p:set>
                                    <p:animEffect transition="in" filter="barn(inVertical)">
                                      <p:cBhvr>
                                        <p:cTn id="38" dur="500"/>
                                        <p:tgtEl>
                                          <p:spTgt spid="116">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16">
                                            <p:txEl>
                                              <p:pRg st="6" end="6"/>
                                            </p:txEl>
                                          </p:spTgt>
                                        </p:tgtEl>
                                        <p:attrNameLst>
                                          <p:attrName>style.visibility</p:attrName>
                                        </p:attrNameLst>
                                      </p:cBhvr>
                                      <p:to>
                                        <p:strVal val="visible"/>
                                      </p:to>
                                    </p:set>
                                    <p:animEffect transition="in" filter="barn(inVertical)">
                                      <p:cBhvr>
                                        <p:cTn id="43" dur="500"/>
                                        <p:tgtEl>
                                          <p:spTgt spid="116">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17"/>
                                        </p:tgtEl>
                                        <p:attrNameLst>
                                          <p:attrName>style.visibility</p:attrName>
                                        </p:attrNameLst>
                                      </p:cBhvr>
                                      <p:to>
                                        <p:strVal val="visible"/>
                                      </p:to>
                                    </p:set>
                                    <p:animEffect transition="in" filter="fade">
                                      <p:cBhvr>
                                        <p:cTn id="48" dur="1000"/>
                                        <p:tgtEl>
                                          <p:spTgt spid="117"/>
                                        </p:tgtEl>
                                      </p:cBhvr>
                                    </p:animEffect>
                                    <p:anim calcmode="lin" valueType="num">
                                      <p:cBhvr>
                                        <p:cTn id="49" dur="1000" fill="hold"/>
                                        <p:tgtEl>
                                          <p:spTgt spid="117"/>
                                        </p:tgtEl>
                                        <p:attrNameLst>
                                          <p:attrName>ppt_x</p:attrName>
                                        </p:attrNameLst>
                                      </p:cBhvr>
                                      <p:tavLst>
                                        <p:tav tm="0">
                                          <p:val>
                                            <p:strVal val="#ppt_x"/>
                                          </p:val>
                                        </p:tav>
                                        <p:tav tm="100000">
                                          <p:val>
                                            <p:strVal val="#ppt_x"/>
                                          </p:val>
                                        </p:tav>
                                      </p:tavLst>
                                    </p:anim>
                                    <p:anim calcmode="lin" valueType="num">
                                      <p:cBhvr>
                                        <p:cTn id="50"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6" grpId="0" build="p" animBg="1"/>
      <p:bldP spid="1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82064-E92C-4104-A1D6-63EBBCB3C8C5}"/>
              </a:ext>
            </a:extLst>
          </p:cNvPr>
          <p:cNvSpPr>
            <a:spLocks noGrp="1"/>
          </p:cNvSpPr>
          <p:nvPr>
            <p:ph type="title"/>
          </p:nvPr>
        </p:nvSpPr>
        <p:spPr/>
        <p:txBody>
          <a:bodyPr/>
          <a:lstStyle/>
          <a:p>
            <a:r>
              <a:rPr lang="en-GB" dirty="0"/>
              <a:t>Individual requirements:</a:t>
            </a:r>
          </a:p>
        </p:txBody>
      </p:sp>
      <p:sp>
        <p:nvSpPr>
          <p:cNvPr id="3" name="Content Placeholder 2">
            <a:extLst>
              <a:ext uri="{FF2B5EF4-FFF2-40B4-BE49-F238E27FC236}">
                <a16:creationId xmlns:a16="http://schemas.microsoft.com/office/drawing/2014/main" id="{404769AA-924C-4C41-9849-48C55ABECD0D}"/>
              </a:ext>
            </a:extLst>
          </p:cNvPr>
          <p:cNvSpPr>
            <a:spLocks noGrp="1"/>
          </p:cNvSpPr>
          <p:nvPr>
            <p:ph idx="1"/>
          </p:nvPr>
        </p:nvSpPr>
        <p:spPr>
          <a:xfrm>
            <a:off x="215757" y="1825624"/>
            <a:ext cx="7099443" cy="4352151"/>
          </a:xfrm>
        </p:spPr>
        <p:txBody>
          <a:bodyPr>
            <a:normAutofit fontScale="77500" lnSpcReduction="20000"/>
          </a:bodyPr>
          <a:lstStyle/>
          <a:p>
            <a:r>
              <a:rPr lang="en-GB" dirty="0"/>
              <a:t>Compare a teenager to a 60 year old</a:t>
            </a:r>
          </a:p>
          <a:p>
            <a:endParaRPr lang="en-GB" dirty="0"/>
          </a:p>
          <a:p>
            <a:r>
              <a:rPr lang="en-GB" dirty="0"/>
              <a:t>Men compared to women</a:t>
            </a:r>
          </a:p>
          <a:p>
            <a:endParaRPr lang="en-GB" dirty="0"/>
          </a:p>
          <a:p>
            <a:endParaRPr lang="en-GB" dirty="0"/>
          </a:p>
          <a:p>
            <a:r>
              <a:rPr lang="en-GB" dirty="0"/>
              <a:t>Active individual compared to a person who is sedentary.</a:t>
            </a:r>
          </a:p>
          <a:p>
            <a:endParaRPr lang="en-GB" dirty="0" smtClean="0"/>
          </a:p>
          <a:p>
            <a:r>
              <a:rPr lang="en-GB" dirty="0" smtClean="0"/>
              <a:t>Allergies/intolerances </a:t>
            </a:r>
          </a:p>
          <a:p>
            <a:endParaRPr lang="en-GB" dirty="0" smtClean="0"/>
          </a:p>
          <a:p>
            <a:r>
              <a:rPr lang="en-GB" sz="2400" dirty="0"/>
              <a:t>Some religious beliefs restrict specific food types for example the Jewish &amp; Islamic society do not eat pork so they would get this protein source from other food types.</a:t>
            </a:r>
          </a:p>
          <a:p>
            <a:pPr marL="0" lvl="0" indent="0">
              <a:buNone/>
            </a:pPr>
            <a:endParaRPr lang="en-GB" sz="2400" dirty="0">
              <a:solidFill>
                <a:srgbClr val="00B050"/>
              </a:solidFill>
            </a:endParaRPr>
          </a:p>
          <a:p>
            <a:pPr marL="0" lvl="0" indent="0">
              <a:buNone/>
            </a:pPr>
            <a:endParaRPr lang="en-GB" sz="2400" b="1" dirty="0" smtClean="0">
              <a:solidFill>
                <a:srgbClr val="0070C0"/>
              </a:solidFill>
            </a:endParaRPr>
          </a:p>
          <a:p>
            <a:endParaRPr lang="en-GB" dirty="0"/>
          </a:p>
          <a:p>
            <a:endParaRPr lang="en-GB" dirty="0"/>
          </a:p>
          <a:p>
            <a:endParaRPr lang="en-GB" dirty="0"/>
          </a:p>
        </p:txBody>
      </p:sp>
      <p:sp>
        <p:nvSpPr>
          <p:cNvPr id="4" name="TextBox 3">
            <a:extLst>
              <a:ext uri="{FF2B5EF4-FFF2-40B4-BE49-F238E27FC236}">
                <a16:creationId xmlns:a16="http://schemas.microsoft.com/office/drawing/2014/main" id="{80372C0B-D630-4B02-B2BD-DBD8B9B46E6A}"/>
              </a:ext>
            </a:extLst>
          </p:cNvPr>
          <p:cNvSpPr txBox="1"/>
          <p:nvPr/>
        </p:nvSpPr>
        <p:spPr>
          <a:xfrm>
            <a:off x="7561780" y="365125"/>
            <a:ext cx="4089114" cy="5324535"/>
          </a:xfrm>
          <a:prstGeom prst="rect">
            <a:avLst/>
          </a:prstGeom>
          <a:solidFill>
            <a:srgbClr val="FFFF00"/>
          </a:solidFill>
          <a:ln>
            <a:solidFill>
              <a:schemeClr val="accent2">
                <a:lumMod val="60000"/>
                <a:lumOff val="40000"/>
              </a:schemeClr>
            </a:solidFill>
          </a:ln>
        </p:spPr>
        <p:txBody>
          <a:bodyPr wrap="square" rtlCol="0">
            <a:spAutoFit/>
          </a:bodyPr>
          <a:lstStyle/>
          <a:p>
            <a:r>
              <a:rPr lang="en-GB" sz="2000" dirty="0"/>
              <a:t>A teenager will need more calories each day, compared to a 60 year old. Boys need around 2,800 calories a day compared to girls 2,200 calories. Teenagers need higher intake of calcium to support bone growth. Iron is also important males need it as they start to gain lean body mass and girls when they start their monthly period. A 60 year old will need fewer calories between 1,600 and 2000 depending on their activity levels. Elderly also need calcium as their body stores reduce with age extra serves of low fat milk, yogurt and cheese will help them avoid osteoporosis.</a:t>
            </a:r>
          </a:p>
        </p:txBody>
      </p:sp>
    </p:spTree>
    <p:extLst>
      <p:ext uri="{BB962C8B-B14F-4D97-AF65-F5344CB8AC3E}">
        <p14:creationId xmlns:p14="http://schemas.microsoft.com/office/powerpoint/2010/main" val="2151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additive="base">
                                        <p:cTn id="2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 calcmode="lin" valueType="num">
                                      <p:cBhvr additive="base">
                                        <p:cTn id="3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 calcmode="lin" valueType="num">
                                      <p:cBhvr additive="base">
                                        <p:cTn id="3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ppt_x"/>
                                          </p:val>
                                        </p:tav>
                                        <p:tav tm="100000">
                                          <p:val>
                                            <p:strVal val="#ppt_x"/>
                                          </p:val>
                                        </p:tav>
                                      </p:tavLst>
                                    </p:anim>
                                    <p:anim calcmode="lin" valueType="num">
                                      <p:cBhvr additive="base">
                                        <p:cTn id="4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GB" b="1" u="sng" dirty="0">
                <a:solidFill>
                  <a:schemeClr val="dk1"/>
                </a:solidFill>
                <a:latin typeface="Arial"/>
                <a:ea typeface="Arial"/>
                <a:cs typeface="Arial"/>
                <a:sym typeface="Arial"/>
              </a:rPr>
              <a:t>Balanced Diet </a:t>
            </a:r>
            <a:endParaRPr b="1" u="sng" dirty="0">
              <a:solidFill>
                <a:schemeClr val="dk1"/>
              </a:solidFill>
              <a:latin typeface="Arial"/>
              <a:ea typeface="Arial"/>
              <a:cs typeface="Arial"/>
              <a:sym typeface="Arial"/>
            </a:endParaRPr>
          </a:p>
        </p:txBody>
      </p:sp>
      <p:sp>
        <p:nvSpPr>
          <p:cNvPr id="125" name="Google Shape;125;p18"/>
          <p:cNvSpPr txBox="1">
            <a:spLocks noGrp="1"/>
          </p:cNvSpPr>
          <p:nvPr>
            <p:ph idx="1"/>
          </p:nvPr>
        </p:nvSpPr>
        <p:spPr>
          <a:xfrm>
            <a:off x="838200" y="1825624"/>
            <a:ext cx="6451242" cy="4665327"/>
          </a:xfrm>
          <a:prstGeom prst="rect">
            <a:avLst/>
          </a:prstGeom>
          <a:solidFill>
            <a:srgbClr val="F2F2F2"/>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100"/>
              <a:buNone/>
            </a:pPr>
            <a:r>
              <a:rPr lang="en-GB" sz="2100" dirty="0">
                <a:latin typeface="Arial"/>
                <a:ea typeface="Arial"/>
                <a:cs typeface="Arial"/>
                <a:sym typeface="Arial"/>
              </a:rPr>
              <a:t>Characteristics of a balanced diet:</a:t>
            </a:r>
            <a:endParaRPr dirty="0"/>
          </a:p>
          <a:p>
            <a:pPr marL="0" lvl="0" indent="0" algn="ctr" rtl="0">
              <a:lnSpc>
                <a:spcPct val="90000"/>
              </a:lnSpc>
              <a:spcBef>
                <a:spcPts val="1000"/>
              </a:spcBef>
              <a:spcAft>
                <a:spcPts val="0"/>
              </a:spcAft>
              <a:buClr>
                <a:schemeClr val="dk1"/>
              </a:buClr>
              <a:buSzPts val="2100"/>
              <a:buNone/>
            </a:pPr>
            <a:endParaRPr sz="2100" dirty="0">
              <a:latin typeface="Arial"/>
              <a:ea typeface="Arial"/>
              <a:cs typeface="Arial"/>
              <a:sym typeface="Arial"/>
            </a:endParaRPr>
          </a:p>
          <a:p>
            <a:pPr marL="228600" lvl="0" indent="-228600" algn="ctr" rtl="0">
              <a:lnSpc>
                <a:spcPct val="90000"/>
              </a:lnSpc>
              <a:spcBef>
                <a:spcPts val="1000"/>
              </a:spcBef>
              <a:spcAft>
                <a:spcPts val="0"/>
              </a:spcAft>
              <a:buClr>
                <a:schemeClr val="dk1"/>
              </a:buClr>
              <a:buSzPts val="2100"/>
              <a:buChar char="•"/>
            </a:pPr>
            <a:r>
              <a:rPr lang="en-GB" sz="2100" dirty="0">
                <a:latin typeface="Arial"/>
                <a:ea typeface="Arial"/>
                <a:cs typeface="Arial"/>
                <a:sym typeface="Arial"/>
              </a:rPr>
              <a:t>Meets the nutritional requirements of the individual</a:t>
            </a:r>
            <a:endParaRPr dirty="0"/>
          </a:p>
          <a:p>
            <a:pPr marL="228600" lvl="0" indent="-228600" algn="ctr" rtl="0">
              <a:lnSpc>
                <a:spcPct val="90000"/>
              </a:lnSpc>
              <a:spcBef>
                <a:spcPts val="1000"/>
              </a:spcBef>
              <a:spcAft>
                <a:spcPts val="0"/>
              </a:spcAft>
              <a:buClr>
                <a:schemeClr val="dk1"/>
              </a:buClr>
              <a:buSzPts val="2100"/>
              <a:buChar char="•"/>
            </a:pPr>
            <a:r>
              <a:rPr lang="en-GB" sz="2100" dirty="0">
                <a:latin typeface="Arial"/>
                <a:ea typeface="Arial"/>
                <a:cs typeface="Arial"/>
                <a:sym typeface="Arial"/>
              </a:rPr>
              <a:t>Includes foods from all food groups – including the recommended 5 per day</a:t>
            </a:r>
            <a:endParaRPr dirty="0"/>
          </a:p>
          <a:p>
            <a:pPr marL="228600" lvl="0" indent="-228600" algn="ctr" rtl="0">
              <a:lnSpc>
                <a:spcPct val="90000"/>
              </a:lnSpc>
              <a:spcBef>
                <a:spcPts val="1000"/>
              </a:spcBef>
              <a:spcAft>
                <a:spcPts val="0"/>
              </a:spcAft>
              <a:buClr>
                <a:schemeClr val="dk1"/>
              </a:buClr>
              <a:buSzPts val="2100"/>
              <a:buChar char="•"/>
            </a:pPr>
            <a:r>
              <a:rPr lang="en-GB" sz="2100" dirty="0">
                <a:latin typeface="Arial"/>
                <a:ea typeface="Arial"/>
                <a:cs typeface="Arial"/>
                <a:sym typeface="Arial"/>
              </a:rPr>
              <a:t>Contains a variety of foods – on a day-day/ weekly basis</a:t>
            </a:r>
            <a:endParaRPr dirty="0"/>
          </a:p>
          <a:p>
            <a:pPr marL="228600" lvl="0" indent="-228600" algn="ctr" rtl="0">
              <a:lnSpc>
                <a:spcPct val="90000"/>
              </a:lnSpc>
              <a:spcBef>
                <a:spcPts val="1000"/>
              </a:spcBef>
              <a:spcAft>
                <a:spcPts val="0"/>
              </a:spcAft>
              <a:buClr>
                <a:schemeClr val="dk1"/>
              </a:buClr>
              <a:buSzPts val="2100"/>
              <a:buChar char="•"/>
            </a:pPr>
            <a:r>
              <a:rPr lang="en-GB" sz="2100" dirty="0">
                <a:latin typeface="Arial"/>
                <a:ea typeface="Arial"/>
                <a:cs typeface="Arial"/>
                <a:sym typeface="Arial"/>
              </a:rPr>
              <a:t>Consuming the right amount of food and drink to achieve and maintain a healthy body weight</a:t>
            </a:r>
            <a:endParaRPr sz="2100" dirty="0">
              <a:latin typeface="Arial"/>
              <a:ea typeface="Arial"/>
              <a:cs typeface="Arial"/>
              <a:sym typeface="Arial"/>
            </a:endParaRPr>
          </a:p>
          <a:p>
            <a:pPr marL="228600" lvl="0" indent="-228600" algn="ctr" rtl="0">
              <a:lnSpc>
                <a:spcPct val="90000"/>
              </a:lnSpc>
              <a:spcBef>
                <a:spcPts val="1000"/>
              </a:spcBef>
              <a:spcAft>
                <a:spcPts val="0"/>
              </a:spcAft>
              <a:buClr>
                <a:schemeClr val="dk1"/>
              </a:buClr>
              <a:buSzPts val="2100"/>
              <a:buChar char="•"/>
            </a:pPr>
            <a:r>
              <a:rPr lang="en-GB" sz="2100" dirty="0">
                <a:latin typeface="Arial"/>
                <a:ea typeface="Arial"/>
                <a:cs typeface="Arial"/>
                <a:sym typeface="Arial"/>
              </a:rPr>
              <a:t>Suits the needs / tastes of the individual (including taking into account allergies / food intolerance) – include examples</a:t>
            </a:r>
            <a:endParaRPr sz="2100" dirty="0">
              <a:latin typeface="Arial"/>
              <a:ea typeface="Arial"/>
              <a:cs typeface="Arial"/>
              <a:sym typeface="Arial"/>
            </a:endParaRPr>
          </a:p>
          <a:p>
            <a:pPr marL="0" lvl="0" indent="0" algn="ctr" rtl="0">
              <a:lnSpc>
                <a:spcPct val="90000"/>
              </a:lnSpc>
              <a:spcBef>
                <a:spcPts val="1000"/>
              </a:spcBef>
              <a:spcAft>
                <a:spcPts val="0"/>
              </a:spcAft>
              <a:buClr>
                <a:schemeClr val="dk1"/>
              </a:buClr>
              <a:buSzPts val="2000"/>
              <a:buNone/>
            </a:pPr>
            <a:endParaRPr sz="2000" dirty="0">
              <a:latin typeface="Arial"/>
              <a:ea typeface="Arial"/>
              <a:cs typeface="Arial"/>
              <a:sym typeface="Arial"/>
            </a:endParaRPr>
          </a:p>
        </p:txBody>
      </p:sp>
      <p:pic>
        <p:nvPicPr>
          <p:cNvPr id="126" name="Google Shape;126;p18" descr="Image result for balanced diet"/>
          <p:cNvPicPr preferRelativeResize="0"/>
          <p:nvPr/>
        </p:nvPicPr>
        <p:blipFill rotWithShape="1">
          <a:blip r:embed="rId3">
            <a:alphaModFix/>
          </a:blip>
          <a:srcRect/>
          <a:stretch/>
        </p:blipFill>
        <p:spPr>
          <a:xfrm>
            <a:off x="7443989" y="1586704"/>
            <a:ext cx="4348611" cy="3052725"/>
          </a:xfrm>
          <a:prstGeom prst="rect">
            <a:avLst/>
          </a:prstGeom>
          <a:noFill/>
          <a:ln>
            <a:noFill/>
          </a:ln>
        </p:spPr>
      </p:pic>
      <p:sp>
        <p:nvSpPr>
          <p:cNvPr id="127" name="Google Shape;127;p18"/>
          <p:cNvSpPr txBox="1"/>
          <p:nvPr/>
        </p:nvSpPr>
        <p:spPr>
          <a:xfrm>
            <a:off x="7598533" y="618184"/>
            <a:ext cx="4273639" cy="888643"/>
          </a:xfrm>
          <a:prstGeom prst="rect">
            <a:avLst/>
          </a:prstGeom>
          <a:solidFill>
            <a:srgbClr val="F2F2F2"/>
          </a:solid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000"/>
              <a:buFont typeface="Arial"/>
              <a:buNone/>
            </a:pPr>
            <a:r>
              <a:rPr lang="en-GB" sz="2000" b="0" i="0" u="none" strike="noStrike" cap="none" dirty="0">
                <a:solidFill>
                  <a:schemeClr val="dk1"/>
                </a:solidFill>
                <a:latin typeface="Arial"/>
                <a:ea typeface="Arial"/>
                <a:cs typeface="Arial"/>
                <a:sym typeface="Arial"/>
              </a:rPr>
              <a:t>You need to at least discuss each of these points in 1 or 2 sentences </a:t>
            </a:r>
            <a:endParaRPr sz="2000" b="0" i="0" u="none" strike="noStrike" cap="none" dirty="0">
              <a:solidFill>
                <a:schemeClr val="dk1"/>
              </a:solidFill>
              <a:latin typeface="Arial"/>
              <a:ea typeface="Arial"/>
              <a:cs typeface="Arial"/>
              <a:sym typeface="Arial"/>
            </a:endParaRPr>
          </a:p>
        </p:txBody>
      </p:sp>
      <p:cxnSp>
        <p:nvCxnSpPr>
          <p:cNvPr id="128" name="Google Shape;128;p18"/>
          <p:cNvCxnSpPr/>
          <p:nvPr/>
        </p:nvCxnSpPr>
        <p:spPr>
          <a:xfrm flipH="1">
            <a:off x="6851561" y="1365161"/>
            <a:ext cx="1184856" cy="927278"/>
          </a:xfrm>
          <a:prstGeom prst="straightConnector1">
            <a:avLst/>
          </a:prstGeom>
          <a:noFill/>
          <a:ln w="38100" cap="flat" cmpd="sng">
            <a:solidFill>
              <a:srgbClr val="FF0000"/>
            </a:solidFill>
            <a:prstDash val="solid"/>
            <a:miter lim="800000"/>
            <a:headEnd type="none" w="sm" len="sm"/>
            <a:tailEnd type="stealth" w="med" len="med"/>
          </a:ln>
        </p:spPr>
      </p:cxnSp>
      <p:sp>
        <p:nvSpPr>
          <p:cNvPr id="2" name="TextBox 1">
            <a:extLst>
              <a:ext uri="{FF2B5EF4-FFF2-40B4-BE49-F238E27FC236}">
                <a16:creationId xmlns:a16="http://schemas.microsoft.com/office/drawing/2014/main" id="{1554DC91-22A1-4A1E-9206-DDA1F6A98552}"/>
              </a:ext>
            </a:extLst>
          </p:cNvPr>
          <p:cNvSpPr txBox="1"/>
          <p:nvPr/>
        </p:nvSpPr>
        <p:spPr>
          <a:xfrm>
            <a:off x="7598533" y="4726112"/>
            <a:ext cx="4348611" cy="1200329"/>
          </a:xfrm>
          <a:prstGeom prst="rect">
            <a:avLst/>
          </a:prstGeom>
          <a:solidFill>
            <a:srgbClr val="FFFF00"/>
          </a:solidFill>
          <a:ln>
            <a:solidFill>
              <a:schemeClr val="accent2">
                <a:lumMod val="60000"/>
                <a:lumOff val="40000"/>
              </a:schemeClr>
            </a:solidFill>
          </a:ln>
        </p:spPr>
        <p:txBody>
          <a:bodyPr wrap="square" rtlCol="0">
            <a:spAutoFit/>
          </a:bodyPr>
          <a:lstStyle/>
          <a:p>
            <a:r>
              <a:rPr lang="en-GB" sz="2400" dirty="0"/>
              <a:t>You’ve 15 minutes to explain the 5 points opposite MB3 </a:t>
            </a:r>
            <a:r>
              <a:rPr lang="en-GB" sz="2400" b="1" u="sng" dirty="0"/>
              <a:t>Comprehensively describes.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barn(inVertical)">
                                      <p:cBhvr>
                                        <p:cTn id="7" dur="500"/>
                                        <p:tgtEl>
                                          <p:spTgt spid="1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5">
                                            <p:bg/>
                                          </p:spTgt>
                                        </p:tgtEl>
                                        <p:attrNameLst>
                                          <p:attrName>style.visibility</p:attrName>
                                        </p:attrNameLst>
                                      </p:cBhvr>
                                      <p:to>
                                        <p:strVal val="visible"/>
                                      </p:to>
                                    </p:set>
                                    <p:animEffect transition="in" filter="fade">
                                      <p:cBhvr>
                                        <p:cTn id="12" dur="500"/>
                                        <p:tgtEl>
                                          <p:spTgt spid="125">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5">
                                            <p:txEl>
                                              <p:pRg st="0" end="0"/>
                                            </p:txEl>
                                          </p:spTgt>
                                        </p:tgtEl>
                                        <p:attrNameLst>
                                          <p:attrName>style.visibility</p:attrName>
                                        </p:attrNameLst>
                                      </p:cBhvr>
                                      <p:to>
                                        <p:strVal val="visible"/>
                                      </p:to>
                                    </p:set>
                                    <p:animEffect transition="in" filter="fade">
                                      <p:cBhvr>
                                        <p:cTn id="17" dur="500"/>
                                        <p:tgtEl>
                                          <p:spTgt spid="12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5">
                                            <p:txEl>
                                              <p:pRg st="2" end="2"/>
                                            </p:txEl>
                                          </p:spTgt>
                                        </p:tgtEl>
                                        <p:attrNameLst>
                                          <p:attrName>style.visibility</p:attrName>
                                        </p:attrNameLst>
                                      </p:cBhvr>
                                      <p:to>
                                        <p:strVal val="visible"/>
                                      </p:to>
                                    </p:set>
                                    <p:animEffect transition="in" filter="fade">
                                      <p:cBhvr>
                                        <p:cTn id="22" dur="500"/>
                                        <p:tgtEl>
                                          <p:spTgt spid="1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5">
                                            <p:txEl>
                                              <p:pRg st="3" end="3"/>
                                            </p:txEl>
                                          </p:spTgt>
                                        </p:tgtEl>
                                        <p:attrNameLst>
                                          <p:attrName>style.visibility</p:attrName>
                                        </p:attrNameLst>
                                      </p:cBhvr>
                                      <p:to>
                                        <p:strVal val="visible"/>
                                      </p:to>
                                    </p:set>
                                    <p:animEffect transition="in" filter="fade">
                                      <p:cBhvr>
                                        <p:cTn id="27" dur="500"/>
                                        <p:tgtEl>
                                          <p:spTgt spid="12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5">
                                            <p:txEl>
                                              <p:pRg st="4" end="4"/>
                                            </p:txEl>
                                          </p:spTgt>
                                        </p:tgtEl>
                                        <p:attrNameLst>
                                          <p:attrName>style.visibility</p:attrName>
                                        </p:attrNameLst>
                                      </p:cBhvr>
                                      <p:to>
                                        <p:strVal val="visible"/>
                                      </p:to>
                                    </p:set>
                                    <p:animEffect transition="in" filter="fade">
                                      <p:cBhvr>
                                        <p:cTn id="32" dur="500"/>
                                        <p:tgtEl>
                                          <p:spTgt spid="12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5">
                                            <p:txEl>
                                              <p:pRg st="5" end="5"/>
                                            </p:txEl>
                                          </p:spTgt>
                                        </p:tgtEl>
                                        <p:attrNameLst>
                                          <p:attrName>style.visibility</p:attrName>
                                        </p:attrNameLst>
                                      </p:cBhvr>
                                      <p:to>
                                        <p:strVal val="visible"/>
                                      </p:to>
                                    </p:set>
                                    <p:animEffect transition="in" filter="fade">
                                      <p:cBhvr>
                                        <p:cTn id="37" dur="500"/>
                                        <p:tgtEl>
                                          <p:spTgt spid="12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5">
                                            <p:txEl>
                                              <p:pRg st="6" end="6"/>
                                            </p:txEl>
                                          </p:spTgt>
                                        </p:tgtEl>
                                        <p:attrNameLst>
                                          <p:attrName>style.visibility</p:attrName>
                                        </p:attrNameLst>
                                      </p:cBhvr>
                                      <p:to>
                                        <p:strVal val="visible"/>
                                      </p:to>
                                    </p:set>
                                    <p:animEffect transition="in" filter="fade">
                                      <p:cBhvr>
                                        <p:cTn id="42" dur="500"/>
                                        <p:tgtEl>
                                          <p:spTgt spid="12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7"/>
                                        </p:tgtEl>
                                        <p:attrNameLst>
                                          <p:attrName>style.visibility</p:attrName>
                                        </p:attrNameLst>
                                      </p:cBhvr>
                                      <p:to>
                                        <p:strVal val="visible"/>
                                      </p:to>
                                    </p:set>
                                    <p:animEffect transition="in" filter="wipe(down)">
                                      <p:cBhvr>
                                        <p:cTn id="47" dur="500"/>
                                        <p:tgtEl>
                                          <p:spTgt spid="1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5" grpId="0" build="p" animBg="1"/>
      <p:bldP spid="127"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GB" b="1" u="sng">
                <a:solidFill>
                  <a:schemeClr val="dk1"/>
                </a:solidFill>
                <a:latin typeface="Arial"/>
                <a:ea typeface="Arial"/>
                <a:cs typeface="Arial"/>
                <a:sym typeface="Arial"/>
              </a:rPr>
              <a:t>Nutrients</a:t>
            </a:r>
            <a:endParaRPr b="1" u="sng">
              <a:solidFill>
                <a:schemeClr val="dk1"/>
              </a:solidFill>
              <a:latin typeface="Arial"/>
              <a:ea typeface="Arial"/>
              <a:cs typeface="Arial"/>
              <a:sym typeface="Arial"/>
            </a:endParaRPr>
          </a:p>
        </p:txBody>
      </p:sp>
      <p:sp>
        <p:nvSpPr>
          <p:cNvPr id="134" name="Google Shape;134;p19"/>
          <p:cNvSpPr txBox="1">
            <a:spLocks noGrp="1"/>
          </p:cNvSpPr>
          <p:nvPr>
            <p:ph idx="1"/>
          </p:nvPr>
        </p:nvSpPr>
        <p:spPr>
          <a:xfrm>
            <a:off x="838201" y="1825625"/>
            <a:ext cx="6155027" cy="4613812"/>
          </a:xfrm>
          <a:prstGeom prst="rect">
            <a:avLst/>
          </a:prstGeom>
          <a:solidFill>
            <a:srgbClr val="F2F2F2"/>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r>
              <a:rPr lang="en-GB" sz="2800" dirty="0">
                <a:latin typeface="Arial"/>
                <a:ea typeface="Arial"/>
                <a:cs typeface="Arial"/>
                <a:sym typeface="Arial"/>
              </a:rPr>
              <a:t>Aspects to cover… </a:t>
            </a:r>
            <a:endParaRPr dirty="0"/>
          </a:p>
          <a:p>
            <a:pPr marL="0" lvl="0" indent="0" algn="ctr" rtl="0">
              <a:lnSpc>
                <a:spcPct val="90000"/>
              </a:lnSpc>
              <a:spcBef>
                <a:spcPts val="1000"/>
              </a:spcBef>
              <a:spcAft>
                <a:spcPts val="0"/>
              </a:spcAft>
              <a:buClr>
                <a:schemeClr val="dk1"/>
              </a:buClr>
              <a:buSzPts val="2800"/>
              <a:buNone/>
            </a:pPr>
            <a:endParaRPr sz="2800" dirty="0">
              <a:latin typeface="Arial"/>
              <a:ea typeface="Arial"/>
              <a:cs typeface="Arial"/>
              <a:sym typeface="Arial"/>
            </a:endParaRPr>
          </a:p>
          <a:p>
            <a:pPr marL="228600" lvl="0" indent="-228600" algn="ctr" rtl="0">
              <a:lnSpc>
                <a:spcPct val="90000"/>
              </a:lnSpc>
              <a:spcBef>
                <a:spcPts val="1000"/>
              </a:spcBef>
              <a:spcAft>
                <a:spcPts val="0"/>
              </a:spcAft>
              <a:buClr>
                <a:schemeClr val="dk1"/>
              </a:buClr>
              <a:buSzPts val="2800"/>
              <a:buChar char="•"/>
            </a:pPr>
            <a:r>
              <a:rPr lang="en-GB" sz="2800" dirty="0">
                <a:latin typeface="Arial"/>
                <a:ea typeface="Arial"/>
                <a:cs typeface="Arial"/>
                <a:sym typeface="Arial"/>
              </a:rPr>
              <a:t>Definition of a nutrient/ nutrients </a:t>
            </a:r>
            <a:endParaRPr dirty="0"/>
          </a:p>
          <a:p>
            <a:pPr marL="0" lvl="0" indent="0" algn="ctr" rtl="0">
              <a:lnSpc>
                <a:spcPct val="90000"/>
              </a:lnSpc>
              <a:spcBef>
                <a:spcPts val="1000"/>
              </a:spcBef>
              <a:spcAft>
                <a:spcPts val="0"/>
              </a:spcAft>
              <a:buClr>
                <a:schemeClr val="dk1"/>
              </a:buClr>
              <a:buSzPts val="2800"/>
              <a:buNone/>
            </a:pPr>
            <a:endParaRPr sz="2800" dirty="0">
              <a:latin typeface="Arial"/>
              <a:ea typeface="Arial"/>
              <a:cs typeface="Arial"/>
              <a:sym typeface="Arial"/>
            </a:endParaRPr>
          </a:p>
          <a:p>
            <a:pPr marL="228600" lvl="0" indent="-228600" algn="ctr" rtl="0">
              <a:lnSpc>
                <a:spcPct val="90000"/>
              </a:lnSpc>
              <a:spcBef>
                <a:spcPts val="1000"/>
              </a:spcBef>
              <a:spcAft>
                <a:spcPts val="0"/>
              </a:spcAft>
              <a:buClr>
                <a:schemeClr val="dk1"/>
              </a:buClr>
              <a:buSzPts val="2800"/>
              <a:buChar char="•"/>
            </a:pPr>
            <a:r>
              <a:rPr lang="en-GB" sz="2800" dirty="0">
                <a:latin typeface="Arial"/>
                <a:ea typeface="Arial"/>
                <a:cs typeface="Arial"/>
                <a:sym typeface="Arial"/>
              </a:rPr>
              <a:t>Groupings/ categories: Macro</a:t>
            </a:r>
            <a:r>
              <a:rPr lang="en-GB" dirty="0">
                <a:latin typeface="Arial"/>
                <a:ea typeface="Arial"/>
                <a:cs typeface="Arial"/>
                <a:sym typeface="Arial"/>
              </a:rPr>
              <a:t> &amp;</a:t>
            </a:r>
            <a:r>
              <a:rPr lang="en-GB" sz="2800" dirty="0">
                <a:latin typeface="Arial"/>
                <a:ea typeface="Arial"/>
                <a:cs typeface="Arial"/>
                <a:sym typeface="Arial"/>
              </a:rPr>
              <a:t> micronutrients</a:t>
            </a:r>
            <a:endParaRPr dirty="0"/>
          </a:p>
          <a:p>
            <a:pPr marL="0" lvl="0" indent="0" algn="ctr" rtl="0">
              <a:lnSpc>
                <a:spcPct val="90000"/>
              </a:lnSpc>
              <a:spcBef>
                <a:spcPts val="1000"/>
              </a:spcBef>
              <a:spcAft>
                <a:spcPts val="0"/>
              </a:spcAft>
              <a:buClr>
                <a:schemeClr val="dk1"/>
              </a:buClr>
              <a:buSzPts val="2800"/>
              <a:buNone/>
            </a:pPr>
            <a:endParaRPr dirty="0">
              <a:latin typeface="Arial"/>
              <a:ea typeface="Arial"/>
              <a:cs typeface="Arial"/>
              <a:sym typeface="Arial"/>
            </a:endParaRPr>
          </a:p>
          <a:p>
            <a:pPr marL="228600" lvl="0" indent="-228600" algn="ctr" rtl="0">
              <a:lnSpc>
                <a:spcPct val="90000"/>
              </a:lnSpc>
              <a:spcBef>
                <a:spcPts val="1000"/>
              </a:spcBef>
              <a:spcAft>
                <a:spcPts val="0"/>
              </a:spcAft>
              <a:buClr>
                <a:schemeClr val="dk1"/>
              </a:buClr>
              <a:buSzPts val="2800"/>
              <a:buChar char="•"/>
            </a:pPr>
            <a:r>
              <a:rPr lang="en-GB" dirty="0">
                <a:latin typeface="Arial"/>
                <a:ea typeface="Arial"/>
                <a:cs typeface="Arial"/>
                <a:sym typeface="Arial"/>
              </a:rPr>
              <a:t>What the 7 nutrients are</a:t>
            </a:r>
            <a:r>
              <a:rPr lang="en-GB" sz="2800" dirty="0">
                <a:latin typeface="Arial"/>
                <a:ea typeface="Arial"/>
                <a:cs typeface="Arial"/>
                <a:sym typeface="Arial"/>
              </a:rPr>
              <a:t> – in the form of a list </a:t>
            </a:r>
            <a:endParaRPr sz="2800" dirty="0">
              <a:latin typeface="Arial"/>
              <a:ea typeface="Arial"/>
              <a:cs typeface="Arial"/>
              <a:sym typeface="Arial"/>
            </a:endParaRPr>
          </a:p>
        </p:txBody>
      </p:sp>
      <p:pic>
        <p:nvPicPr>
          <p:cNvPr id="135" name="Google Shape;135;p19" descr="Image result for nutrients"/>
          <p:cNvPicPr preferRelativeResize="0"/>
          <p:nvPr/>
        </p:nvPicPr>
        <p:blipFill rotWithShape="1">
          <a:blip r:embed="rId3">
            <a:alphaModFix/>
          </a:blip>
          <a:srcRect/>
          <a:stretch/>
        </p:blipFill>
        <p:spPr>
          <a:xfrm>
            <a:off x="7530025" y="1326522"/>
            <a:ext cx="4105141" cy="340002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barn(inVertical)">
                                      <p:cBhvr>
                                        <p:cTn id="7" dur="5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4">
                                            <p:bg/>
                                          </p:spTgt>
                                        </p:tgtEl>
                                        <p:attrNameLst>
                                          <p:attrName>style.visibility</p:attrName>
                                        </p:attrNameLst>
                                      </p:cBhvr>
                                      <p:to>
                                        <p:strVal val="visible"/>
                                      </p:to>
                                    </p:set>
                                    <p:animEffect transition="in" filter="fade">
                                      <p:cBhvr>
                                        <p:cTn id="12" dur="500"/>
                                        <p:tgtEl>
                                          <p:spTgt spid="134">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4">
                                            <p:txEl>
                                              <p:pRg st="0" end="0"/>
                                            </p:txEl>
                                          </p:spTgt>
                                        </p:tgtEl>
                                        <p:attrNameLst>
                                          <p:attrName>style.visibility</p:attrName>
                                        </p:attrNameLst>
                                      </p:cBhvr>
                                      <p:to>
                                        <p:strVal val="visible"/>
                                      </p:to>
                                    </p:set>
                                    <p:animEffect transition="in" filter="fade">
                                      <p:cBhvr>
                                        <p:cTn id="17" dur="500"/>
                                        <p:tgtEl>
                                          <p:spTgt spid="13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4">
                                            <p:txEl>
                                              <p:pRg st="2" end="2"/>
                                            </p:txEl>
                                          </p:spTgt>
                                        </p:tgtEl>
                                        <p:attrNameLst>
                                          <p:attrName>style.visibility</p:attrName>
                                        </p:attrNameLst>
                                      </p:cBhvr>
                                      <p:to>
                                        <p:strVal val="visible"/>
                                      </p:to>
                                    </p:set>
                                    <p:animEffect transition="in" filter="fade">
                                      <p:cBhvr>
                                        <p:cTn id="22" dur="500"/>
                                        <p:tgtEl>
                                          <p:spTgt spid="13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4">
                                            <p:txEl>
                                              <p:pRg st="4" end="4"/>
                                            </p:txEl>
                                          </p:spTgt>
                                        </p:tgtEl>
                                        <p:attrNameLst>
                                          <p:attrName>style.visibility</p:attrName>
                                        </p:attrNameLst>
                                      </p:cBhvr>
                                      <p:to>
                                        <p:strVal val="visible"/>
                                      </p:to>
                                    </p:set>
                                    <p:animEffect transition="in" filter="fade">
                                      <p:cBhvr>
                                        <p:cTn id="27" dur="500"/>
                                        <p:tgtEl>
                                          <p:spTgt spid="13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4">
                                            <p:txEl>
                                              <p:pRg st="6" end="6"/>
                                            </p:txEl>
                                          </p:spTgt>
                                        </p:tgtEl>
                                        <p:attrNameLst>
                                          <p:attrName>style.visibility</p:attrName>
                                        </p:attrNameLst>
                                      </p:cBhvr>
                                      <p:to>
                                        <p:strVal val="visible"/>
                                      </p:to>
                                    </p:set>
                                    <p:animEffect transition="in" filter="fade">
                                      <p:cBhvr>
                                        <p:cTn id="32" dur="500"/>
                                        <p:tgtEl>
                                          <p:spTgt spid="13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TotalTime>
  <Words>2344</Words>
  <Application>Microsoft Office PowerPoint</Application>
  <PresentationFormat>Widescreen</PresentationFormat>
  <Paragraphs>326</Paragraphs>
  <Slides>32</Slides>
  <Notes>25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Arial</vt:lpstr>
      <vt:lpstr>Calibri</vt:lpstr>
      <vt:lpstr>Calibri Light</vt:lpstr>
      <vt:lpstr>Courier New</vt:lpstr>
      <vt:lpstr>Source Sans Pro</vt:lpstr>
      <vt:lpstr>Times New Roman</vt:lpstr>
      <vt:lpstr>Office Theme</vt:lpstr>
      <vt:lpstr>1_Office Theme</vt:lpstr>
      <vt:lpstr>Tuesday 21st January 2020</vt:lpstr>
      <vt:lpstr>Quality of Work</vt:lpstr>
      <vt:lpstr>LO1 Know about the nutrients needed for a healthy, balanced diet</vt:lpstr>
      <vt:lpstr>PowerPoint Presentation</vt:lpstr>
      <vt:lpstr>PowerPoint Presentation</vt:lpstr>
      <vt:lpstr>Balanced Diet </vt:lpstr>
      <vt:lpstr>Individual requirements:</vt:lpstr>
      <vt:lpstr>Balanced Diet </vt:lpstr>
      <vt:lpstr>Nutrients</vt:lpstr>
      <vt:lpstr>Definitions</vt:lpstr>
      <vt:lpstr>Key Definition </vt:lpstr>
      <vt:lpstr>Groupings… </vt:lpstr>
      <vt:lpstr>Role of nutrients</vt:lpstr>
      <vt:lpstr>Nutrients and their roles </vt:lpstr>
      <vt:lpstr>Do now: what are the differences between macro and micro nutrients?</vt:lpstr>
      <vt:lpstr>Carbohydrates</vt:lpstr>
      <vt:lpstr>Carbohydrates</vt:lpstr>
      <vt:lpstr>Carbohydrates</vt:lpstr>
      <vt:lpstr>Fats</vt:lpstr>
      <vt:lpstr>Fats</vt:lpstr>
      <vt:lpstr>Proteins</vt:lpstr>
      <vt:lpstr>Water</vt:lpstr>
      <vt:lpstr>Fibre</vt:lpstr>
      <vt:lpstr>PowerPoint Presentation</vt:lpstr>
      <vt:lpstr>Vitamins / Minerals</vt:lpstr>
      <vt:lpstr>Vitamins</vt:lpstr>
      <vt:lpstr>Fat Soluble</vt:lpstr>
      <vt:lpstr>Water Soluble</vt:lpstr>
      <vt:lpstr>Minerals</vt:lpstr>
      <vt:lpstr>Minerals</vt:lpstr>
      <vt:lpstr>Minerals</vt:lpstr>
      <vt:lpstr>Food sources of nutrients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21st January 2020</dc:title>
  <dc:creator>Rachael Baker</dc:creator>
  <cp:lastModifiedBy>Rachael Curlett</cp:lastModifiedBy>
  <cp:revision>13</cp:revision>
  <cp:lastPrinted>2020-01-28T10:14:30Z</cp:lastPrinted>
  <dcterms:modified xsi:type="dcterms:W3CDTF">2020-01-28T10:18:34Z</dcterms:modified>
</cp:coreProperties>
</file>