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5"/>
  </p:notesMasterIdLst>
  <p:sldIdLst>
    <p:sldId id="369" r:id="rId3"/>
    <p:sldId id="279" r:id="rId4"/>
    <p:sldId id="370" r:id="rId5"/>
    <p:sldId id="374" r:id="rId6"/>
    <p:sldId id="428" r:id="rId7"/>
    <p:sldId id="300" r:id="rId8"/>
    <p:sldId id="418" r:id="rId9"/>
    <p:sldId id="419" r:id="rId10"/>
    <p:sldId id="420" r:id="rId11"/>
    <p:sldId id="421" r:id="rId12"/>
    <p:sldId id="422" r:id="rId13"/>
    <p:sldId id="423" r:id="rId14"/>
    <p:sldId id="277" r:id="rId15"/>
    <p:sldId id="425" r:id="rId16"/>
    <p:sldId id="280" r:id="rId17"/>
    <p:sldId id="278" r:id="rId18"/>
    <p:sldId id="281" r:id="rId19"/>
    <p:sldId id="426" r:id="rId20"/>
    <p:sldId id="427" r:id="rId21"/>
    <p:sldId id="431" r:id="rId22"/>
    <p:sldId id="429" r:id="rId23"/>
    <p:sldId id="43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088" autoAdjust="0"/>
    <p:restoredTop sz="94660"/>
  </p:normalViewPr>
  <p:slideViewPr>
    <p:cSldViewPr snapToGrid="0">
      <p:cViewPr varScale="1">
        <p:scale>
          <a:sx n="81" d="100"/>
          <a:sy n="81" d="100"/>
        </p:scale>
        <p:origin x="91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A00AC-B9C6-457D-A4C6-CB90E0E1F5FF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60EF8-65DC-4376-9DAA-81706E980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927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60EF8-65DC-4376-9DAA-81706E980CB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318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743AE1A3-9B0B-44E5-AA88-CA396228C3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1DCE26C4-D835-4574-B5DA-6EE4DA94E1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Could have pupils draw a blank table before the video so they know what information they are focusing on</a:t>
            </a:r>
          </a:p>
          <a:p>
            <a:endParaRPr lang="en-GB" altLang="en-US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EF8CFFCD-B808-456D-A035-AA6A0839F5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0525576-2821-4AB0-9215-EBD598B32472}" type="slidenum">
              <a:rPr lang="en-GB" altLang="en-US" smtClean="0">
                <a:latin typeface="Calibri" panose="020F0502020204030204" pitchFamily="34" charset="0"/>
              </a:rPr>
              <a:pPr/>
              <a:t>5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D8C842DA-02D6-430E-AAE4-094C33235F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96021669-B1EE-49DE-AFF6-B9785E2E06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180C7F82-41BE-43AE-9801-76C3D7046D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8F43C6-25D8-42CD-8F20-7C513DBB7155}" type="slidenum">
              <a:rPr lang="en-GB" altLang="en-US" smtClean="0"/>
              <a:pPr>
                <a:spcBef>
                  <a:spcPct val="0"/>
                </a:spcBef>
              </a:pPr>
              <a:t>13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6D53C61D-4A61-4283-9009-EA716C54BD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2F648B17-20E5-47A2-B144-B4FDA7B841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>
                <a:latin typeface="Arial Rounded MT Bold" panose="020F0704030504030204" pitchFamily="34" charset="0"/>
              </a:rPr>
              <a:t>Explain that dealing with protons and neutrons is easy because they exist in the nucleus but the electrons are scattered in energy levels. </a:t>
            </a:r>
            <a:endParaRPr lang="en-GB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B18671B5-3541-407E-8F5F-A9F11E3784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99A3EA-627B-4199-8DF4-9201D3DC3C82}" type="slidenum">
              <a:rPr lang="en-GB" altLang="en-US" smtClean="0"/>
              <a:pPr>
                <a:spcBef>
                  <a:spcPct val="0"/>
                </a:spcBef>
              </a:pPr>
              <a:t>17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60EF8-65DC-4376-9DAA-81706E980CB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328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60EF8-65DC-4376-9DAA-81706E980CB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3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37A2-EDCE-4DC6-92F0-C978778C1B6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BC50-EBDA-4B62-9A7B-5DD478985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78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37A2-EDCE-4DC6-92F0-C978778C1B6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BC50-EBDA-4B62-9A7B-5DD478985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82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37A2-EDCE-4DC6-92F0-C978778C1B6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BC50-EBDA-4B62-9A7B-5DD478985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231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8C01B-79EA-4343-9EC8-49B6674CE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D8CA2-FF75-4B92-AADB-1586AB6ECC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E69C5-2BCF-4CA5-92EA-6FA9D04D9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D9B4-E6FF-426C-A819-5D5AC10CE5FD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EFB4B-783F-44CB-9AE8-A7571B085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2B324-8CAC-4085-8DF3-8BB19B46E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2CF9-F37C-4173-819D-F5A4EE72E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280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89014-2E0B-4BC4-ACB8-34FABA840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27653-8141-4477-B35D-98B0958D0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4F1ED-28EF-4C83-81B6-81216A518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D9B4-E6FF-426C-A819-5D5AC10CE5FD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9191D-D61E-45F0-8353-9E26C32BE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2F2E4-7178-4CB8-B341-D4ADC54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2CF9-F37C-4173-819D-F5A4EE72E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402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D5BB7-116A-48CC-A2DC-EF285A29E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FDFE7-0BCE-4B13-85A1-330AE894E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EDC1A-B552-432B-B794-374DFFAA9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D9B4-E6FF-426C-A819-5D5AC10CE5FD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484AC-426C-484B-AAC8-01D4C09B5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00BF2-9711-4BC7-924A-8AC1C960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2CF9-F37C-4173-819D-F5A4EE72E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108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685F-8AB9-486F-B84B-B10D39C51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F6DA3-B63A-45AA-8C72-60CC9BF37E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4FC06A-FC71-4BFD-8DF5-AAE3C0C86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A7648B-3F95-4DC9-A2C4-D6237523F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D9B4-E6FF-426C-A819-5D5AC10CE5FD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39DE05-B48E-4071-8F32-72CF9CE38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D54F3-8C78-4CBE-8203-D34FDF32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2CF9-F37C-4173-819D-F5A4EE72E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674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F2B0D-0DF8-4C18-86F4-C63277F83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FD5C2-3FFA-4019-B5AA-80A33F984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8F64C7-BCEF-4856-9551-A5390461A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E9E338-BFC2-4575-84EB-2BE1D8F3A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198757-8D12-48EE-8EB9-536BA55B77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1A9986-BCC1-40E5-815A-5F340087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D9B4-E6FF-426C-A819-5D5AC10CE5FD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604673-9490-44ED-95DF-6FCDC47C8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07B6C9-5753-4A15-957A-47052DB0C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2CF9-F37C-4173-819D-F5A4EE72E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798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97AD9-FF82-4F9E-B228-E2CB95469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722A8F-2EDA-4158-9639-A1F9A33FC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D9B4-E6FF-426C-A819-5D5AC10CE5FD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5DD2E1-6133-4D6F-8B48-81B36622B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7BAFC6-B549-41AC-9B86-B65CD209C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2CF9-F37C-4173-819D-F5A4EE72E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489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9BC73A-9AE9-457E-9918-9A746855B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D9B4-E6FF-426C-A819-5D5AC10CE5FD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9A3CD8-08BF-4E53-8274-75AE47FB5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26AC9-2E01-48F6-9902-FF8F9515F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2CF9-F37C-4173-819D-F5A4EE72E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56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35FA2-0008-4776-8263-1EFA356D9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DEE96-EDC2-46EC-AB60-674A2ECE3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1630F-FF22-4EC0-BDAE-DAD44D801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60CF5-5AC8-455E-8960-C9FF55A07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D9B4-E6FF-426C-A819-5D5AC10CE5FD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93B120-50A3-4DFD-8883-410004473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D4D2A3-52BD-4AE1-898E-2CC5AE14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2CF9-F37C-4173-819D-F5A4EE72E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065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37A2-EDCE-4DC6-92F0-C978778C1B6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BC50-EBDA-4B62-9A7B-5DD478985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420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0F7C5-46C9-415A-9C7A-E5510DF6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DCDD1A-64F6-4A5D-AE3B-B46C01861B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9C6AE-6A59-4B96-B839-73EDABFF2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11912-2E9C-4B98-B51E-B21248576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D9B4-E6FF-426C-A819-5D5AC10CE5FD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4CBC4A-992D-4988-BE3B-2969C9E53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4DFB7-3CED-4D7D-8D48-8AFB75DEA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2CF9-F37C-4173-819D-F5A4EE72E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738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4AE8E-EFC7-4967-9E68-1A1B645BA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748684-F9CB-4493-9899-ACE1E1706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A22BC-2F9F-4643-A9B7-4097F3BB0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D9B4-E6FF-426C-A819-5D5AC10CE5FD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04FA3-063B-40AC-A00F-395FC3EB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452B7-6163-4B11-93A7-B946BB102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2CF9-F37C-4173-819D-F5A4EE72E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646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F8CAB7-AFFF-4BA4-B4D6-319372B5ED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A1565E-177D-4661-B424-9225EAB98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AC163-B17D-48F5-826D-9108CA828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D9B4-E6FF-426C-A819-5D5AC10CE5FD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8486E-509B-4ECC-9686-5FF4133FD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FD98A-9EBA-4211-B33F-6AD93A1BC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2CF9-F37C-4173-819D-F5A4EE72E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9363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9742" y="552168"/>
            <a:ext cx="5746693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Ctr="1">
            <a:normAutofit/>
          </a:bodyPr>
          <a:lstStyle>
            <a:lvl1pPr algn="ctr">
              <a:defRPr sz="27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9742" y="2348163"/>
            <a:ext cx="5746693" cy="59098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2"/>
            <a:ext cx="3125788" cy="308451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0" y="3111500"/>
            <a:ext cx="3125788" cy="37465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279776" y="2938463"/>
            <a:ext cx="5746750" cy="34401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b="1" u="sng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>
          <a:xfrm>
            <a:off x="5280026" y="0"/>
            <a:ext cx="3863975" cy="376238"/>
          </a:xfrm>
        </p:spPr>
        <p:txBody>
          <a:bodyPr/>
          <a:lstStyle>
            <a:lvl1pPr>
              <a:defRPr sz="1350" b="1" u="sng"/>
            </a:lvl1pPr>
          </a:lstStyle>
          <a:p>
            <a:pPr>
              <a:defRPr/>
            </a:pPr>
            <a:fld id="{1AE31E61-5800-426F-BFD7-250FF3D43173}" type="datetime2">
              <a:rPr lang="en-GB"/>
              <a:pPr>
                <a:defRPr/>
              </a:pPr>
              <a:t>Friday, 05 June 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295651" y="6459540"/>
            <a:ext cx="5730875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2: STRUCTURE &amp; BONDING</a:t>
            </a:r>
          </a:p>
        </p:txBody>
      </p:sp>
    </p:spTree>
    <p:extLst>
      <p:ext uri="{BB962C8B-B14F-4D97-AF65-F5344CB8AC3E}">
        <p14:creationId xmlns:p14="http://schemas.microsoft.com/office/powerpoint/2010/main" val="2525010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37A2-EDCE-4DC6-92F0-C978778C1B6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BC50-EBDA-4B62-9A7B-5DD478985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817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37A2-EDCE-4DC6-92F0-C978778C1B6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BC50-EBDA-4B62-9A7B-5DD478985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962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37A2-EDCE-4DC6-92F0-C978778C1B6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BC50-EBDA-4B62-9A7B-5DD478985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505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37A2-EDCE-4DC6-92F0-C978778C1B6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BC50-EBDA-4B62-9A7B-5DD478985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865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37A2-EDCE-4DC6-92F0-C978778C1B6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BC50-EBDA-4B62-9A7B-5DD478985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91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37A2-EDCE-4DC6-92F0-C978778C1B6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BC50-EBDA-4B62-9A7B-5DD478985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88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37A2-EDCE-4DC6-92F0-C978778C1B6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BC50-EBDA-4B62-9A7B-5DD478985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32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437A2-EDCE-4DC6-92F0-C978778C1B6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ABC50-EBDA-4B62-9A7B-5DD478985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43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6308C3-7C4B-4879-91AE-C47CDE607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92C2B-62E6-4F96-B022-C529CDD8B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7EB23-E217-4488-B4FC-DE5DFF6217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6D9B4-E6FF-426C-A819-5D5AC10CE5FD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B95C4-C434-4817-9CCD-C77AB21BE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01CBF-5AB2-478C-A65E-CB12833CD0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A2CF9-F37C-4173-819D-F5A4EE72E2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89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sl-E_l_1p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86800" cy="1371600"/>
          </a:xfrm>
          <a:prstGeom prst="roundRect">
            <a:avLst/>
          </a:prstGeom>
          <a:solidFill>
            <a:srgbClr val="B4D6F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30175"/>
            <a:ext cx="8686800" cy="1470025"/>
          </a:xfrm>
        </p:spPr>
        <p:txBody>
          <a:bodyPr>
            <a:noAutofit/>
          </a:bodyPr>
          <a:lstStyle/>
          <a:p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80/20 – THINK! What do you NEED to cover with your set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BE0408-5D0B-4A6E-BC14-EA2F2FB59EF2}"/>
              </a:ext>
            </a:extLst>
          </p:cNvPr>
          <p:cNvSpPr txBox="1"/>
          <p:nvPr/>
        </p:nvSpPr>
        <p:spPr>
          <a:xfrm>
            <a:off x="228600" y="626616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Specification reference: 5.1.1.4 and 5.1.1.5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411B1D4-57C2-4B8E-BA57-BBCDCC0806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416565"/>
              </p:ext>
            </p:extLst>
          </p:nvPr>
        </p:nvGraphicFramePr>
        <p:xfrm>
          <a:off x="153765" y="1760393"/>
          <a:ext cx="8837835" cy="4333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1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80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9787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+mn-lt"/>
                        </a:rPr>
                        <a:t>Grade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+mn-lt"/>
                        </a:rPr>
                        <a:t>Objective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en-GB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Outcomes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142">
                <a:tc rowSpan="2">
                  <a:txBody>
                    <a:bodyPr/>
                    <a:lstStyle/>
                    <a:p>
                      <a:pPr algn="ctr"/>
                      <a:r>
                        <a:rPr lang="en-GB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+mn-cs"/>
                        </a:rPr>
                        <a:t>1-3</a:t>
                      </a:r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To be able to describe the structure</a:t>
                      </a:r>
                      <a:r>
                        <a:rPr lang="en-GB" sz="2800" baseline="0" dirty="0"/>
                        <a:t> of an atom</a:t>
                      </a:r>
                      <a:endParaRPr lang="en-GB" sz="2800" dirty="0"/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Recall the different charges of the particles that make up an atom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0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Be</a:t>
                      </a:r>
                      <a:r>
                        <a:rPr lang="en-GB" sz="2800" baseline="0" dirty="0"/>
                        <a:t> able to use the periodic table to identify the number of protons in different elements</a:t>
                      </a:r>
                      <a:endParaRPr lang="en-GB" sz="2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84">
                <a:tc rowSpan="2">
                  <a:txBody>
                    <a:bodyPr/>
                    <a:lstStyle/>
                    <a:p>
                      <a:pPr algn="ctr"/>
                      <a:r>
                        <a:rPr lang="en-GB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+mn-cs"/>
                        </a:rPr>
                        <a:t>4-6</a:t>
                      </a:r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7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Explain why</a:t>
                      </a:r>
                      <a:r>
                        <a:rPr lang="en-GB" sz="2800" baseline="0" dirty="0"/>
                        <a:t> atoms have no overall charge</a:t>
                      </a:r>
                      <a:endParaRPr lang="en-GB" sz="2800" dirty="0"/>
                    </a:p>
                    <a:p>
                      <a:endParaRPr lang="en-GB" sz="2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9030">
                <a:tc>
                  <a:txBody>
                    <a:bodyPr/>
                    <a:lstStyle/>
                    <a:p>
                      <a:pPr algn="ctr"/>
                      <a:r>
                        <a:rPr lang="en-GB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+mn-cs"/>
                        </a:rPr>
                        <a:t>7-9</a:t>
                      </a:r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504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675B8F55-8195-4E6D-A9AB-7B9328C97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525963"/>
          </a:xfrm>
        </p:spPr>
        <p:txBody>
          <a:bodyPr/>
          <a:lstStyle/>
          <a:p>
            <a:pPr marL="742950" indent="-742950" eaLnBrk="1" hangingPunct="1">
              <a:buFont typeface="+mj-lt"/>
              <a:buAutoNum type="arabicPeriod" startAt="3"/>
              <a:defRPr/>
            </a:pPr>
            <a:r>
              <a:rPr lang="en-GB" sz="7200" dirty="0"/>
              <a:t>The nucleus contains protons and neutrons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GB" altLang="en-US" sz="4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1AB6C-CFE5-439C-B152-05320AB72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6A26970-EF19-483A-809B-97DFFE9CBDF3}"/>
              </a:ext>
            </a:extLst>
          </p:cNvPr>
          <p:cNvSpPr txBox="1">
            <a:spLocks/>
          </p:cNvSpPr>
          <p:nvPr/>
        </p:nvSpPr>
        <p:spPr>
          <a:xfrm>
            <a:off x="457200" y="160338"/>
            <a:ext cx="82296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altLang="en-US" sz="5400" b="1">
                <a:solidFill>
                  <a:srgbClr val="00B050"/>
                </a:solidFill>
              </a:rPr>
              <a:t>True</a:t>
            </a:r>
            <a:r>
              <a:rPr lang="en-GB" altLang="en-US" sz="5400" b="1">
                <a:solidFill>
                  <a:schemeClr val="bg1"/>
                </a:solidFill>
              </a:rPr>
              <a:t> </a:t>
            </a:r>
            <a:r>
              <a:rPr lang="en-GB" altLang="en-US" sz="5400" b="1"/>
              <a:t>or</a:t>
            </a:r>
            <a:r>
              <a:rPr lang="en-GB" altLang="en-US" sz="5400" b="1">
                <a:solidFill>
                  <a:schemeClr val="bg1"/>
                </a:solidFill>
              </a:rPr>
              <a:t> </a:t>
            </a:r>
            <a:r>
              <a:rPr lang="en-GB" altLang="en-US" sz="5400" b="1">
                <a:solidFill>
                  <a:srgbClr val="FF3300"/>
                </a:solidFill>
              </a:rPr>
              <a:t>false</a:t>
            </a:r>
            <a:r>
              <a:rPr lang="en-GB" altLang="en-US" sz="5400" b="1"/>
              <a:t>?</a:t>
            </a:r>
            <a:endParaRPr lang="en-GB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DD6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6DA53DC4-C364-42C2-A32B-16191FDEA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525963"/>
          </a:xfrm>
        </p:spPr>
        <p:txBody>
          <a:bodyPr/>
          <a:lstStyle/>
          <a:p>
            <a:pPr marL="742950" indent="-742950" eaLnBrk="1" hangingPunct="1">
              <a:buFont typeface="+mj-lt"/>
              <a:buAutoNum type="arabicPeriod" startAt="4"/>
              <a:defRPr/>
            </a:pPr>
            <a:r>
              <a:rPr lang="en-GB" sz="7200" dirty="0"/>
              <a:t>Electrons are found in the nucleus of an atom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GB" altLang="en-US" sz="4000" dirty="0">
              <a:solidFill>
                <a:srgbClr val="FFFF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B4CFE9-528C-465A-913D-0EF4721BF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08CFDEA-80E5-4EAC-891C-C45060C2EE3A}"/>
              </a:ext>
            </a:extLst>
          </p:cNvPr>
          <p:cNvSpPr txBox="1">
            <a:spLocks/>
          </p:cNvSpPr>
          <p:nvPr/>
        </p:nvSpPr>
        <p:spPr>
          <a:xfrm>
            <a:off x="457200" y="160338"/>
            <a:ext cx="82296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altLang="en-US" sz="5400" b="1">
                <a:solidFill>
                  <a:srgbClr val="00B050"/>
                </a:solidFill>
              </a:rPr>
              <a:t>True</a:t>
            </a:r>
            <a:r>
              <a:rPr lang="en-GB" altLang="en-US" sz="5400" b="1">
                <a:solidFill>
                  <a:schemeClr val="bg1"/>
                </a:solidFill>
              </a:rPr>
              <a:t> </a:t>
            </a:r>
            <a:r>
              <a:rPr lang="en-GB" altLang="en-US" sz="5400" b="1"/>
              <a:t>or</a:t>
            </a:r>
            <a:r>
              <a:rPr lang="en-GB" altLang="en-US" sz="5400" b="1">
                <a:solidFill>
                  <a:schemeClr val="bg1"/>
                </a:solidFill>
              </a:rPr>
              <a:t> </a:t>
            </a:r>
            <a:r>
              <a:rPr lang="en-GB" altLang="en-US" sz="5400" b="1">
                <a:solidFill>
                  <a:srgbClr val="FF3300"/>
                </a:solidFill>
              </a:rPr>
              <a:t>false</a:t>
            </a:r>
            <a:r>
              <a:rPr lang="en-GB" altLang="en-US" sz="5400" b="1"/>
              <a:t>?</a:t>
            </a:r>
            <a:endParaRPr lang="en-GB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85D223B4-8B45-4A01-A424-D94E942B0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525963"/>
          </a:xfrm>
        </p:spPr>
        <p:txBody>
          <a:bodyPr/>
          <a:lstStyle/>
          <a:p>
            <a:pPr marL="742950" indent="-742950" eaLnBrk="1" hangingPunct="1">
              <a:buFont typeface="+mj-lt"/>
              <a:buAutoNum type="arabicPeriod" startAt="5"/>
              <a:defRPr/>
            </a:pPr>
            <a:r>
              <a:rPr lang="en-GB" sz="7200" dirty="0"/>
              <a:t>Electrons are negatively charged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GB" altLang="en-US" sz="7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A4C783-0B4B-44C0-8C6E-FCCC4B94C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38C1ADB-98D1-4D12-A6B0-64DF56C2FEC8}"/>
              </a:ext>
            </a:extLst>
          </p:cNvPr>
          <p:cNvSpPr txBox="1">
            <a:spLocks/>
          </p:cNvSpPr>
          <p:nvPr/>
        </p:nvSpPr>
        <p:spPr>
          <a:xfrm>
            <a:off x="457200" y="160338"/>
            <a:ext cx="82296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altLang="en-US" sz="5400" b="1">
                <a:solidFill>
                  <a:srgbClr val="00B050"/>
                </a:solidFill>
              </a:rPr>
              <a:t>True</a:t>
            </a:r>
            <a:r>
              <a:rPr lang="en-GB" altLang="en-US" sz="5400" b="1">
                <a:solidFill>
                  <a:schemeClr val="bg1"/>
                </a:solidFill>
              </a:rPr>
              <a:t> </a:t>
            </a:r>
            <a:r>
              <a:rPr lang="en-GB" altLang="en-US" sz="5400" b="1"/>
              <a:t>or</a:t>
            </a:r>
            <a:r>
              <a:rPr lang="en-GB" altLang="en-US" sz="5400" b="1">
                <a:solidFill>
                  <a:schemeClr val="bg1"/>
                </a:solidFill>
              </a:rPr>
              <a:t> </a:t>
            </a:r>
            <a:r>
              <a:rPr lang="en-GB" altLang="en-US" sz="5400" b="1">
                <a:solidFill>
                  <a:srgbClr val="FF3300"/>
                </a:solidFill>
              </a:rPr>
              <a:t>false</a:t>
            </a:r>
            <a:r>
              <a:rPr lang="en-GB" altLang="en-US" sz="5400" b="1"/>
              <a:t>?</a:t>
            </a:r>
            <a:endParaRPr lang="en-GB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DD6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>
            <a:extLst>
              <a:ext uri="{FF2B5EF4-FFF2-40B4-BE49-F238E27FC236}">
                <a16:creationId xmlns:a16="http://schemas.microsoft.com/office/drawing/2014/main" id="{40244CF6-614C-407E-B357-7F2D9E238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49225"/>
            <a:ext cx="8569325" cy="11509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b="1" dirty="0"/>
              <a:t>How do you calculate protons, electrons and neutrons?</a:t>
            </a: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CF9D6390-041A-4CA2-BD9D-7473FF42A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0463" y="2625725"/>
            <a:ext cx="1257300" cy="18669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+mn-cs"/>
              </a:rPr>
              <a:t>19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+mn-cs"/>
              </a:rPr>
              <a:t>F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+mn-cs"/>
              </a:rPr>
              <a:t>9</a:t>
            </a: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5CF99A2D-AFBC-42B6-8496-7F25F445ED8F}"/>
              </a:ext>
            </a:extLst>
          </p:cNvPr>
          <p:cNvGrpSpPr>
            <a:grpSpLocks/>
          </p:cNvGrpSpPr>
          <p:nvPr/>
        </p:nvGrpSpPr>
        <p:grpSpPr bwMode="auto">
          <a:xfrm>
            <a:off x="3254375" y="2540000"/>
            <a:ext cx="3098800" cy="558800"/>
            <a:chOff x="3552" y="2320"/>
            <a:chExt cx="1952" cy="352"/>
          </a:xfrm>
        </p:grpSpPr>
        <p:sp>
          <p:nvSpPr>
            <p:cNvPr id="8205" name="Rectangle 10">
              <a:extLst>
                <a:ext uri="{FF2B5EF4-FFF2-40B4-BE49-F238E27FC236}">
                  <a16:creationId xmlns:a16="http://schemas.microsoft.com/office/drawing/2014/main" id="{8C2BE631-3B42-4E2D-9EBA-3FB860B6E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320"/>
              <a:ext cx="1472" cy="3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b="1" dirty="0">
                  <a:latin typeface="+mj-lt"/>
                  <a:cs typeface="+mn-cs"/>
                </a:rPr>
                <a:t>Mass number</a:t>
              </a:r>
            </a:p>
          </p:txBody>
        </p:sp>
        <p:sp>
          <p:nvSpPr>
            <p:cNvPr id="8206" name="Line 11">
              <a:extLst>
                <a:ext uri="{FF2B5EF4-FFF2-40B4-BE49-F238E27FC236}">
                  <a16:creationId xmlns:a16="http://schemas.microsoft.com/office/drawing/2014/main" id="{199581D4-6525-4EB4-8C60-F090CF985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52" y="2464"/>
              <a:ext cx="504" cy="2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j-lt"/>
                <a:cs typeface="+mn-cs"/>
              </a:endParaRPr>
            </a:p>
          </p:txBody>
        </p:sp>
      </p:grpSp>
      <p:grpSp>
        <p:nvGrpSpPr>
          <p:cNvPr id="3" name="Group 12">
            <a:extLst>
              <a:ext uri="{FF2B5EF4-FFF2-40B4-BE49-F238E27FC236}">
                <a16:creationId xmlns:a16="http://schemas.microsoft.com/office/drawing/2014/main" id="{4F05053D-31E7-467F-A516-A7D03ADD1232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3251200"/>
            <a:ext cx="3149600" cy="558800"/>
            <a:chOff x="3528" y="2808"/>
            <a:chExt cx="1984" cy="352"/>
          </a:xfrm>
        </p:grpSpPr>
        <p:sp>
          <p:nvSpPr>
            <p:cNvPr id="8203" name="Rectangle 13">
              <a:extLst>
                <a:ext uri="{FF2B5EF4-FFF2-40B4-BE49-F238E27FC236}">
                  <a16:creationId xmlns:a16="http://schemas.microsoft.com/office/drawing/2014/main" id="{C138169F-B731-4DA1-B1CD-EC4E7196B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0" y="2808"/>
              <a:ext cx="1472" cy="3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b="1" dirty="0">
                  <a:latin typeface="+mj-lt"/>
                  <a:cs typeface="+mn-cs"/>
                </a:rPr>
                <a:t>Symbol</a:t>
              </a:r>
            </a:p>
          </p:txBody>
        </p:sp>
        <p:sp>
          <p:nvSpPr>
            <p:cNvPr id="8204" name="Line 14">
              <a:extLst>
                <a:ext uri="{FF2B5EF4-FFF2-40B4-BE49-F238E27FC236}">
                  <a16:creationId xmlns:a16="http://schemas.microsoft.com/office/drawing/2014/main" id="{4DA10838-7B90-42B2-8BF6-C47F33C77B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28" y="2984"/>
              <a:ext cx="5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j-lt"/>
                <a:cs typeface="+mn-cs"/>
              </a:endParaRPr>
            </a:p>
          </p:txBody>
        </p:sp>
      </p:grpSp>
      <p:grpSp>
        <p:nvGrpSpPr>
          <p:cNvPr id="4" name="Group 15">
            <a:extLst>
              <a:ext uri="{FF2B5EF4-FFF2-40B4-BE49-F238E27FC236}">
                <a16:creationId xmlns:a16="http://schemas.microsoft.com/office/drawing/2014/main" id="{3FA4E7EF-A840-4FAC-BA3A-D69D54DAA6B3}"/>
              </a:ext>
            </a:extLst>
          </p:cNvPr>
          <p:cNvGrpSpPr>
            <a:grpSpLocks/>
          </p:cNvGrpSpPr>
          <p:nvPr/>
        </p:nvGrpSpPr>
        <p:grpSpPr bwMode="auto">
          <a:xfrm>
            <a:off x="3203575" y="3933825"/>
            <a:ext cx="3086100" cy="558800"/>
            <a:chOff x="3576" y="3296"/>
            <a:chExt cx="1944" cy="352"/>
          </a:xfrm>
        </p:grpSpPr>
        <p:sp>
          <p:nvSpPr>
            <p:cNvPr id="8201" name="Rectangle 16">
              <a:extLst>
                <a:ext uri="{FF2B5EF4-FFF2-40B4-BE49-F238E27FC236}">
                  <a16:creationId xmlns:a16="http://schemas.microsoft.com/office/drawing/2014/main" id="{34334266-0564-466A-9220-F40710D62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8" y="3296"/>
              <a:ext cx="1472" cy="3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b="1" dirty="0">
                  <a:latin typeface="+mj-lt"/>
                  <a:cs typeface="+mn-cs"/>
                </a:rPr>
                <a:t>Atomic number </a:t>
              </a:r>
            </a:p>
          </p:txBody>
        </p:sp>
        <p:sp>
          <p:nvSpPr>
            <p:cNvPr id="8202" name="Line 17">
              <a:extLst>
                <a:ext uri="{FF2B5EF4-FFF2-40B4-BE49-F238E27FC236}">
                  <a16:creationId xmlns:a16="http://schemas.microsoft.com/office/drawing/2014/main" id="{B01D8AB5-5F5B-4076-BF3C-E6F3B6EDEB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76" y="3336"/>
              <a:ext cx="472" cy="1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j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4">
            <a:extLst>
              <a:ext uri="{FF2B5EF4-FFF2-40B4-BE49-F238E27FC236}">
                <a16:creationId xmlns:a16="http://schemas.microsoft.com/office/drawing/2014/main" id="{E7920840-5B9B-4551-8F06-A86204FE64C8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3429000"/>
            <a:ext cx="5588000" cy="1046163"/>
            <a:chOff x="1125" y="1782"/>
            <a:chExt cx="3520" cy="659"/>
          </a:xfrm>
        </p:grpSpPr>
        <p:sp>
          <p:nvSpPr>
            <p:cNvPr id="9236" name="Rectangle 5">
              <a:extLst>
                <a:ext uri="{FF2B5EF4-FFF2-40B4-BE49-F238E27FC236}">
                  <a16:creationId xmlns:a16="http://schemas.microsoft.com/office/drawing/2014/main" id="{A6043A9F-E465-49D2-9DB2-BA0E57C5F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5" y="1782"/>
              <a:ext cx="485" cy="6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latin typeface="+mj-lt"/>
                  <a:cs typeface="+mn-cs"/>
                </a:rPr>
                <a:t>24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+mj-lt"/>
                  <a:cs typeface="+mn-cs"/>
                </a:rPr>
                <a:t>Mg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latin typeface="+mj-lt"/>
                  <a:cs typeface="+mn-cs"/>
                </a:rPr>
                <a:t>12</a:t>
              </a:r>
            </a:p>
          </p:txBody>
        </p:sp>
        <p:sp>
          <p:nvSpPr>
            <p:cNvPr id="9237" name="Rectangle 6">
              <a:extLst>
                <a:ext uri="{FF2B5EF4-FFF2-40B4-BE49-F238E27FC236}">
                  <a16:creationId xmlns:a16="http://schemas.microsoft.com/office/drawing/2014/main" id="{7E61582B-D755-44F9-88E9-64365A2C8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9" y="1787"/>
              <a:ext cx="485" cy="6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latin typeface="+mj-lt"/>
                  <a:cs typeface="+mn-cs"/>
                </a:rPr>
                <a:t>35.5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 err="1">
                  <a:latin typeface="+mj-lt"/>
                  <a:cs typeface="+mn-cs"/>
                </a:rPr>
                <a:t>Cl</a:t>
              </a:r>
              <a:endParaRPr lang="en-GB" dirty="0">
                <a:latin typeface="+mj-lt"/>
                <a:cs typeface="+mn-cs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latin typeface="+mj-lt"/>
                  <a:cs typeface="+mn-cs"/>
                </a:rPr>
                <a:t>17</a:t>
              </a:r>
            </a:p>
          </p:txBody>
        </p:sp>
        <p:sp>
          <p:nvSpPr>
            <p:cNvPr id="9238" name="Rectangle 7">
              <a:extLst>
                <a:ext uri="{FF2B5EF4-FFF2-40B4-BE49-F238E27FC236}">
                  <a16:creationId xmlns:a16="http://schemas.microsoft.com/office/drawing/2014/main" id="{EEE65612-815E-46E8-875F-D02DDF6F2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3" y="1782"/>
              <a:ext cx="485" cy="6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latin typeface="+mj-lt"/>
                  <a:cs typeface="+mn-cs"/>
                </a:rPr>
                <a:t>39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+mj-lt"/>
                  <a:cs typeface="+mn-cs"/>
                </a:rPr>
                <a:t>K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latin typeface="+mj-lt"/>
                  <a:cs typeface="+mn-cs"/>
                </a:rPr>
                <a:t>19</a:t>
              </a:r>
            </a:p>
          </p:txBody>
        </p:sp>
        <p:sp>
          <p:nvSpPr>
            <p:cNvPr id="9239" name="Rectangle 8">
              <a:extLst>
                <a:ext uri="{FF2B5EF4-FFF2-40B4-BE49-F238E27FC236}">
                  <a16:creationId xmlns:a16="http://schemas.microsoft.com/office/drawing/2014/main" id="{F5C1A87B-DACA-4F7F-A43F-228D5E1DA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8" y="1805"/>
              <a:ext cx="485" cy="6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latin typeface="+mj-lt"/>
                  <a:cs typeface="+mn-cs"/>
                </a:rPr>
                <a:t>65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+mj-lt"/>
                  <a:cs typeface="+mn-cs"/>
                </a:rPr>
                <a:t>Zn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latin typeface="+mj-lt"/>
                  <a:cs typeface="+mn-cs"/>
                </a:rPr>
                <a:t>30</a:t>
              </a:r>
            </a:p>
          </p:txBody>
        </p:sp>
        <p:sp>
          <p:nvSpPr>
            <p:cNvPr id="9240" name="Rectangle 9">
              <a:extLst>
                <a:ext uri="{FF2B5EF4-FFF2-40B4-BE49-F238E27FC236}">
                  <a16:creationId xmlns:a16="http://schemas.microsoft.com/office/drawing/2014/main" id="{31DCA0E4-FB68-4948-BF55-34C90C22EE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0" y="1810"/>
              <a:ext cx="485" cy="6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latin typeface="+mj-lt"/>
                  <a:cs typeface="+mn-cs"/>
                </a:rPr>
                <a:t>27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+mj-lt"/>
                  <a:cs typeface="+mn-cs"/>
                </a:rPr>
                <a:t>Al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latin typeface="+mj-lt"/>
                  <a:cs typeface="+mn-cs"/>
                </a:rPr>
                <a:t>13</a:t>
              </a:r>
            </a:p>
          </p:txBody>
        </p:sp>
      </p:grpSp>
      <p:sp>
        <p:nvSpPr>
          <p:cNvPr id="17418" name="Text Box 10">
            <a:extLst>
              <a:ext uri="{FF2B5EF4-FFF2-40B4-BE49-F238E27FC236}">
                <a16:creationId xmlns:a16="http://schemas.microsoft.com/office/drawing/2014/main" id="{8C119E0B-6129-4BFE-8520-3583007CF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953000"/>
            <a:ext cx="771525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000" b="1" dirty="0">
                <a:latin typeface="+mj-lt"/>
                <a:cs typeface="+mn-cs"/>
              </a:rPr>
              <a:t>12</a:t>
            </a:r>
          </a:p>
        </p:txBody>
      </p:sp>
      <p:sp>
        <p:nvSpPr>
          <p:cNvPr id="17419" name="Text Box 11">
            <a:extLst>
              <a:ext uri="{FF2B5EF4-FFF2-40B4-BE49-F238E27FC236}">
                <a16:creationId xmlns:a16="http://schemas.microsoft.com/office/drawing/2014/main" id="{216C861B-7389-4287-BB68-7FC30E3A9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6388" y="4959350"/>
            <a:ext cx="771525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000" b="1" dirty="0">
                <a:latin typeface="+mj-lt"/>
                <a:cs typeface="+mn-cs"/>
              </a:rPr>
              <a:t>17</a:t>
            </a:r>
          </a:p>
        </p:txBody>
      </p:sp>
      <p:sp>
        <p:nvSpPr>
          <p:cNvPr id="17420" name="Text Box 12">
            <a:extLst>
              <a:ext uri="{FF2B5EF4-FFF2-40B4-BE49-F238E27FC236}">
                <a16:creationId xmlns:a16="http://schemas.microsoft.com/office/drawing/2014/main" id="{32077E0C-DB28-4475-8509-C639ADF76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7650" y="4924425"/>
            <a:ext cx="771525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000" b="1" dirty="0">
                <a:latin typeface="+mj-lt"/>
                <a:cs typeface="+mn-cs"/>
              </a:rPr>
              <a:t>19</a:t>
            </a:r>
          </a:p>
        </p:txBody>
      </p:sp>
      <p:sp>
        <p:nvSpPr>
          <p:cNvPr id="17421" name="Text Box 13">
            <a:extLst>
              <a:ext uri="{FF2B5EF4-FFF2-40B4-BE49-F238E27FC236}">
                <a16:creationId xmlns:a16="http://schemas.microsoft.com/office/drawing/2014/main" id="{E6891C28-2F88-4EF8-A292-3EE157F48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0338" y="4948238"/>
            <a:ext cx="771525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000" b="1" dirty="0">
                <a:latin typeface="+mj-lt"/>
                <a:cs typeface="+mn-cs"/>
              </a:rPr>
              <a:t>30</a:t>
            </a:r>
          </a:p>
        </p:txBody>
      </p:sp>
      <p:sp>
        <p:nvSpPr>
          <p:cNvPr id="17422" name="Text Box 14">
            <a:extLst>
              <a:ext uri="{FF2B5EF4-FFF2-40B4-BE49-F238E27FC236}">
                <a16:creationId xmlns:a16="http://schemas.microsoft.com/office/drawing/2014/main" id="{859B6DCF-445E-4156-BA4A-DC42FA199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8913" y="4968875"/>
            <a:ext cx="771525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000" b="1">
                <a:latin typeface="+mj-lt"/>
                <a:cs typeface="+mn-cs"/>
              </a:rPr>
              <a:t>13</a:t>
            </a:r>
          </a:p>
        </p:txBody>
      </p:sp>
      <p:sp>
        <p:nvSpPr>
          <p:cNvPr id="19464" name="Title 15">
            <a:extLst>
              <a:ext uri="{FF2B5EF4-FFF2-40B4-BE49-F238E27FC236}">
                <a16:creationId xmlns:a16="http://schemas.microsoft.com/office/drawing/2014/main" id="{01D51CAA-BFC2-4867-B9BC-568ED0E64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333375"/>
            <a:ext cx="8713788" cy="7921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GB" altLang="en-US" b="1"/>
              <a:t>How many protons?</a:t>
            </a:r>
          </a:p>
        </p:txBody>
      </p:sp>
      <p:sp>
        <p:nvSpPr>
          <p:cNvPr id="9225" name="TextBox 2">
            <a:extLst>
              <a:ext uri="{FF2B5EF4-FFF2-40B4-BE49-F238E27FC236}">
                <a16:creationId xmlns:a16="http://schemas.microsoft.com/office/drawing/2014/main" id="{384189FE-88B1-445E-BDE1-C784CB770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661025"/>
            <a:ext cx="7993062" cy="954088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/>
                </a:solidFill>
                <a:latin typeface="+mj-lt"/>
                <a:cs typeface="+mn-cs"/>
              </a:rPr>
              <a:t>The </a:t>
            </a:r>
            <a:r>
              <a:rPr lang="en-GB" sz="2800" dirty="0">
                <a:solidFill>
                  <a:schemeClr val="bg1"/>
                </a:solidFill>
                <a:latin typeface="+mj-lt"/>
                <a:cs typeface="Arial" charset="0"/>
              </a:rPr>
              <a:t>number of electrons is equal to the number of protons so an atom has no overall charge</a:t>
            </a:r>
            <a:endParaRPr lang="en-GB" sz="28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9F3B71C0-77E2-42DB-B92A-AA98D820F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1412875"/>
            <a:ext cx="1257300" cy="18669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+mn-cs"/>
              </a:rPr>
              <a:t>19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+mn-cs"/>
              </a:rPr>
              <a:t>F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+mn-cs"/>
              </a:rPr>
              <a:t>9</a:t>
            </a:r>
          </a:p>
        </p:txBody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id="{F91EAEC4-FA4C-4861-B220-E19BCC69AC91}"/>
              </a:ext>
            </a:extLst>
          </p:cNvPr>
          <p:cNvGrpSpPr>
            <a:grpSpLocks/>
          </p:cNvGrpSpPr>
          <p:nvPr/>
        </p:nvGrpSpPr>
        <p:grpSpPr bwMode="auto">
          <a:xfrm>
            <a:off x="3924300" y="1268413"/>
            <a:ext cx="3098800" cy="558800"/>
            <a:chOff x="3552" y="2320"/>
            <a:chExt cx="1952" cy="352"/>
          </a:xfrm>
        </p:grpSpPr>
        <p:sp>
          <p:nvSpPr>
            <p:cNvPr id="9234" name="Rectangle 10">
              <a:extLst>
                <a:ext uri="{FF2B5EF4-FFF2-40B4-BE49-F238E27FC236}">
                  <a16:creationId xmlns:a16="http://schemas.microsoft.com/office/drawing/2014/main" id="{6E8EFA68-A967-4102-9FB7-C46665221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320"/>
              <a:ext cx="1472" cy="3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b="1" dirty="0">
                  <a:latin typeface="+mj-lt"/>
                  <a:cs typeface="+mn-cs"/>
                </a:rPr>
                <a:t>Mass number</a:t>
              </a:r>
            </a:p>
          </p:txBody>
        </p:sp>
        <p:sp>
          <p:nvSpPr>
            <p:cNvPr id="9235" name="Line 11">
              <a:extLst>
                <a:ext uri="{FF2B5EF4-FFF2-40B4-BE49-F238E27FC236}">
                  <a16:creationId xmlns:a16="http://schemas.microsoft.com/office/drawing/2014/main" id="{ABE9EFF5-EC2E-4200-9A63-DFA7DB130B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52" y="2464"/>
              <a:ext cx="504" cy="2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j-lt"/>
                <a:cs typeface="+mn-cs"/>
              </a:endParaRPr>
            </a:p>
          </p:txBody>
        </p:sp>
      </p:grpSp>
      <p:grpSp>
        <p:nvGrpSpPr>
          <p:cNvPr id="4" name="Group 12">
            <a:extLst>
              <a:ext uri="{FF2B5EF4-FFF2-40B4-BE49-F238E27FC236}">
                <a16:creationId xmlns:a16="http://schemas.microsoft.com/office/drawing/2014/main" id="{CFE70E26-F4C4-4526-9299-2C850E63391E}"/>
              </a:ext>
            </a:extLst>
          </p:cNvPr>
          <p:cNvGrpSpPr>
            <a:grpSpLocks/>
          </p:cNvGrpSpPr>
          <p:nvPr/>
        </p:nvGrpSpPr>
        <p:grpSpPr bwMode="auto">
          <a:xfrm>
            <a:off x="3876675" y="1971675"/>
            <a:ext cx="3149600" cy="558800"/>
            <a:chOff x="3528" y="2808"/>
            <a:chExt cx="1984" cy="352"/>
          </a:xfrm>
        </p:grpSpPr>
        <p:sp>
          <p:nvSpPr>
            <p:cNvPr id="9232" name="Rectangle 13">
              <a:extLst>
                <a:ext uri="{FF2B5EF4-FFF2-40B4-BE49-F238E27FC236}">
                  <a16:creationId xmlns:a16="http://schemas.microsoft.com/office/drawing/2014/main" id="{08FD9240-47C1-4BB8-A99D-9CCAD4088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0" y="2808"/>
              <a:ext cx="1472" cy="3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b="1">
                  <a:latin typeface="+mj-lt"/>
                  <a:cs typeface="+mn-cs"/>
                </a:rPr>
                <a:t>Symbol</a:t>
              </a:r>
            </a:p>
          </p:txBody>
        </p:sp>
        <p:sp>
          <p:nvSpPr>
            <p:cNvPr id="9233" name="Line 14">
              <a:extLst>
                <a:ext uri="{FF2B5EF4-FFF2-40B4-BE49-F238E27FC236}">
                  <a16:creationId xmlns:a16="http://schemas.microsoft.com/office/drawing/2014/main" id="{E83EBACD-B120-4426-BC0C-A263B3904C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28" y="2984"/>
              <a:ext cx="5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j-lt"/>
                <a:cs typeface="+mn-cs"/>
              </a:endParaRPr>
            </a:p>
          </p:txBody>
        </p:sp>
      </p:grpSp>
      <p:grpSp>
        <p:nvGrpSpPr>
          <p:cNvPr id="5" name="Group 15">
            <a:extLst>
              <a:ext uri="{FF2B5EF4-FFF2-40B4-BE49-F238E27FC236}">
                <a16:creationId xmlns:a16="http://schemas.microsoft.com/office/drawing/2014/main" id="{901892F2-0EC5-4B5D-A542-EE7E289734AD}"/>
              </a:ext>
            </a:extLst>
          </p:cNvPr>
          <p:cNvGrpSpPr>
            <a:grpSpLocks/>
          </p:cNvGrpSpPr>
          <p:nvPr/>
        </p:nvGrpSpPr>
        <p:grpSpPr bwMode="auto">
          <a:xfrm>
            <a:off x="3952875" y="2746375"/>
            <a:ext cx="3714750" cy="558800"/>
            <a:chOff x="3576" y="3296"/>
            <a:chExt cx="2340" cy="352"/>
          </a:xfrm>
        </p:grpSpPr>
        <p:sp>
          <p:nvSpPr>
            <p:cNvPr id="9230" name="Rectangle 16">
              <a:extLst>
                <a:ext uri="{FF2B5EF4-FFF2-40B4-BE49-F238E27FC236}">
                  <a16:creationId xmlns:a16="http://schemas.microsoft.com/office/drawing/2014/main" id="{FF1F45EA-047F-4B79-A159-06ED9719F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8" y="3296"/>
              <a:ext cx="1868" cy="3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b="1" dirty="0">
                  <a:latin typeface="+mj-lt"/>
                  <a:cs typeface="+mn-cs"/>
                </a:rPr>
                <a:t>Atomic number</a:t>
              </a:r>
            </a:p>
          </p:txBody>
        </p:sp>
        <p:sp>
          <p:nvSpPr>
            <p:cNvPr id="9231" name="Line 17">
              <a:extLst>
                <a:ext uri="{FF2B5EF4-FFF2-40B4-BE49-F238E27FC236}">
                  <a16:creationId xmlns:a16="http://schemas.microsoft.com/office/drawing/2014/main" id="{3C81EFBD-55E1-4801-8C83-8F92318163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76" y="3336"/>
              <a:ext cx="472" cy="1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j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 animBg="1" autoUpdateAnimBg="0"/>
      <p:bldP spid="17419" grpId="0" animBg="1" autoUpdateAnimBg="0"/>
      <p:bldP spid="17420" grpId="0" animBg="1" autoUpdateAnimBg="0"/>
      <p:bldP spid="17421" grpId="0" animBg="1" autoUpdateAnimBg="0"/>
      <p:bldP spid="17422" grpId="0" animBg="1" autoUpdateAnimBg="0"/>
      <p:bldP spid="92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51" name="Group 47">
            <a:extLst>
              <a:ext uri="{FF2B5EF4-FFF2-40B4-BE49-F238E27FC236}">
                <a16:creationId xmlns:a16="http://schemas.microsoft.com/office/drawing/2014/main" id="{6A7DD6C2-481C-4E78-BA15-B6830F95BF52}"/>
              </a:ext>
            </a:extLst>
          </p:cNvPr>
          <p:cNvGraphicFramePr>
            <a:graphicFrameLocks noGrp="1"/>
          </p:cNvGraphicFramePr>
          <p:nvPr/>
        </p:nvGraphicFramePr>
        <p:xfrm>
          <a:off x="1547813" y="2636838"/>
          <a:ext cx="5832475" cy="3562352"/>
        </p:xfrm>
        <a:graphic>
          <a:graphicData uri="http://schemas.openxmlformats.org/drawingml/2006/table">
            <a:tbl>
              <a:tblPr/>
              <a:tblGrid>
                <a:gridCol w="1385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5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9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Atom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Mass number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Atomic Number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Number of Neutrons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5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Helium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4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5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Fluorine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19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9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565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+mj-lt"/>
                          <a:cs typeface="Arial" pitchFamily="34" charset="0"/>
                        </a:rPr>
                        <a:t>Lead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+mj-lt"/>
                          <a:cs typeface="Arial" pitchFamily="34" charset="0"/>
                        </a:rPr>
                        <a:t>207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+mj-lt"/>
                          <a:cs typeface="Arial" pitchFamily="34" charset="0"/>
                        </a:rPr>
                        <a:t>82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152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+mj-lt"/>
                          <a:cs typeface="Arial" pitchFamily="34" charset="0"/>
                        </a:rPr>
                        <a:t>Sodium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+mj-lt"/>
                          <a:cs typeface="Arial" pitchFamily="34" charset="0"/>
                        </a:rPr>
                        <a:t>23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+mj-lt"/>
                          <a:cs typeface="Arial" pitchFamily="34" charset="0"/>
                        </a:rPr>
                        <a:t>11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565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+mj-lt"/>
                          <a:cs typeface="Arial" pitchFamily="34" charset="0"/>
                        </a:rPr>
                        <a:t>Iodine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+mj-lt"/>
                          <a:cs typeface="Arial" pitchFamily="34" charset="0"/>
                        </a:rPr>
                        <a:t>127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+mj-lt"/>
                          <a:cs typeface="Arial" pitchFamily="34" charset="0"/>
                        </a:rPr>
                        <a:t>53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546" name="Text Box 42">
            <a:extLst>
              <a:ext uri="{FF2B5EF4-FFF2-40B4-BE49-F238E27FC236}">
                <a16:creationId xmlns:a16="http://schemas.microsoft.com/office/drawing/2014/main" id="{4C9DBAB1-F1EE-4547-BA52-1BE74B100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7413" y="3549650"/>
            <a:ext cx="106045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2000" b="1">
                <a:latin typeface="+mj-lt"/>
                <a:cs typeface="Arial" charset="0"/>
              </a:rPr>
              <a:t>2</a:t>
            </a:r>
          </a:p>
        </p:txBody>
      </p:sp>
      <p:sp>
        <p:nvSpPr>
          <p:cNvPr id="21547" name="Text Box 43">
            <a:extLst>
              <a:ext uri="{FF2B5EF4-FFF2-40B4-BE49-F238E27FC236}">
                <a16:creationId xmlns:a16="http://schemas.microsoft.com/office/drawing/2014/main" id="{89B0696D-EBCB-47B6-9C2F-92AA02A9A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7413" y="4083050"/>
            <a:ext cx="106045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2000" b="1">
                <a:latin typeface="+mj-lt"/>
                <a:cs typeface="Arial" charset="0"/>
              </a:rPr>
              <a:t>10</a:t>
            </a:r>
          </a:p>
        </p:txBody>
      </p:sp>
      <p:sp>
        <p:nvSpPr>
          <p:cNvPr id="21548" name="Text Box 44">
            <a:extLst>
              <a:ext uri="{FF2B5EF4-FFF2-40B4-BE49-F238E27FC236}">
                <a16:creationId xmlns:a16="http://schemas.microsoft.com/office/drawing/2014/main" id="{B264D856-6856-45E9-9BEA-229603669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7413" y="4616450"/>
            <a:ext cx="106045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2000" b="1">
                <a:latin typeface="+mj-lt"/>
                <a:cs typeface="Arial" charset="0"/>
              </a:rPr>
              <a:t>125</a:t>
            </a:r>
          </a:p>
        </p:txBody>
      </p:sp>
      <p:sp>
        <p:nvSpPr>
          <p:cNvPr id="21549" name="Text Box 45">
            <a:extLst>
              <a:ext uri="{FF2B5EF4-FFF2-40B4-BE49-F238E27FC236}">
                <a16:creationId xmlns:a16="http://schemas.microsoft.com/office/drawing/2014/main" id="{41BD6F0D-354E-4947-AD04-41D47C26B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7413" y="5226050"/>
            <a:ext cx="106045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2000" b="1">
                <a:latin typeface="+mj-lt"/>
                <a:cs typeface="Arial" charset="0"/>
              </a:rPr>
              <a:t>12</a:t>
            </a:r>
          </a:p>
        </p:txBody>
      </p:sp>
      <p:sp>
        <p:nvSpPr>
          <p:cNvPr id="21550" name="Text Box 46">
            <a:extLst>
              <a:ext uri="{FF2B5EF4-FFF2-40B4-BE49-F238E27FC236}">
                <a16:creationId xmlns:a16="http://schemas.microsoft.com/office/drawing/2014/main" id="{59B300FE-6A5F-467F-AEA7-CDDF71CA7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7413" y="5759450"/>
            <a:ext cx="106045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2000" b="1">
                <a:latin typeface="+mj-lt"/>
                <a:cs typeface="Arial" charset="0"/>
              </a:rPr>
              <a:t>74</a:t>
            </a:r>
          </a:p>
        </p:txBody>
      </p:sp>
      <p:sp>
        <p:nvSpPr>
          <p:cNvPr id="20524" name="Title 11">
            <a:extLst>
              <a:ext uri="{FF2B5EF4-FFF2-40B4-BE49-F238E27FC236}">
                <a16:creationId xmlns:a16="http://schemas.microsoft.com/office/drawing/2014/main" id="{1513868D-AB1E-422A-A2FE-24B4E18C6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424862" cy="99853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GB" altLang="en-US" sz="5400" b="1" dirty="0"/>
              <a:t>How many neutrons?</a:t>
            </a:r>
          </a:p>
        </p:txBody>
      </p:sp>
      <p:sp>
        <p:nvSpPr>
          <p:cNvPr id="18477" name="TextBox 2">
            <a:extLst>
              <a:ext uri="{FF2B5EF4-FFF2-40B4-BE49-F238E27FC236}">
                <a16:creationId xmlns:a16="http://schemas.microsoft.com/office/drawing/2014/main" id="{F394AC51-68BE-40A3-9848-A403F23C6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628775"/>
            <a:ext cx="8351837" cy="523875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2800" b="1">
                <a:solidFill>
                  <a:schemeClr val="bg1"/>
                </a:solidFill>
                <a:latin typeface="+mj-lt"/>
                <a:cs typeface="Arial" charset="0"/>
              </a:rPr>
              <a:t>Number of neutrons = mass number – atomic number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6" grpId="0" animBg="1" autoUpdateAnimBg="0"/>
      <p:bldP spid="21547" grpId="0" animBg="1" autoUpdateAnimBg="0"/>
      <p:bldP spid="21548" grpId="0" animBg="1" autoUpdateAnimBg="0"/>
      <p:bldP spid="21549" grpId="0" animBg="1" autoUpdateAnimBg="0"/>
      <p:bldP spid="21550" grpId="0" animBg="1" autoUpdateAnimBg="0"/>
      <p:bldP spid="1847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D58BA72D-8D71-4515-931A-8D683E28C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23EC3D08-23D8-48CD-8614-204E4528B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21508" name="Picture 3">
            <a:extLst>
              <a:ext uri="{FF2B5EF4-FFF2-40B4-BE49-F238E27FC236}">
                <a16:creationId xmlns:a16="http://schemas.microsoft.com/office/drawing/2014/main" id="{DD65968E-53C0-4A63-AF8D-799FBFBB2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3188"/>
            <a:ext cx="9007475" cy="675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5890CE6B-CE9D-4879-B777-563D43A02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166688"/>
            <a:ext cx="8569325" cy="105251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altLang="en-US" sz="2800" b="1" dirty="0"/>
              <a:t>Write out how many protons, neutrons and electrons for the following.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5B6D13D-278F-41B7-9315-0000D0AF51F4}"/>
              </a:ext>
            </a:extLst>
          </p:cNvPr>
          <p:cNvGraphicFramePr>
            <a:graphicFrameLocks noGrp="1"/>
          </p:cNvGraphicFramePr>
          <p:nvPr/>
        </p:nvGraphicFramePr>
        <p:xfrm>
          <a:off x="971550" y="1412875"/>
          <a:ext cx="7561264" cy="44973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98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1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59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2688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+mj-lt"/>
                        </a:rPr>
                        <a:t>Element</a:t>
                      </a:r>
                    </a:p>
                  </a:txBody>
                  <a:tcPr marL="91433" marR="914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+mj-lt"/>
                        </a:rPr>
                        <a:t>P</a:t>
                      </a:r>
                    </a:p>
                  </a:txBody>
                  <a:tcPr marL="91433" marR="914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+mj-lt"/>
                        </a:rPr>
                        <a:t>E</a:t>
                      </a:r>
                    </a:p>
                  </a:txBody>
                  <a:tcPr marL="91433" marR="914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+mj-lt"/>
                        </a:rPr>
                        <a:t>N</a:t>
                      </a:r>
                    </a:p>
                  </a:txBody>
                  <a:tcPr marL="91433" marR="91433" marT="45721" marB="4572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68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j-lt"/>
                        </a:rPr>
                        <a:t>Sodium</a:t>
                      </a:r>
                    </a:p>
                  </a:txBody>
                  <a:tcPr marL="91433" marR="914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j-lt"/>
                        </a:rPr>
                        <a:t>11</a:t>
                      </a:r>
                    </a:p>
                  </a:txBody>
                  <a:tcPr marL="91433" marR="914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j-lt"/>
                        </a:rPr>
                        <a:t>11</a:t>
                      </a:r>
                    </a:p>
                  </a:txBody>
                  <a:tcPr marL="91433" marR="914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j-lt"/>
                        </a:rPr>
                        <a:t>12</a:t>
                      </a:r>
                    </a:p>
                  </a:txBody>
                  <a:tcPr marL="91433" marR="91433" marT="45721" marB="4572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00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j-lt"/>
                        </a:rPr>
                        <a:t>Potassium</a:t>
                      </a:r>
                    </a:p>
                  </a:txBody>
                  <a:tcPr marL="91433" marR="914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j-lt"/>
                        </a:rPr>
                        <a:t>19</a:t>
                      </a:r>
                    </a:p>
                  </a:txBody>
                  <a:tcPr marL="91433" marR="914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j-lt"/>
                        </a:rPr>
                        <a:t>19</a:t>
                      </a:r>
                    </a:p>
                  </a:txBody>
                  <a:tcPr marL="91433" marR="914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j-lt"/>
                        </a:rPr>
                        <a:t>20</a:t>
                      </a:r>
                    </a:p>
                  </a:txBody>
                  <a:tcPr marL="91433" marR="91433" marT="45721" marB="4572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300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j-lt"/>
                        </a:rPr>
                        <a:t>Iron</a:t>
                      </a:r>
                    </a:p>
                  </a:txBody>
                  <a:tcPr marL="91433" marR="914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j-lt"/>
                        </a:rPr>
                        <a:t>26</a:t>
                      </a:r>
                    </a:p>
                  </a:txBody>
                  <a:tcPr marL="91433" marR="914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j-lt"/>
                        </a:rPr>
                        <a:t>26</a:t>
                      </a:r>
                    </a:p>
                  </a:txBody>
                  <a:tcPr marL="91433" marR="914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j-lt"/>
                        </a:rPr>
                        <a:t>30</a:t>
                      </a:r>
                    </a:p>
                  </a:txBody>
                  <a:tcPr marL="91433" marR="91433" marT="45721" marB="4572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300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j-lt"/>
                        </a:rPr>
                        <a:t>Gold</a:t>
                      </a:r>
                    </a:p>
                  </a:txBody>
                  <a:tcPr marL="91433" marR="914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j-lt"/>
                        </a:rPr>
                        <a:t>79</a:t>
                      </a:r>
                    </a:p>
                  </a:txBody>
                  <a:tcPr marL="91433" marR="914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j-lt"/>
                        </a:rPr>
                        <a:t>79</a:t>
                      </a:r>
                    </a:p>
                  </a:txBody>
                  <a:tcPr marL="91433" marR="914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j-lt"/>
                        </a:rPr>
                        <a:t>118</a:t>
                      </a:r>
                    </a:p>
                  </a:txBody>
                  <a:tcPr marL="91433" marR="91433" marT="45721" marB="4572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300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j-lt"/>
                        </a:rPr>
                        <a:t>Radon</a:t>
                      </a:r>
                    </a:p>
                  </a:txBody>
                  <a:tcPr marL="91433" marR="914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j-lt"/>
                        </a:rPr>
                        <a:t>86</a:t>
                      </a:r>
                    </a:p>
                  </a:txBody>
                  <a:tcPr marL="91433" marR="914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j-lt"/>
                        </a:rPr>
                        <a:t>86</a:t>
                      </a:r>
                    </a:p>
                  </a:txBody>
                  <a:tcPr marL="91433" marR="91433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j-lt"/>
                        </a:rPr>
                        <a:t>136</a:t>
                      </a:r>
                    </a:p>
                  </a:txBody>
                  <a:tcPr marL="91433" marR="91433" marT="45721" marB="45721" anchor="ctr"/>
                </a:tc>
                <a:extLst>
                  <a:ext uri="{0D108BD9-81ED-4DB2-BD59-A6C34878D82A}">
                    <a16:rowId xmlns:a16="http://schemas.microsoft.com/office/drawing/2014/main" val="1907445480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662BE0B0-E361-4C88-9D85-CBF3472878EB}"/>
              </a:ext>
            </a:extLst>
          </p:cNvPr>
          <p:cNvSpPr/>
          <p:nvPr/>
        </p:nvSpPr>
        <p:spPr>
          <a:xfrm>
            <a:off x="4343400" y="2149475"/>
            <a:ext cx="4222750" cy="7508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AE1AB7-4577-4E13-9549-4AB13CBD1814}"/>
              </a:ext>
            </a:extLst>
          </p:cNvPr>
          <p:cNvSpPr/>
          <p:nvPr/>
        </p:nvSpPr>
        <p:spPr>
          <a:xfrm>
            <a:off x="4333875" y="2913063"/>
            <a:ext cx="4202113" cy="7143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FB2CE-86F0-4564-9522-A03701AA10F2}"/>
              </a:ext>
            </a:extLst>
          </p:cNvPr>
          <p:cNvSpPr/>
          <p:nvPr/>
        </p:nvSpPr>
        <p:spPr>
          <a:xfrm>
            <a:off x="4332288" y="3627438"/>
            <a:ext cx="4200525" cy="7493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E1352B-4054-49F4-AB7D-46C70ACE85F0}"/>
              </a:ext>
            </a:extLst>
          </p:cNvPr>
          <p:cNvSpPr/>
          <p:nvPr/>
        </p:nvSpPr>
        <p:spPr>
          <a:xfrm>
            <a:off x="4332288" y="4368800"/>
            <a:ext cx="4200525" cy="7921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2ED1CD-F751-4A6A-A4BE-8EC0C01CC0A4}"/>
              </a:ext>
            </a:extLst>
          </p:cNvPr>
          <p:cNvSpPr/>
          <p:nvPr/>
        </p:nvSpPr>
        <p:spPr>
          <a:xfrm>
            <a:off x="4332288" y="5160963"/>
            <a:ext cx="4200525" cy="7921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</a:endParaRPr>
          </a:p>
        </p:txBody>
      </p:sp>
      <p:sp>
        <p:nvSpPr>
          <p:cNvPr id="22573" name="TextBox 1">
            <a:extLst>
              <a:ext uri="{FF2B5EF4-FFF2-40B4-BE49-F238E27FC236}">
                <a16:creationId xmlns:a16="http://schemas.microsoft.com/office/drawing/2014/main" id="{F983247F-B5FE-420A-8951-525B7B19A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53125"/>
            <a:ext cx="9144000" cy="954088"/>
          </a:xfrm>
          <a:prstGeom prst="rect">
            <a:avLst/>
          </a:prstGeom>
          <a:solidFill>
            <a:srgbClr val="CC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2800"/>
              <a:t>Challenge: Draw an atom diagram to illustrate an oxygen atom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2EAC2E9E-D507-4CD9-A692-831030BDA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Calculating atomic and mass number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8FD07-21A5-4583-92A3-0FB278970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/>
              <a:t>e.g. An atom has 7 protons, 7 electrons and 7 neutrons, what are the atomic and mass numbers?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/>
              <a:t>Atomic number = number of protons = 7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/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/>
              <a:t>Mass number = protons and neutrons = 7+7 =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E5A14385-1547-4F14-AD30-78569893B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160338"/>
            <a:ext cx="82296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altLang="en-US" u="sng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0E0C3-9331-45EA-9168-E0212D474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275" y="1429698"/>
            <a:ext cx="8401214" cy="5018235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3200" dirty="0"/>
              <a:t>Calculate the atomic and mass numbers for:</a:t>
            </a:r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en-GB" sz="3200" dirty="0"/>
              <a:t>Atom X has 15 protons, 15 electrons and 16 neutrons.</a:t>
            </a:r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en-GB" sz="3200" dirty="0"/>
              <a:t>Atom Y has 45 protons, 45 electrons and 52 neutrons.</a:t>
            </a:r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en-GB" sz="3200" dirty="0"/>
              <a:t>Atom Z has 123 protons, 123 electrons and 125 neutrons.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105529" y="547518"/>
            <a:ext cx="8961292" cy="661691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n-GB" altLang="en-US" sz="3200" b="1" u="sng" dirty="0"/>
              <a:t>Atomic structure</a:t>
            </a:r>
          </a:p>
        </p:txBody>
      </p:sp>
      <p:sp>
        <p:nvSpPr>
          <p:cNvPr id="615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0683" y="1251933"/>
            <a:ext cx="8995538" cy="4620965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z="2800" dirty="0"/>
              <a:t>DO IT NOW –</a:t>
            </a:r>
            <a:r>
              <a:rPr lang="en-GB" altLang="en-US" sz="2800" u="none" dirty="0"/>
              <a:t>  Classify the substances as elements or compounds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D12DE2-95D8-43DF-AE29-2AA445833BA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486632" y="236913"/>
            <a:ext cx="5579652" cy="68619"/>
          </a:xfrm>
        </p:spPr>
        <p:txBody>
          <a:bodyPr/>
          <a:lstStyle/>
          <a:p>
            <a:pPr defTabSz="685800">
              <a:defRPr/>
            </a:pPr>
            <a:fld id="{6C659F67-16AA-4852-AA3A-714788011F47}" type="datetime2">
              <a:rPr lang="en-GB" sz="2800">
                <a:solidFill>
                  <a:schemeClr val="tx1"/>
                </a:solidFill>
                <a:latin typeface="Calibri" panose="020F0502020204030204"/>
              </a:rPr>
              <a:pPr defTabSz="685800">
                <a:defRPr/>
              </a:pPr>
              <a:t>Friday, 05 June 2020</a:t>
            </a:fld>
            <a:endParaRPr lang="en-US" sz="2000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C7BBEE-DCEF-46FA-9281-B605005A6D5F}"/>
              </a:ext>
            </a:extLst>
          </p:cNvPr>
          <p:cNvSpPr txBox="1"/>
          <p:nvPr/>
        </p:nvSpPr>
        <p:spPr>
          <a:xfrm>
            <a:off x="50595" y="9613"/>
            <a:ext cx="1023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2800" b="1" u="sng" dirty="0">
                <a:solidFill>
                  <a:prstClr val="black"/>
                </a:solidFill>
                <a:latin typeface="Calibri" panose="020F0502020204030204"/>
              </a:rPr>
              <a:t>CWK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1A8726-7EC0-4A70-8744-64A90BF302D2}"/>
              </a:ext>
            </a:extLst>
          </p:cNvPr>
          <p:cNvSpPr txBox="1"/>
          <p:nvPr/>
        </p:nvSpPr>
        <p:spPr>
          <a:xfrm>
            <a:off x="71283" y="5963951"/>
            <a:ext cx="8995538" cy="830997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Challenge- Can you name any substances the different diagrams could show?</a:t>
            </a:r>
          </a:p>
        </p:txBody>
      </p:sp>
      <p:pic>
        <p:nvPicPr>
          <p:cNvPr id="35" name="Picture 5">
            <a:extLst>
              <a:ext uri="{FF2B5EF4-FFF2-40B4-BE49-F238E27FC236}">
                <a16:creationId xmlns:a16="http://schemas.microsoft.com/office/drawing/2014/main" id="{EDAD0D50-577D-46B3-831A-49DD753E1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2" t="15927" r="68076" b="52776"/>
          <a:stretch>
            <a:fillRect/>
          </a:stretch>
        </p:blipFill>
        <p:spPr bwMode="auto">
          <a:xfrm>
            <a:off x="950049" y="2025666"/>
            <a:ext cx="7613484" cy="381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8CE74B-B967-4B56-AF65-3063BD518308}"/>
              </a:ext>
            </a:extLst>
          </p:cNvPr>
          <p:cNvSpPr txBox="1"/>
          <p:nvPr/>
        </p:nvSpPr>
        <p:spPr>
          <a:xfrm>
            <a:off x="1074326" y="3308807"/>
            <a:ext cx="2225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ELEMENT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AEFCE43-E211-4AA4-980D-0D268653173C}"/>
              </a:ext>
            </a:extLst>
          </p:cNvPr>
          <p:cNvSpPr txBox="1"/>
          <p:nvPr/>
        </p:nvSpPr>
        <p:spPr>
          <a:xfrm>
            <a:off x="3644263" y="3329566"/>
            <a:ext cx="2225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COMPOUND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7E6CBC3-34AB-4E45-AC62-6BC462132127}"/>
              </a:ext>
            </a:extLst>
          </p:cNvPr>
          <p:cNvSpPr txBox="1"/>
          <p:nvPr/>
        </p:nvSpPr>
        <p:spPr>
          <a:xfrm>
            <a:off x="6191074" y="3340563"/>
            <a:ext cx="2225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COMPOUND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054E331-2530-4DAF-AA71-0AFFE1CB0DC0}"/>
              </a:ext>
            </a:extLst>
          </p:cNvPr>
          <p:cNvSpPr txBox="1"/>
          <p:nvPr/>
        </p:nvSpPr>
        <p:spPr>
          <a:xfrm>
            <a:off x="1074326" y="5259573"/>
            <a:ext cx="2225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ELEMENT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A51A3E0-0B31-425B-AD26-834852B6EFED}"/>
              </a:ext>
            </a:extLst>
          </p:cNvPr>
          <p:cNvSpPr txBox="1"/>
          <p:nvPr/>
        </p:nvSpPr>
        <p:spPr>
          <a:xfrm>
            <a:off x="3644263" y="5259573"/>
            <a:ext cx="2225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ELEMENT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20D50D7-EC19-45F8-812D-8352F9599226}"/>
              </a:ext>
            </a:extLst>
          </p:cNvPr>
          <p:cNvSpPr txBox="1"/>
          <p:nvPr/>
        </p:nvSpPr>
        <p:spPr>
          <a:xfrm>
            <a:off x="6214200" y="5258844"/>
            <a:ext cx="2225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COMPOUND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12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3" grpId="0"/>
      <p:bldP spid="44" grpId="0"/>
      <p:bldP spid="45" grpId="0"/>
      <p:bldP spid="46" grpId="0"/>
      <p:bldP spid="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E5A14385-1547-4F14-AD30-78569893B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160338"/>
            <a:ext cx="5150734" cy="60323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altLang="en-US" u="sng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0E0C3-9331-45EA-9168-E0212D474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919882"/>
            <a:ext cx="8401214" cy="5018235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3200" dirty="0"/>
              <a:t>Calculate the atomic and mass numbers for:</a:t>
            </a:r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en-GB" sz="3200" dirty="0"/>
              <a:t>Atom X has 15 protons, 15 electrons and 16 neutrons.</a:t>
            </a:r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endParaRPr lang="en-GB" sz="3200" dirty="0"/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en-GB" sz="3200" dirty="0"/>
              <a:t>Atom Y has 45 protons, 45 electrons and 52 neutrons.</a:t>
            </a:r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endParaRPr lang="en-GB" sz="3200" dirty="0"/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en-GB" sz="3200" dirty="0"/>
              <a:t>Atom Z has 123 protons, 123 electrons and 125 neutrons.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E3168B-50EF-4D86-9FFF-23E238E9C3BD}"/>
              </a:ext>
            </a:extLst>
          </p:cNvPr>
          <p:cNvSpPr txBox="1"/>
          <p:nvPr/>
        </p:nvSpPr>
        <p:spPr>
          <a:xfrm>
            <a:off x="250826" y="2368032"/>
            <a:ext cx="8401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Atomic number = 15, mass number = 31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000DB9-AA65-4716-BA25-C408B93D4A31}"/>
              </a:ext>
            </a:extLst>
          </p:cNvPr>
          <p:cNvSpPr txBox="1"/>
          <p:nvPr/>
        </p:nvSpPr>
        <p:spPr>
          <a:xfrm>
            <a:off x="371393" y="3984397"/>
            <a:ext cx="8401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Atomic number = 45, mass number = 97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298E63-836E-44F1-A721-0E22C4D8DFF9}"/>
              </a:ext>
            </a:extLst>
          </p:cNvPr>
          <p:cNvSpPr txBox="1"/>
          <p:nvPr/>
        </p:nvSpPr>
        <p:spPr>
          <a:xfrm>
            <a:off x="371393" y="5676507"/>
            <a:ext cx="8401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Atomic number = 123, mass number = 248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98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9722-00D0-42E6-94D4-738EAB7C2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91744"/>
            <a:ext cx="78867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GB" u="sng" dirty="0"/>
              <a:t>Plenary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AE3AB-6ADA-44AF-B829-B4E959482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8050" y="1564849"/>
            <a:ext cx="4685121" cy="460268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Label the sub-atomic particles in the diagram:</a:t>
            </a:r>
          </a:p>
          <a:p>
            <a:pPr marL="0" indent="0">
              <a:buNone/>
            </a:pPr>
            <a:r>
              <a:rPr lang="en-GB" dirty="0"/>
              <a:t>A = ________________</a:t>
            </a:r>
          </a:p>
          <a:p>
            <a:pPr marL="0" indent="0">
              <a:buNone/>
            </a:pPr>
            <a:r>
              <a:rPr lang="en-GB" dirty="0"/>
              <a:t>B = ________________       (2)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74E6A7-9F05-4116-AB82-3654B8E2A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78" y="1651311"/>
            <a:ext cx="4034672" cy="21276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66A1F1-E39A-4EDD-8995-9507FCB9D6BC}"/>
              </a:ext>
            </a:extLst>
          </p:cNvPr>
          <p:cNvSpPr txBox="1"/>
          <p:nvPr/>
        </p:nvSpPr>
        <p:spPr>
          <a:xfrm>
            <a:off x="3110844" y="2696261"/>
            <a:ext cx="848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2779B1-4B4F-4952-8CB1-B716CDF74718}"/>
              </a:ext>
            </a:extLst>
          </p:cNvPr>
          <p:cNvSpPr txBox="1"/>
          <p:nvPr/>
        </p:nvSpPr>
        <p:spPr>
          <a:xfrm>
            <a:off x="3110843" y="3255700"/>
            <a:ext cx="848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B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0C750C2-EF27-46EB-A4D9-C8971785FA03}"/>
              </a:ext>
            </a:extLst>
          </p:cNvPr>
          <p:cNvSpPr txBox="1">
            <a:spLocks/>
          </p:cNvSpPr>
          <p:nvPr/>
        </p:nvSpPr>
        <p:spPr>
          <a:xfrm>
            <a:off x="0" y="3778920"/>
            <a:ext cx="9068586" cy="4602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2. a) Which sub-atomic particle has a positive charge?         (1)</a:t>
            </a:r>
          </a:p>
          <a:p>
            <a:pPr marL="0" indent="0">
              <a:buNone/>
            </a:pPr>
            <a:r>
              <a:rPr lang="en-GB" dirty="0"/>
              <a:t>    b) Which sub-atomic particle  is NOT found in the nucleus? (1)</a:t>
            </a:r>
          </a:p>
          <a:p>
            <a:pPr marL="0" indent="0">
              <a:buNone/>
            </a:pPr>
            <a:r>
              <a:rPr lang="en-GB" dirty="0"/>
              <a:t>3.Use the periodic table to find the number of protons, neutrons and electrons in:</a:t>
            </a:r>
          </a:p>
          <a:p>
            <a:pPr marL="0" indent="0">
              <a:buNone/>
            </a:pPr>
            <a:r>
              <a:rPr lang="en-GB" dirty="0"/>
              <a:t>a)  Neon		b) Phosphorus				(6)</a:t>
            </a:r>
          </a:p>
        </p:txBody>
      </p:sp>
    </p:spTree>
    <p:extLst>
      <p:ext uri="{BB962C8B-B14F-4D97-AF65-F5344CB8AC3E}">
        <p14:creationId xmlns:p14="http://schemas.microsoft.com/office/powerpoint/2010/main" val="269806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9722-00D0-42E6-94D4-738EAB7C2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6" y="101171"/>
            <a:ext cx="4857749" cy="49271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SELF-ASSESS IN 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AE3AB-6ADA-44AF-B829-B4E959482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7028" y="641023"/>
            <a:ext cx="5439265" cy="460268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Label the sub-atomic particles in the diagram:</a:t>
            </a:r>
          </a:p>
          <a:p>
            <a:pPr marL="0" indent="0">
              <a:buNone/>
            </a:pPr>
            <a:r>
              <a:rPr lang="en-GB" dirty="0"/>
              <a:t>A = ________________</a:t>
            </a:r>
          </a:p>
          <a:p>
            <a:pPr marL="0" indent="0">
              <a:buNone/>
            </a:pPr>
            <a:r>
              <a:rPr lang="en-GB" dirty="0"/>
              <a:t>B = ________________      	   (2)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74E6A7-9F05-4116-AB82-3654B8E2A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1" y="680351"/>
            <a:ext cx="3502058" cy="18467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66A1F1-E39A-4EDD-8995-9507FCB9D6BC}"/>
              </a:ext>
            </a:extLst>
          </p:cNvPr>
          <p:cNvSpPr txBox="1"/>
          <p:nvPr/>
        </p:nvSpPr>
        <p:spPr>
          <a:xfrm>
            <a:off x="2510770" y="1438021"/>
            <a:ext cx="848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2779B1-4B4F-4952-8CB1-B716CDF74718}"/>
              </a:ext>
            </a:extLst>
          </p:cNvPr>
          <p:cNvSpPr txBox="1"/>
          <p:nvPr/>
        </p:nvSpPr>
        <p:spPr>
          <a:xfrm>
            <a:off x="2510769" y="2014538"/>
            <a:ext cx="848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B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0C750C2-EF27-46EB-A4D9-C8971785FA03}"/>
              </a:ext>
            </a:extLst>
          </p:cNvPr>
          <p:cNvSpPr txBox="1">
            <a:spLocks/>
          </p:cNvSpPr>
          <p:nvPr/>
        </p:nvSpPr>
        <p:spPr>
          <a:xfrm>
            <a:off x="-1" y="2798532"/>
            <a:ext cx="9106293" cy="4602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2. a) Which sub-atomic particle has a positive charge?         (1)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b) Which sub-atomic particle is NOT found in the nucleus? (1)</a:t>
            </a:r>
          </a:p>
          <a:p>
            <a:pPr marL="0" indent="0">
              <a:buNone/>
            </a:pPr>
            <a:r>
              <a:rPr lang="en-GB" dirty="0"/>
              <a:t>3.Use the periodic table to find the number of protons, neutrons and electrons in:</a:t>
            </a:r>
          </a:p>
          <a:p>
            <a:pPr marL="514350" indent="-514350">
              <a:buAutoNum type="alphaLcParenR"/>
            </a:pPr>
            <a:r>
              <a:rPr lang="en-GB" dirty="0"/>
              <a:t>Neon		</a:t>
            </a:r>
          </a:p>
          <a:p>
            <a:pPr marL="514350" indent="-514350">
              <a:buAutoNum type="alphaLcParenR"/>
            </a:pPr>
            <a:r>
              <a:rPr lang="en-GB" dirty="0"/>
              <a:t>Phosphorus							   (6)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169052-E18A-422C-90D3-8230DBB50F72}"/>
              </a:ext>
            </a:extLst>
          </p:cNvPr>
          <p:cNvSpPr txBox="1"/>
          <p:nvPr/>
        </p:nvSpPr>
        <p:spPr>
          <a:xfrm>
            <a:off x="4368574" y="1479114"/>
            <a:ext cx="2018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Neutron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B2FB3A-641B-4A26-827A-92953DD6F116}"/>
              </a:ext>
            </a:extLst>
          </p:cNvPr>
          <p:cNvSpPr txBox="1"/>
          <p:nvPr/>
        </p:nvSpPr>
        <p:spPr>
          <a:xfrm>
            <a:off x="4389195" y="1990135"/>
            <a:ext cx="2018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Electron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71FB5E-90F1-455D-8CCA-2627FD33F7E8}"/>
              </a:ext>
            </a:extLst>
          </p:cNvPr>
          <p:cNvSpPr txBox="1"/>
          <p:nvPr/>
        </p:nvSpPr>
        <p:spPr>
          <a:xfrm>
            <a:off x="2852430" y="3283704"/>
            <a:ext cx="2018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Proton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08DE9E-DFD4-415A-A3B2-832704F7AF08}"/>
              </a:ext>
            </a:extLst>
          </p:cNvPr>
          <p:cNvSpPr txBox="1"/>
          <p:nvPr/>
        </p:nvSpPr>
        <p:spPr>
          <a:xfrm>
            <a:off x="2921559" y="4262645"/>
            <a:ext cx="2018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Electron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B4F538-523B-48BB-997C-7DC5229A068B}"/>
              </a:ext>
            </a:extLst>
          </p:cNvPr>
          <p:cNvSpPr txBox="1"/>
          <p:nvPr/>
        </p:nvSpPr>
        <p:spPr>
          <a:xfrm>
            <a:off x="1240446" y="5551994"/>
            <a:ext cx="424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P = 10, E = 10 and N = 10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CA1C3E-88D2-4C3A-9099-DE8943BF2047}"/>
              </a:ext>
            </a:extLst>
          </p:cNvPr>
          <p:cNvSpPr txBox="1"/>
          <p:nvPr/>
        </p:nvSpPr>
        <p:spPr>
          <a:xfrm>
            <a:off x="2161327" y="6094429"/>
            <a:ext cx="424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P = 15, E = 15 and N = 16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36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5F063-9CF6-4B2A-9745-F7452438C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48006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GOOD PROGRESS: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OUTSTANDING PROGRESS: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F158EA-583B-4FB4-AE40-293B10DE0766}"/>
              </a:ext>
            </a:extLst>
          </p:cNvPr>
          <p:cNvSpPr/>
          <p:nvPr/>
        </p:nvSpPr>
        <p:spPr>
          <a:xfrm>
            <a:off x="228600" y="228600"/>
            <a:ext cx="8686800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86800F-00C6-4FAB-B275-C286A18884B2}"/>
              </a:ext>
            </a:extLst>
          </p:cNvPr>
          <p:cNvSpPr txBox="1">
            <a:spLocks/>
          </p:cNvSpPr>
          <p:nvPr/>
        </p:nvSpPr>
        <p:spPr>
          <a:xfrm>
            <a:off x="228600" y="228601"/>
            <a:ext cx="8686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latin typeface="Comic Sans MS" pitchFamily="66" charset="0"/>
              </a:rPr>
              <a:t>Progress indicators</a:t>
            </a:r>
          </a:p>
        </p:txBody>
      </p:sp>
    </p:spTree>
    <p:extLst>
      <p:ext uri="{BB962C8B-B14F-4D97-AF65-F5344CB8AC3E}">
        <p14:creationId xmlns:p14="http://schemas.microsoft.com/office/powerpoint/2010/main" val="1949585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77E29-28B0-4070-A223-5D7DDE554E9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GB" u="sng" dirty="0"/>
              <a:t>Word consciousness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A958-8465-40DB-88D9-F4AAE6F56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3600" b="1" dirty="0"/>
          </a:p>
          <a:p>
            <a:pPr marL="0" indent="0">
              <a:buNone/>
            </a:pPr>
            <a:endParaRPr lang="en-GB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BE1E85-04BC-46D3-ACA2-C7BCC81A7865}"/>
              </a:ext>
            </a:extLst>
          </p:cNvPr>
          <p:cNvSpPr txBox="1"/>
          <p:nvPr/>
        </p:nvSpPr>
        <p:spPr>
          <a:xfrm>
            <a:off x="628651" y="1825625"/>
            <a:ext cx="7886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r>
              <a:rPr lang="en-GB" sz="28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CD7EE3-5CEF-4224-A39D-EEE534730E85}"/>
              </a:ext>
            </a:extLst>
          </p:cNvPr>
          <p:cNvSpPr txBox="1"/>
          <p:nvPr/>
        </p:nvSpPr>
        <p:spPr>
          <a:xfrm>
            <a:off x="628651" y="1825625"/>
            <a:ext cx="78866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Sub-atomic particle </a:t>
            </a:r>
            <a:r>
              <a:rPr lang="en-GB" sz="3200" dirty="0"/>
              <a:t>– part of an atom</a:t>
            </a:r>
          </a:p>
          <a:p>
            <a:endParaRPr lang="en-GB" sz="3200" dirty="0"/>
          </a:p>
          <a:p>
            <a:r>
              <a:rPr lang="en-GB" sz="3200" b="1" dirty="0"/>
              <a:t>Neutral </a:t>
            </a:r>
            <a:r>
              <a:rPr lang="en-GB" sz="3200" dirty="0"/>
              <a:t>– no charge</a:t>
            </a:r>
          </a:p>
        </p:txBody>
      </p:sp>
    </p:spTree>
    <p:extLst>
      <p:ext uri="{BB962C8B-B14F-4D97-AF65-F5344CB8AC3E}">
        <p14:creationId xmlns:p14="http://schemas.microsoft.com/office/powerpoint/2010/main" val="737128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E99FDAFE-4014-413B-98EE-DC4789FA1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81" y="4344253"/>
            <a:ext cx="5493296" cy="1143000"/>
          </a:xfrm>
        </p:spPr>
        <p:txBody>
          <a:bodyPr/>
          <a:lstStyle/>
          <a:p>
            <a:r>
              <a:rPr lang="en-GB" altLang="en-US" sz="1600" dirty="0">
                <a:hlinkClick r:id="rId3"/>
              </a:rPr>
              <a:t>https://www.youtube.com/watch?v=4sl-E_l_1pk</a:t>
            </a:r>
            <a:br>
              <a:rPr lang="en-GB" altLang="en-US" sz="1600" dirty="0"/>
            </a:br>
            <a:br>
              <a:rPr lang="en-GB" altLang="en-US" sz="1600" dirty="0"/>
            </a:br>
            <a:endParaRPr lang="en-GB" altLang="en-US" sz="1600" dirty="0"/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91DE1ABF-5621-49F5-8C76-5EF0539C6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024" y="1600200"/>
            <a:ext cx="3898776" cy="4525963"/>
          </a:xfrm>
        </p:spPr>
        <p:txBody>
          <a:bodyPr/>
          <a:lstStyle/>
          <a:p>
            <a:pPr marL="0" indent="0">
              <a:buNone/>
            </a:pPr>
            <a:r>
              <a:rPr lang="en-GB" altLang="en-US" dirty="0"/>
              <a:t>Task – watch the video and when asked to record write down the key information about the 3 parts of the atom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165793-DAB4-4A3B-B47B-1082D0DF44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226172"/>
            <a:ext cx="4546764" cy="12827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66225A-14AA-4D8D-81BB-263B244E4B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27" y="1631908"/>
            <a:ext cx="4333873" cy="26210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6">
            <a:extLst>
              <a:ext uri="{FF2B5EF4-FFF2-40B4-BE49-F238E27FC236}">
                <a16:creationId xmlns:a16="http://schemas.microsoft.com/office/drawing/2014/main" id="{75504E4C-3D60-40DE-92AB-01EB71772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350"/>
            <a:ext cx="7886700" cy="1325563"/>
          </a:xfrm>
        </p:spPr>
        <p:txBody>
          <a:bodyPr/>
          <a:lstStyle/>
          <a:p>
            <a:r>
              <a:rPr lang="en-GB" altLang="en-US" u="sng" dirty="0"/>
              <a:t>Sub-atomic particles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DCC16A3-1464-415B-9070-9C5D10A8A20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0825" y="1268413"/>
          <a:ext cx="8435976" cy="37671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8994">
                  <a:extLst>
                    <a:ext uri="{9D8B030D-6E8A-4147-A177-3AD203B41FA5}">
                      <a16:colId xmlns:a16="http://schemas.microsoft.com/office/drawing/2014/main" val="3609751134"/>
                    </a:ext>
                  </a:extLst>
                </a:gridCol>
                <a:gridCol w="2108994">
                  <a:extLst>
                    <a:ext uri="{9D8B030D-6E8A-4147-A177-3AD203B41FA5}">
                      <a16:colId xmlns:a16="http://schemas.microsoft.com/office/drawing/2014/main" val="2238156132"/>
                    </a:ext>
                  </a:extLst>
                </a:gridCol>
                <a:gridCol w="2108994">
                  <a:extLst>
                    <a:ext uri="{9D8B030D-6E8A-4147-A177-3AD203B41FA5}">
                      <a16:colId xmlns:a16="http://schemas.microsoft.com/office/drawing/2014/main" val="763236973"/>
                    </a:ext>
                  </a:extLst>
                </a:gridCol>
                <a:gridCol w="2108994">
                  <a:extLst>
                    <a:ext uri="{9D8B030D-6E8A-4147-A177-3AD203B41FA5}">
                      <a16:colId xmlns:a16="http://schemas.microsoft.com/office/drawing/2014/main" val="4095132931"/>
                    </a:ext>
                  </a:extLst>
                </a:gridCol>
              </a:tblGrid>
              <a:tr h="1080088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Sub-atomic particle</a:t>
                      </a:r>
                    </a:p>
                  </a:txBody>
                  <a:tcPr marL="91448" marR="91448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Location</a:t>
                      </a:r>
                    </a:p>
                  </a:txBody>
                  <a:tcPr marL="91448" marR="91448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Charge</a:t>
                      </a:r>
                    </a:p>
                  </a:txBody>
                  <a:tcPr marL="91448" marR="91448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Mass</a:t>
                      </a:r>
                    </a:p>
                  </a:txBody>
                  <a:tcPr marL="91448" marR="91448" marT="45719" marB="45719"/>
                </a:tc>
                <a:extLst>
                  <a:ext uri="{0D108BD9-81ED-4DB2-BD59-A6C34878D82A}">
                    <a16:rowId xmlns:a16="http://schemas.microsoft.com/office/drawing/2014/main" val="3179188940"/>
                  </a:ext>
                </a:extLst>
              </a:tr>
              <a:tr h="895683">
                <a:tc>
                  <a:txBody>
                    <a:bodyPr/>
                    <a:lstStyle/>
                    <a:p>
                      <a:pPr algn="l"/>
                      <a:r>
                        <a:rPr lang="en-GB" sz="2800" dirty="0"/>
                        <a:t>P</a:t>
                      </a:r>
                    </a:p>
                  </a:txBody>
                  <a:tcPr marL="91448" marR="91448"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 marL="91448" marR="91448"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 marL="91448" marR="91448"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 marL="91448" marR="91448" marT="45719" marB="45719"/>
                </a:tc>
                <a:extLst>
                  <a:ext uri="{0D108BD9-81ED-4DB2-BD59-A6C34878D82A}">
                    <a16:rowId xmlns:a16="http://schemas.microsoft.com/office/drawing/2014/main" val="548358209"/>
                  </a:ext>
                </a:extLst>
              </a:tr>
              <a:tr h="895683">
                <a:tc>
                  <a:txBody>
                    <a:bodyPr/>
                    <a:lstStyle/>
                    <a:p>
                      <a:pPr algn="l"/>
                      <a:r>
                        <a:rPr lang="en-GB" sz="2800" dirty="0"/>
                        <a:t>E</a:t>
                      </a:r>
                    </a:p>
                  </a:txBody>
                  <a:tcPr marL="91448" marR="91448"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 marL="91448" marR="91448"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 marL="91448" marR="91448"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 marL="91448" marR="91448" marT="45719" marB="45719"/>
                </a:tc>
                <a:extLst>
                  <a:ext uri="{0D108BD9-81ED-4DB2-BD59-A6C34878D82A}">
                    <a16:rowId xmlns:a16="http://schemas.microsoft.com/office/drawing/2014/main" val="2684278727"/>
                  </a:ext>
                </a:extLst>
              </a:tr>
              <a:tr h="895683">
                <a:tc>
                  <a:txBody>
                    <a:bodyPr/>
                    <a:lstStyle/>
                    <a:p>
                      <a:pPr algn="l"/>
                      <a:r>
                        <a:rPr lang="en-GB" sz="2800" dirty="0"/>
                        <a:t>N</a:t>
                      </a:r>
                    </a:p>
                  </a:txBody>
                  <a:tcPr marL="91448" marR="91448"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 marL="91448" marR="91448"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 marL="91448" marR="91448"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marL="91448" marR="91448" marT="45719" marB="45719"/>
                </a:tc>
                <a:extLst>
                  <a:ext uri="{0D108BD9-81ED-4DB2-BD59-A6C34878D82A}">
                    <a16:rowId xmlns:a16="http://schemas.microsoft.com/office/drawing/2014/main" val="138463599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DA8AA19-3CE9-4595-A27D-84DB6D1DA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8" y="2420938"/>
            <a:ext cx="20161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200" b="1"/>
              <a:t>PROTON</a:t>
            </a:r>
            <a:endParaRPr lang="en-GB" altLang="en-US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6DD59D-B116-46E9-99F8-1F63FD734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0" y="2463800"/>
            <a:ext cx="2016125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800" b="1"/>
              <a:t>NUCLEUS</a:t>
            </a:r>
            <a:endParaRPr lang="en-GB" altLang="en-US" sz="1600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6B27EB-5ACA-410B-A81D-AA617E3E9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550" y="2468563"/>
            <a:ext cx="2016125" cy="585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3200" b="1"/>
              <a:t>+1</a:t>
            </a:r>
            <a:endParaRPr lang="en-GB" altLang="en-US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8993DA-6F84-4ED8-B9A2-4550183B8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1463" y="2482850"/>
            <a:ext cx="2016125" cy="585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3200" b="1"/>
              <a:t>1</a:t>
            </a:r>
            <a:endParaRPr lang="en-GB" altLang="en-US" b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91989E-65AA-49DA-8AF8-03F1883AF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3360738"/>
            <a:ext cx="2016125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400" b="1"/>
              <a:t>ELECTRON</a:t>
            </a:r>
            <a:endParaRPr lang="en-GB" altLang="en-US" sz="1400" b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1DF2C6-6965-4BCF-9AEA-F55B29087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0" y="3360738"/>
            <a:ext cx="201612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800" b="1"/>
              <a:t>SHELLS</a:t>
            </a:r>
            <a:endParaRPr lang="en-GB" altLang="en-US" sz="1600" b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A58238-C4B4-4F03-B7BF-C7B238146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3346450"/>
            <a:ext cx="20161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3200" b="1"/>
              <a:t>-1</a:t>
            </a:r>
            <a:endParaRPr lang="en-GB" altLang="en-US" b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AB3B16-A6C3-44A3-A77E-CEFFA8E10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163" y="3260725"/>
            <a:ext cx="2016125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2800" b="1"/>
              <a:t>1/2000</a:t>
            </a:r>
          </a:p>
          <a:p>
            <a:pPr algn="ctr"/>
            <a:r>
              <a:rPr lang="en-GB" altLang="en-US" b="1"/>
              <a:t>Very small</a:t>
            </a:r>
            <a:endParaRPr lang="en-GB" altLang="en-US" sz="1100" b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E734AE-4860-43A7-A51D-3E6193E3C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4203700"/>
            <a:ext cx="20161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400" b="1"/>
              <a:t>NEUTRON</a:t>
            </a:r>
            <a:endParaRPr lang="en-GB" altLang="en-US" sz="1400" b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29B200-7587-47AE-AA34-1DE1BFAC7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950" y="4259263"/>
            <a:ext cx="201612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800" b="1"/>
              <a:t>NUCLEUS</a:t>
            </a:r>
            <a:endParaRPr lang="en-GB" altLang="en-US" sz="1600" b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D995CB-5B07-477B-B868-8B6B2A306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538" y="4391025"/>
            <a:ext cx="201612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2800" b="1"/>
              <a:t>0</a:t>
            </a:r>
            <a:endParaRPr lang="en-GB" altLang="en-US" sz="1600" b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D68435-57C0-43E7-8320-0F0E51A69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1463" y="4275138"/>
            <a:ext cx="20161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3200" b="1"/>
              <a:t>1</a:t>
            </a:r>
            <a:endParaRPr lang="en-GB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F59BB3AE-ED31-4528-9BAB-72D4902C4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GB" altLang="en-US" sz="5400" b="1" dirty="0"/>
              <a:t>Mini-plenary:</a:t>
            </a:r>
            <a:r>
              <a:rPr lang="en-GB" altLang="en-US" sz="5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altLang="en-US" sz="5400" b="1" dirty="0">
                <a:solidFill>
                  <a:srgbClr val="00B050"/>
                </a:solidFill>
              </a:rPr>
              <a:t>True</a:t>
            </a:r>
            <a:r>
              <a:rPr lang="en-GB" altLang="en-US" sz="5400" b="1" dirty="0">
                <a:solidFill>
                  <a:schemeClr val="bg1"/>
                </a:solidFill>
              </a:rPr>
              <a:t> </a:t>
            </a:r>
            <a:r>
              <a:rPr lang="en-GB" altLang="en-US" sz="5400" b="1" dirty="0"/>
              <a:t>or</a:t>
            </a:r>
            <a:r>
              <a:rPr lang="en-GB" altLang="en-US" sz="5400" b="1" dirty="0">
                <a:solidFill>
                  <a:schemeClr val="bg1"/>
                </a:solidFill>
              </a:rPr>
              <a:t> </a:t>
            </a:r>
            <a:r>
              <a:rPr lang="en-GB" altLang="en-US" sz="5400" b="1" dirty="0">
                <a:solidFill>
                  <a:srgbClr val="FF3300"/>
                </a:solidFill>
              </a:rPr>
              <a:t>false</a:t>
            </a:r>
            <a:r>
              <a:rPr lang="en-GB" altLang="en-US" sz="5400" b="1" dirty="0"/>
              <a:t>?</a:t>
            </a:r>
            <a:endParaRPr lang="en-GB" altLang="en-US" b="1" dirty="0"/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E923F43D-9FF9-43DB-A9EA-4FA0ACC2E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525963"/>
          </a:xfrm>
        </p:spPr>
        <p:txBody>
          <a:bodyPr/>
          <a:lstStyle/>
          <a:p>
            <a:pPr marL="742950" indent="-742950" eaLnBrk="1" hangingPunct="1">
              <a:buFont typeface="+mj-lt"/>
              <a:buAutoNum type="arabicPeriod"/>
              <a:defRPr/>
            </a:pPr>
            <a:r>
              <a:rPr lang="en-GB" sz="3400" dirty="0"/>
              <a:t>An atom contains four sub-atomic particles</a:t>
            </a:r>
          </a:p>
          <a:p>
            <a:pPr marL="742950" indent="-742950" eaLnBrk="1" hangingPunct="1">
              <a:buFont typeface="+mj-lt"/>
              <a:buAutoNum type="arabicPeriod"/>
              <a:defRPr/>
            </a:pPr>
            <a:r>
              <a:rPr lang="en-GB" sz="3400" dirty="0"/>
              <a:t>A neutron is positively charged</a:t>
            </a:r>
          </a:p>
          <a:p>
            <a:pPr marL="742950" indent="-742950" eaLnBrk="1" hangingPunct="1">
              <a:buFont typeface="+mj-lt"/>
              <a:buAutoNum type="arabicPeriod"/>
              <a:defRPr/>
            </a:pPr>
            <a:r>
              <a:rPr lang="en-GB" sz="3400" dirty="0"/>
              <a:t>The nucleus contains protons and neutrons</a:t>
            </a:r>
          </a:p>
          <a:p>
            <a:pPr marL="742950" indent="-742950" eaLnBrk="1" hangingPunct="1">
              <a:buFont typeface="+mj-lt"/>
              <a:buAutoNum type="arabicPeriod"/>
              <a:defRPr/>
            </a:pPr>
            <a:r>
              <a:rPr lang="en-GB" sz="3400" dirty="0"/>
              <a:t>Electrons are found in the nucleus of an atom</a:t>
            </a:r>
          </a:p>
          <a:p>
            <a:pPr marL="742950" indent="-742950" eaLnBrk="1" hangingPunct="1">
              <a:buFont typeface="+mj-lt"/>
              <a:buAutoNum type="arabicPeriod"/>
              <a:defRPr/>
            </a:pPr>
            <a:r>
              <a:rPr lang="en-GB" sz="3400" dirty="0"/>
              <a:t>Electrons are negatively charged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GB" altLang="en-US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F43B7787-5E30-4FA2-B8D5-EFA68A2EE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GB" altLang="en-US" sz="5400" b="1" dirty="0">
                <a:solidFill>
                  <a:srgbClr val="00B050"/>
                </a:solidFill>
              </a:rPr>
              <a:t>True</a:t>
            </a:r>
            <a:r>
              <a:rPr lang="en-GB" altLang="en-US" sz="5400" b="1" dirty="0">
                <a:solidFill>
                  <a:schemeClr val="bg1"/>
                </a:solidFill>
              </a:rPr>
              <a:t> </a:t>
            </a:r>
            <a:r>
              <a:rPr lang="en-GB" altLang="en-US" sz="5400" b="1" dirty="0"/>
              <a:t>or</a:t>
            </a:r>
            <a:r>
              <a:rPr lang="en-GB" altLang="en-US" sz="5400" b="1" dirty="0">
                <a:solidFill>
                  <a:schemeClr val="bg1"/>
                </a:solidFill>
              </a:rPr>
              <a:t> </a:t>
            </a:r>
            <a:r>
              <a:rPr lang="en-GB" altLang="en-US" sz="5400" b="1" dirty="0">
                <a:solidFill>
                  <a:srgbClr val="FF3300"/>
                </a:solidFill>
              </a:rPr>
              <a:t>false</a:t>
            </a:r>
            <a:r>
              <a:rPr lang="en-GB" altLang="en-US" sz="5400" b="1" dirty="0"/>
              <a:t>?</a:t>
            </a:r>
            <a:endParaRPr lang="en-GB" altLang="en-US" b="1" dirty="0"/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FF0AFFDF-4621-4153-B4B8-BB05FBF6A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525963"/>
          </a:xfrm>
        </p:spPr>
        <p:txBody>
          <a:bodyPr/>
          <a:lstStyle/>
          <a:p>
            <a:pPr marL="742950" indent="-742950" eaLnBrk="1" hangingPunct="1">
              <a:buFont typeface="+mj-lt"/>
              <a:buAutoNum type="arabicPeriod"/>
              <a:defRPr/>
            </a:pPr>
            <a:r>
              <a:rPr lang="en-GB" sz="7200" dirty="0"/>
              <a:t>An atom contains four sub-atomic particles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GB" alt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5DD4D3AE-3697-427B-9E55-3C58D8A98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525963"/>
          </a:xfrm>
        </p:spPr>
        <p:txBody>
          <a:bodyPr/>
          <a:lstStyle/>
          <a:p>
            <a:pPr marL="742950" indent="-742950" eaLnBrk="1" hangingPunct="1">
              <a:buFont typeface="+mj-lt"/>
              <a:buAutoNum type="arabicPeriod" startAt="2"/>
              <a:defRPr/>
            </a:pPr>
            <a:r>
              <a:rPr lang="en-GB" sz="7200" dirty="0"/>
              <a:t>A neutron is positively charged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GB" altLang="en-US" sz="7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3A247F-ADF9-46BA-BE37-43863A542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3E4B9B-9D61-49F5-BB1B-0826E8CA33B7}"/>
              </a:ext>
            </a:extLst>
          </p:cNvPr>
          <p:cNvSpPr txBox="1">
            <a:spLocks/>
          </p:cNvSpPr>
          <p:nvPr/>
        </p:nvSpPr>
        <p:spPr>
          <a:xfrm>
            <a:off x="457200" y="160338"/>
            <a:ext cx="82296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altLang="en-US" sz="5400" b="1">
                <a:solidFill>
                  <a:srgbClr val="00B050"/>
                </a:solidFill>
              </a:rPr>
              <a:t>True</a:t>
            </a:r>
            <a:r>
              <a:rPr lang="en-GB" altLang="en-US" sz="5400" b="1">
                <a:solidFill>
                  <a:schemeClr val="bg1"/>
                </a:solidFill>
              </a:rPr>
              <a:t> </a:t>
            </a:r>
            <a:r>
              <a:rPr lang="en-GB" altLang="en-US" sz="5400" b="1"/>
              <a:t>or</a:t>
            </a:r>
            <a:r>
              <a:rPr lang="en-GB" altLang="en-US" sz="5400" b="1">
                <a:solidFill>
                  <a:schemeClr val="bg1"/>
                </a:solidFill>
              </a:rPr>
              <a:t> </a:t>
            </a:r>
            <a:r>
              <a:rPr lang="en-GB" altLang="en-US" sz="5400" b="1">
                <a:solidFill>
                  <a:srgbClr val="FF3300"/>
                </a:solidFill>
              </a:rPr>
              <a:t>false</a:t>
            </a:r>
            <a:r>
              <a:rPr lang="en-GB" altLang="en-US" sz="5400" b="1"/>
              <a:t>?</a:t>
            </a:r>
            <a:endParaRPr lang="en-GB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1D201D27314143BE863E8D07D284B8" ma:contentTypeVersion="7" ma:contentTypeDescription="Create a new document." ma:contentTypeScope="" ma:versionID="a04bb269a71ec15fb8834c62c42de320">
  <xsd:schema xmlns:xsd="http://www.w3.org/2001/XMLSchema" xmlns:xs="http://www.w3.org/2001/XMLSchema" xmlns:p="http://schemas.microsoft.com/office/2006/metadata/properties" xmlns:ns2="3eb4558b-8982-4134-8cf8-0edee52307a7" xmlns:ns3="049f97e1-32ae-4d3d-9c64-63be60dba368" targetNamespace="http://schemas.microsoft.com/office/2006/metadata/properties" ma:root="true" ma:fieldsID="858dc09fc12d3d2ae6884f6eb9195164" ns2:_="" ns3:_="">
    <xsd:import namespace="3eb4558b-8982-4134-8cf8-0edee52307a7"/>
    <xsd:import namespace="049f97e1-32ae-4d3d-9c64-63be60dba3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4558b-8982-4134-8cf8-0edee52307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f97e1-32ae-4d3d-9c64-63be60dba36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15B963-3820-4E4D-A0DC-72533F7B9F2E}"/>
</file>

<file path=customXml/itemProps2.xml><?xml version="1.0" encoding="utf-8"?>
<ds:datastoreItem xmlns:ds="http://schemas.openxmlformats.org/officeDocument/2006/customXml" ds:itemID="{84A02101-CCC6-4326-80BA-0A215E81D3EA}"/>
</file>

<file path=customXml/itemProps3.xml><?xml version="1.0" encoding="utf-8"?>
<ds:datastoreItem xmlns:ds="http://schemas.openxmlformats.org/officeDocument/2006/customXml" ds:itemID="{19E08CDD-CB5F-414C-98EA-A83174AD2E5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</TotalTime>
  <Words>813</Words>
  <Application>Microsoft Office PowerPoint</Application>
  <PresentationFormat>On-screen Show (4:3)</PresentationFormat>
  <Paragraphs>217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Rounded MT Bold</vt:lpstr>
      <vt:lpstr>Calibri</vt:lpstr>
      <vt:lpstr>Calibri Light</vt:lpstr>
      <vt:lpstr>Comic Sans MS</vt:lpstr>
      <vt:lpstr>Office Theme</vt:lpstr>
      <vt:lpstr>1_Office Theme</vt:lpstr>
      <vt:lpstr>80/20 – THINK! What do you NEED to cover with your set</vt:lpstr>
      <vt:lpstr>Atomic structure</vt:lpstr>
      <vt:lpstr>PowerPoint Presentation</vt:lpstr>
      <vt:lpstr>Word consciousness</vt:lpstr>
      <vt:lpstr>https://www.youtube.com/watch?v=4sl-E_l_1pk  </vt:lpstr>
      <vt:lpstr>Sub-atomic particles</vt:lpstr>
      <vt:lpstr>Mini-plenary: True or false?</vt:lpstr>
      <vt:lpstr>True or false?</vt:lpstr>
      <vt:lpstr>PowerPoint Presentation</vt:lpstr>
      <vt:lpstr>PowerPoint Presentation</vt:lpstr>
      <vt:lpstr>PowerPoint Presentation</vt:lpstr>
      <vt:lpstr>PowerPoint Presentation</vt:lpstr>
      <vt:lpstr>How do you calculate protons, electrons and neutrons?</vt:lpstr>
      <vt:lpstr>How many protons?</vt:lpstr>
      <vt:lpstr>How many neutrons?</vt:lpstr>
      <vt:lpstr>PowerPoint Presentation</vt:lpstr>
      <vt:lpstr>Write out how many protons, neutrons and electrons for the following.</vt:lpstr>
      <vt:lpstr>Calculating atomic and mass number</vt:lpstr>
      <vt:lpstr>Application</vt:lpstr>
      <vt:lpstr>Application</vt:lpstr>
      <vt:lpstr>Plenary</vt:lpstr>
      <vt:lpstr>SELF-ASSESS IN RED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80/20 – THINK! What do you NEED to cover with your set</dc:title>
  <dc:creator>Matt Holden</dc:creator>
  <cp:lastModifiedBy>My Computer</cp:lastModifiedBy>
  <cp:revision>64</cp:revision>
  <dcterms:created xsi:type="dcterms:W3CDTF">2020-04-05T08:55:12Z</dcterms:created>
  <dcterms:modified xsi:type="dcterms:W3CDTF">2020-06-05T08:18:44Z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0x010100571D201D27314143BE863E8D07D284B8</vt:lpwstr>
  </property>
</Properties>
</file>