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630" r:id="rId2"/>
    <p:sldId id="632" r:id="rId3"/>
    <p:sldId id="633" r:id="rId4"/>
    <p:sldId id="631" r:id="rId5"/>
    <p:sldId id="634" r:id="rId6"/>
    <p:sldId id="635" r:id="rId7"/>
    <p:sldId id="636" r:id="rId8"/>
    <p:sldId id="637" r:id="rId9"/>
    <p:sldId id="638" r:id="rId10"/>
    <p:sldId id="639" r:id="rId11"/>
    <p:sldId id="640" r:id="rId12"/>
    <p:sldId id="641" r:id="rId13"/>
    <p:sldId id="642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F12898-0B5C-4FD2-98FF-93072E5B6F5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74258E-0180-4C4D-B3B6-E8B606BE48CE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en-US" sz="1400" dirty="0">
              <a:latin typeface="Comic Sans MS"/>
              <a:cs typeface="Comic Sans MS"/>
            </a:rPr>
            <a:t>Last lesson we looked Dicken’s presentation of Scrooge and wrote our own description of a villain. </a:t>
          </a:r>
        </a:p>
      </dgm:t>
    </dgm:pt>
    <dgm:pt modelId="{F075DE5E-A7F6-471D-B1CB-C2DC9E5A2985}" type="parTrans" cxnId="{E4CEB9E0-A447-4338-A0C9-4CA3FCE1C49B}">
      <dgm:prSet/>
      <dgm:spPr/>
      <dgm:t>
        <a:bodyPr/>
        <a:lstStyle/>
        <a:p>
          <a:endParaRPr lang="en-US"/>
        </a:p>
      </dgm:t>
    </dgm:pt>
    <dgm:pt modelId="{8881615F-5CFE-4BE1-8174-F76698AA57FC}" type="sibTrans" cxnId="{E4CEB9E0-A447-4338-A0C9-4CA3FCE1C49B}">
      <dgm:prSet/>
      <dgm:spPr/>
      <dgm:t>
        <a:bodyPr/>
        <a:lstStyle/>
        <a:p>
          <a:endParaRPr lang="en-US"/>
        </a:p>
      </dgm:t>
    </dgm:pt>
    <dgm:pt modelId="{22517444-2D09-47E7-A055-E000D4AA66C4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>
              <a:latin typeface="Comic Sans MS"/>
              <a:cs typeface="Comic Sans MS"/>
            </a:rPr>
            <a:t>We were able to explain, comment on and </a:t>
          </a:r>
          <a:r>
            <a:rPr lang="en-US" sz="1400" dirty="0" err="1">
              <a:latin typeface="Comic Sans MS"/>
              <a:cs typeface="Comic Sans MS"/>
            </a:rPr>
            <a:t>analyse</a:t>
          </a:r>
          <a:r>
            <a:rPr lang="en-US" sz="1400" dirty="0">
              <a:latin typeface="Comic Sans MS"/>
              <a:cs typeface="Comic Sans MS"/>
            </a:rPr>
            <a:t> the way that Dickens uses language</a:t>
          </a:r>
        </a:p>
      </dgm:t>
    </dgm:pt>
    <dgm:pt modelId="{C233EA29-13A6-412F-9475-FACAE331934C}" type="parTrans" cxnId="{C3C16C32-5409-4B68-806C-B2928339DDDF}">
      <dgm:prSet/>
      <dgm:spPr/>
      <dgm:t>
        <a:bodyPr/>
        <a:lstStyle/>
        <a:p>
          <a:endParaRPr lang="en-US"/>
        </a:p>
      </dgm:t>
    </dgm:pt>
    <dgm:pt modelId="{909C7C6F-0BB3-4110-A78D-9497152A38FC}" type="sibTrans" cxnId="{C3C16C32-5409-4B68-806C-B2928339DDDF}">
      <dgm:prSet/>
      <dgm:spPr/>
      <dgm:t>
        <a:bodyPr/>
        <a:lstStyle/>
        <a:p>
          <a:endParaRPr lang="en-US"/>
        </a:p>
      </dgm:t>
    </dgm:pt>
    <dgm:pt modelId="{878BC6BE-3918-47A7-8113-C40F0AB83A04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>
              <a:latin typeface="Comic Sans MS"/>
              <a:cs typeface="Comic Sans MS"/>
            </a:rPr>
            <a:t>Today we use our contiguous reading and summary skills for Chapter 14 &amp; 15. Then we are going to use different skills of ‘writing to advise’ and apply to our own letter from Oliver’s character perspective. </a:t>
          </a:r>
        </a:p>
      </dgm:t>
    </dgm:pt>
    <dgm:pt modelId="{769A85C4-729A-47A6-8F8C-2D56EC852D89}" type="parTrans" cxnId="{3408FA4E-B888-4591-86D1-88F6171F3874}">
      <dgm:prSet/>
      <dgm:spPr/>
      <dgm:t>
        <a:bodyPr/>
        <a:lstStyle/>
        <a:p>
          <a:endParaRPr lang="en-US"/>
        </a:p>
      </dgm:t>
    </dgm:pt>
    <dgm:pt modelId="{580160BF-1F01-451D-A9D3-8062D259CE3E}" type="sibTrans" cxnId="{3408FA4E-B888-4591-86D1-88F6171F3874}">
      <dgm:prSet/>
      <dgm:spPr/>
      <dgm:t>
        <a:bodyPr/>
        <a:lstStyle/>
        <a:p>
          <a:endParaRPr lang="en-US"/>
        </a:p>
      </dgm:t>
    </dgm:pt>
    <dgm:pt modelId="{8E560D77-881C-48D9-A944-AFEF62A0C9A3}" type="pres">
      <dgm:prSet presAssocID="{F1F12898-0B5C-4FD2-98FF-93072E5B6F53}" presName="rootnode" presStyleCnt="0">
        <dgm:presLayoutVars>
          <dgm:chMax/>
          <dgm:chPref/>
          <dgm:dir/>
          <dgm:animLvl val="lvl"/>
        </dgm:presLayoutVars>
      </dgm:prSet>
      <dgm:spPr/>
    </dgm:pt>
    <dgm:pt modelId="{CB6E480D-8366-46C7-900A-894EEBA8D426}" type="pres">
      <dgm:prSet presAssocID="{A874258E-0180-4C4D-B3B6-E8B606BE48CE}" presName="composite" presStyleCnt="0"/>
      <dgm:spPr/>
    </dgm:pt>
    <dgm:pt modelId="{0E04D851-F15F-4343-A7E3-BCACA13F098E}" type="pres">
      <dgm:prSet presAssocID="{A874258E-0180-4C4D-B3B6-E8B606BE48CE}" presName="bentUpArrow1" presStyleLbl="alignImgPlace1" presStyleIdx="0" presStyleCnt="2"/>
      <dgm:spPr>
        <a:solidFill>
          <a:srgbClr val="00B0F0"/>
        </a:solidFill>
      </dgm:spPr>
    </dgm:pt>
    <dgm:pt modelId="{064F6A4E-6649-41FE-9F7E-0FD591E20CEC}" type="pres">
      <dgm:prSet presAssocID="{A874258E-0180-4C4D-B3B6-E8B606BE48CE}" presName="ParentText" presStyleLbl="node1" presStyleIdx="0" presStyleCnt="3" custScaleX="230693" custScaleY="103518" custLinFactNeighborX="-1542" custLinFactNeighborY="-3974">
        <dgm:presLayoutVars>
          <dgm:chMax val="1"/>
          <dgm:chPref val="1"/>
          <dgm:bulletEnabled val="1"/>
        </dgm:presLayoutVars>
      </dgm:prSet>
      <dgm:spPr/>
    </dgm:pt>
    <dgm:pt modelId="{FC354D39-0B1C-4C9C-815B-BDD1B5746EDD}" type="pres">
      <dgm:prSet presAssocID="{A874258E-0180-4C4D-B3B6-E8B606BE48CE}" presName="ChildText" presStyleLbl="revTx" presStyleIdx="0" presStyleCnt="2" custScaleX="114027" custLinFactNeighborX="93027" custLinFactNeighborY="8543">
        <dgm:presLayoutVars>
          <dgm:chMax val="0"/>
          <dgm:chPref val="0"/>
          <dgm:bulletEnabled val="1"/>
        </dgm:presLayoutVars>
      </dgm:prSet>
      <dgm:spPr/>
    </dgm:pt>
    <dgm:pt modelId="{C4D3C406-86E7-44BC-BE20-165A5F4935B6}" type="pres">
      <dgm:prSet presAssocID="{8881615F-5CFE-4BE1-8174-F76698AA57FC}" presName="sibTrans" presStyleCnt="0"/>
      <dgm:spPr/>
    </dgm:pt>
    <dgm:pt modelId="{535545DE-5AEF-45FF-8459-FBF0897EEAAD}" type="pres">
      <dgm:prSet presAssocID="{22517444-2D09-47E7-A055-E000D4AA66C4}" presName="composite" presStyleCnt="0"/>
      <dgm:spPr/>
    </dgm:pt>
    <dgm:pt modelId="{D068FED9-96D5-4E7C-B483-072463F4641C}" type="pres">
      <dgm:prSet presAssocID="{22517444-2D09-47E7-A055-E000D4AA66C4}" presName="bentUpArrow1" presStyleLbl="alignImgPlace1" presStyleIdx="1" presStyleCnt="2"/>
      <dgm:spPr>
        <a:solidFill>
          <a:srgbClr val="00B0F0"/>
        </a:solidFill>
      </dgm:spPr>
    </dgm:pt>
    <dgm:pt modelId="{75ADDAB6-EDD0-4D47-92F7-73ABB7ECBDE5}" type="pres">
      <dgm:prSet presAssocID="{22517444-2D09-47E7-A055-E000D4AA66C4}" presName="ParentText" presStyleLbl="node1" presStyleIdx="1" presStyleCnt="3" custScaleX="205455" custScaleY="99046">
        <dgm:presLayoutVars>
          <dgm:chMax val="1"/>
          <dgm:chPref val="1"/>
          <dgm:bulletEnabled val="1"/>
        </dgm:presLayoutVars>
      </dgm:prSet>
      <dgm:spPr/>
    </dgm:pt>
    <dgm:pt modelId="{A1397636-07B2-45DD-862D-1729CB8ECB22}" type="pres">
      <dgm:prSet presAssocID="{22517444-2D09-47E7-A055-E000D4AA66C4}" presName="ChildText" presStyleLbl="revTx" presStyleIdx="1" presStyleCnt="2" custLinFactNeighborX="81067" custLinFactNeighborY="5126">
        <dgm:presLayoutVars>
          <dgm:chMax val="0"/>
          <dgm:chPref val="0"/>
          <dgm:bulletEnabled val="1"/>
        </dgm:presLayoutVars>
      </dgm:prSet>
      <dgm:spPr/>
    </dgm:pt>
    <dgm:pt modelId="{4E43E776-3E48-49E9-BF5C-79389676F3E5}" type="pres">
      <dgm:prSet presAssocID="{909C7C6F-0BB3-4110-A78D-9497152A38FC}" presName="sibTrans" presStyleCnt="0"/>
      <dgm:spPr/>
    </dgm:pt>
    <dgm:pt modelId="{CB5C0B21-74CD-4125-813D-855B13126507}" type="pres">
      <dgm:prSet presAssocID="{878BC6BE-3918-47A7-8113-C40F0AB83A04}" presName="composite" presStyleCnt="0"/>
      <dgm:spPr/>
    </dgm:pt>
    <dgm:pt modelId="{698908F5-3661-4634-AA51-972239BC2BDF}" type="pres">
      <dgm:prSet presAssocID="{878BC6BE-3918-47A7-8113-C40F0AB83A04}" presName="ParentText" presStyleLbl="node1" presStyleIdx="2" presStyleCnt="3" custScaleX="196004" custScaleY="124781">
        <dgm:presLayoutVars>
          <dgm:chMax val="1"/>
          <dgm:chPref val="1"/>
          <dgm:bulletEnabled val="1"/>
        </dgm:presLayoutVars>
      </dgm:prSet>
      <dgm:spPr/>
    </dgm:pt>
  </dgm:ptLst>
  <dgm:cxnLst>
    <dgm:cxn modelId="{446FC00B-CAD0-7F42-824B-4203213515A7}" type="presOf" srcId="{F1F12898-0B5C-4FD2-98FF-93072E5B6F53}" destId="{8E560D77-881C-48D9-A944-AFEF62A0C9A3}" srcOrd="0" destOrd="0" presId="urn:microsoft.com/office/officeart/2005/8/layout/StepDownProcess"/>
    <dgm:cxn modelId="{5DB95E2C-6EF0-E44C-ADA4-C4A677A993C1}" type="presOf" srcId="{A874258E-0180-4C4D-B3B6-E8B606BE48CE}" destId="{064F6A4E-6649-41FE-9F7E-0FD591E20CEC}" srcOrd="0" destOrd="0" presId="urn:microsoft.com/office/officeart/2005/8/layout/StepDownProcess"/>
    <dgm:cxn modelId="{C3C16C32-5409-4B68-806C-B2928339DDDF}" srcId="{F1F12898-0B5C-4FD2-98FF-93072E5B6F53}" destId="{22517444-2D09-47E7-A055-E000D4AA66C4}" srcOrd="1" destOrd="0" parTransId="{C233EA29-13A6-412F-9475-FACAE331934C}" sibTransId="{909C7C6F-0BB3-4110-A78D-9497152A38FC}"/>
    <dgm:cxn modelId="{428B5D6D-1C23-4341-9B0A-2519D039218F}" type="presOf" srcId="{22517444-2D09-47E7-A055-E000D4AA66C4}" destId="{75ADDAB6-EDD0-4D47-92F7-73ABB7ECBDE5}" srcOrd="0" destOrd="0" presId="urn:microsoft.com/office/officeart/2005/8/layout/StepDownProcess"/>
    <dgm:cxn modelId="{3408FA4E-B888-4591-86D1-88F6171F3874}" srcId="{F1F12898-0B5C-4FD2-98FF-93072E5B6F53}" destId="{878BC6BE-3918-47A7-8113-C40F0AB83A04}" srcOrd="2" destOrd="0" parTransId="{769A85C4-729A-47A6-8F8C-2D56EC852D89}" sibTransId="{580160BF-1F01-451D-A9D3-8062D259CE3E}"/>
    <dgm:cxn modelId="{145BB9E0-3B62-374C-8437-66FA8D91E7C9}" type="presOf" srcId="{878BC6BE-3918-47A7-8113-C40F0AB83A04}" destId="{698908F5-3661-4634-AA51-972239BC2BDF}" srcOrd="0" destOrd="0" presId="urn:microsoft.com/office/officeart/2005/8/layout/StepDownProcess"/>
    <dgm:cxn modelId="{E4CEB9E0-A447-4338-A0C9-4CA3FCE1C49B}" srcId="{F1F12898-0B5C-4FD2-98FF-93072E5B6F53}" destId="{A874258E-0180-4C4D-B3B6-E8B606BE48CE}" srcOrd="0" destOrd="0" parTransId="{F075DE5E-A7F6-471D-B1CB-C2DC9E5A2985}" sibTransId="{8881615F-5CFE-4BE1-8174-F76698AA57FC}"/>
    <dgm:cxn modelId="{AFB4A9C3-1F03-3246-BFCB-3EAF62343B82}" type="presParOf" srcId="{8E560D77-881C-48D9-A944-AFEF62A0C9A3}" destId="{CB6E480D-8366-46C7-900A-894EEBA8D426}" srcOrd="0" destOrd="0" presId="urn:microsoft.com/office/officeart/2005/8/layout/StepDownProcess"/>
    <dgm:cxn modelId="{FF4222F5-EC1B-AB47-AA33-9A8446FE04B7}" type="presParOf" srcId="{CB6E480D-8366-46C7-900A-894EEBA8D426}" destId="{0E04D851-F15F-4343-A7E3-BCACA13F098E}" srcOrd="0" destOrd="0" presId="urn:microsoft.com/office/officeart/2005/8/layout/StepDownProcess"/>
    <dgm:cxn modelId="{B2A9B71F-745E-5C46-B459-482AE335B900}" type="presParOf" srcId="{CB6E480D-8366-46C7-900A-894EEBA8D426}" destId="{064F6A4E-6649-41FE-9F7E-0FD591E20CEC}" srcOrd="1" destOrd="0" presId="urn:microsoft.com/office/officeart/2005/8/layout/StepDownProcess"/>
    <dgm:cxn modelId="{7D454D31-B1C5-1549-BCF7-22114F3FD4A5}" type="presParOf" srcId="{CB6E480D-8366-46C7-900A-894EEBA8D426}" destId="{FC354D39-0B1C-4C9C-815B-BDD1B5746EDD}" srcOrd="2" destOrd="0" presId="urn:microsoft.com/office/officeart/2005/8/layout/StepDownProcess"/>
    <dgm:cxn modelId="{CA444D68-03C1-C54D-BA1C-068774E03E50}" type="presParOf" srcId="{8E560D77-881C-48D9-A944-AFEF62A0C9A3}" destId="{C4D3C406-86E7-44BC-BE20-165A5F4935B6}" srcOrd="1" destOrd="0" presId="urn:microsoft.com/office/officeart/2005/8/layout/StepDownProcess"/>
    <dgm:cxn modelId="{89358E9D-ADAF-0A4F-9EF9-45D1D8BCA493}" type="presParOf" srcId="{8E560D77-881C-48D9-A944-AFEF62A0C9A3}" destId="{535545DE-5AEF-45FF-8459-FBF0897EEAAD}" srcOrd="2" destOrd="0" presId="urn:microsoft.com/office/officeart/2005/8/layout/StepDownProcess"/>
    <dgm:cxn modelId="{26683543-4B3B-1B42-80AB-0EAB81EB1BC7}" type="presParOf" srcId="{535545DE-5AEF-45FF-8459-FBF0897EEAAD}" destId="{D068FED9-96D5-4E7C-B483-072463F4641C}" srcOrd="0" destOrd="0" presId="urn:microsoft.com/office/officeart/2005/8/layout/StepDownProcess"/>
    <dgm:cxn modelId="{869A2956-F739-4D40-B9CC-6BF1D355ABE8}" type="presParOf" srcId="{535545DE-5AEF-45FF-8459-FBF0897EEAAD}" destId="{75ADDAB6-EDD0-4D47-92F7-73ABB7ECBDE5}" srcOrd="1" destOrd="0" presId="urn:microsoft.com/office/officeart/2005/8/layout/StepDownProcess"/>
    <dgm:cxn modelId="{F4863839-AD2C-D141-8AC4-6C18F15CC249}" type="presParOf" srcId="{535545DE-5AEF-45FF-8459-FBF0897EEAAD}" destId="{A1397636-07B2-45DD-862D-1729CB8ECB22}" srcOrd="2" destOrd="0" presId="urn:microsoft.com/office/officeart/2005/8/layout/StepDownProcess"/>
    <dgm:cxn modelId="{8CB01443-CF5C-FF49-A93B-765999D81A85}" type="presParOf" srcId="{8E560D77-881C-48D9-A944-AFEF62A0C9A3}" destId="{4E43E776-3E48-49E9-BF5C-79389676F3E5}" srcOrd="3" destOrd="0" presId="urn:microsoft.com/office/officeart/2005/8/layout/StepDownProcess"/>
    <dgm:cxn modelId="{4D58C9F1-46F8-A140-A1BE-BCEE082E3A40}" type="presParOf" srcId="{8E560D77-881C-48D9-A944-AFEF62A0C9A3}" destId="{CB5C0B21-74CD-4125-813D-855B13126507}" srcOrd="4" destOrd="0" presId="urn:microsoft.com/office/officeart/2005/8/layout/StepDownProcess"/>
    <dgm:cxn modelId="{36835ED8-7D90-4245-8106-8F8344B01B9D}" type="presParOf" srcId="{CB5C0B21-74CD-4125-813D-855B13126507}" destId="{698908F5-3661-4634-AA51-972239BC2BD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4D851-F15F-4343-A7E3-BCACA13F098E}">
      <dsp:nvSpPr>
        <dsp:cNvPr id="0" name=""/>
        <dsp:cNvSpPr/>
      </dsp:nvSpPr>
      <dsp:spPr>
        <a:xfrm rot="5400000">
          <a:off x="1792327" y="1331332"/>
          <a:ext cx="1157399" cy="131765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4F6A4E-6649-41FE-9F7E-0FD591E20CEC}">
      <dsp:nvSpPr>
        <dsp:cNvPr id="0" name=""/>
        <dsp:cNvSpPr/>
      </dsp:nvSpPr>
      <dsp:spPr>
        <a:xfrm>
          <a:off x="182444" y="0"/>
          <a:ext cx="4494775" cy="1411781"/>
        </a:xfrm>
        <a:prstGeom prst="roundRect">
          <a:avLst>
            <a:gd name="adj" fmla="val 16670"/>
          </a:avLst>
        </a:prstGeom>
        <a:solidFill>
          <a:srgbClr val="FF0000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omic Sans MS"/>
              <a:cs typeface="Comic Sans MS"/>
            </a:rPr>
            <a:t>Last lesson we looked Dicken’s presentation of Scrooge and wrote our own description of a villain. </a:t>
          </a:r>
        </a:p>
      </dsp:txBody>
      <dsp:txXfrm>
        <a:off x="251374" y="68930"/>
        <a:ext cx="4356915" cy="1273921"/>
      </dsp:txXfrm>
    </dsp:sp>
    <dsp:sp modelId="{FC354D39-0B1C-4C9C-815B-BDD1B5746EDD}">
      <dsp:nvSpPr>
        <dsp:cNvPr id="0" name=""/>
        <dsp:cNvSpPr/>
      </dsp:nvSpPr>
      <dsp:spPr>
        <a:xfrm>
          <a:off x="4652934" y="272569"/>
          <a:ext cx="1615837" cy="1102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8FED9-96D5-4E7C-B483-072463F4641C}">
      <dsp:nvSpPr>
        <dsp:cNvPr id="0" name=""/>
        <dsp:cNvSpPr/>
      </dsp:nvSpPr>
      <dsp:spPr>
        <a:xfrm rot="5400000">
          <a:off x="3820715" y="2856827"/>
          <a:ext cx="1157399" cy="131765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ADDAB6-EDD0-4D47-92F7-73ABB7ECBDE5}">
      <dsp:nvSpPr>
        <dsp:cNvPr id="0" name=""/>
        <dsp:cNvSpPr/>
      </dsp:nvSpPr>
      <dsp:spPr>
        <a:xfrm>
          <a:off x="2486742" y="1580332"/>
          <a:ext cx="4003043" cy="1350791"/>
        </a:xfrm>
        <a:prstGeom prst="roundRect">
          <a:avLst>
            <a:gd name="adj" fmla="val 16670"/>
          </a:avLst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omic Sans MS"/>
              <a:cs typeface="Comic Sans MS"/>
            </a:rPr>
            <a:t>We were able to explain, comment on and </a:t>
          </a:r>
          <a:r>
            <a:rPr lang="en-US" sz="1400" kern="1200" dirty="0" err="1">
              <a:latin typeface="Comic Sans MS"/>
              <a:cs typeface="Comic Sans MS"/>
            </a:rPr>
            <a:t>analyse</a:t>
          </a:r>
          <a:r>
            <a:rPr lang="en-US" sz="1400" kern="1200" dirty="0">
              <a:latin typeface="Comic Sans MS"/>
              <a:cs typeface="Comic Sans MS"/>
            </a:rPr>
            <a:t> the way that Dickens uses language</a:t>
          </a:r>
        </a:p>
      </dsp:txBody>
      <dsp:txXfrm>
        <a:off x="2552694" y="1646284"/>
        <a:ext cx="3871139" cy="1218887"/>
      </dsp:txXfrm>
    </dsp:sp>
    <dsp:sp modelId="{A1397636-07B2-45DD-862D-1729CB8ECB22}">
      <dsp:nvSpPr>
        <dsp:cNvPr id="0" name=""/>
        <dsp:cNvSpPr/>
      </dsp:nvSpPr>
      <dsp:spPr>
        <a:xfrm>
          <a:off x="6611227" y="1760399"/>
          <a:ext cx="1417065" cy="1102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8908F5-3661-4634-AA51-972239BC2BDF}">
      <dsp:nvSpPr>
        <dsp:cNvPr id="0" name=""/>
        <dsp:cNvSpPr/>
      </dsp:nvSpPr>
      <dsp:spPr>
        <a:xfrm>
          <a:off x="4760996" y="3105827"/>
          <a:ext cx="3818902" cy="1701766"/>
        </a:xfrm>
        <a:prstGeom prst="roundRect">
          <a:avLst>
            <a:gd name="adj" fmla="val 1667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omic Sans MS"/>
              <a:cs typeface="Comic Sans MS"/>
            </a:rPr>
            <a:t>Today we use our contiguous reading and summary skills for Chapter 14 &amp; 15. Then we are going to use different skills of ‘writing to advise’ and apply to our own letter from Oliver’s character perspective. </a:t>
          </a:r>
        </a:p>
      </dsp:txBody>
      <dsp:txXfrm>
        <a:off x="4844084" y="3188915"/>
        <a:ext cx="3652726" cy="1535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1ED92-D066-455B-B1C7-F52C5DA7A90F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A7C24-CA31-49B3-A44F-5C55D784C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999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Learners respond independently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7F0E-AD81-4604-8830-CCF28670E9B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824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Learners respond independently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7F0E-AD81-4604-8830-CCF28670E9B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86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Learners respond independently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7F0E-AD81-4604-8830-CCF28670E9B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563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Learners respond independently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7F0E-AD81-4604-8830-CCF28670E9B5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72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Learners respond independently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7F0E-AD81-4604-8830-CCF28670E9B5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013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Learners respond independently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7F0E-AD81-4604-8830-CCF28670E9B5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488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2970F-F714-48C0-BD74-3ABE31168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0BFD8-3B9E-4A09-8DFE-E73012417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445D6-9A97-42BF-9FCD-B70C794B5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8AC9-C4B6-4146-9548-326ECFAB1A16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19012-05AC-4E9A-8B22-41D55806C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DEE1E-2434-45CE-9936-A8369422E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0372-D7F5-44C4-BE1A-F1FDFF6DB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31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9B440-EEA8-4AAA-8603-C20E7BBA2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89256-1D50-4C3F-AE66-8CF0092C2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76F0F-5E23-4B91-9F0F-1F1655269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8AC9-C4B6-4146-9548-326ECFAB1A16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6E170-6639-40A0-863D-266A08CEA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5BF30-A268-4D04-9801-64B9A772C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0372-D7F5-44C4-BE1A-F1FDFF6DB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68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506269-DC1B-489F-BD9A-FE38C1999D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7B91FC-D9B7-4163-86D7-93A197ACC3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A276C-4285-4986-BC52-BF175E4D8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8AC9-C4B6-4146-9548-326ECFAB1A16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EF86A-5F77-4FFE-AD0F-4FCC58AAE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FC96B-1B4C-4C99-82C4-54760AD7F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0372-D7F5-44C4-BE1A-F1FDFF6DB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37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80452-0FA7-4416-860B-4EE386BE0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1176A-1663-45F4-8C3B-157FDB3A0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8CD34-E5D7-43D2-A709-DC1D60540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8AC9-C4B6-4146-9548-326ECFAB1A16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0355C-6934-4793-8EFD-A17E78DF4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8C800-7E0A-4C79-8AAA-10AC80F18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0372-D7F5-44C4-BE1A-F1FDFF6DB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32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DACF-0047-4A6B-812A-DDCE4BEBA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F93C6-978E-499A-B300-99E39D990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7FA50-2877-43C0-93AF-BDE24A3A1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8AC9-C4B6-4146-9548-326ECFAB1A16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DB3D4-0AB7-41EF-B4A6-EA3215A77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50917-9BC5-4E11-8901-299A477BC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0372-D7F5-44C4-BE1A-F1FDFF6DB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14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F0381-8898-4654-98F5-644CC4C96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37C2E-34D6-4222-BB8F-6E63BE1D2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B6147-0140-4F69-AFB7-0FAECE831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470AF-9918-4E22-80E3-A0E555A3A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8AC9-C4B6-4146-9548-326ECFAB1A16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213DE-4806-44EE-B8DB-5A832D75C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A98FF-CD6E-41D1-8797-4FB8C5787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0372-D7F5-44C4-BE1A-F1FDFF6DB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98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F0DDB-538A-479E-8617-7171A393F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24EC8-F512-4737-ADF9-ACC9634F2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2F3E4-4AD5-4EDE-9579-46CF043AC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94E83D-CB07-4B90-ADBE-4C6554C34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E916D5-5398-4A04-9B78-DE762BF07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1600AB-B38D-467F-8E9F-93A7ED752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8AC9-C4B6-4146-9548-326ECFAB1A16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D3CFC5-98DA-43B8-98EF-A49F9948C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DAF1A-12FD-4203-930D-9CF86F8F4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0372-D7F5-44C4-BE1A-F1FDFF6DB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71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88816-0AE0-403A-8F42-B12CBE5A1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4F5EE3-6D84-45BE-A674-DE612C4FC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8AC9-C4B6-4146-9548-326ECFAB1A16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182DD-DD61-4451-BAFC-4216A142E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779BB8-AF97-4ECA-AB8E-59A15C79B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0372-D7F5-44C4-BE1A-F1FDFF6DB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92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0642FC-17CB-402C-BC25-1610389EA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8AC9-C4B6-4146-9548-326ECFAB1A16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6C2CC6-A888-4AEB-9975-CBB9D6E82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8B8DD-7614-426F-89AE-A3C3D80C0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0372-D7F5-44C4-BE1A-F1FDFF6DB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62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E2046-1A09-45AE-904C-EF86DB54F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F7D90-7AAD-423B-BBCD-9B4B9A6E8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A2B13-640F-4346-AD20-87B7768BF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88D19-5183-484E-8E14-ADB0A82A7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8AC9-C4B6-4146-9548-326ECFAB1A16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8B707-441B-438C-B33D-CE4244918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8C6A3-7BE8-4A9A-AEB3-B9747D4C6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0372-D7F5-44C4-BE1A-F1FDFF6DB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16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1584A-DD56-4DF5-BA90-24BAD5CBA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4CA22B-8C42-46C6-8989-479501783F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1BC303-E9F3-4B3A-A1FF-B78438BC6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17D1E-01A0-4304-B2DD-27624C1F2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8AC9-C4B6-4146-9548-326ECFAB1A16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C0096-7AA3-42AA-B4F2-2FDCA4B1C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55CCD-B965-48A3-8461-EB1B2ACD8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70372-D7F5-44C4-BE1A-F1FDFF6DB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81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067ADF-B0F9-4DBB-A66A-D96669589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BE25A-972C-4653-8194-0E06493A5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A9451-6DF2-48DA-A164-7EF0C62033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38AC9-C4B6-4146-9548-326ECFAB1A16}" type="datetimeFigureOut">
              <a:rPr lang="en-GB" smtClean="0"/>
              <a:t>17/04/2021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B5EF7-844E-41AC-AEC5-F25F274E9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9E694-4B4E-4EEE-8956-277AAE9CA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70372-D7F5-44C4-BE1A-F1FDFF6DB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73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jpg"/><Relationship Id="rId9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3300" y="2465821"/>
            <a:ext cx="2189473" cy="19218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299" y="233193"/>
            <a:ext cx="2189473" cy="20002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3300" y="4636736"/>
            <a:ext cx="2189473" cy="18010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32966" y="2574708"/>
            <a:ext cx="8229600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Lesson 15 </a:t>
            </a:r>
            <a:r>
              <a:rPr lang="en-US" sz="2800" i="1" dirty="0"/>
              <a:t>Oliver</a:t>
            </a:r>
            <a:endParaRPr lang="en-US" sz="2800" i="1" dirty="0">
              <a:solidFill>
                <a:schemeClr val="accent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B791BB-6B68-41E8-AB2B-9AF3A2A07EBA}"/>
              </a:ext>
            </a:extLst>
          </p:cNvPr>
          <p:cNvSpPr txBox="1"/>
          <p:nvPr/>
        </p:nvSpPr>
        <p:spPr>
          <a:xfrm>
            <a:off x="332651" y="3426732"/>
            <a:ext cx="88302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Title: Transactional writing – writing a letter to advise. </a:t>
            </a:r>
          </a:p>
          <a:p>
            <a:r>
              <a:rPr lang="en-US" b="1" u="sng" dirty="0"/>
              <a:t>Lesson focus: </a:t>
            </a:r>
            <a:r>
              <a:rPr lang="en-US" b="1" dirty="0"/>
              <a:t> link ideas and planning choices explicitly to a clear sense of task, audience and purpose</a:t>
            </a:r>
            <a:r>
              <a:rPr lang="en-US" dirty="0"/>
              <a:t> </a:t>
            </a:r>
            <a:endParaRPr lang="en-US" sz="2400" b="1" u="sng" dirty="0"/>
          </a:p>
          <a:p>
            <a:endParaRPr lang="en-US" sz="2400" b="1" i="1" u="sng" dirty="0"/>
          </a:p>
          <a:p>
            <a:endParaRPr lang="en-GB" sz="2400" b="1" u="sng" dirty="0"/>
          </a:p>
        </p:txBody>
      </p:sp>
    </p:spTree>
    <p:extLst>
      <p:ext uri="{BB962C8B-B14F-4D97-AF65-F5344CB8AC3E}">
        <p14:creationId xmlns:p14="http://schemas.microsoft.com/office/powerpoint/2010/main" val="1774194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391" y="425893"/>
            <a:ext cx="80280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Big question: How can I confidently write a letter to advise?</a:t>
            </a:r>
          </a:p>
        </p:txBody>
      </p:sp>
      <p:sp>
        <p:nvSpPr>
          <p:cNvPr id="3" name="Rectangle 2"/>
          <p:cNvSpPr/>
          <p:nvPr/>
        </p:nvSpPr>
        <p:spPr>
          <a:xfrm>
            <a:off x="370391" y="1841665"/>
            <a:ext cx="7339359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b="1" u="sng" dirty="0"/>
              <a:t>TASK</a:t>
            </a:r>
            <a:r>
              <a:rPr lang="en-GB" sz="2400" dirty="0"/>
              <a:t>: Plan and write a letter to Oliver advising him what to do after being captured by Nancy and Mr Sikes.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84424" y="2841027"/>
            <a:ext cx="3600719" cy="39703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Success criteria</a:t>
            </a:r>
            <a:r>
              <a:rPr lang="en-GB" sz="2800" dirty="0"/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/>
              <a:t>Address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/>
              <a:t>Long date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/>
              <a:t>Formal mode of address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/>
              <a:t>Opening line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/>
              <a:t>Connectives between paragraphs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/>
              <a:t>Formal signing off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68" y="2841027"/>
            <a:ext cx="5338566" cy="23358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D85753-C02E-4A72-A8E6-74178E5619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299" y="233193"/>
            <a:ext cx="2189473" cy="20002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5E53287-9E7E-4E8D-B5E4-A87ED14ACA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3300" y="2465821"/>
            <a:ext cx="2189473" cy="19218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2CFB65E-414E-4032-85FB-AE2CEDD45D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3300" y="4636736"/>
            <a:ext cx="2189473" cy="180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734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814" y="2795648"/>
            <a:ext cx="4514403" cy="22467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Features of a letter:</a:t>
            </a:r>
            <a:endParaRPr lang="en-GB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/>
              <a:t>Address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/>
              <a:t>Long date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/>
              <a:t>Formal mode of address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/>
              <a:t>Opening line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/>
              <a:t>Connectives between paragraphs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/>
              <a:t>Formal signing off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9814" y="270230"/>
            <a:ext cx="4514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Layout 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3282" y="931949"/>
            <a:ext cx="3829595" cy="5974168"/>
          </a:xfrm>
          <a:prstGeom prst="rect">
            <a:avLst/>
          </a:prstGeom>
        </p:spPr>
      </p:pic>
      <p:cxnSp>
        <p:nvCxnSpPr>
          <p:cNvPr id="6" name="Elbow Connector 5"/>
          <p:cNvCxnSpPr/>
          <p:nvPr/>
        </p:nvCxnSpPr>
        <p:spPr>
          <a:xfrm flipV="1">
            <a:off x="1729985" y="1299733"/>
            <a:ext cx="5942266" cy="200752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941442" y="2524813"/>
            <a:ext cx="3291840" cy="10624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587362" y="2795648"/>
            <a:ext cx="1645920" cy="11233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779694" y="4845592"/>
            <a:ext cx="2264228" cy="8882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60C1E971-4372-4DFB-94D8-8D01BBCD30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299" y="233193"/>
            <a:ext cx="2189473" cy="200022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0941394-E8D6-4B2A-9BAA-F09FBF7B55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3300" y="2465821"/>
            <a:ext cx="2189473" cy="192182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B59A926-BAD2-45FB-893C-B6F803632A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3300" y="4636736"/>
            <a:ext cx="2189473" cy="180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985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391" y="425893"/>
            <a:ext cx="4314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Self assessment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84424" y="2841027"/>
            <a:ext cx="3600719" cy="39703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Success criteria</a:t>
            </a:r>
            <a:r>
              <a:rPr lang="en-GB" sz="2800" dirty="0"/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/>
              <a:t>Address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/>
              <a:t>Long date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/>
              <a:t>Formal mode of address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/>
              <a:t>Opening line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/>
              <a:t>Connectives between paragraphs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800" dirty="0"/>
              <a:t>Formal signing off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68" y="2841027"/>
            <a:ext cx="5338566" cy="23358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D85753-C02E-4A72-A8E6-74178E5619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299" y="233193"/>
            <a:ext cx="2189473" cy="20002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5E53287-9E7E-4E8D-B5E4-A87ED14ACA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3300" y="2465821"/>
            <a:ext cx="2189473" cy="19218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2CFB65E-414E-4032-85FB-AE2CEDD45D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3300" y="4636736"/>
            <a:ext cx="2189473" cy="180109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1FFC61B-4CE1-489F-A40C-F77F3F008EC3}"/>
              </a:ext>
            </a:extLst>
          </p:cNvPr>
          <p:cNvSpPr txBox="1"/>
          <p:nvPr/>
        </p:nvSpPr>
        <p:spPr>
          <a:xfrm>
            <a:off x="562708" y="1179034"/>
            <a:ext cx="8004517" cy="166199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Self assess in green pen, using the success criteria below. </a:t>
            </a:r>
          </a:p>
          <a:p>
            <a:r>
              <a:rPr lang="en-GB" sz="2800" dirty="0"/>
              <a:t>Give yourself a WWW and an EBI.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753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390" y="438775"/>
            <a:ext cx="114357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Plenary</a:t>
            </a:r>
            <a:endParaRPr lang="en-GB" sz="4000" dirty="0"/>
          </a:p>
          <a:p>
            <a:pPr algn="ctr"/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390" y="1587133"/>
            <a:ext cx="891428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 panose="030F0702030302020204" pitchFamily="66" charset="0"/>
              </a:rPr>
              <a:t>Which words did you use that were most effective and why?</a:t>
            </a: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Do you feel the letter advised what to do well?</a:t>
            </a: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 there anything you would change?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010DD9-1C3D-4FE8-B772-4E8457E741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299" y="233193"/>
            <a:ext cx="2189473" cy="20002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FA3D88-31EC-4C8E-8454-3FED2CDA09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3300" y="2465821"/>
            <a:ext cx="2189473" cy="192182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C32ABE-B387-4D93-8A18-CF6BAC16BE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3300" y="4636736"/>
            <a:ext cx="2189473" cy="180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995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0537" y="1766806"/>
            <a:ext cx="8830231" cy="307189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u="sng" dirty="0">
              <a:solidFill>
                <a:schemeClr val="tx1"/>
              </a:solidFill>
            </a:endParaRPr>
          </a:p>
          <a:p>
            <a:endParaRPr lang="en-US" sz="3200" b="1" u="sng" dirty="0">
              <a:solidFill>
                <a:schemeClr val="tx1"/>
              </a:solidFill>
            </a:endParaRPr>
          </a:p>
          <a:p>
            <a:endParaRPr lang="en-US" sz="3200" b="1" u="sng" dirty="0">
              <a:solidFill>
                <a:schemeClr val="tx1"/>
              </a:solidFill>
            </a:endParaRPr>
          </a:p>
          <a:p>
            <a:endParaRPr lang="en-US" sz="3200" b="1" u="sng" dirty="0">
              <a:solidFill>
                <a:schemeClr val="tx1"/>
              </a:solidFill>
            </a:endParaRPr>
          </a:p>
          <a:p>
            <a:r>
              <a:rPr lang="en-US" sz="2800" b="1" u="sng" dirty="0">
                <a:solidFill>
                  <a:schemeClr val="tx1"/>
                </a:solidFill>
              </a:rPr>
              <a:t>DNA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Answer the following questions;</a:t>
            </a:r>
          </a:p>
          <a:p>
            <a:pPr marL="514350" indent="-514350">
              <a:buAutoNum type="arabicPeriod"/>
            </a:pPr>
            <a:r>
              <a:rPr lang="en-GB" sz="2800" dirty="0">
                <a:solidFill>
                  <a:schemeClr val="tx1"/>
                </a:solidFill>
              </a:rPr>
              <a:t>What was the last piece of advice you gave? How effective was it?</a:t>
            </a:r>
          </a:p>
          <a:p>
            <a:pPr marL="514350" indent="-514350">
              <a:buAutoNum type="arabicPeriod"/>
            </a:pPr>
            <a:r>
              <a:rPr lang="en-GB" sz="2800" dirty="0">
                <a:solidFill>
                  <a:schemeClr val="tx1"/>
                </a:solidFill>
              </a:rPr>
              <a:t>What language devices or word classes would be most effective when giving advice or guidance?</a:t>
            </a:r>
          </a:p>
          <a:p>
            <a:endParaRPr lang="en-US" sz="3200" b="1" u="sng" dirty="0">
              <a:solidFill>
                <a:schemeClr val="tx1"/>
              </a:solidFill>
            </a:endParaRPr>
          </a:p>
          <a:p>
            <a:endParaRPr lang="en-US" sz="3200" b="1" u="sng" dirty="0">
              <a:solidFill>
                <a:schemeClr val="tx1"/>
              </a:solidFill>
            </a:endParaRPr>
          </a:p>
          <a:p>
            <a:endParaRPr lang="en-US" sz="2400" b="1" u="sng" dirty="0">
              <a:solidFill>
                <a:schemeClr val="tx1"/>
              </a:solidFill>
            </a:endParaRPr>
          </a:p>
          <a:p>
            <a:endParaRPr lang="en-US" sz="2400" b="1" u="sng" dirty="0">
              <a:solidFill>
                <a:schemeClr val="tx1"/>
              </a:solidFill>
            </a:endParaRPr>
          </a:p>
          <a:p>
            <a:endParaRPr lang="en-US" sz="2400" b="1" u="sng" dirty="0">
              <a:solidFill>
                <a:schemeClr val="tx1"/>
              </a:solidFill>
            </a:endParaRPr>
          </a:p>
          <a:p>
            <a:pPr algn="ctr"/>
            <a:endParaRPr lang="en-US" sz="2400" b="1" u="sng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9582" y="998274"/>
            <a:ext cx="108531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3300" y="2465821"/>
            <a:ext cx="2189473" cy="19218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299" y="233193"/>
            <a:ext cx="2189473" cy="200022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3300" y="4636736"/>
            <a:ext cx="2189473" cy="180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45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3300" y="2465821"/>
            <a:ext cx="2189473" cy="19218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299" y="233193"/>
            <a:ext cx="2189473" cy="20002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3300" y="4636736"/>
            <a:ext cx="2189473" cy="18010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6931" y="124415"/>
            <a:ext cx="8508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Word Consciousness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79076" y="900072"/>
          <a:ext cx="6925134" cy="404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378">
                  <a:extLst>
                    <a:ext uri="{9D8B030D-6E8A-4147-A177-3AD203B41FA5}">
                      <a16:colId xmlns:a16="http://schemas.microsoft.com/office/drawing/2014/main" val="70928685"/>
                    </a:ext>
                  </a:extLst>
                </a:gridCol>
                <a:gridCol w="2308378">
                  <a:extLst>
                    <a:ext uri="{9D8B030D-6E8A-4147-A177-3AD203B41FA5}">
                      <a16:colId xmlns:a16="http://schemas.microsoft.com/office/drawing/2014/main" val="4234017701"/>
                    </a:ext>
                  </a:extLst>
                </a:gridCol>
                <a:gridCol w="2308378">
                  <a:extLst>
                    <a:ext uri="{9D8B030D-6E8A-4147-A177-3AD203B41FA5}">
                      <a16:colId xmlns:a16="http://schemas.microsoft.com/office/drawing/2014/main" val="119103581"/>
                    </a:ext>
                  </a:extLst>
                </a:gridCol>
              </a:tblGrid>
              <a:tr h="1303078"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New word</a:t>
                      </a:r>
                      <a:r>
                        <a:rPr lang="en-US" u="sng" baseline="0" dirty="0">
                          <a:solidFill>
                            <a:schemeClr val="tx1"/>
                          </a:solidFill>
                        </a:rPr>
                        <a:t> and DD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Your definition 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Synonym 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021936"/>
                  </a:ext>
                </a:extLst>
              </a:tr>
              <a:tr h="1004284">
                <a:tc>
                  <a:txBody>
                    <a:bodyPr/>
                    <a:lstStyle/>
                    <a:p>
                      <a:r>
                        <a:rPr lang="en-GB" b="1" dirty="0"/>
                        <a:t>Blasphemed -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speak irreverently about God or sacred things.</a:t>
                      </a:r>
                      <a:endParaRPr lang="en-GB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866919"/>
                  </a:ext>
                </a:extLst>
              </a:tr>
              <a:tr h="1303078">
                <a:tc>
                  <a:txBody>
                    <a:bodyPr/>
                    <a:lstStyle/>
                    <a:p>
                      <a:r>
                        <a:rPr lang="en-GB" b="1" dirty="0"/>
                        <a:t>Incoherent</a:t>
                      </a:r>
                      <a:r>
                        <a:rPr lang="en-GB" dirty="0"/>
                        <a:t> -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(of spoken or written language) expressed in an incomprehensible or confusing way; unclear.</a:t>
                      </a:r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231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3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3300" y="2465821"/>
            <a:ext cx="2189473" cy="19218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299" y="233193"/>
            <a:ext cx="2189473" cy="20002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3300" y="4636736"/>
            <a:ext cx="2189473" cy="18010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8898" y="394216"/>
            <a:ext cx="8229600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Learning Journey</a:t>
            </a:r>
            <a:endParaRPr lang="en-US" sz="2800" dirty="0">
              <a:solidFill>
                <a:schemeClr val="accent2"/>
              </a:solidFill>
            </a:endParaRP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897D0948-A9D9-4C35-893A-F2DCFE9A461F}"/>
              </a:ext>
            </a:extLst>
          </p:cNvPr>
          <p:cNvGraphicFramePr>
            <a:graphicFrameLocks/>
          </p:cNvGraphicFramePr>
          <p:nvPr/>
        </p:nvGraphicFramePr>
        <p:xfrm>
          <a:off x="618898" y="1294229"/>
          <a:ext cx="8792388" cy="4831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61293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3300" y="2465821"/>
            <a:ext cx="2189473" cy="19218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299" y="233193"/>
            <a:ext cx="2189473" cy="20002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3300" y="4636736"/>
            <a:ext cx="2189473" cy="18010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1738" y="918583"/>
            <a:ext cx="8515054" cy="224676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Contiguous read</a:t>
            </a:r>
          </a:p>
          <a:p>
            <a:pPr algn="ctr"/>
            <a:endParaRPr lang="en-US" sz="2800" b="1" u="sng" dirty="0"/>
          </a:p>
          <a:p>
            <a:pPr algn="ctr"/>
            <a:r>
              <a:rPr lang="en-US" sz="2800" dirty="0"/>
              <a:t>Now read Chapter 14 &amp; 15</a:t>
            </a:r>
          </a:p>
          <a:p>
            <a:pPr algn="ctr"/>
            <a:r>
              <a:rPr lang="en-US" sz="2800" dirty="0"/>
              <a:t>These are pages 86-94 on the copy of the text your teacher has uploaded for you</a:t>
            </a:r>
          </a:p>
        </p:txBody>
      </p:sp>
    </p:spTree>
    <p:extLst>
      <p:ext uri="{BB962C8B-B14F-4D97-AF65-F5344CB8AC3E}">
        <p14:creationId xmlns:p14="http://schemas.microsoft.com/office/powerpoint/2010/main" val="2423502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dirty="0"/>
              <a:t>Cornell Notes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199" y="1825624"/>
            <a:ext cx="5221637" cy="476401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76401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Complete the notes summary for Chapter 14 &amp; 15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835" y="1728864"/>
            <a:ext cx="4376979" cy="476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09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3300" y="2465821"/>
            <a:ext cx="2189473" cy="19218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299" y="233193"/>
            <a:ext cx="2189473" cy="20002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3300" y="4636736"/>
            <a:ext cx="2189473" cy="18010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3688" y="131660"/>
            <a:ext cx="9284757" cy="692497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800" u="sng" dirty="0"/>
              <a:t>Chapter 14 summary - </a:t>
            </a:r>
            <a:r>
              <a:rPr lang="en-US" sz="2400" u="sng" dirty="0"/>
              <a:t>When Oliver next enters the housekeeper’s room, he notices that the portrait of the lady whom he resembles is gone. Mrs. </a:t>
            </a:r>
            <a:r>
              <a:rPr lang="en-US" sz="2400" u="sng" dirty="0" err="1"/>
              <a:t>Bedwin</a:t>
            </a:r>
            <a:r>
              <a:rPr lang="en-US" sz="2400" u="sng" dirty="0"/>
              <a:t> says that Brownlow removed it because it seemed to worry Oliver. </a:t>
            </a:r>
            <a:r>
              <a:rPr lang="en-US" sz="2400" dirty="0"/>
              <a:t>One day, Brownlow sends for Oliver to meet him in his study. Assuming that Brownlow means to send him away, Oliver begs to remain as a servant. Brownlow assures Oliver that he wishes to be Oliver’s friend. He asks Oliver to tell him his history. Before Oliver can begin, Brownlow’s friend, Mr. </a:t>
            </a:r>
            <a:r>
              <a:rPr lang="en-US" sz="2400" dirty="0" err="1"/>
              <a:t>Grimwig</a:t>
            </a:r>
            <a:r>
              <a:rPr lang="en-US" sz="2400" dirty="0"/>
              <a:t>, arrives to visit.</a:t>
            </a:r>
          </a:p>
          <a:p>
            <a:pPr fontAlgn="base"/>
            <a:r>
              <a:rPr lang="en-US" sz="2400" dirty="0" err="1"/>
              <a:t>Grimwig</a:t>
            </a:r>
            <a:r>
              <a:rPr lang="en-US" sz="2400" dirty="0"/>
              <a:t>, a crotchety old man, hints that Oliver might be a boy of bad habits. Brownlow bears his friend’s eccentricity with good humor. Mrs. </a:t>
            </a:r>
            <a:r>
              <a:rPr lang="en-US" sz="2400" dirty="0" err="1"/>
              <a:t>Bedwin</a:t>
            </a:r>
            <a:r>
              <a:rPr lang="en-US" sz="2400" dirty="0"/>
              <a:t> brings in a parcel of books delivered by the bookstall keeper’s boy. Brownlow wishes to send his payment and some returns back with the boy, but he has already gone. </a:t>
            </a:r>
            <a:r>
              <a:rPr lang="en-US" sz="2400" dirty="0" err="1"/>
              <a:t>Grimwig</a:t>
            </a:r>
            <a:r>
              <a:rPr lang="en-US" sz="2400" dirty="0"/>
              <a:t> suggests that Brownlow send Oliver but hints that Oliver might steal the payment and the books. Wishing to prove </a:t>
            </a:r>
            <a:r>
              <a:rPr lang="en-US" sz="2400" dirty="0" err="1"/>
              <a:t>Grimwig</a:t>
            </a:r>
            <a:r>
              <a:rPr lang="en-US" sz="2400" dirty="0"/>
              <a:t> wrong, Brownlow sends Oliver on the errand. It grows dark and Oliver does not return.</a:t>
            </a:r>
          </a:p>
          <a:p>
            <a:r>
              <a:rPr lang="en-US" sz="2800" u="sng" dirty="0"/>
              <a:t> </a:t>
            </a:r>
          </a:p>
          <a:p>
            <a:endParaRPr lang="en-US" sz="2800" u="sng" dirty="0"/>
          </a:p>
        </p:txBody>
      </p:sp>
      <p:sp>
        <p:nvSpPr>
          <p:cNvPr id="3" name="Rectangle 2"/>
          <p:cNvSpPr/>
          <p:nvPr/>
        </p:nvSpPr>
        <p:spPr>
          <a:xfrm>
            <a:off x="263688" y="6260123"/>
            <a:ext cx="9038574" cy="5978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What do you think about the section of the text that is underlined? Can you link this to previous lessons?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45393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3300" y="2465821"/>
            <a:ext cx="2189473" cy="19218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299" y="233193"/>
            <a:ext cx="2189473" cy="20002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3300" y="4636736"/>
            <a:ext cx="2189473" cy="18010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3688" y="131660"/>
            <a:ext cx="9284757" cy="483209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800" u="sng" dirty="0"/>
              <a:t>Chapter 15 summary </a:t>
            </a:r>
          </a:p>
          <a:p>
            <a:endParaRPr lang="en-US" sz="2800" u="sng" dirty="0"/>
          </a:p>
          <a:p>
            <a:r>
              <a:rPr lang="en-US" sz="3200" dirty="0"/>
              <a:t>Oliver takes a wrong turn on the way to the bookstall. Suddenly, Nancy appears. She tells everyone on the street that Oliver is her runaway brother who joined a band of thieves, and that she is taking him back home to their parents. </a:t>
            </a:r>
            <a:r>
              <a:rPr lang="en-US" sz="3200" u="sng" dirty="0"/>
              <a:t>Everyone ignores Oliver’s protests. Bill Sikes runs out of a beer shop, and he and Nancy drag Oliver through the dark backstreets.</a:t>
            </a:r>
            <a:endParaRPr lang="en-US" sz="4400" u="sng" dirty="0"/>
          </a:p>
          <a:p>
            <a:endParaRPr lang="en-US" sz="2800" u="sng" dirty="0"/>
          </a:p>
        </p:txBody>
      </p:sp>
      <p:sp>
        <p:nvSpPr>
          <p:cNvPr id="3" name="Rectangle 2"/>
          <p:cNvSpPr/>
          <p:nvPr/>
        </p:nvSpPr>
        <p:spPr>
          <a:xfrm>
            <a:off x="263688" y="5996354"/>
            <a:ext cx="9038574" cy="5978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What do you think about the section of the text that is underlined? What has happened? How must Oliver be feeling?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61066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3300" y="2465821"/>
            <a:ext cx="2189473" cy="19218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299" y="233193"/>
            <a:ext cx="2189473" cy="20002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3300" y="4636736"/>
            <a:ext cx="2189473" cy="18010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7BB0C7-0F73-4F0D-853A-08C7259AA3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6882" y="1758539"/>
            <a:ext cx="4448515" cy="333638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9CDC1A7-8359-49C6-AEAA-52E5DF778A09}"/>
              </a:ext>
            </a:extLst>
          </p:cNvPr>
          <p:cNvSpPr/>
          <p:nvPr/>
        </p:nvSpPr>
        <p:spPr>
          <a:xfrm>
            <a:off x="3266384" y="2321802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/>
              <a:t>Write the advice you would give Oliver in this situation.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345E66-7790-47F4-808A-873E5828C94A}"/>
              </a:ext>
            </a:extLst>
          </p:cNvPr>
          <p:cNvSpPr txBox="1"/>
          <p:nvPr/>
        </p:nvSpPr>
        <p:spPr>
          <a:xfrm>
            <a:off x="370390" y="425893"/>
            <a:ext cx="83797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Comic Sans MS" panose="030F0702030302020204" pitchFamily="66" charset="0"/>
              </a:rPr>
              <a:t>Oliver has been captured by Bill and Nancy Sikes!!! He needs help!</a:t>
            </a:r>
          </a:p>
        </p:txBody>
      </p:sp>
    </p:spTree>
    <p:extLst>
      <p:ext uri="{BB962C8B-B14F-4D97-AF65-F5344CB8AC3E}">
        <p14:creationId xmlns:p14="http://schemas.microsoft.com/office/powerpoint/2010/main" val="2385219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748</Words>
  <Application>Microsoft Office PowerPoint</Application>
  <PresentationFormat>Widescreen</PresentationFormat>
  <Paragraphs>88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Cornell Notes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S. Watton</dc:creator>
  <cp:lastModifiedBy>Mrs S. Watton</cp:lastModifiedBy>
  <cp:revision>20</cp:revision>
  <cp:lastPrinted>2021-04-17T13:44:47Z</cp:lastPrinted>
  <dcterms:created xsi:type="dcterms:W3CDTF">2021-04-17T11:52:28Z</dcterms:created>
  <dcterms:modified xsi:type="dcterms:W3CDTF">2021-04-17T14:59:04Z</dcterms:modified>
</cp:coreProperties>
</file>