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4" r:id="rId8"/>
    <p:sldId id="265"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6" d="100"/>
          <a:sy n="86" d="100"/>
        </p:scale>
        <p:origin x="15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DF2F88-6DD0-4532-B83F-4B9FBC81098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312324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F2F88-6DD0-4532-B83F-4B9FBC81098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2452600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F2F88-6DD0-4532-B83F-4B9FBC81098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32951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DF2F88-6DD0-4532-B83F-4B9FBC81098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3979421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DF2F88-6DD0-4532-B83F-4B9FBC81098C}"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2324860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0DF2F88-6DD0-4532-B83F-4B9FBC81098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237053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0DF2F88-6DD0-4532-B83F-4B9FBC81098C}"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252273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0DF2F88-6DD0-4532-B83F-4B9FBC81098C}"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580544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DF2F88-6DD0-4532-B83F-4B9FBC81098C}"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294819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DF2F88-6DD0-4532-B83F-4B9FBC81098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275410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0DF2F88-6DD0-4532-B83F-4B9FBC81098C}"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A1979A-9CA7-4B7B-90BD-D8F6EB4827AD}" type="slidenum">
              <a:rPr lang="en-GB" smtClean="0"/>
              <a:t>‹#›</a:t>
            </a:fld>
            <a:endParaRPr lang="en-GB"/>
          </a:p>
        </p:txBody>
      </p:sp>
    </p:spTree>
    <p:extLst>
      <p:ext uri="{BB962C8B-B14F-4D97-AF65-F5344CB8AC3E}">
        <p14:creationId xmlns:p14="http://schemas.microsoft.com/office/powerpoint/2010/main" val="1577378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0DF2F88-6DD0-4532-B83F-4B9FBC81098C}" type="datetimeFigureOut">
              <a:rPr lang="en-GB" smtClean="0"/>
              <a:t>24/03/2020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EA1979A-9CA7-4B7B-90BD-D8F6EB4827AD}" type="slidenum">
              <a:rPr lang="en-GB" smtClean="0"/>
              <a:t>‹#›</a:t>
            </a:fld>
            <a:endParaRPr lang="en-GB"/>
          </a:p>
        </p:txBody>
      </p:sp>
    </p:spTree>
    <p:extLst>
      <p:ext uri="{BB962C8B-B14F-4D97-AF65-F5344CB8AC3E}">
        <p14:creationId xmlns:p14="http://schemas.microsoft.com/office/powerpoint/2010/main" val="2049835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9050" y="22225"/>
            <a:ext cx="6772275" cy="9755188"/>
          </a:xfrm>
          <a:prstGeom prst="roundRect">
            <a:avLst>
              <a:gd name="adj" fmla="val 1981"/>
            </a:avLst>
          </a:prstGeom>
          <a:noFill/>
          <a:ln w="38100" algn="ctr">
            <a:solidFill>
              <a:srgbClr val="99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 name="AutoShape 3"/>
          <p:cNvSpPr>
            <a:spLocks noChangeArrowheads="1"/>
          </p:cNvSpPr>
          <p:nvPr/>
        </p:nvSpPr>
        <p:spPr bwMode="auto">
          <a:xfrm>
            <a:off x="114300" y="109538"/>
            <a:ext cx="6550025" cy="674687"/>
          </a:xfrm>
          <a:prstGeom prst="roundRect">
            <a:avLst>
              <a:gd name="adj" fmla="val 16667"/>
            </a:avLst>
          </a:prstGeom>
          <a:gradFill rotWithShape="1">
            <a:gsLst>
              <a:gs pos="0">
                <a:srgbClr val="9900CC"/>
              </a:gs>
              <a:gs pos="100000">
                <a:srgbClr val="FFFFFF"/>
              </a:gs>
            </a:gsLst>
            <a:lin ang="0"/>
          </a:gradFill>
          <a:ln w="38100" cmpd="dbl" algn="ctr">
            <a:solidFill>
              <a:srgbClr val="99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p:cNvSpPr txBox="1">
            <a:spLocks noChangeArrowheads="1"/>
          </p:cNvSpPr>
          <p:nvPr/>
        </p:nvSpPr>
        <p:spPr bwMode="auto">
          <a:xfrm>
            <a:off x="192088" y="169863"/>
            <a:ext cx="58324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420080"/>
                </a:solidFill>
                <a:effectLst/>
                <a:latin typeface="Century Gothic" panose="020B0502020202020204" pitchFamily="34" charset="0"/>
              </a:rPr>
              <a:t>Introduction to food technology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Control 5"/>
          <p:cNvSpPr>
            <a:spLocks noChangeArrowheads="1" noChangeShapeType="1"/>
          </p:cNvSpPr>
          <p:nvPr/>
        </p:nvSpPr>
        <p:spPr bwMode="auto">
          <a:xfrm>
            <a:off x="157163" y="838200"/>
            <a:ext cx="6502400" cy="1160463"/>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alibri" panose="020F0502020204030204" pitchFamily="34" charset="0"/>
              </a:rPr>
              <a:t>Learning Objectives: </a:t>
            </a: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alibri" panose="020F0502020204030204" pitchFamily="34" charset="0"/>
              </a:rPr>
              <a:t>Completed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Will be able to list health and safety rules in the food room.</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Good</a:t>
            </a:r>
            <a:r>
              <a:rPr kumimoji="0" lang="en-GB" altLang="en-US" sz="1100" b="0" i="0" u="none" strike="noStrike" cap="none" normalizeH="0" baseline="0">
                <a:ln>
                  <a:noFill/>
                </a:ln>
                <a:solidFill>
                  <a:srgbClr val="000000"/>
                </a:solidFill>
                <a:effectLst/>
                <a:latin typeface="Arial" panose="020B0604020202020204" pitchFamily="34" charset="0"/>
              </a:rPr>
              <a:t> </a:t>
            </a:r>
            <a:r>
              <a:rPr kumimoji="0" lang="en-US" altLang="en-US" sz="1100" b="0" i="0" u="none" strike="noStrike" cap="none" normalizeH="0" baseline="0">
                <a:ln>
                  <a:noFill/>
                </a:ln>
                <a:solidFill>
                  <a:srgbClr val="000000"/>
                </a:solidFill>
                <a:effectLst/>
                <a:latin typeface="Calibri" panose="020F0502020204030204" pitchFamily="34" charset="0"/>
              </a:rPr>
              <a:t>Will be able to recognise the hygiene and safety errors throughout the demonstration.</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Outstanding</a:t>
            </a:r>
            <a:r>
              <a:rPr kumimoji="0" lang="en-GB" altLang="en-US" sz="1100" b="0" i="0" u="none" strike="noStrike" cap="none" normalizeH="0" baseline="0">
                <a:ln>
                  <a:noFill/>
                </a:ln>
                <a:solidFill>
                  <a:srgbClr val="000000"/>
                </a:solidFill>
                <a:effectLst/>
                <a:latin typeface="Arial" panose="020B0604020202020204" pitchFamily="34" charset="0"/>
              </a:rPr>
              <a:t> </a:t>
            </a:r>
            <a:r>
              <a:rPr kumimoji="0" lang="en-US" altLang="en-US" sz="1100" b="0" i="0" u="none" strike="noStrike" cap="none" normalizeH="0" baseline="0">
                <a:ln>
                  <a:noFill/>
                </a:ln>
                <a:solidFill>
                  <a:srgbClr val="000000"/>
                </a:solidFill>
                <a:effectLst/>
                <a:latin typeface="Calibri" panose="020F0502020204030204" pitchFamily="34" charset="0"/>
              </a:rPr>
              <a:t>Will be able to recommend measures to stop bad hygiene.</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5308600"/>
            <a:ext cx="6419850" cy="4117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Text Box 7"/>
          <p:cNvSpPr txBox="1">
            <a:spLocks noChangeArrowheads="1"/>
          </p:cNvSpPr>
          <p:nvPr/>
        </p:nvSpPr>
        <p:spPr bwMode="auto">
          <a:xfrm>
            <a:off x="101600" y="2130425"/>
            <a:ext cx="6557963" cy="3052763"/>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alibri" panose="020F0502020204030204" pitchFamily="34" charset="0"/>
              </a:rPr>
              <a:t>Task</a:t>
            </a:r>
            <a:r>
              <a:rPr kumimoji="0" lang="en-GB" altLang="en-US" sz="1100" b="0" i="1" u="none" strike="noStrike" cap="none" normalizeH="0" baseline="0">
                <a:ln>
                  <a:noFill/>
                </a:ln>
                <a:solidFill>
                  <a:srgbClr val="000000"/>
                </a:solidFill>
                <a:effectLst/>
                <a:latin typeface="Calibri" panose="020F0502020204030204" pitchFamily="34" charset="0"/>
              </a:rPr>
              <a:t>: Look at the picture and circle the hazards in the kitchen area. </a:t>
            </a: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is a hazard?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How can you prevent hazards?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is cross contamination?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0119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2700" y="249238"/>
            <a:ext cx="6983413" cy="9809162"/>
          </a:xfrm>
          <a:prstGeom prst="roundRect">
            <a:avLst>
              <a:gd name="adj" fmla="val 1981"/>
            </a:avLst>
          </a:prstGeom>
          <a:noFill/>
          <a:ln w="38100" algn="ctr">
            <a:solidFill>
              <a:srgbClr val="99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3"/>
          <p:cNvSpPr>
            <a:spLocks noChangeArrowheads="1"/>
          </p:cNvSpPr>
          <p:nvPr/>
        </p:nvSpPr>
        <p:spPr bwMode="auto">
          <a:xfrm>
            <a:off x="141288" y="352425"/>
            <a:ext cx="6708775" cy="603250"/>
          </a:xfrm>
          <a:prstGeom prst="roundRect">
            <a:avLst>
              <a:gd name="adj" fmla="val 16667"/>
            </a:avLst>
          </a:prstGeom>
          <a:gradFill rotWithShape="1">
            <a:gsLst>
              <a:gs pos="0">
                <a:srgbClr val="9900CC"/>
              </a:gs>
              <a:gs pos="100000">
                <a:srgbClr val="FFFFFF"/>
              </a:gs>
            </a:gsLst>
            <a:lin ang="0"/>
          </a:gradFill>
          <a:ln w="38100" cmpd="dbl" algn="ctr">
            <a:solidFill>
              <a:srgbClr val="99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5"/>
          <p:cNvSpPr>
            <a:spLocks noChangeArrowheads="1"/>
          </p:cNvSpPr>
          <p:nvPr/>
        </p:nvSpPr>
        <p:spPr bwMode="auto">
          <a:xfrm>
            <a:off x="4129088" y="9345613"/>
            <a:ext cx="2730500" cy="569912"/>
          </a:xfrm>
          <a:prstGeom prst="roundRect">
            <a:avLst>
              <a:gd name="adj" fmla="val 16667"/>
            </a:avLst>
          </a:prstGeom>
          <a:solidFill>
            <a:srgbClr val="FFFFFF"/>
          </a:solidFill>
          <a:ln w="3175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a:ln>
                  <a:noFill/>
                </a:ln>
                <a:solidFill>
                  <a:schemeClr val="tx1"/>
                </a:solidFill>
                <a:effectLst/>
                <a:latin typeface="Century Gothic" panose="020B0502020202020204" pitchFamily="34" charset="0"/>
              </a:rPr>
              <a:t>Teacher checked:</a:t>
            </a:r>
            <a:br>
              <a:rPr kumimoji="0" lang="en-GB" altLang="en-US" sz="1000" b="1" i="1" u="none" strike="noStrike" cap="none" normalizeH="0" baseline="0">
                <a:ln>
                  <a:noFill/>
                </a:ln>
                <a:solidFill>
                  <a:schemeClr val="tx1"/>
                </a:solidFill>
                <a:effectLst/>
                <a:latin typeface="Century Gothic" panose="020B0502020202020204" pitchFamily="34" charset="0"/>
              </a:rPr>
            </a:br>
            <a:r>
              <a:rPr kumimoji="0" lang="en-GB" altLang="en-US" sz="1000" b="0" i="0" u="none" strike="noStrike" cap="none" normalizeH="0" baseline="0">
                <a:ln>
                  <a:noFill/>
                </a:ln>
                <a:solidFill>
                  <a:srgbClr val="000000"/>
                </a:solidFill>
                <a:effectLst/>
                <a:latin typeface="Century Gothic" panose="020B0502020202020204" pitchFamily="34" charset="0"/>
              </a:rPr>
              <a:t>Sign:				Date: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6"/>
          <p:cNvSpPr txBox="1">
            <a:spLocks noChangeArrowheads="1"/>
          </p:cNvSpPr>
          <p:nvPr/>
        </p:nvSpPr>
        <p:spPr bwMode="auto">
          <a:xfrm>
            <a:off x="209550" y="382588"/>
            <a:ext cx="58324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800" b="1" i="0" u="none" strike="noStrike" cap="none" normalizeH="0" baseline="0">
                <a:ln>
                  <a:noFill/>
                </a:ln>
                <a:solidFill>
                  <a:srgbClr val="420080"/>
                </a:solidFill>
                <a:effectLst/>
                <a:latin typeface="Century Gothic" panose="020B0502020202020204" pitchFamily="34" charset="0"/>
              </a:rPr>
              <a:t>Introduction to food technology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p:cNvSpPr txBox="1">
            <a:spLocks noChangeArrowheads="1"/>
          </p:cNvSpPr>
          <p:nvPr/>
        </p:nvSpPr>
        <p:spPr bwMode="auto">
          <a:xfrm>
            <a:off x="239713" y="2847975"/>
            <a:ext cx="6599237" cy="3619500"/>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Task: </a:t>
            </a:r>
            <a:r>
              <a:rPr kumimoji="0" lang="en-GB" altLang="en-US" sz="1200" b="0" i="1" u="none" strike="noStrike" cap="none" normalizeH="0" baseline="0">
                <a:ln>
                  <a:noFill/>
                </a:ln>
                <a:solidFill>
                  <a:srgbClr val="000000"/>
                </a:solidFill>
                <a:effectLst/>
                <a:latin typeface="Calibri" panose="020F0502020204030204" pitchFamily="34" charset="0"/>
              </a:rPr>
              <a:t>List ways you can be food safe in a kitchen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1"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a:t>
            </a:r>
            <a:r>
              <a:rPr kumimoji="0" lang="en-GB" altLang="en-US" sz="1200" b="0" i="0" u="none" strike="noStrike" cap="none" normalizeH="0" baseline="0">
                <a:ln>
                  <a:noFill/>
                </a:ln>
                <a:solidFill>
                  <a:srgbClr val="000000"/>
                </a:solidFill>
                <a:effectLst/>
                <a:latin typeface="Calibri" panose="020F0502020204030204" pitchFamily="34" charset="0"/>
              </a:rPr>
              <a:t>________________________________________________________________________________</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p:cNvSpPr txBox="1">
            <a:spLocks noChangeArrowheads="1"/>
          </p:cNvSpPr>
          <p:nvPr/>
        </p:nvSpPr>
        <p:spPr bwMode="auto">
          <a:xfrm>
            <a:off x="230188" y="6573838"/>
            <a:ext cx="3775075" cy="3300412"/>
          </a:xfrm>
          <a:prstGeom prst="rect">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a:ln>
                  <a:noFill/>
                </a:ln>
                <a:solidFill>
                  <a:srgbClr val="000000"/>
                </a:solidFill>
                <a:effectLst/>
                <a:latin typeface="Calibri" panose="020F0502020204030204" pitchFamily="34" charset="0"/>
              </a:rPr>
              <a:t>Extension Task: </a:t>
            </a:r>
            <a:r>
              <a:rPr kumimoji="0" lang="en-GB" altLang="en-US" sz="1200" b="0" i="1" u="none" strike="noStrike" cap="none" normalizeH="0" baseline="0">
                <a:ln>
                  <a:noFill/>
                </a:ln>
                <a:solidFill>
                  <a:srgbClr val="000000"/>
                </a:solidFill>
                <a:effectLst/>
                <a:latin typeface="Calibri" panose="020F0502020204030204" pitchFamily="34" charset="0"/>
              </a:rPr>
              <a:t>Fill in the blanks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B…………………………..……… are the main cause of food poisoning. The symptoms of food poisoning include ……..……………., …………………………, ……………………………… and …………………..…………..  Food that is ……..………………. with bacteria often doesn’t ……………..……, ……………..…….. or smell any different, so it is hard to know they are there. Bacteria like ……………………………… where they can multiply quickly, these include moisture, …………..…………. and time. </a:t>
            </a:r>
          </a:p>
          <a:p>
            <a:pPr marL="0" marR="0" lvl="0" indent="0" algn="ctr" defTabSz="914400" rtl="0" eaLnBrk="0" fontAlgn="base" latinLnBrk="0" hangingPunct="0">
              <a:lnSpc>
                <a:spcPct val="100000"/>
              </a:lnSpc>
              <a:spcBef>
                <a:spcPct val="0"/>
              </a:spcBef>
              <a:spcAft>
                <a:spcPts val="1400"/>
              </a:spcAft>
              <a:buClrTx/>
              <a:buSzTx/>
              <a:buFontTx/>
              <a:buNone/>
              <a:tabLst/>
            </a:pPr>
            <a:r>
              <a:rPr kumimoji="0" lang="en-GB" altLang="en-US" sz="1000" b="1" i="0" u="none" strike="noStrike" cap="none" normalizeH="0" baseline="0">
                <a:ln>
                  <a:noFill/>
                </a:ln>
                <a:solidFill>
                  <a:srgbClr val="000000"/>
                </a:solidFill>
                <a:effectLst/>
                <a:latin typeface="Calibri" panose="020F0502020204030204" pitchFamily="34" charset="0"/>
              </a:rPr>
              <a:t>Word Bank: </a:t>
            </a:r>
            <a:r>
              <a:rPr kumimoji="0" lang="en-GB" altLang="en-US" sz="1000" b="0" i="0" u="none" strike="noStrike" cap="none" normalizeH="0" baseline="0">
                <a:ln>
                  <a:noFill/>
                </a:ln>
                <a:solidFill>
                  <a:srgbClr val="000000"/>
                </a:solidFill>
                <a:effectLst/>
                <a:latin typeface="Calibri" panose="020F0502020204030204" pitchFamily="34" charset="0"/>
              </a:rPr>
              <a:t>Contaminated, Stomach Cramps, Sickness, Warmth, Look, Bacteria, Taste, Conditions, Diarrhea, Fever.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AutoShape 9"/>
          <p:cNvSpPr>
            <a:spLocks noChangeArrowheads="1"/>
          </p:cNvSpPr>
          <p:nvPr/>
        </p:nvSpPr>
        <p:spPr bwMode="auto">
          <a:xfrm>
            <a:off x="77788" y="1003300"/>
            <a:ext cx="6845300" cy="1662113"/>
          </a:xfrm>
          <a:prstGeom prst="roundRect">
            <a:avLst>
              <a:gd name="adj" fmla="val 16667"/>
            </a:avLst>
          </a:prstGeom>
          <a:solidFill>
            <a:srgbClr val="FFFFFF"/>
          </a:solidFill>
          <a:ln w="3175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Extension: </a:t>
            </a:r>
            <a:r>
              <a:rPr kumimoji="0" lang="en-GB" altLang="en-US" sz="1200" b="0" i="0" u="none" strike="noStrike" cap="none" normalizeH="0" baseline="0" dirty="0">
                <a:ln>
                  <a:noFill/>
                </a:ln>
                <a:solidFill>
                  <a:srgbClr val="000000"/>
                </a:solidFill>
                <a:effectLst/>
                <a:latin typeface="Calibri" panose="020F0502020204030204" pitchFamily="34" charset="0"/>
              </a:rPr>
              <a:t>The 4 C’S  of Food Hygiene. These four rules will help you and others stay safe from food poisoning.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C</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rPr>
              <a:t>C</a:t>
            </a:r>
          </a:p>
        </p:txBody>
      </p:sp>
      <p:sp>
        <p:nvSpPr>
          <p:cNvPr id="12" name="AutoShape 10"/>
          <p:cNvSpPr>
            <a:spLocks noChangeArrowheads="1"/>
          </p:cNvSpPr>
          <p:nvPr/>
        </p:nvSpPr>
        <p:spPr bwMode="auto">
          <a:xfrm>
            <a:off x="4965700" y="1541463"/>
            <a:ext cx="1884363" cy="950912"/>
          </a:xfrm>
          <a:prstGeom prst="flowChartTerminator">
            <a:avLst/>
          </a:prstGeom>
          <a:solidFill>
            <a:srgbClr val="FFFFFF"/>
          </a:solidFill>
          <a:ln w="317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1" i="1" u="none" strike="noStrike" cap="none" normalizeH="0" baseline="0">
                <a:ln>
                  <a:noFill/>
                </a:ln>
                <a:solidFill>
                  <a:srgbClr val="000000"/>
                </a:solidFill>
                <a:effectLst/>
                <a:latin typeface="Calibri" panose="020F0502020204030204" pitchFamily="34" charset="0"/>
              </a:rPr>
              <a:t>Keyword term definition.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a:ln>
                  <a:noFill/>
                </a:ln>
                <a:solidFill>
                  <a:srgbClr val="000000"/>
                </a:solidFill>
                <a:effectLst/>
                <a:latin typeface="Calibri" panose="020F0502020204030204" pitchFamily="34" charset="0"/>
              </a:rPr>
              <a:t>Hygiene– practices that maintain health and prevent diseases.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AutoShape 11"/>
          <p:cNvSpPr>
            <a:spLocks noChangeArrowheads="1"/>
          </p:cNvSpPr>
          <p:nvPr/>
        </p:nvSpPr>
        <p:spPr bwMode="auto">
          <a:xfrm>
            <a:off x="4121150" y="6505575"/>
            <a:ext cx="2789238" cy="2801938"/>
          </a:xfrm>
          <a:prstGeom prst="roundRect">
            <a:avLst>
              <a:gd name="adj" fmla="val 16667"/>
            </a:avLst>
          </a:prstGeom>
          <a:solidFill>
            <a:srgbClr val="FFFFFF"/>
          </a:solidFill>
          <a:ln w="31750"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1" i="1" u="none" strike="noStrike" cap="none" normalizeH="0" baseline="0">
                <a:ln>
                  <a:noFill/>
                </a:ln>
                <a:solidFill>
                  <a:schemeClr val="tx1"/>
                </a:solidFill>
                <a:effectLst/>
                <a:latin typeface="Calibri" panose="020F0502020204030204" pitchFamily="34" charset="0"/>
              </a:rPr>
              <a:t>Extension Task:</a:t>
            </a:r>
            <a:r>
              <a:rPr kumimoji="0" lang="en-GB" altLang="en-US" sz="1200" b="0" i="0" u="none" strike="noStrike" cap="none" normalizeH="0" baseline="0">
                <a:ln>
                  <a:noFill/>
                </a:ln>
                <a:solidFill>
                  <a:schemeClr val="tx1"/>
                </a:solidFill>
                <a:effectLst/>
                <a:latin typeface="Calibri" panose="020F0502020204030204" pitchFamily="34" charset="0"/>
              </a:rPr>
              <a:t> </a:t>
            </a:r>
            <a:r>
              <a:rPr kumimoji="0" lang="en-GB" altLang="en-US" sz="1200" b="0" i="1" u="none" strike="noStrike" cap="none" normalizeH="0" baseline="0">
                <a:ln>
                  <a:noFill/>
                </a:ln>
                <a:solidFill>
                  <a:schemeClr val="tx1"/>
                </a:solidFill>
                <a:effectLst/>
                <a:latin typeface="Calibri" panose="020F0502020204030204" pitchFamily="34" charset="0"/>
              </a:rPr>
              <a:t>Describe the words you have learned today.  </a:t>
            </a:r>
            <a:endParaRPr kumimoji="0" lang="en-GB" altLang="en-US" sz="1200" b="0" i="0" u="none" strike="noStrike" cap="none" normalizeH="0" baseline="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Hygiene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Cross Contamination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______________________________</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Food poisoning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______________________________</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487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74625" y="112713"/>
            <a:ext cx="6600825" cy="803275"/>
          </a:xfrm>
          <a:prstGeom prst="roundRect">
            <a:avLst>
              <a:gd name="adj" fmla="val 16667"/>
            </a:avLst>
          </a:prstGeom>
          <a:gradFill rotWithShape="1">
            <a:gsLst>
              <a:gs pos="0">
                <a:srgbClr val="9900CC"/>
              </a:gs>
              <a:gs pos="100000">
                <a:srgbClr val="FFFFFF"/>
              </a:gs>
            </a:gsLst>
            <a:lin ang="0"/>
          </a:gradFill>
          <a:ln w="38100" cmpd="dbl" algn="ctr">
            <a:solidFill>
              <a:srgbClr val="99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3"/>
          <p:cNvSpPr>
            <a:spLocks noChangeArrowheads="1"/>
          </p:cNvSpPr>
          <p:nvPr/>
        </p:nvSpPr>
        <p:spPr bwMode="auto">
          <a:xfrm>
            <a:off x="22225" y="11113"/>
            <a:ext cx="6946900" cy="10026650"/>
          </a:xfrm>
          <a:prstGeom prst="roundRect">
            <a:avLst>
              <a:gd name="adj" fmla="val 1981"/>
            </a:avLst>
          </a:prstGeom>
          <a:noFill/>
          <a:ln w="38100" algn="ctr">
            <a:solidFill>
              <a:srgbClr val="99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 name="Text Box 4"/>
          <p:cNvSpPr txBox="1">
            <a:spLocks noChangeArrowheads="1"/>
          </p:cNvSpPr>
          <p:nvPr/>
        </p:nvSpPr>
        <p:spPr bwMode="auto">
          <a:xfrm>
            <a:off x="230188" y="190500"/>
            <a:ext cx="5830887"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a:ln>
                  <a:noFill/>
                </a:ln>
                <a:solidFill>
                  <a:srgbClr val="420080"/>
                </a:solidFill>
                <a:effectLst/>
                <a:latin typeface="Century Gothic" panose="020B0502020202020204" pitchFamily="34" charset="0"/>
              </a:rPr>
              <a:t>Weighing &amp; Measuring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AutoShape 5"/>
          <p:cNvSpPr>
            <a:spLocks noChangeArrowheads="1"/>
          </p:cNvSpPr>
          <p:nvPr/>
        </p:nvSpPr>
        <p:spPr bwMode="auto">
          <a:xfrm>
            <a:off x="185738" y="2525713"/>
            <a:ext cx="6605587" cy="1582737"/>
          </a:xfrm>
          <a:prstGeom prst="roundRect">
            <a:avLst>
              <a:gd name="adj" fmla="val 16667"/>
            </a:avLst>
          </a:prstGeom>
          <a:noFill/>
          <a:ln w="3175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chemeClr val="tx1"/>
                </a:solidFill>
                <a:effectLst/>
                <a:latin typeface="Calibri" panose="020F0502020204030204" pitchFamily="34" charset="0"/>
              </a:rPr>
              <a:t>Settling Task: </a:t>
            </a:r>
            <a:r>
              <a:rPr kumimoji="0" lang="en-GB" altLang="en-US" sz="1100" b="0" i="1" u="none" strike="noStrike" cap="none" normalizeH="0" baseline="0">
                <a:ln>
                  <a:noFill/>
                </a:ln>
                <a:solidFill>
                  <a:schemeClr val="tx1"/>
                </a:solidFill>
                <a:effectLst/>
                <a:latin typeface="Calibri" panose="020F0502020204030204" pitchFamily="34" charset="0"/>
              </a:rPr>
              <a:t>Using your previous knowledge, can you name the equipment?</a:t>
            </a:r>
            <a:endParaRPr kumimoji="0" lang="en-GB" altLang="en-US" sz="1100" b="0" i="1"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         </a:t>
            </a: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1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rol 6"/>
          <p:cNvSpPr>
            <a:spLocks noChangeArrowheads="1" noChangeShapeType="1"/>
          </p:cNvSpPr>
          <p:nvPr/>
        </p:nvSpPr>
        <p:spPr bwMode="auto">
          <a:xfrm>
            <a:off x="182563" y="985838"/>
            <a:ext cx="6570662" cy="13970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Gill Sans MT" panose="020B0502020104020203" pitchFamily="34" charset="0"/>
              </a:rPr>
              <a:t>Success Criteria:</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Gill Sans MT" panose="020B0502020104020203" pitchFamily="34" charset="0"/>
              </a:rPr>
              <a:t>Completed</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Calibri" panose="020F0502020204030204" pitchFamily="34" charset="0"/>
              </a:rPr>
              <a:t>Will be able to identify equipment used in the food room.</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Good</a:t>
            </a:r>
            <a:r>
              <a:rPr kumimoji="0" lang="en-GB" altLang="en-US" sz="1100" b="0" i="0" u="none" strike="noStrike" cap="none" normalizeH="0" baseline="0">
                <a:ln>
                  <a:noFill/>
                </a:ln>
                <a:solidFill>
                  <a:srgbClr val="000000"/>
                </a:solidFill>
                <a:effectLst/>
                <a:latin typeface="Arial" panose="020B0604020202020204" pitchFamily="34" charset="0"/>
              </a:rPr>
              <a:t> </a:t>
            </a:r>
            <a:r>
              <a:rPr kumimoji="0" lang="en-US" altLang="en-US" sz="1100" b="0" i="0" u="none" strike="noStrike" cap="none" normalizeH="0" baseline="0">
                <a:ln>
                  <a:noFill/>
                </a:ln>
                <a:solidFill>
                  <a:srgbClr val="000000"/>
                </a:solidFill>
                <a:effectLst/>
                <a:latin typeface="Calibri" panose="020F0502020204030204" pitchFamily="34" charset="0"/>
              </a:rPr>
              <a:t>Will be able to recognize the correct way to weigh and measuring using equipment</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Calibri" panose="020F0502020204030204" pitchFamily="34" charset="0"/>
              </a:rPr>
              <a:t>Oustanding</a:t>
            </a:r>
            <a:r>
              <a:rPr kumimoji="0" lang="en-GB" altLang="en-US" sz="1100" b="0" i="0" u="none" strike="noStrike" cap="none" normalizeH="0" baseline="0">
                <a:ln>
                  <a:noFill/>
                </a:ln>
                <a:solidFill>
                  <a:srgbClr val="000000"/>
                </a:solidFill>
                <a:effectLst/>
                <a:latin typeface="Arial" panose="020B0604020202020204" pitchFamily="34" charset="0"/>
              </a:rPr>
              <a:t> </a:t>
            </a:r>
            <a:r>
              <a:rPr kumimoji="0" lang="en-US" altLang="en-US" sz="1100" b="0" i="0" u="none" strike="noStrike" cap="none" normalizeH="0" baseline="0">
                <a:ln>
                  <a:noFill/>
                </a:ln>
                <a:solidFill>
                  <a:srgbClr val="000000"/>
                </a:solidFill>
                <a:effectLst/>
                <a:latin typeface="Calibri" panose="020F0502020204030204" pitchFamily="34" charset="0"/>
              </a:rPr>
              <a:t>Will be able to describe the use of the equipment used during the practical activity.</a:t>
            </a:r>
            <a:endParaRPr kumimoji="0" lang="en-GB" altLang="en-US" sz="11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rol 7"/>
          <p:cNvSpPr>
            <a:spLocks noChangeArrowheads="1" noChangeShapeType="1"/>
          </p:cNvSpPr>
          <p:nvPr/>
        </p:nvSpPr>
        <p:spPr bwMode="auto">
          <a:xfrm>
            <a:off x="171450" y="4529138"/>
            <a:ext cx="6638925" cy="31496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colour chopping board do you use to cut raw meat?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colour chopping board do you use to grate cheese?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is a saucepan used for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Where will you find clean towels?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Where do you put dirty cloths and towels?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How do you carry a knife correctly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do you do after you handle raw meat?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Where would you put your apron after a practical?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rgbClr val="000000"/>
                </a:solidFill>
                <a:effectLst/>
                <a:latin typeface="Calibri" panose="020F0502020204030204" pitchFamily="34" charset="0"/>
              </a:rPr>
              <a:t>What would you do with a towel if you dropped it on the floor?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p:cNvSpPr txBox="1">
            <a:spLocks noChangeArrowheads="1"/>
          </p:cNvSpPr>
          <p:nvPr/>
        </p:nvSpPr>
        <p:spPr bwMode="auto">
          <a:xfrm>
            <a:off x="139700" y="4240213"/>
            <a:ext cx="6692900" cy="3127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alibri" panose="020F0502020204030204" pitchFamily="34" charset="0"/>
              </a:rPr>
              <a:t>Starter Task: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1887538" y="3425825"/>
            <a:ext cx="574675" cy="417513"/>
          </a:xfrm>
          <a:prstGeom prst="rect">
            <a:avLst/>
          </a:prstGeom>
          <a:solidFill>
            <a:srgbClr val="FFFFFF"/>
          </a:solidFill>
          <a:ln w="25400"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GB"/>
          </a:p>
        </p:txBody>
      </p:sp>
      <p:sp>
        <p:nvSpPr>
          <p:cNvPr id="12" name="Text Box 10"/>
          <p:cNvSpPr txBox="1">
            <a:spLocks noChangeArrowheads="1"/>
          </p:cNvSpPr>
          <p:nvPr/>
        </p:nvSpPr>
        <p:spPr bwMode="auto">
          <a:xfrm>
            <a:off x="201613" y="7796213"/>
            <a:ext cx="6670675" cy="2101850"/>
          </a:xfrm>
          <a:prstGeom prst="rect">
            <a:avLst/>
          </a:prstGeom>
          <a:solidFill>
            <a:srgbClr val="FFFFFF"/>
          </a:solidFill>
          <a:ln w="317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p:cNvSpPr txBox="1">
            <a:spLocks noChangeArrowheads="1"/>
          </p:cNvSpPr>
          <p:nvPr/>
        </p:nvSpPr>
        <p:spPr bwMode="auto">
          <a:xfrm>
            <a:off x="201613" y="7750175"/>
            <a:ext cx="6662737" cy="28479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a:ln>
                  <a:noFill/>
                </a:ln>
                <a:solidFill>
                  <a:srgbClr val="000000"/>
                </a:solidFill>
                <a:effectLst/>
                <a:latin typeface="Calibri" panose="020F0502020204030204" pitchFamily="34" charset="0"/>
              </a:rPr>
              <a:t>Extension task</a:t>
            </a:r>
            <a:r>
              <a:rPr kumimoji="0" lang="en-GB" altLang="en-US" sz="1400" b="0" i="0" u="none" strike="noStrike" cap="none" normalizeH="0" baseline="0">
                <a:ln>
                  <a:noFill/>
                </a:ln>
                <a:solidFill>
                  <a:srgbClr val="000000"/>
                </a:solidFill>
                <a:effectLst/>
                <a:latin typeface="Calibri" panose="020F0502020204030204" pitchFamily="34" charset="0"/>
              </a:rPr>
              <a:t>: </a:t>
            </a:r>
            <a:r>
              <a:rPr kumimoji="0" lang="en-GB" altLang="en-US" sz="1400" b="0" i="1" u="none" strike="noStrike" cap="none" normalizeH="0" baseline="0">
                <a:ln>
                  <a:noFill/>
                </a:ln>
                <a:solidFill>
                  <a:srgbClr val="000000"/>
                </a:solidFill>
                <a:effectLst/>
                <a:latin typeface="Calibri" panose="020F0502020204030204" pitchFamily="34" charset="0"/>
              </a:rPr>
              <a:t>Hygiene</a:t>
            </a:r>
            <a:endParaRPr kumimoji="0" lang="en-GB" altLang="en-US" sz="14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alibri" panose="020F0502020204030204" pitchFamily="34" charset="0"/>
              </a:rPr>
              <a:t>Why do we use HOT water?__________________________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alibri" panose="020F0502020204030204" pitchFamily="34" charset="0"/>
              </a:rPr>
              <a:t>What is the correct word for germs?___________________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alibri" panose="020F0502020204030204" pitchFamily="34" charset="0"/>
              </a:rPr>
              <a:t>What utensil do we use to wash up?___________________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alibri" panose="020F0502020204030204" pitchFamily="34" charset="0"/>
              </a:rPr>
              <a:t>Which cloth do you use to dry the dishes?_______________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a:ln>
                  <a:noFill/>
                </a:ln>
                <a:solidFill>
                  <a:srgbClr val="000000"/>
                </a:solidFill>
                <a:effectLst/>
                <a:latin typeface="Calibri" panose="020F0502020204030204" pitchFamily="34" charset="0"/>
              </a:rPr>
              <a:t>Use colour coded _______________to prevent cross contamination.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r="33141" b="24249"/>
          <a:stretch>
            <a:fillRect/>
          </a:stretch>
        </p:blipFill>
        <p:spPr bwMode="auto">
          <a:xfrm>
            <a:off x="352425" y="2935288"/>
            <a:ext cx="1144588" cy="7556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85" name="Picture 13"/>
          <p:cNvPicPr>
            <a:picLocks noChangeAspect="1" noChangeArrowheads="1"/>
          </p:cNvPicPr>
          <p:nvPr/>
        </p:nvPicPr>
        <p:blipFill>
          <a:blip r:embed="rId3">
            <a:extLst>
              <a:ext uri="{28A0092B-C50C-407E-A947-70E740481C1C}">
                <a14:useLocalDpi xmlns:a14="http://schemas.microsoft.com/office/drawing/2010/main" val="0"/>
              </a:ext>
            </a:extLst>
          </a:blip>
          <a:srcRect b="23538"/>
          <a:stretch>
            <a:fillRect/>
          </a:stretch>
        </p:blipFill>
        <p:spPr bwMode="auto">
          <a:xfrm>
            <a:off x="2035175" y="2801938"/>
            <a:ext cx="1592263" cy="85248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86" name="Picture 14"/>
          <p:cNvPicPr>
            <a:picLocks noChangeAspect="1" noChangeArrowheads="1"/>
          </p:cNvPicPr>
          <p:nvPr/>
        </p:nvPicPr>
        <p:blipFill>
          <a:blip r:embed="rId4">
            <a:extLst>
              <a:ext uri="{28A0092B-C50C-407E-A947-70E740481C1C}">
                <a14:useLocalDpi xmlns:a14="http://schemas.microsoft.com/office/drawing/2010/main" val="0"/>
              </a:ext>
            </a:extLst>
          </a:blip>
          <a:srcRect b="18004"/>
          <a:stretch>
            <a:fillRect/>
          </a:stretch>
        </p:blipFill>
        <p:spPr bwMode="auto">
          <a:xfrm>
            <a:off x="3683000" y="2879725"/>
            <a:ext cx="1439863" cy="8620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87" name="Picture 15"/>
          <p:cNvPicPr>
            <a:picLocks noChangeAspect="1" noChangeArrowheads="1"/>
          </p:cNvPicPr>
          <p:nvPr/>
        </p:nvPicPr>
        <p:blipFill>
          <a:blip r:embed="rId5">
            <a:extLst>
              <a:ext uri="{28A0092B-C50C-407E-A947-70E740481C1C}">
                <a14:useLocalDpi xmlns:a14="http://schemas.microsoft.com/office/drawing/2010/main" val="0"/>
              </a:ext>
            </a:extLst>
          </a:blip>
          <a:srcRect b="18246"/>
          <a:stretch>
            <a:fillRect/>
          </a:stretch>
        </p:blipFill>
        <p:spPr bwMode="auto">
          <a:xfrm>
            <a:off x="5111750" y="2898775"/>
            <a:ext cx="1581150" cy="800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104987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9050" y="19050"/>
            <a:ext cx="6961188" cy="9991725"/>
          </a:xfrm>
          <a:prstGeom prst="roundRect">
            <a:avLst>
              <a:gd name="adj" fmla="val 1981"/>
            </a:avLst>
          </a:prstGeom>
          <a:noFill/>
          <a:ln w="38100" algn="ctr">
            <a:solidFill>
              <a:srgbClr val="99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5" name="AutoShape 3"/>
          <p:cNvSpPr>
            <a:spLocks noChangeArrowheads="1"/>
          </p:cNvSpPr>
          <p:nvPr/>
        </p:nvSpPr>
        <p:spPr bwMode="auto">
          <a:xfrm>
            <a:off x="128588" y="85725"/>
            <a:ext cx="6716712" cy="652463"/>
          </a:xfrm>
          <a:prstGeom prst="roundRect">
            <a:avLst>
              <a:gd name="adj" fmla="val 16667"/>
            </a:avLst>
          </a:prstGeom>
          <a:gradFill rotWithShape="1">
            <a:gsLst>
              <a:gs pos="0">
                <a:srgbClr val="9900CC"/>
              </a:gs>
              <a:gs pos="100000">
                <a:srgbClr val="FFFFFF"/>
              </a:gs>
            </a:gsLst>
            <a:lin ang="0"/>
          </a:gradFill>
          <a:ln w="38100" cmpd="dbl" algn="ctr">
            <a:solidFill>
              <a:srgbClr val="99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p:cNvSpPr txBox="1">
            <a:spLocks noChangeArrowheads="1"/>
          </p:cNvSpPr>
          <p:nvPr/>
        </p:nvSpPr>
        <p:spPr bwMode="auto">
          <a:xfrm>
            <a:off x="320675" y="195263"/>
            <a:ext cx="5832475"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a:ln>
                  <a:noFill/>
                </a:ln>
                <a:solidFill>
                  <a:srgbClr val="420080"/>
                </a:solidFill>
                <a:effectLst/>
                <a:latin typeface="Century Gothic" panose="020B0502020202020204" pitchFamily="34" charset="0"/>
              </a:rPr>
              <a:t>Weighing &amp; Measuring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Control 6"/>
          <p:cNvSpPr>
            <a:spLocks noChangeArrowheads="1" noChangeShapeType="1"/>
          </p:cNvSpPr>
          <p:nvPr/>
        </p:nvSpPr>
        <p:spPr bwMode="auto">
          <a:xfrm>
            <a:off x="200025" y="5621338"/>
            <a:ext cx="6626225" cy="3135312"/>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Rice</a:t>
            </a: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Flour</a:t>
            </a: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Water</a:t>
            </a: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Pasta</a:t>
            </a: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Sugar</a:t>
            </a: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Control 7"/>
          <p:cNvSpPr>
            <a:spLocks noChangeArrowheads="1" noChangeShapeType="1"/>
          </p:cNvSpPr>
          <p:nvPr/>
        </p:nvSpPr>
        <p:spPr bwMode="auto">
          <a:xfrm>
            <a:off x="177800" y="1643063"/>
            <a:ext cx="6635750" cy="3478212"/>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Name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rgbClr val="000000"/>
                </a:solidFill>
                <a:effectLst/>
                <a:latin typeface="Calibri" panose="020F0502020204030204" pitchFamily="34" charset="0"/>
              </a:rPr>
              <a:t>What it is used for</a:t>
            </a: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p:cNvSpPr txBox="1">
            <a:spLocks noChangeArrowheads="1"/>
          </p:cNvSpPr>
          <p:nvPr/>
        </p:nvSpPr>
        <p:spPr bwMode="auto">
          <a:xfrm>
            <a:off x="249238" y="852488"/>
            <a:ext cx="6657975" cy="77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a:ln>
                  <a:noFill/>
                </a:ln>
                <a:solidFill>
                  <a:srgbClr val="000000"/>
                </a:solidFill>
                <a:effectLst/>
                <a:latin typeface="Calibri" panose="020F0502020204030204" pitchFamily="34" charset="0"/>
              </a:rPr>
              <a:t>Task 1- Weighing and measuring equipment-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1" u="none" strike="noStrike" cap="none" normalizeH="0" baseline="0">
                <a:ln>
                  <a:noFill/>
                </a:ln>
                <a:solidFill>
                  <a:srgbClr val="000000"/>
                </a:solidFill>
                <a:effectLst/>
                <a:latin typeface="Calibri" panose="020F0502020204030204" pitchFamily="34" charset="0"/>
              </a:rPr>
              <a:t>Some of the weighing and measuring equipment that you will be using during this project are illustrated on this sheet. Write the correct name for each and explain when, how and why they are used.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410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2728913"/>
            <a:ext cx="735013" cy="7302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88" y="1898650"/>
            <a:ext cx="1055687" cy="7429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554413"/>
            <a:ext cx="525463" cy="7794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0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925" y="4429125"/>
            <a:ext cx="758825" cy="6397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1" name="Text Box 13"/>
          <p:cNvSpPr txBox="1">
            <a:spLocks noChangeArrowheads="1"/>
          </p:cNvSpPr>
          <p:nvPr/>
        </p:nvSpPr>
        <p:spPr bwMode="auto">
          <a:xfrm>
            <a:off x="92075" y="4911725"/>
            <a:ext cx="6796088"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Calibri" panose="020F0502020204030204" pitchFamily="34" charset="0"/>
              </a:rPr>
              <a:t>Task two-</a:t>
            </a:r>
            <a:r>
              <a:rPr kumimoji="0" lang="en-GB" altLang="en-US" sz="1100" b="0" i="0" u="none" strike="noStrike" cap="none" normalizeH="0" baseline="0" dirty="0">
                <a:ln>
                  <a:noFill/>
                </a:ln>
                <a:solidFill>
                  <a:srgbClr val="000000"/>
                </a:solidFill>
                <a:effectLst/>
                <a:latin typeface="Calibri" panose="020F0502020204030204" pitchFamily="34" charset="0"/>
              </a:rPr>
              <a:t> </a:t>
            </a:r>
            <a:r>
              <a:rPr kumimoji="0" lang="en-GB" altLang="en-US" sz="1100" b="0" i="1" u="none" strike="noStrike" cap="none" normalizeH="0" baseline="0" dirty="0">
                <a:ln>
                  <a:noFill/>
                </a:ln>
                <a:solidFill>
                  <a:srgbClr val="000000"/>
                </a:solidFill>
                <a:effectLst/>
                <a:latin typeface="Calibri" panose="020F0502020204030204" pitchFamily="34" charset="0"/>
              </a:rPr>
              <a:t>Weighting and measuring task, using weight scales, measuring jugs and measuring cups. Measure out some of the following ingredients. </a:t>
            </a: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Rectangle 14"/>
          <p:cNvSpPr>
            <a:spLocks noChangeArrowheads="1"/>
          </p:cNvSpPr>
          <p:nvPr/>
        </p:nvSpPr>
        <p:spPr bwMode="auto">
          <a:xfrm>
            <a:off x="176213" y="8815388"/>
            <a:ext cx="3970337" cy="1155700"/>
          </a:xfrm>
          <a:prstGeom prst="rect">
            <a:avLst/>
          </a:prstGeom>
          <a:solidFill>
            <a:srgbClr val="FFFFFF"/>
          </a:solidFill>
          <a:ln w="3175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Calibri" panose="020F0502020204030204" pitchFamily="34" charset="0"/>
              </a:rPr>
              <a:t>Extension Task: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a:ln>
                  <a:noFill/>
                </a:ln>
                <a:solidFill>
                  <a:srgbClr val="000000"/>
                </a:solidFill>
                <a:effectLst/>
                <a:latin typeface="Calibri" panose="020F0502020204030204" pitchFamily="34" charset="0"/>
              </a:rPr>
              <a:t>Question</a:t>
            </a:r>
            <a:r>
              <a:rPr kumimoji="0" lang="en-GB" altLang="en-US" sz="1100" b="0" i="0" u="none" strike="noStrike" cap="none" normalizeH="0" baseline="0" dirty="0">
                <a:ln>
                  <a:noFill/>
                </a:ln>
                <a:solidFill>
                  <a:srgbClr val="000000"/>
                </a:solidFill>
                <a:effectLst/>
                <a:latin typeface="Calibri" panose="020F0502020204030204" pitchFamily="34" charset="0"/>
              </a:rPr>
              <a:t>: What do you need to remember to check before you use the weighing scales?_________________________________________________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rgbClr val="000000"/>
                </a:solidFill>
                <a:effectLst/>
                <a:latin typeface="Calibri" panose="020F0502020204030204" pitchFamily="34" charset="0"/>
              </a:rPr>
              <a:t>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0838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1797050"/>
            <a:ext cx="6667500" cy="15605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125412" y="3906837"/>
            <a:ext cx="6732588" cy="59991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Carbohydrates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Nutrients_______________________________________________________________________________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Function_______________________________________________________________________________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Portions a day___________________________________________________________________________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Protein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Nutrients_______________________________________________________________________________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Function_______________________________________________________________________________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Portions a day___________________________________________________________________________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Dairy and alternative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Nutrients_______________________________________________________________________________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Function_______________________________________________________________________________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Portions a day__________________________________________________________________________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Fats &amp; Oils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Nutrients_______________________________________________________________________________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Function_______________________________________________________________________________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Portions a day__________________________________________________________________________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Fruit and Vegetables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Nutrients_______________________________________________________________________________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Function_______________________________________________________________________________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rgbClr val="000000"/>
                </a:solidFill>
                <a:effectLst/>
                <a:latin typeface="Calibri" panose="020F0502020204030204" pitchFamily="34" charset="0"/>
              </a:rPr>
              <a:t>Portions a day__________________________________________________________________________</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t="5673"/>
          <a:stretch>
            <a:fillRect/>
          </a:stretch>
        </p:blipFill>
        <p:spPr bwMode="auto">
          <a:xfrm>
            <a:off x="954088" y="1588"/>
            <a:ext cx="5156200" cy="36496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68410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123825" y="82550"/>
            <a:ext cx="6667500" cy="803275"/>
          </a:xfrm>
          <a:prstGeom prst="roundRect">
            <a:avLst>
              <a:gd name="adj" fmla="val 16667"/>
            </a:avLst>
          </a:prstGeom>
          <a:gradFill rotWithShape="1">
            <a:gsLst>
              <a:gs pos="0">
                <a:srgbClr val="9900CC"/>
              </a:gs>
              <a:gs pos="100000">
                <a:srgbClr val="FFFFFF"/>
              </a:gs>
            </a:gsLst>
            <a:lin ang="0"/>
          </a:gradFill>
          <a:ln w="38100" cmpd="dbl" algn="ctr">
            <a:solidFill>
              <a:srgbClr val="99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3"/>
          <p:cNvSpPr>
            <a:spLocks noChangeArrowheads="1"/>
          </p:cNvSpPr>
          <p:nvPr/>
        </p:nvSpPr>
        <p:spPr bwMode="auto">
          <a:xfrm flipH="1">
            <a:off x="22225" y="23813"/>
            <a:ext cx="6897688" cy="10086975"/>
          </a:xfrm>
          <a:prstGeom prst="roundRect">
            <a:avLst>
              <a:gd name="adj" fmla="val 1981"/>
            </a:avLst>
          </a:prstGeom>
          <a:noFill/>
          <a:ln w="38100" algn="ctr">
            <a:solidFill>
              <a:srgbClr val="99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 name="Text Box 4"/>
          <p:cNvSpPr txBox="1">
            <a:spLocks noChangeArrowheads="1"/>
          </p:cNvSpPr>
          <p:nvPr/>
        </p:nvSpPr>
        <p:spPr bwMode="auto">
          <a:xfrm>
            <a:off x="190500" y="174625"/>
            <a:ext cx="6145213"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a:ln>
                  <a:noFill/>
                </a:ln>
                <a:solidFill>
                  <a:srgbClr val="420080"/>
                </a:solidFill>
                <a:effectLst/>
                <a:latin typeface="Century Gothic" panose="020B0502020202020204" pitchFamily="34" charset="0"/>
              </a:rPr>
              <a:t>SMSC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19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251" y="2898775"/>
            <a:ext cx="2833688" cy="11779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063" y="4929188"/>
            <a:ext cx="4932362" cy="33401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7" name="AutoShape 7"/>
          <p:cNvSpPr>
            <a:spLocks noChangeArrowheads="1"/>
          </p:cNvSpPr>
          <p:nvPr/>
        </p:nvSpPr>
        <p:spPr bwMode="auto">
          <a:xfrm>
            <a:off x="117475" y="8616950"/>
            <a:ext cx="6680200" cy="1311275"/>
          </a:xfrm>
          <a:prstGeom prst="wedgeRectCallout">
            <a:avLst>
              <a:gd name="adj1" fmla="val 30329"/>
              <a:gd name="adj2" fmla="val -64486"/>
            </a:avLst>
          </a:prstGeom>
          <a:solidFill>
            <a:srgbClr val="FFFFFF"/>
          </a:solidFill>
          <a:ln w="3175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8"/>
          <p:cNvSpPr>
            <a:spLocks noChangeArrowheads="1"/>
          </p:cNvSpPr>
          <p:nvPr/>
        </p:nvSpPr>
        <p:spPr bwMode="auto">
          <a:xfrm>
            <a:off x="4149725" y="9485313"/>
            <a:ext cx="2730500" cy="569912"/>
          </a:xfrm>
          <a:prstGeom prst="roundRect">
            <a:avLst>
              <a:gd name="adj" fmla="val 16667"/>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a:ln>
                  <a:noFill/>
                </a:ln>
                <a:solidFill>
                  <a:schemeClr val="tx1"/>
                </a:solidFill>
                <a:effectLst/>
                <a:latin typeface="Century Gothic" panose="020B0502020202020204" pitchFamily="34" charset="0"/>
              </a:rPr>
              <a:t>Peer checked:</a:t>
            </a:r>
            <a:br>
              <a:rPr kumimoji="0" lang="en-GB" altLang="en-US" sz="1000" b="1" i="1" u="none" strike="noStrike" cap="none" normalizeH="0" baseline="0">
                <a:ln>
                  <a:noFill/>
                </a:ln>
                <a:solidFill>
                  <a:schemeClr val="tx1"/>
                </a:solidFill>
                <a:effectLst/>
                <a:latin typeface="Century Gothic" panose="020B0502020202020204" pitchFamily="34" charset="0"/>
              </a:rPr>
            </a:br>
            <a:r>
              <a:rPr kumimoji="0" lang="en-GB" altLang="en-US" sz="1000" b="0" i="0" u="none" strike="noStrike" cap="none" normalizeH="0" baseline="0">
                <a:ln>
                  <a:noFill/>
                </a:ln>
                <a:solidFill>
                  <a:srgbClr val="000000"/>
                </a:solidFill>
                <a:effectLst/>
                <a:latin typeface="Century Gothic" panose="020B0502020202020204" pitchFamily="34" charset="0"/>
              </a:rPr>
              <a:t>Sign:				Date: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rol 9"/>
          <p:cNvSpPr>
            <a:spLocks noChangeArrowheads="1" noChangeShapeType="1"/>
          </p:cNvSpPr>
          <p:nvPr/>
        </p:nvSpPr>
        <p:spPr bwMode="auto">
          <a:xfrm>
            <a:off x="63500" y="944563"/>
            <a:ext cx="6723063" cy="108585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0000"/>
                </a:solidFill>
                <a:effectLst/>
                <a:latin typeface="Gill Sans MT" panose="020B0502020104020203" pitchFamily="34" charset="0"/>
              </a:rPr>
              <a:t>Success Criteria: </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0000"/>
                </a:solidFill>
                <a:effectLst/>
                <a:latin typeface="Gill Sans MT" panose="020B0502020104020203" pitchFamily="34" charset="0"/>
              </a:rPr>
              <a:t>Completed</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Will be able to explain the reasoning behind specific food choices.</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Good</a:t>
            </a:r>
            <a:r>
              <a:rPr kumimoji="0" lang="en-GB" altLang="en-US" sz="1000" b="0" i="0" u="none" strike="noStrike" cap="none" normalizeH="0" baseline="0">
                <a:ln>
                  <a:noFill/>
                </a:ln>
                <a:solidFill>
                  <a:srgbClr val="000000"/>
                </a:solidFill>
                <a:effectLst/>
                <a:latin typeface="Arial" panose="020B0604020202020204" pitchFamily="34" charset="0"/>
              </a:rPr>
              <a:t> </a:t>
            </a:r>
            <a:r>
              <a:rPr kumimoji="0" lang="en-US" altLang="en-US" sz="1000" b="0" i="0" u="none" strike="noStrike" cap="none" normalizeH="0" baseline="0">
                <a:ln>
                  <a:noFill/>
                </a:ln>
                <a:solidFill>
                  <a:srgbClr val="000000"/>
                </a:solidFill>
                <a:effectLst/>
                <a:latin typeface="Calibri" panose="020F0502020204030204" pitchFamily="34" charset="0"/>
              </a:rPr>
              <a:t>Will be able to adapt a recipe to met specific dietary requirements.</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Outstanding</a:t>
            </a:r>
            <a:r>
              <a:rPr kumimoji="0" lang="en-GB" altLang="en-US" sz="1000" b="0" i="0" u="none" strike="noStrike" cap="none" normalizeH="0" baseline="0">
                <a:ln>
                  <a:noFill/>
                </a:ln>
                <a:solidFill>
                  <a:srgbClr val="000000"/>
                </a:solidFill>
                <a:effectLst/>
                <a:latin typeface="Arial" panose="020B0604020202020204" pitchFamily="34" charset="0"/>
              </a:rPr>
              <a:t> </a:t>
            </a:r>
            <a:r>
              <a:rPr kumimoji="0" lang="en-US" altLang="en-US" sz="1000" b="0" i="0" u="none" strike="noStrike" cap="none" normalizeH="0" baseline="0">
                <a:ln>
                  <a:noFill/>
                </a:ln>
                <a:solidFill>
                  <a:srgbClr val="000000"/>
                </a:solidFill>
                <a:effectLst/>
                <a:latin typeface="Calibri" panose="020F0502020204030204" pitchFamily="34" charset="0"/>
              </a:rPr>
              <a:t>Will be able to create a adapted recipe to met a specific dietary requirement.</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p:cNvSpPr txBox="1">
            <a:spLocks noChangeArrowheads="1"/>
          </p:cNvSpPr>
          <p:nvPr/>
        </p:nvSpPr>
        <p:spPr bwMode="auto">
          <a:xfrm>
            <a:off x="107951" y="1812925"/>
            <a:ext cx="4292600" cy="82280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1"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Starter Task</a:t>
            </a:r>
            <a:r>
              <a:rPr kumimoji="0" lang="en-GB" altLang="en-US" sz="1200" b="0" i="0" u="none" strike="noStrike" cap="none" normalizeH="0" baseline="0" dirty="0">
                <a:ln>
                  <a:noFill/>
                </a:ln>
                <a:solidFill>
                  <a:srgbClr val="000000"/>
                </a:solidFill>
                <a:effectLst/>
                <a:latin typeface="Calibri" panose="020F0502020204030204" pitchFamily="34" charset="0"/>
              </a:rPr>
              <a:t>: </a:t>
            </a:r>
            <a:r>
              <a:rPr kumimoji="0" lang="en-GB" altLang="en-US" sz="1200" b="0" i="1" u="none" strike="noStrike" cap="none" normalizeH="0" baseline="0" dirty="0">
                <a:ln>
                  <a:noFill/>
                </a:ln>
                <a:solidFill>
                  <a:srgbClr val="000000"/>
                </a:solidFill>
                <a:effectLst/>
                <a:latin typeface="Calibri" panose="020F0502020204030204" pitchFamily="34" charset="0"/>
              </a:rPr>
              <a:t>Why do we eat? Complete the mind map below.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Task: </a:t>
            </a:r>
            <a:r>
              <a:rPr kumimoji="0" lang="en-GB" altLang="en-US" sz="1200" b="0" i="1" u="none" strike="noStrike" cap="none" normalizeH="0" baseline="0" dirty="0">
                <a:ln>
                  <a:noFill/>
                </a:ln>
                <a:solidFill>
                  <a:srgbClr val="000000"/>
                </a:solidFill>
                <a:effectLst/>
                <a:latin typeface="Calibri" panose="020F0502020204030204" pitchFamily="34" charset="0"/>
              </a:rPr>
              <a:t>Explore the reasons why people choose to eat the food that they do.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200" i="1" dirty="0">
              <a:solidFill>
                <a:srgbClr val="000000"/>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1"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000000"/>
                </a:solidFill>
                <a:effectLst/>
                <a:latin typeface="Calibri" panose="020F0502020204030204" pitchFamily="34" charset="0"/>
              </a:rPr>
              <a:t>Questions</a:t>
            </a:r>
            <a:r>
              <a:rPr kumimoji="0" lang="en-GB" altLang="en-US" sz="1200" b="0" i="1" u="none" strike="noStrike" cap="none" normalizeH="0" baseline="0" dirty="0">
                <a:ln>
                  <a:noFill/>
                </a:ln>
                <a:solidFill>
                  <a:srgbClr val="000000"/>
                </a:solidFill>
                <a:effectLst/>
                <a:latin typeface="Calibri" panose="020F0502020204030204" pitchFamily="34" charset="0"/>
              </a:rPr>
              <a:t>: What effects your families choice of food?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3833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42875" y="3894138"/>
            <a:ext cx="6664325" cy="8429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Research what these food choices are and why people have to follow these diets or lifestyles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3175"/>
            <a:ext cx="6804025" cy="3806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Control 4"/>
          <p:cNvSpPr>
            <a:spLocks noChangeArrowheads="1" noChangeShapeType="1"/>
          </p:cNvSpPr>
          <p:nvPr/>
        </p:nvSpPr>
        <p:spPr bwMode="auto">
          <a:xfrm>
            <a:off x="179388" y="4176713"/>
            <a:ext cx="6627812" cy="4618037"/>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Jewish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Hindu</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Sikhs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Islam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Buddhist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Christians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Catholics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Diabetics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Lactose Intolerant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Coeliac Disease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Nut allergies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Vegans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rgbClr val="000000"/>
                </a:solidFill>
                <a:effectLst/>
                <a:latin typeface="Calibri" panose="020F0502020204030204" pitchFamily="34" charset="0"/>
              </a:rPr>
              <a:t>Vegetarians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9766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82550" y="82550"/>
            <a:ext cx="6667500" cy="803275"/>
          </a:xfrm>
          <a:prstGeom prst="roundRect">
            <a:avLst>
              <a:gd name="adj" fmla="val 16667"/>
            </a:avLst>
          </a:prstGeom>
          <a:gradFill rotWithShape="1">
            <a:gsLst>
              <a:gs pos="0">
                <a:srgbClr val="9900CC"/>
              </a:gs>
              <a:gs pos="100000">
                <a:srgbClr val="FFFFFF"/>
              </a:gs>
            </a:gsLst>
            <a:lin ang="0"/>
          </a:gradFill>
          <a:ln w="38100" cmpd="dbl" algn="ctr">
            <a:solidFill>
              <a:srgbClr val="9900CC"/>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00" b="0" i="0" u="none" strike="noStrike" cap="none" normalizeH="0" baseline="0">
              <a:ln>
                <a:noFill/>
              </a:ln>
              <a:solidFill>
                <a:srgbClr val="FFFFFF"/>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3600" b="0" i="0" u="none" strike="noStrike" cap="none" normalizeH="0" baseline="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AutoShape 3"/>
          <p:cNvSpPr>
            <a:spLocks noChangeArrowheads="1"/>
          </p:cNvSpPr>
          <p:nvPr/>
        </p:nvSpPr>
        <p:spPr bwMode="auto">
          <a:xfrm flipH="1">
            <a:off x="22225" y="23813"/>
            <a:ext cx="6897688" cy="10086975"/>
          </a:xfrm>
          <a:prstGeom prst="roundRect">
            <a:avLst>
              <a:gd name="adj" fmla="val 1981"/>
            </a:avLst>
          </a:prstGeom>
          <a:noFill/>
          <a:ln w="38100" algn="ctr">
            <a:solidFill>
              <a:srgbClr val="9900C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6" name="Text Box 4"/>
          <p:cNvSpPr txBox="1">
            <a:spLocks noChangeArrowheads="1"/>
          </p:cNvSpPr>
          <p:nvPr/>
        </p:nvSpPr>
        <p:spPr bwMode="auto">
          <a:xfrm>
            <a:off x="149225" y="174625"/>
            <a:ext cx="6145213" cy="576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000" b="1" i="0" u="none" strike="noStrike" cap="none" normalizeH="0" baseline="0">
                <a:ln>
                  <a:noFill/>
                </a:ln>
                <a:solidFill>
                  <a:srgbClr val="420080"/>
                </a:solidFill>
                <a:effectLst/>
                <a:latin typeface="Century Gothic" panose="020B0502020202020204" pitchFamily="34" charset="0"/>
              </a:rPr>
              <a:t>Specification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Control 5"/>
          <p:cNvSpPr>
            <a:spLocks noChangeArrowheads="1" noChangeShapeType="1"/>
          </p:cNvSpPr>
          <p:nvPr/>
        </p:nvSpPr>
        <p:spPr bwMode="auto">
          <a:xfrm>
            <a:off x="22225" y="944563"/>
            <a:ext cx="6723063" cy="1109662"/>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0000"/>
                </a:solidFill>
                <a:effectLst/>
                <a:latin typeface="Gill Sans MT" panose="020B0502020104020203" pitchFamily="34" charset="0"/>
              </a:rPr>
              <a:t>Success Criteria: </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a:ln>
                  <a:noFill/>
                </a:ln>
                <a:solidFill>
                  <a:srgbClr val="000000"/>
                </a:solidFill>
                <a:effectLst/>
                <a:latin typeface="Gill Sans MT" panose="020B0502020104020203" pitchFamily="34" charset="0"/>
              </a:rPr>
              <a:t>Completed</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Calibri" panose="020F0502020204030204" pitchFamily="34" charset="0"/>
              </a:rPr>
              <a:t>Will be able to design a successful pizza product.</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Good</a:t>
            </a:r>
            <a:r>
              <a:rPr kumimoji="0" lang="en-GB" altLang="en-US" sz="1000" b="0" i="0" u="none" strike="noStrike" cap="none" normalizeH="0" baseline="0">
                <a:ln>
                  <a:noFill/>
                </a:ln>
                <a:solidFill>
                  <a:srgbClr val="000000"/>
                </a:solidFill>
                <a:effectLst/>
                <a:latin typeface="Arial" panose="020B0604020202020204" pitchFamily="34" charset="0"/>
              </a:rPr>
              <a:t> </a:t>
            </a:r>
            <a:r>
              <a:rPr kumimoji="0" lang="en-US" altLang="en-US" sz="1000" b="0" i="0" u="none" strike="noStrike" cap="none" normalizeH="0" baseline="0">
                <a:ln>
                  <a:noFill/>
                </a:ln>
                <a:solidFill>
                  <a:srgbClr val="000000"/>
                </a:solidFill>
                <a:effectLst/>
                <a:latin typeface="Calibri" panose="020F0502020204030204" pitchFamily="34" charset="0"/>
              </a:rPr>
              <a:t>Will be able to design and annotate a successful pizza design.</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Calibri" panose="020F0502020204030204" pitchFamily="34" charset="0"/>
              </a:rPr>
              <a:t>Outstanding</a:t>
            </a:r>
            <a:r>
              <a:rPr kumimoji="0" lang="en-GB" altLang="en-US" sz="1000" b="0" i="0" u="none" strike="noStrike" cap="none" normalizeH="0" baseline="0">
                <a:ln>
                  <a:noFill/>
                </a:ln>
                <a:solidFill>
                  <a:srgbClr val="000000"/>
                </a:solidFill>
                <a:effectLst/>
                <a:latin typeface="Arial" panose="020B0604020202020204" pitchFamily="34" charset="0"/>
              </a:rPr>
              <a:t> </a:t>
            </a:r>
            <a:r>
              <a:rPr kumimoji="0" lang="en-US" altLang="en-US" sz="1000" b="0" i="0" u="none" strike="noStrike" cap="none" normalizeH="0" baseline="0">
                <a:ln>
                  <a:noFill/>
                </a:ln>
                <a:solidFill>
                  <a:srgbClr val="000000"/>
                </a:solidFill>
                <a:effectLst/>
                <a:latin typeface="Calibri" panose="020F0502020204030204" pitchFamily="34" charset="0"/>
              </a:rPr>
              <a:t>Will be able to explain your designs with detailed annotation; commenting on ingredients, their function and nutrition.</a:t>
            </a:r>
            <a:endParaRPr kumimoji="0" lang="en-GB" altLang="en-US" sz="1000" b="0" i="0" u="none" strike="noStrike" cap="none" normalizeH="0" baseline="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6"/>
          <p:cNvSpPr>
            <a:spLocks noChangeArrowheads="1"/>
          </p:cNvSpPr>
          <p:nvPr/>
        </p:nvSpPr>
        <p:spPr bwMode="auto">
          <a:xfrm>
            <a:off x="4081463" y="9485313"/>
            <a:ext cx="2757487" cy="569912"/>
          </a:xfrm>
          <a:prstGeom prst="roundRect">
            <a:avLst>
              <a:gd name="adj" fmla="val 16667"/>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FFC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1" u="none" strike="noStrike" cap="none" normalizeH="0" baseline="0">
                <a:ln>
                  <a:noFill/>
                </a:ln>
                <a:solidFill>
                  <a:schemeClr val="tx1"/>
                </a:solidFill>
                <a:effectLst/>
                <a:latin typeface="Century Gothic" panose="020B0502020202020204" pitchFamily="34" charset="0"/>
              </a:rPr>
              <a:t>Peer checked:</a:t>
            </a:r>
            <a:br>
              <a:rPr kumimoji="0" lang="en-GB" altLang="en-US" sz="1000" b="1" i="1" u="none" strike="noStrike" cap="none" normalizeH="0" baseline="0">
                <a:ln>
                  <a:noFill/>
                </a:ln>
                <a:solidFill>
                  <a:schemeClr val="tx1"/>
                </a:solidFill>
                <a:effectLst/>
                <a:latin typeface="Century Gothic" panose="020B0502020202020204" pitchFamily="34" charset="0"/>
              </a:rPr>
            </a:br>
            <a:r>
              <a:rPr kumimoji="0" lang="en-GB" altLang="en-US" sz="1000" b="0" i="0" u="none" strike="noStrike" cap="none" normalizeH="0" baseline="0">
                <a:ln>
                  <a:noFill/>
                </a:ln>
                <a:solidFill>
                  <a:srgbClr val="000000"/>
                </a:solidFill>
                <a:effectLst/>
                <a:latin typeface="Century Gothic" panose="020B0502020202020204" pitchFamily="34" charset="0"/>
              </a:rPr>
              <a:t>Sign:				Date: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7"/>
          <p:cNvSpPr txBox="1">
            <a:spLocks noChangeArrowheads="1"/>
          </p:cNvSpPr>
          <p:nvPr/>
        </p:nvSpPr>
        <p:spPr bwMode="auto">
          <a:xfrm>
            <a:off x="82550" y="2133600"/>
            <a:ext cx="6656388" cy="3425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1" u="none" strike="noStrike" cap="none" normalizeH="0" baseline="0">
                <a:ln>
                  <a:noFill/>
                </a:ln>
                <a:solidFill>
                  <a:srgbClr val="000000"/>
                </a:solidFill>
                <a:effectLst/>
                <a:latin typeface="Calibri" panose="020F0502020204030204" pitchFamily="34" charset="0"/>
              </a:rPr>
              <a:t>Main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rgbClr val="000000"/>
                </a:solidFill>
                <a:effectLst/>
                <a:latin typeface="Calibri" panose="020F0502020204030204" pitchFamily="34" charset="0"/>
              </a:rPr>
              <a:t>I have designed my pizza for a person who’s specific food choice is________________________________</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02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425" y="3579813"/>
            <a:ext cx="4540250" cy="4519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9153848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DA2702CFD07D4FB0355BBBC0CED76D" ma:contentTypeVersion="6" ma:contentTypeDescription="Create a new document." ma:contentTypeScope="" ma:versionID="68ac0f0591546e6fa3d08dca5175538c">
  <xsd:schema xmlns:xsd="http://www.w3.org/2001/XMLSchema" xmlns:xs="http://www.w3.org/2001/XMLSchema" xmlns:p="http://schemas.microsoft.com/office/2006/metadata/properties" xmlns:ns2="1484f3dc-1be1-4c1c-8907-1e35d0dd9690" targetNamespace="http://schemas.microsoft.com/office/2006/metadata/properties" ma:root="true" ma:fieldsID="e0e20ecc8d7035a40d11e458f05572df" ns2:_="">
    <xsd:import namespace="1484f3dc-1be1-4c1c-8907-1e35d0dd969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4f3dc-1be1-4c1c-8907-1e35d0dd96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B43F3BD-B78A-4F69-B198-3D64F38C734D}"/>
</file>

<file path=customXml/itemProps2.xml><?xml version="1.0" encoding="utf-8"?>
<ds:datastoreItem xmlns:ds="http://schemas.openxmlformats.org/officeDocument/2006/customXml" ds:itemID="{659FC88A-8319-4032-91FC-743FE4C9A852}"/>
</file>

<file path=customXml/itemProps3.xml><?xml version="1.0" encoding="utf-8"?>
<ds:datastoreItem xmlns:ds="http://schemas.openxmlformats.org/officeDocument/2006/customXml" ds:itemID="{0A0395F1-4D61-4F8D-999B-101F940018A3}"/>
</file>

<file path=docProps/app.xml><?xml version="1.0" encoding="utf-8"?>
<Properties xmlns="http://schemas.openxmlformats.org/officeDocument/2006/extended-properties" xmlns:vt="http://schemas.openxmlformats.org/officeDocument/2006/docPropsVTypes">
  <Template>Office Theme</Template>
  <TotalTime>7</TotalTime>
  <Words>847</Words>
  <Application>Microsoft Office PowerPoint</Application>
  <PresentationFormat>A4 Paper (210x297 mm)</PresentationFormat>
  <Paragraphs>243</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Giddings</dc:creator>
  <cp:lastModifiedBy>rebecca giddings</cp:lastModifiedBy>
  <cp:revision>2</cp:revision>
  <dcterms:created xsi:type="dcterms:W3CDTF">2020-03-12T12:31:52Z</dcterms:created>
  <dcterms:modified xsi:type="dcterms:W3CDTF">2020-03-24T12:18:44Z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0x010100CBDA2702CFD07D4FB0355BBBC0CED76D</vt:lpwstr>
  </property>
</Properties>
</file>