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540" r:id="rId5"/>
    <p:sldId id="316" r:id="rId6"/>
    <p:sldId id="541" r:id="rId7"/>
    <p:sldId id="265" r:id="rId8"/>
    <p:sldId id="317" r:id="rId9"/>
    <p:sldId id="266" r:id="rId10"/>
    <p:sldId id="318" r:id="rId11"/>
    <p:sldId id="319" r:id="rId12"/>
    <p:sldId id="320" r:id="rId13"/>
    <p:sldId id="261" r:id="rId14"/>
    <p:sldId id="321" r:id="rId15"/>
    <p:sldId id="322" r:id="rId16"/>
    <p:sldId id="323" r:id="rId17"/>
    <p:sldId id="324" r:id="rId18"/>
    <p:sldId id="325" r:id="rId19"/>
    <p:sldId id="32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5" autoAdjust="0"/>
    <p:restoredTop sz="94660"/>
  </p:normalViewPr>
  <p:slideViewPr>
    <p:cSldViewPr snapToGrid="0">
      <p:cViewPr varScale="1">
        <p:scale>
          <a:sx n="90" d="100"/>
          <a:sy n="90" d="100"/>
        </p:scale>
        <p:origin x="8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2E5F9-57AE-4298-9B9F-57A99C728F73}" type="datetimeFigureOut">
              <a:rPr lang="en-GB" smtClean="0"/>
              <a:t>11/09/2020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F0421-520B-4163-B061-253BF3459DC1}" type="slidenum">
              <a:rPr lang="en-GB" smtClean="0"/>
              <a:t>‹#›</a:t>
            </a:fld>
            <a:endParaRPr lang="en-GB"/>
          </a:p>
        </p:txBody>
      </p:sp>
    </p:spTree>
    <p:extLst>
      <p:ext uri="{BB962C8B-B14F-4D97-AF65-F5344CB8AC3E}">
        <p14:creationId xmlns:p14="http://schemas.microsoft.com/office/powerpoint/2010/main" val="256309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Ciliated</a:t>
            </a:r>
            <a:r>
              <a:rPr lang="en-GB" baseline="0" dirty="0"/>
              <a:t> cell: By Esaah6 (Own work) [CC BY-SA 3.0 (https://creativecommons.org/licenses/by-sa/3.0)], via Wikimedia Commons</a:t>
            </a:r>
            <a:endParaRPr lang="en-GB" dirty="0"/>
          </a:p>
          <a:p>
            <a:endParaRPr lang="en-GB" dirty="0"/>
          </a:p>
        </p:txBody>
      </p:sp>
      <p:sp>
        <p:nvSpPr>
          <p:cNvPr id="4" name="Slide Number Placeholder 3"/>
          <p:cNvSpPr>
            <a:spLocks noGrp="1"/>
          </p:cNvSpPr>
          <p:nvPr>
            <p:ph type="sldNum" sz="quarter" idx="10"/>
          </p:nvPr>
        </p:nvSpPr>
        <p:spPr/>
        <p:txBody>
          <a:bodyPr/>
          <a:lstStyle/>
          <a:p>
            <a:fld id="{47A656BE-79A5-49CC-9B22-79AC758FB468}"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9978A9-084C-4206-9F28-47C6B767D282}"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D9205C-821A-4FA1-8C94-9472720CE8A8}" type="slidenum">
              <a:rPr lang="en-GB" smtClean="0"/>
              <a:t>‹#›</a:t>
            </a:fld>
            <a:endParaRPr lang="en-GB"/>
          </a:p>
        </p:txBody>
      </p:sp>
    </p:spTree>
    <p:extLst>
      <p:ext uri="{BB962C8B-B14F-4D97-AF65-F5344CB8AC3E}">
        <p14:creationId xmlns:p14="http://schemas.microsoft.com/office/powerpoint/2010/main" val="103838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978A9-084C-4206-9F28-47C6B767D282}"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D9205C-821A-4FA1-8C94-9472720CE8A8}" type="slidenum">
              <a:rPr lang="en-GB" smtClean="0"/>
              <a:t>‹#›</a:t>
            </a:fld>
            <a:endParaRPr lang="en-GB"/>
          </a:p>
        </p:txBody>
      </p:sp>
    </p:spTree>
    <p:extLst>
      <p:ext uri="{BB962C8B-B14F-4D97-AF65-F5344CB8AC3E}">
        <p14:creationId xmlns:p14="http://schemas.microsoft.com/office/powerpoint/2010/main" val="256422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978A9-084C-4206-9F28-47C6B767D282}"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D9205C-821A-4FA1-8C94-9472720CE8A8}" type="slidenum">
              <a:rPr lang="en-GB" smtClean="0"/>
              <a:t>‹#›</a:t>
            </a:fld>
            <a:endParaRPr lang="en-GB"/>
          </a:p>
        </p:txBody>
      </p:sp>
    </p:spTree>
    <p:extLst>
      <p:ext uri="{BB962C8B-B14F-4D97-AF65-F5344CB8AC3E}">
        <p14:creationId xmlns:p14="http://schemas.microsoft.com/office/powerpoint/2010/main" val="411511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978A9-084C-4206-9F28-47C6B767D282}"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D9205C-821A-4FA1-8C94-9472720CE8A8}" type="slidenum">
              <a:rPr lang="en-GB" smtClean="0"/>
              <a:t>‹#›</a:t>
            </a:fld>
            <a:endParaRPr lang="en-GB"/>
          </a:p>
        </p:txBody>
      </p:sp>
    </p:spTree>
    <p:extLst>
      <p:ext uri="{BB962C8B-B14F-4D97-AF65-F5344CB8AC3E}">
        <p14:creationId xmlns:p14="http://schemas.microsoft.com/office/powerpoint/2010/main" val="65547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9978A9-084C-4206-9F28-47C6B767D282}"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D9205C-821A-4FA1-8C94-9472720CE8A8}" type="slidenum">
              <a:rPr lang="en-GB" smtClean="0"/>
              <a:t>‹#›</a:t>
            </a:fld>
            <a:endParaRPr lang="en-GB"/>
          </a:p>
        </p:txBody>
      </p:sp>
    </p:spTree>
    <p:extLst>
      <p:ext uri="{BB962C8B-B14F-4D97-AF65-F5344CB8AC3E}">
        <p14:creationId xmlns:p14="http://schemas.microsoft.com/office/powerpoint/2010/main" val="364865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9978A9-084C-4206-9F28-47C6B767D282}"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D9205C-821A-4FA1-8C94-9472720CE8A8}" type="slidenum">
              <a:rPr lang="en-GB" smtClean="0"/>
              <a:t>‹#›</a:t>
            </a:fld>
            <a:endParaRPr lang="en-GB"/>
          </a:p>
        </p:txBody>
      </p:sp>
    </p:spTree>
    <p:extLst>
      <p:ext uri="{BB962C8B-B14F-4D97-AF65-F5344CB8AC3E}">
        <p14:creationId xmlns:p14="http://schemas.microsoft.com/office/powerpoint/2010/main" val="320082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9978A9-084C-4206-9F28-47C6B767D282}" type="datetimeFigureOut">
              <a:rPr lang="en-GB" smtClean="0"/>
              <a:t>11/09/2020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D9205C-821A-4FA1-8C94-9472720CE8A8}" type="slidenum">
              <a:rPr lang="en-GB" smtClean="0"/>
              <a:t>‹#›</a:t>
            </a:fld>
            <a:endParaRPr lang="en-GB"/>
          </a:p>
        </p:txBody>
      </p:sp>
    </p:spTree>
    <p:extLst>
      <p:ext uri="{BB962C8B-B14F-4D97-AF65-F5344CB8AC3E}">
        <p14:creationId xmlns:p14="http://schemas.microsoft.com/office/powerpoint/2010/main" val="185264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9978A9-084C-4206-9F28-47C6B767D282}" type="datetimeFigureOut">
              <a:rPr lang="en-GB" smtClean="0"/>
              <a:t>11/09/2020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D9205C-821A-4FA1-8C94-9472720CE8A8}" type="slidenum">
              <a:rPr lang="en-GB" smtClean="0"/>
              <a:t>‹#›</a:t>
            </a:fld>
            <a:endParaRPr lang="en-GB"/>
          </a:p>
        </p:txBody>
      </p:sp>
    </p:spTree>
    <p:extLst>
      <p:ext uri="{BB962C8B-B14F-4D97-AF65-F5344CB8AC3E}">
        <p14:creationId xmlns:p14="http://schemas.microsoft.com/office/powerpoint/2010/main" val="269687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978A9-084C-4206-9F28-47C6B767D282}" type="datetimeFigureOut">
              <a:rPr lang="en-GB" smtClean="0"/>
              <a:t>11/09/2020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D9205C-821A-4FA1-8C94-9472720CE8A8}" type="slidenum">
              <a:rPr lang="en-GB" smtClean="0"/>
              <a:t>‹#›</a:t>
            </a:fld>
            <a:endParaRPr lang="en-GB"/>
          </a:p>
        </p:txBody>
      </p:sp>
    </p:spTree>
    <p:extLst>
      <p:ext uri="{BB962C8B-B14F-4D97-AF65-F5344CB8AC3E}">
        <p14:creationId xmlns:p14="http://schemas.microsoft.com/office/powerpoint/2010/main" val="85811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9978A9-084C-4206-9F28-47C6B767D282}"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D9205C-821A-4FA1-8C94-9472720CE8A8}" type="slidenum">
              <a:rPr lang="en-GB" smtClean="0"/>
              <a:t>‹#›</a:t>
            </a:fld>
            <a:endParaRPr lang="en-GB"/>
          </a:p>
        </p:txBody>
      </p:sp>
    </p:spTree>
    <p:extLst>
      <p:ext uri="{BB962C8B-B14F-4D97-AF65-F5344CB8AC3E}">
        <p14:creationId xmlns:p14="http://schemas.microsoft.com/office/powerpoint/2010/main" val="337972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9978A9-084C-4206-9F28-47C6B767D282}"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D9205C-821A-4FA1-8C94-9472720CE8A8}" type="slidenum">
              <a:rPr lang="en-GB" smtClean="0"/>
              <a:t>‹#›</a:t>
            </a:fld>
            <a:endParaRPr lang="en-GB"/>
          </a:p>
        </p:txBody>
      </p:sp>
    </p:spTree>
    <p:extLst>
      <p:ext uri="{BB962C8B-B14F-4D97-AF65-F5344CB8AC3E}">
        <p14:creationId xmlns:p14="http://schemas.microsoft.com/office/powerpoint/2010/main" val="227325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978A9-084C-4206-9F28-47C6B767D282}" type="datetimeFigureOut">
              <a:rPr lang="en-GB" smtClean="0"/>
              <a:t>11/09/2020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9205C-821A-4FA1-8C94-9472720CE8A8}" type="slidenum">
              <a:rPr lang="en-GB" smtClean="0"/>
              <a:t>‹#›</a:t>
            </a:fld>
            <a:endParaRPr lang="en-GB"/>
          </a:p>
        </p:txBody>
      </p:sp>
    </p:spTree>
    <p:extLst>
      <p:ext uri="{BB962C8B-B14F-4D97-AF65-F5344CB8AC3E}">
        <p14:creationId xmlns:p14="http://schemas.microsoft.com/office/powerpoint/2010/main" val="2646042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lab.concord.org/embeddable.html#interactives/sam/diffusion/2-temperature.js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28600"/>
            <a:ext cx="8686800" cy="1371600"/>
          </a:xfrm>
          <a:prstGeom prst="roundRect">
            <a:avLst/>
          </a:prstGeom>
          <a:solidFill>
            <a:srgbClr val="B4D6F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28600" y="228601"/>
            <a:ext cx="8686800" cy="1470025"/>
          </a:xfrm>
        </p:spPr>
        <p:txBody>
          <a:bodyPr>
            <a:noAutofit/>
          </a:bodyPr>
          <a:lstStyle/>
          <a:p>
            <a:r>
              <a:rPr lang="en-GB" sz="4000" dirty="0">
                <a:latin typeface="Comic Sans MS" pitchFamily="66" charset="0"/>
              </a:rPr>
              <a:t>80/20 – THINK! What do you NEED to cover with your set</a:t>
            </a:r>
          </a:p>
        </p:txBody>
      </p:sp>
      <p:graphicFrame>
        <p:nvGraphicFramePr>
          <p:cNvPr id="5" name="Table 4">
            <a:extLst>
              <a:ext uri="{FF2B5EF4-FFF2-40B4-BE49-F238E27FC236}">
                <a16:creationId xmlns:a16="http://schemas.microsoft.com/office/drawing/2014/main" id="{F482BFA2-B7C9-4418-8E50-B7E3FEE7D1F1}"/>
              </a:ext>
            </a:extLst>
          </p:cNvPr>
          <p:cNvGraphicFramePr>
            <a:graphicFrameLocks noGrp="1"/>
          </p:cNvGraphicFramePr>
          <p:nvPr>
            <p:extLst>
              <p:ext uri="{D42A27DB-BD31-4B8C-83A1-F6EECF244321}">
                <p14:modId xmlns:p14="http://schemas.microsoft.com/office/powerpoint/2010/main" val="69699551"/>
              </p:ext>
            </p:extLst>
          </p:nvPr>
        </p:nvGraphicFramePr>
        <p:xfrm>
          <a:off x="228600" y="1831427"/>
          <a:ext cx="8686800" cy="4663965"/>
        </p:xfrm>
        <a:graphic>
          <a:graphicData uri="http://schemas.openxmlformats.org/drawingml/2006/table">
            <a:tbl>
              <a:tblPr firstRow="1" bandRow="1">
                <a:tableStyleId>{5C22544A-7EE6-4342-B048-85BDC9FD1C3A}</a:tableStyleId>
              </a:tblPr>
              <a:tblGrid>
                <a:gridCol w="1221828">
                  <a:extLst>
                    <a:ext uri="{9D8B030D-6E8A-4147-A177-3AD203B41FA5}">
                      <a16:colId xmlns:a16="http://schemas.microsoft.com/office/drawing/2014/main" val="20000"/>
                    </a:ext>
                  </a:extLst>
                </a:gridCol>
                <a:gridCol w="2343806">
                  <a:extLst>
                    <a:ext uri="{9D8B030D-6E8A-4147-A177-3AD203B41FA5}">
                      <a16:colId xmlns:a16="http://schemas.microsoft.com/office/drawing/2014/main" val="20001"/>
                    </a:ext>
                  </a:extLst>
                </a:gridCol>
                <a:gridCol w="5121166">
                  <a:extLst>
                    <a:ext uri="{9D8B030D-6E8A-4147-A177-3AD203B41FA5}">
                      <a16:colId xmlns:a16="http://schemas.microsoft.com/office/drawing/2014/main" val="20002"/>
                    </a:ext>
                  </a:extLst>
                </a:gridCol>
              </a:tblGrid>
              <a:tr h="1200285">
                <a:tc>
                  <a:txBody>
                    <a:bodyPr/>
                    <a:lstStyle/>
                    <a:p>
                      <a:r>
                        <a:rPr lang="en-GB" sz="3200" dirty="0">
                          <a:solidFill>
                            <a:schemeClr val="tx1"/>
                          </a:solidFill>
                        </a:rPr>
                        <a:t>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200" dirty="0">
                          <a:solidFill>
                            <a:schemeClr val="tx1"/>
                          </a:solidFill>
                        </a:rPr>
                        <a:t>Learning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200" dirty="0">
                          <a:solidFill>
                            <a:schemeClr val="tx1"/>
                          </a:solidFill>
                        </a:rPr>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25934">
                <a:tc>
                  <a:txBody>
                    <a:bodyPr/>
                    <a:lstStyle/>
                    <a:p>
                      <a:pPr algn="ctr"/>
                      <a:r>
                        <a:rPr lang="en-GB" sz="2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GB" sz="3200" dirty="0">
                          <a:solidFill>
                            <a:schemeClr val="tx1"/>
                          </a:solidFill>
                        </a:rPr>
                        <a:t>Describe how substances diffuse in and out </a:t>
                      </a:r>
                      <a:r>
                        <a:rPr lang="en-GB" sz="3200">
                          <a:solidFill>
                            <a:schemeClr val="tx1"/>
                          </a:solidFill>
                        </a:rPr>
                        <a:t>of cells</a:t>
                      </a:r>
                      <a:endParaRPr lang="en-GB"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457200" indent="-457200">
                        <a:buFont typeface="Arial" panose="020B0604020202020204" pitchFamily="34" charset="0"/>
                        <a:buChar char="•"/>
                      </a:pPr>
                      <a:r>
                        <a:rPr lang="en-US" sz="2400" dirty="0">
                          <a:latin typeface="Comic Sans MS" panose="030F0702030302020204" pitchFamily="66" charset="0"/>
                        </a:rPr>
                        <a:t>Recall some substances that move into and out of cells</a:t>
                      </a:r>
                    </a:p>
                    <a:p>
                      <a:pPr marL="457200" indent="-457200">
                        <a:buFont typeface="Arial" panose="020B0604020202020204" pitchFamily="34" charset="0"/>
                        <a:buChar char="•"/>
                      </a:pPr>
                      <a:endParaRPr lang="en-US" sz="2400" dirty="0">
                        <a:latin typeface="Comic Sans MS" panose="030F0702030302020204" pitchFamily="66" charset="0"/>
                      </a:endParaRPr>
                    </a:p>
                    <a:p>
                      <a:pPr marL="457200" indent="-457200">
                        <a:buFont typeface="Arial" panose="020B0604020202020204" pitchFamily="34" charset="0"/>
                        <a:buChar char="•"/>
                      </a:pPr>
                      <a:r>
                        <a:rPr lang="en-US" sz="2400" dirty="0">
                          <a:latin typeface="Comic Sans MS" panose="030F0702030302020204" pitchFamily="66" charset="0"/>
                        </a:rPr>
                        <a:t>Describe the process of diffusion</a:t>
                      </a:r>
                    </a:p>
                    <a:p>
                      <a:pPr marL="457200" indent="-457200">
                        <a:buFont typeface="Arial" panose="020B0604020202020204" pitchFamily="34" charset="0"/>
                        <a:buChar char="•"/>
                      </a:pPr>
                      <a:endParaRPr lang="en-US" sz="2400" dirty="0">
                        <a:latin typeface="Comic Sans MS" panose="030F0702030302020204" pitchFamily="66" charset="0"/>
                      </a:endParaRPr>
                    </a:p>
                    <a:p>
                      <a:pPr marL="457200" indent="-457200">
                        <a:buFont typeface="Arial" panose="020B0604020202020204" pitchFamily="34" charset="0"/>
                        <a:buChar char="•"/>
                      </a:pPr>
                      <a:r>
                        <a:rPr lang="en-US" sz="2400" dirty="0">
                          <a:latin typeface="Comic Sans MS" panose="030F0702030302020204" pitchFamily="66" charset="0"/>
                        </a:rPr>
                        <a:t>Describe some factors which may effect the rate of diffusion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37461">
                <a:tc>
                  <a:txBody>
                    <a:bodyPr/>
                    <a:lstStyle/>
                    <a:p>
                      <a:pPr algn="ctr"/>
                      <a:r>
                        <a:rPr lang="en-GB" sz="2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00285">
                <a:tc>
                  <a:txBody>
                    <a:bodyPr/>
                    <a:lstStyle/>
                    <a:p>
                      <a:pPr algn="ctr"/>
                      <a:r>
                        <a:rPr lang="en-GB" sz="2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150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09837"/>
            <a:ext cx="1928813" cy="2000250"/>
          </a:xfrm>
          <a:prstGeom prst="rect">
            <a:avLst/>
          </a:prstGeom>
          <a:solidFill>
            <a:srgbClr val="CBF5F4"/>
          </a:solidFill>
          <a:ln w="28575">
            <a:solidFill>
              <a:schemeClr val="accent3"/>
            </a:soli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GB"/>
          </a:p>
        </p:txBody>
      </p:sp>
      <p:sp>
        <p:nvSpPr>
          <p:cNvPr id="5" name="Flowchart: Connector 4"/>
          <p:cNvSpPr/>
          <p:nvPr/>
        </p:nvSpPr>
        <p:spPr>
          <a:xfrm>
            <a:off x="1320819" y="1049119"/>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6" name="Flowchart: Connector 5"/>
          <p:cNvSpPr/>
          <p:nvPr/>
        </p:nvSpPr>
        <p:spPr>
          <a:xfrm>
            <a:off x="820756" y="119199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7" name="Flowchart: Connector 6"/>
          <p:cNvSpPr/>
          <p:nvPr/>
        </p:nvSpPr>
        <p:spPr>
          <a:xfrm>
            <a:off x="1820881" y="90624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8" name="Flowchart: Connector 7"/>
          <p:cNvSpPr/>
          <p:nvPr/>
        </p:nvSpPr>
        <p:spPr>
          <a:xfrm>
            <a:off x="1463694" y="62049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9" name="Flowchart: Connector 8"/>
          <p:cNvSpPr/>
          <p:nvPr/>
        </p:nvSpPr>
        <p:spPr>
          <a:xfrm>
            <a:off x="963631" y="763369"/>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0" name="Flowchart: Connector 9"/>
          <p:cNvSpPr/>
          <p:nvPr/>
        </p:nvSpPr>
        <p:spPr>
          <a:xfrm>
            <a:off x="535006" y="176349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1" name="Flowchart: Connector 10"/>
          <p:cNvSpPr/>
          <p:nvPr/>
        </p:nvSpPr>
        <p:spPr>
          <a:xfrm>
            <a:off x="606444" y="62049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2" name="Flowchart: Connector 11"/>
          <p:cNvSpPr/>
          <p:nvPr/>
        </p:nvSpPr>
        <p:spPr>
          <a:xfrm>
            <a:off x="463569" y="1049119"/>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3" name="Flowchart: Connector 12"/>
          <p:cNvSpPr/>
          <p:nvPr/>
        </p:nvSpPr>
        <p:spPr>
          <a:xfrm>
            <a:off x="2035194" y="62049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4" name="Flowchart: Connector 13"/>
          <p:cNvSpPr/>
          <p:nvPr/>
        </p:nvSpPr>
        <p:spPr>
          <a:xfrm>
            <a:off x="1177944" y="147774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5" name="Flowchart: Connector 14"/>
          <p:cNvSpPr/>
          <p:nvPr/>
        </p:nvSpPr>
        <p:spPr>
          <a:xfrm>
            <a:off x="1606569" y="1406307"/>
            <a:ext cx="214312"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6" name="Flowchart: Connector 15"/>
          <p:cNvSpPr/>
          <p:nvPr/>
        </p:nvSpPr>
        <p:spPr>
          <a:xfrm>
            <a:off x="1963756" y="1263432"/>
            <a:ext cx="214313"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7" name="Flowchart: Connector 16"/>
          <p:cNvSpPr/>
          <p:nvPr/>
        </p:nvSpPr>
        <p:spPr>
          <a:xfrm>
            <a:off x="892194" y="1692057"/>
            <a:ext cx="214312"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8" name="Flowchart: Connector 17"/>
          <p:cNvSpPr/>
          <p:nvPr/>
        </p:nvSpPr>
        <p:spPr>
          <a:xfrm>
            <a:off x="1963756" y="1620619"/>
            <a:ext cx="214313"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Flowchart: Connector 18"/>
          <p:cNvSpPr/>
          <p:nvPr/>
        </p:nvSpPr>
        <p:spPr>
          <a:xfrm>
            <a:off x="1678006" y="1763494"/>
            <a:ext cx="214313"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Flowchart: Connector 19"/>
          <p:cNvSpPr/>
          <p:nvPr/>
        </p:nvSpPr>
        <p:spPr>
          <a:xfrm>
            <a:off x="1320819" y="1763494"/>
            <a:ext cx="214312"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Flowchart: Connector 20"/>
          <p:cNvSpPr/>
          <p:nvPr/>
        </p:nvSpPr>
        <p:spPr>
          <a:xfrm>
            <a:off x="1222394" y="2050832"/>
            <a:ext cx="214312"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Flowchart: Connector 21"/>
          <p:cNvSpPr/>
          <p:nvPr/>
        </p:nvSpPr>
        <p:spPr>
          <a:xfrm>
            <a:off x="2035194" y="1977807"/>
            <a:ext cx="214312"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Flowchart: Connector 22"/>
          <p:cNvSpPr/>
          <p:nvPr/>
        </p:nvSpPr>
        <p:spPr>
          <a:xfrm>
            <a:off x="1749444" y="2120682"/>
            <a:ext cx="214312"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Flowchart: Connector 23"/>
          <p:cNvSpPr/>
          <p:nvPr/>
        </p:nvSpPr>
        <p:spPr>
          <a:xfrm>
            <a:off x="790594" y="2123857"/>
            <a:ext cx="214312"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Rectangle 24"/>
          <p:cNvSpPr/>
          <p:nvPr/>
        </p:nvSpPr>
        <p:spPr>
          <a:xfrm>
            <a:off x="2514600" y="381000"/>
            <a:ext cx="1928813" cy="2000250"/>
          </a:xfrm>
          <a:prstGeom prst="rect">
            <a:avLst/>
          </a:prstGeom>
          <a:solidFill>
            <a:srgbClr val="CBF5F4"/>
          </a:solidFill>
          <a:ln w="28575">
            <a:solidFill>
              <a:schemeClr val="accent3"/>
            </a:soli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GB"/>
          </a:p>
        </p:txBody>
      </p:sp>
      <p:sp>
        <p:nvSpPr>
          <p:cNvPr id="26" name="Flowchart: Connector 25"/>
          <p:cNvSpPr/>
          <p:nvPr/>
        </p:nvSpPr>
        <p:spPr>
          <a:xfrm>
            <a:off x="3463944" y="1049119"/>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27" name="Flowchart: Connector 26"/>
          <p:cNvSpPr/>
          <p:nvPr/>
        </p:nvSpPr>
        <p:spPr>
          <a:xfrm>
            <a:off x="2963881" y="119199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28" name="Flowchart: Connector 27"/>
          <p:cNvSpPr/>
          <p:nvPr/>
        </p:nvSpPr>
        <p:spPr>
          <a:xfrm>
            <a:off x="3964006" y="90624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29" name="Flowchart: Connector 28"/>
          <p:cNvSpPr/>
          <p:nvPr/>
        </p:nvSpPr>
        <p:spPr>
          <a:xfrm>
            <a:off x="3606819" y="62049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0" name="Flowchart: Connector 29"/>
          <p:cNvSpPr/>
          <p:nvPr/>
        </p:nvSpPr>
        <p:spPr>
          <a:xfrm>
            <a:off x="3106756" y="763369"/>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1" name="Flowchart: Connector 30"/>
          <p:cNvSpPr/>
          <p:nvPr/>
        </p:nvSpPr>
        <p:spPr>
          <a:xfrm>
            <a:off x="2678131" y="176349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2" name="Flowchart: Connector 31"/>
          <p:cNvSpPr/>
          <p:nvPr/>
        </p:nvSpPr>
        <p:spPr>
          <a:xfrm>
            <a:off x="2749569" y="62049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3" name="Flowchart: Connector 32"/>
          <p:cNvSpPr/>
          <p:nvPr/>
        </p:nvSpPr>
        <p:spPr>
          <a:xfrm>
            <a:off x="2606694" y="1049119"/>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4" name="Flowchart: Connector 33"/>
          <p:cNvSpPr/>
          <p:nvPr/>
        </p:nvSpPr>
        <p:spPr>
          <a:xfrm>
            <a:off x="4178319" y="62049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5" name="Flowchart: Connector 34"/>
          <p:cNvSpPr/>
          <p:nvPr/>
        </p:nvSpPr>
        <p:spPr>
          <a:xfrm>
            <a:off x="3463944" y="1692057"/>
            <a:ext cx="214312"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6" name="Flowchart: Connector 35"/>
          <p:cNvSpPr/>
          <p:nvPr/>
        </p:nvSpPr>
        <p:spPr>
          <a:xfrm>
            <a:off x="4035444" y="1549182"/>
            <a:ext cx="214312"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7" name="Flowchart: Connector 36"/>
          <p:cNvSpPr/>
          <p:nvPr/>
        </p:nvSpPr>
        <p:spPr>
          <a:xfrm>
            <a:off x="4106881" y="1263432"/>
            <a:ext cx="214313"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8" name="Flowchart: Connector 37"/>
          <p:cNvSpPr/>
          <p:nvPr/>
        </p:nvSpPr>
        <p:spPr>
          <a:xfrm>
            <a:off x="3035319" y="1834932"/>
            <a:ext cx="214312"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9" name="Flowchart: Connector 38"/>
          <p:cNvSpPr/>
          <p:nvPr/>
        </p:nvSpPr>
        <p:spPr>
          <a:xfrm>
            <a:off x="3749694" y="1191994"/>
            <a:ext cx="214312"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 name="Flowchart: Connector 39"/>
          <p:cNvSpPr/>
          <p:nvPr/>
        </p:nvSpPr>
        <p:spPr>
          <a:xfrm>
            <a:off x="3821131" y="1763494"/>
            <a:ext cx="214313"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1" name="Flowchart: Connector 40"/>
          <p:cNvSpPr/>
          <p:nvPr/>
        </p:nvSpPr>
        <p:spPr>
          <a:xfrm>
            <a:off x="3321069" y="1263432"/>
            <a:ext cx="214312"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2" name="Flowchart: Connector 41"/>
          <p:cNvSpPr/>
          <p:nvPr/>
        </p:nvSpPr>
        <p:spPr>
          <a:xfrm>
            <a:off x="3463944" y="2120682"/>
            <a:ext cx="214312"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 name="Flowchart: Connector 42"/>
          <p:cNvSpPr/>
          <p:nvPr/>
        </p:nvSpPr>
        <p:spPr>
          <a:xfrm>
            <a:off x="4178319" y="1977807"/>
            <a:ext cx="214312"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4" name="Flowchart: Connector 43"/>
          <p:cNvSpPr/>
          <p:nvPr/>
        </p:nvSpPr>
        <p:spPr>
          <a:xfrm>
            <a:off x="3892569" y="2120682"/>
            <a:ext cx="214312"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5" name="Flowchart: Connector 44"/>
          <p:cNvSpPr/>
          <p:nvPr/>
        </p:nvSpPr>
        <p:spPr>
          <a:xfrm>
            <a:off x="2678131" y="2049244"/>
            <a:ext cx="214313"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6" name="Rectangle 45"/>
          <p:cNvSpPr/>
          <p:nvPr/>
        </p:nvSpPr>
        <p:spPr>
          <a:xfrm>
            <a:off x="4678381" y="406182"/>
            <a:ext cx="1928813" cy="2000250"/>
          </a:xfrm>
          <a:prstGeom prst="rect">
            <a:avLst/>
          </a:prstGeom>
          <a:solidFill>
            <a:srgbClr val="CBF5F4"/>
          </a:solidFill>
          <a:ln w="28575">
            <a:solidFill>
              <a:schemeClr val="accent3"/>
            </a:soli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GB"/>
          </a:p>
        </p:txBody>
      </p:sp>
      <p:sp>
        <p:nvSpPr>
          <p:cNvPr id="47" name="Flowchart: Connector 46"/>
          <p:cNvSpPr/>
          <p:nvPr/>
        </p:nvSpPr>
        <p:spPr>
          <a:xfrm>
            <a:off x="5607069" y="1049119"/>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48" name="Flowchart: Connector 47"/>
          <p:cNvSpPr/>
          <p:nvPr/>
        </p:nvSpPr>
        <p:spPr>
          <a:xfrm>
            <a:off x="5178444" y="1620619"/>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49" name="Flowchart: Connector 48"/>
          <p:cNvSpPr/>
          <p:nvPr/>
        </p:nvSpPr>
        <p:spPr>
          <a:xfrm>
            <a:off x="6107131" y="90624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50" name="Flowchart: Connector 49"/>
          <p:cNvSpPr/>
          <p:nvPr/>
        </p:nvSpPr>
        <p:spPr>
          <a:xfrm>
            <a:off x="5749944" y="62049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51" name="Flowchart: Connector 50"/>
          <p:cNvSpPr/>
          <p:nvPr/>
        </p:nvSpPr>
        <p:spPr>
          <a:xfrm>
            <a:off x="5249881" y="763369"/>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52" name="Flowchart: Connector 51"/>
          <p:cNvSpPr/>
          <p:nvPr/>
        </p:nvSpPr>
        <p:spPr>
          <a:xfrm>
            <a:off x="4821256" y="176349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53" name="Flowchart: Connector 52"/>
          <p:cNvSpPr/>
          <p:nvPr/>
        </p:nvSpPr>
        <p:spPr>
          <a:xfrm>
            <a:off x="4892694" y="62049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54" name="Flowchart: Connector 53"/>
          <p:cNvSpPr/>
          <p:nvPr/>
        </p:nvSpPr>
        <p:spPr>
          <a:xfrm>
            <a:off x="4749819" y="1049119"/>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55" name="Flowchart: Connector 54"/>
          <p:cNvSpPr/>
          <p:nvPr/>
        </p:nvSpPr>
        <p:spPr>
          <a:xfrm>
            <a:off x="6321444" y="62049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56" name="Flowchart: Connector 55"/>
          <p:cNvSpPr/>
          <p:nvPr/>
        </p:nvSpPr>
        <p:spPr>
          <a:xfrm>
            <a:off x="5607069" y="1692057"/>
            <a:ext cx="214312"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57" name="Flowchart: Connector 56"/>
          <p:cNvSpPr/>
          <p:nvPr/>
        </p:nvSpPr>
        <p:spPr>
          <a:xfrm>
            <a:off x="6178569" y="1549182"/>
            <a:ext cx="214312"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58" name="Flowchart: Connector 57"/>
          <p:cNvSpPr/>
          <p:nvPr/>
        </p:nvSpPr>
        <p:spPr>
          <a:xfrm>
            <a:off x="5964256" y="2120682"/>
            <a:ext cx="214313"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59" name="Flowchart: Connector 58"/>
          <p:cNvSpPr/>
          <p:nvPr/>
        </p:nvSpPr>
        <p:spPr>
          <a:xfrm>
            <a:off x="5249881" y="204924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60" name="Flowchart: Connector 59"/>
          <p:cNvSpPr/>
          <p:nvPr/>
        </p:nvSpPr>
        <p:spPr>
          <a:xfrm>
            <a:off x="5892819" y="1191994"/>
            <a:ext cx="214312"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Flowchart: Connector 60"/>
          <p:cNvSpPr/>
          <p:nvPr/>
        </p:nvSpPr>
        <p:spPr>
          <a:xfrm>
            <a:off x="5964256" y="1763494"/>
            <a:ext cx="214313"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2" name="Flowchart: Connector 61"/>
          <p:cNvSpPr/>
          <p:nvPr/>
        </p:nvSpPr>
        <p:spPr>
          <a:xfrm>
            <a:off x="5464194" y="1263432"/>
            <a:ext cx="214312"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Flowchart: Connector 62"/>
          <p:cNvSpPr/>
          <p:nvPr/>
        </p:nvSpPr>
        <p:spPr>
          <a:xfrm>
            <a:off x="4821256" y="1406307"/>
            <a:ext cx="214313"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4" name="Flowchart: Connector 63"/>
          <p:cNvSpPr/>
          <p:nvPr/>
        </p:nvSpPr>
        <p:spPr>
          <a:xfrm>
            <a:off x="6321444" y="1977807"/>
            <a:ext cx="214312"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5" name="Flowchart: Connector 64"/>
          <p:cNvSpPr/>
          <p:nvPr/>
        </p:nvSpPr>
        <p:spPr>
          <a:xfrm>
            <a:off x="5107006" y="1049119"/>
            <a:ext cx="214313"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6" name="Flowchart: Connector 65"/>
          <p:cNvSpPr/>
          <p:nvPr/>
        </p:nvSpPr>
        <p:spPr>
          <a:xfrm>
            <a:off x="4821256" y="2049244"/>
            <a:ext cx="214313"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7" name="Rectangle 66"/>
          <p:cNvSpPr/>
          <p:nvPr/>
        </p:nvSpPr>
        <p:spPr>
          <a:xfrm>
            <a:off x="6821506" y="406182"/>
            <a:ext cx="1928813" cy="2000250"/>
          </a:xfrm>
          <a:prstGeom prst="rect">
            <a:avLst/>
          </a:prstGeom>
          <a:solidFill>
            <a:srgbClr val="CBF5F4"/>
          </a:solidFill>
          <a:ln w="28575">
            <a:solidFill>
              <a:schemeClr val="accent3"/>
            </a:soli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GB"/>
          </a:p>
        </p:txBody>
      </p:sp>
      <p:sp>
        <p:nvSpPr>
          <p:cNvPr id="68" name="Flowchart: Connector 67"/>
          <p:cNvSpPr/>
          <p:nvPr/>
        </p:nvSpPr>
        <p:spPr>
          <a:xfrm>
            <a:off x="7964506" y="147774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69" name="Flowchart: Connector 68"/>
          <p:cNvSpPr/>
          <p:nvPr/>
        </p:nvSpPr>
        <p:spPr>
          <a:xfrm>
            <a:off x="7321569" y="1620619"/>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70" name="Flowchart: Connector 69"/>
          <p:cNvSpPr/>
          <p:nvPr/>
        </p:nvSpPr>
        <p:spPr>
          <a:xfrm>
            <a:off x="8250256" y="90624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71" name="Flowchart: Connector 70"/>
          <p:cNvSpPr/>
          <p:nvPr/>
        </p:nvSpPr>
        <p:spPr>
          <a:xfrm>
            <a:off x="7893069" y="62049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72" name="Flowchart: Connector 71"/>
          <p:cNvSpPr/>
          <p:nvPr/>
        </p:nvSpPr>
        <p:spPr>
          <a:xfrm>
            <a:off x="7535881" y="1263432"/>
            <a:ext cx="214313"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73" name="Flowchart: Connector 72"/>
          <p:cNvSpPr/>
          <p:nvPr/>
        </p:nvSpPr>
        <p:spPr>
          <a:xfrm>
            <a:off x="6964381" y="176349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74" name="Flowchart: Connector 73"/>
          <p:cNvSpPr/>
          <p:nvPr/>
        </p:nvSpPr>
        <p:spPr>
          <a:xfrm>
            <a:off x="7035819" y="62049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75" name="Flowchart: Connector 74"/>
          <p:cNvSpPr/>
          <p:nvPr/>
        </p:nvSpPr>
        <p:spPr>
          <a:xfrm>
            <a:off x="6892944" y="1049119"/>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76" name="Flowchart: Connector 75"/>
          <p:cNvSpPr/>
          <p:nvPr/>
        </p:nvSpPr>
        <p:spPr>
          <a:xfrm>
            <a:off x="8464569" y="620494"/>
            <a:ext cx="214312"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77" name="Flowchart: Connector 76"/>
          <p:cNvSpPr/>
          <p:nvPr/>
        </p:nvSpPr>
        <p:spPr>
          <a:xfrm>
            <a:off x="7821631" y="1977807"/>
            <a:ext cx="214313"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78" name="Flowchart: Connector 77"/>
          <p:cNvSpPr/>
          <p:nvPr/>
        </p:nvSpPr>
        <p:spPr>
          <a:xfrm>
            <a:off x="8321694" y="1549182"/>
            <a:ext cx="214312" cy="21431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79" name="Flowchart: Connector 78"/>
          <p:cNvSpPr/>
          <p:nvPr/>
        </p:nvSpPr>
        <p:spPr>
          <a:xfrm>
            <a:off x="8393131" y="204924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80" name="Flowchart: Connector 79"/>
          <p:cNvSpPr/>
          <p:nvPr/>
        </p:nvSpPr>
        <p:spPr>
          <a:xfrm>
            <a:off x="7393006" y="2049244"/>
            <a:ext cx="214313" cy="21431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81" name="Flowchart: Connector 80"/>
          <p:cNvSpPr/>
          <p:nvPr/>
        </p:nvSpPr>
        <p:spPr>
          <a:xfrm>
            <a:off x="8393131" y="1191994"/>
            <a:ext cx="214313"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2" name="Flowchart: Connector 81"/>
          <p:cNvSpPr/>
          <p:nvPr/>
        </p:nvSpPr>
        <p:spPr>
          <a:xfrm>
            <a:off x="7607319" y="477619"/>
            <a:ext cx="214312"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3" name="Flowchart: Connector 82"/>
          <p:cNvSpPr/>
          <p:nvPr/>
        </p:nvSpPr>
        <p:spPr>
          <a:xfrm>
            <a:off x="7821631" y="977682"/>
            <a:ext cx="214313"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4" name="Flowchart: Connector 83"/>
          <p:cNvSpPr/>
          <p:nvPr/>
        </p:nvSpPr>
        <p:spPr>
          <a:xfrm>
            <a:off x="6964381" y="1406307"/>
            <a:ext cx="214313"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5" name="Flowchart: Connector 84"/>
          <p:cNvSpPr/>
          <p:nvPr/>
        </p:nvSpPr>
        <p:spPr>
          <a:xfrm>
            <a:off x="8107381" y="1834932"/>
            <a:ext cx="214313" cy="214312"/>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6" name="Flowchart: Connector 85"/>
          <p:cNvSpPr/>
          <p:nvPr/>
        </p:nvSpPr>
        <p:spPr>
          <a:xfrm>
            <a:off x="7250131" y="1049119"/>
            <a:ext cx="214313"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7" name="Flowchart: Connector 86"/>
          <p:cNvSpPr/>
          <p:nvPr/>
        </p:nvSpPr>
        <p:spPr>
          <a:xfrm>
            <a:off x="6964381" y="2049244"/>
            <a:ext cx="214313" cy="214313"/>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2" name="TextBox 91"/>
          <p:cNvSpPr txBox="1"/>
          <p:nvPr/>
        </p:nvSpPr>
        <p:spPr>
          <a:xfrm>
            <a:off x="2395704" y="75259"/>
            <a:ext cx="389583" cy="584775"/>
          </a:xfrm>
          <a:prstGeom prst="rect">
            <a:avLst/>
          </a:prstGeom>
          <a:solidFill>
            <a:schemeClr val="bg1"/>
          </a:solidFill>
        </p:spPr>
        <p:txBody>
          <a:bodyPr wrap="square" rtlCol="0">
            <a:spAutoFit/>
          </a:bodyPr>
          <a:lstStyle/>
          <a:p>
            <a:r>
              <a:rPr lang="en-GB" sz="3200" b="1" i="1" dirty="0">
                <a:solidFill>
                  <a:srgbClr val="0070C0"/>
                </a:solidFill>
                <a:effectLst>
                  <a:outerShdw blurRad="38100" dist="38100" dir="2700000" algn="tl">
                    <a:srgbClr val="000000">
                      <a:alpha val="43137"/>
                    </a:srgbClr>
                  </a:outerShdw>
                </a:effectLst>
              </a:rPr>
              <a:t>2</a:t>
            </a:r>
          </a:p>
        </p:txBody>
      </p:sp>
      <p:sp>
        <p:nvSpPr>
          <p:cNvPr id="93" name="TextBox 92"/>
          <p:cNvSpPr txBox="1"/>
          <p:nvPr/>
        </p:nvSpPr>
        <p:spPr>
          <a:xfrm>
            <a:off x="172502" y="75259"/>
            <a:ext cx="425303" cy="584775"/>
          </a:xfrm>
          <a:prstGeom prst="rect">
            <a:avLst/>
          </a:prstGeom>
          <a:solidFill>
            <a:schemeClr val="bg1"/>
          </a:solidFill>
        </p:spPr>
        <p:txBody>
          <a:bodyPr wrap="square" rtlCol="0">
            <a:spAutoFit/>
          </a:bodyPr>
          <a:lstStyle/>
          <a:p>
            <a:r>
              <a:rPr lang="en-GB" sz="3200" b="1" i="1" dirty="0">
                <a:solidFill>
                  <a:srgbClr val="0070C0"/>
                </a:solidFill>
                <a:effectLst>
                  <a:outerShdw blurRad="38100" dist="38100" dir="2700000" algn="tl">
                    <a:srgbClr val="000000">
                      <a:alpha val="43137"/>
                    </a:srgbClr>
                  </a:outerShdw>
                </a:effectLst>
              </a:rPr>
              <a:t>1</a:t>
            </a:r>
          </a:p>
        </p:txBody>
      </p:sp>
      <p:sp>
        <p:nvSpPr>
          <p:cNvPr id="94" name="TextBox 93"/>
          <p:cNvSpPr txBox="1"/>
          <p:nvPr/>
        </p:nvSpPr>
        <p:spPr>
          <a:xfrm>
            <a:off x="4555027" y="29738"/>
            <a:ext cx="389583" cy="584775"/>
          </a:xfrm>
          <a:prstGeom prst="rect">
            <a:avLst/>
          </a:prstGeom>
          <a:solidFill>
            <a:schemeClr val="bg1"/>
          </a:solidFill>
        </p:spPr>
        <p:txBody>
          <a:bodyPr wrap="square" rtlCol="0">
            <a:spAutoFit/>
          </a:bodyPr>
          <a:lstStyle/>
          <a:p>
            <a:r>
              <a:rPr lang="en-GB" sz="3200" b="1" i="1" dirty="0">
                <a:solidFill>
                  <a:srgbClr val="0070C0"/>
                </a:solidFill>
                <a:effectLst>
                  <a:outerShdw blurRad="38100" dist="38100" dir="2700000" algn="tl">
                    <a:srgbClr val="000000">
                      <a:alpha val="43137"/>
                    </a:srgbClr>
                  </a:outerShdw>
                </a:effectLst>
              </a:rPr>
              <a:t>3</a:t>
            </a:r>
          </a:p>
        </p:txBody>
      </p:sp>
      <p:sp>
        <p:nvSpPr>
          <p:cNvPr id="95" name="TextBox 94"/>
          <p:cNvSpPr txBox="1"/>
          <p:nvPr/>
        </p:nvSpPr>
        <p:spPr>
          <a:xfrm>
            <a:off x="6698152" y="0"/>
            <a:ext cx="389583" cy="584775"/>
          </a:xfrm>
          <a:prstGeom prst="rect">
            <a:avLst/>
          </a:prstGeom>
          <a:solidFill>
            <a:schemeClr val="bg1"/>
          </a:solidFill>
        </p:spPr>
        <p:txBody>
          <a:bodyPr wrap="square" rtlCol="0">
            <a:spAutoFit/>
          </a:bodyPr>
          <a:lstStyle/>
          <a:p>
            <a:r>
              <a:rPr lang="en-GB" sz="3200" b="1" i="1" dirty="0">
                <a:solidFill>
                  <a:srgbClr val="0070C0"/>
                </a:solidFill>
                <a:effectLst>
                  <a:outerShdw blurRad="38100" dist="38100" dir="2700000" algn="tl">
                    <a:srgbClr val="000000">
                      <a:alpha val="43137"/>
                    </a:srgbClr>
                  </a:outerShdw>
                </a:effectLst>
              </a:rPr>
              <a:t>4</a:t>
            </a:r>
          </a:p>
        </p:txBody>
      </p:sp>
      <p:sp>
        <p:nvSpPr>
          <p:cNvPr id="96" name="TextBox 95"/>
          <p:cNvSpPr txBox="1"/>
          <p:nvPr/>
        </p:nvSpPr>
        <p:spPr>
          <a:xfrm>
            <a:off x="3962400" y="5486400"/>
            <a:ext cx="4876800" cy="830997"/>
          </a:xfrm>
          <a:prstGeom prst="rect">
            <a:avLst/>
          </a:prstGeom>
          <a:noFill/>
          <a:ln>
            <a:solidFill>
              <a:schemeClr val="tx1"/>
            </a:solidFill>
          </a:ln>
        </p:spPr>
        <p:txBody>
          <a:bodyPr wrap="square" rtlCol="0">
            <a:spAutoFit/>
          </a:bodyPr>
          <a:lstStyle/>
          <a:p>
            <a:pPr algn="ctr"/>
            <a:r>
              <a:rPr lang="en-GB" sz="2400" dirty="0"/>
              <a:t>They slowly start to mix due to their random motion</a:t>
            </a:r>
          </a:p>
        </p:txBody>
      </p:sp>
      <p:sp>
        <p:nvSpPr>
          <p:cNvPr id="97" name="TextBox 96"/>
          <p:cNvSpPr txBox="1"/>
          <p:nvPr/>
        </p:nvSpPr>
        <p:spPr>
          <a:xfrm>
            <a:off x="3962400" y="2819400"/>
            <a:ext cx="4876800" cy="461665"/>
          </a:xfrm>
          <a:prstGeom prst="rect">
            <a:avLst/>
          </a:prstGeom>
          <a:noFill/>
          <a:ln>
            <a:solidFill>
              <a:schemeClr val="tx1"/>
            </a:solidFill>
          </a:ln>
        </p:spPr>
        <p:txBody>
          <a:bodyPr wrap="square" rtlCol="0">
            <a:spAutoFit/>
          </a:bodyPr>
          <a:lstStyle/>
          <a:p>
            <a:pPr algn="ctr"/>
            <a:r>
              <a:rPr lang="en-GB" sz="2400" dirty="0"/>
              <a:t>The particles are now nearly diffuse</a:t>
            </a:r>
          </a:p>
        </p:txBody>
      </p:sp>
      <p:sp>
        <p:nvSpPr>
          <p:cNvPr id="98" name="TextBox 97"/>
          <p:cNvSpPr txBox="1"/>
          <p:nvPr/>
        </p:nvSpPr>
        <p:spPr>
          <a:xfrm>
            <a:off x="3962400" y="4724400"/>
            <a:ext cx="4876800" cy="461665"/>
          </a:xfrm>
          <a:prstGeom prst="rect">
            <a:avLst/>
          </a:prstGeom>
          <a:noFill/>
          <a:ln>
            <a:solidFill>
              <a:schemeClr val="tx1"/>
            </a:solidFill>
          </a:ln>
        </p:spPr>
        <p:txBody>
          <a:bodyPr wrap="square" rtlCol="0">
            <a:spAutoFit/>
          </a:bodyPr>
          <a:lstStyle/>
          <a:p>
            <a:pPr algn="ctr"/>
            <a:r>
              <a:rPr lang="en-GB" sz="2400" dirty="0"/>
              <a:t>The particles are fully diffuse</a:t>
            </a:r>
          </a:p>
        </p:txBody>
      </p:sp>
      <p:sp>
        <p:nvSpPr>
          <p:cNvPr id="99" name="TextBox 98"/>
          <p:cNvSpPr txBox="1"/>
          <p:nvPr/>
        </p:nvSpPr>
        <p:spPr>
          <a:xfrm>
            <a:off x="3962400" y="3581400"/>
            <a:ext cx="4876800" cy="830997"/>
          </a:xfrm>
          <a:prstGeom prst="rect">
            <a:avLst/>
          </a:prstGeom>
          <a:noFill/>
          <a:ln>
            <a:solidFill>
              <a:schemeClr val="tx1"/>
            </a:solidFill>
          </a:ln>
        </p:spPr>
        <p:txBody>
          <a:bodyPr wrap="square" rtlCol="0">
            <a:spAutoFit/>
          </a:bodyPr>
          <a:lstStyle/>
          <a:p>
            <a:pPr algn="ctr"/>
            <a:r>
              <a:rPr lang="en-GB" sz="2400" dirty="0"/>
              <a:t>The particles are separate when first put together</a:t>
            </a:r>
          </a:p>
        </p:txBody>
      </p:sp>
      <p:sp>
        <p:nvSpPr>
          <p:cNvPr id="100" name="TextBox 99"/>
          <p:cNvSpPr txBox="1"/>
          <p:nvPr/>
        </p:nvSpPr>
        <p:spPr>
          <a:xfrm>
            <a:off x="228600" y="2819400"/>
            <a:ext cx="3505200" cy="3539430"/>
          </a:xfrm>
          <a:prstGeom prst="rect">
            <a:avLst/>
          </a:prstGeom>
          <a:solidFill>
            <a:srgbClr val="CBF5F4"/>
          </a:solidFill>
        </p:spPr>
        <p:txBody>
          <a:bodyPr wrap="square" rtlCol="0">
            <a:spAutoFit/>
          </a:bodyPr>
          <a:lstStyle/>
          <a:p>
            <a:pPr algn="ctr"/>
            <a:r>
              <a:rPr lang="en-GB" sz="2800" b="1" dirty="0">
                <a:solidFill>
                  <a:srgbClr val="0070C0"/>
                </a:solidFill>
                <a:latin typeface="Comic Sans MS" pitchFamily="66" charset="0"/>
              </a:rPr>
              <a:t>Task: </a:t>
            </a:r>
            <a:r>
              <a:rPr lang="en-GB" sz="2800" dirty="0">
                <a:latin typeface="Comic Sans MS" pitchFamily="66" charset="0"/>
              </a:rPr>
              <a:t>Draw the diagrams above and match the correct statements to the correct diagram to demonstrate the sequence of diffusion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28600" y="0"/>
            <a:ext cx="1447800" cy="153604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228600" y="1600200"/>
            <a:ext cx="1447800" cy="1584004"/>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228600" y="3200400"/>
            <a:ext cx="1447800" cy="1621737"/>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cstate="print"/>
          <a:srcRect/>
          <a:stretch>
            <a:fillRect/>
          </a:stretch>
        </p:blipFill>
        <p:spPr bwMode="auto">
          <a:xfrm>
            <a:off x="228600" y="4953000"/>
            <a:ext cx="1447800" cy="1640840"/>
          </a:xfrm>
          <a:prstGeom prst="rect">
            <a:avLst/>
          </a:prstGeom>
          <a:noFill/>
          <a:ln w="9525">
            <a:noFill/>
            <a:miter lim="800000"/>
            <a:headEnd/>
            <a:tailEnd/>
          </a:ln>
          <a:effectLst/>
        </p:spPr>
      </p:pic>
      <p:sp>
        <p:nvSpPr>
          <p:cNvPr id="74" name="TextBox 73"/>
          <p:cNvSpPr txBox="1"/>
          <p:nvPr/>
        </p:nvSpPr>
        <p:spPr>
          <a:xfrm>
            <a:off x="2057400" y="2133600"/>
            <a:ext cx="4876800" cy="830997"/>
          </a:xfrm>
          <a:prstGeom prst="rect">
            <a:avLst/>
          </a:prstGeom>
          <a:noFill/>
          <a:ln>
            <a:solidFill>
              <a:schemeClr val="tx1"/>
            </a:solidFill>
          </a:ln>
        </p:spPr>
        <p:txBody>
          <a:bodyPr wrap="square" rtlCol="0">
            <a:spAutoFit/>
          </a:bodyPr>
          <a:lstStyle/>
          <a:p>
            <a:pPr algn="ctr"/>
            <a:r>
              <a:rPr lang="en-GB" sz="2400" dirty="0"/>
              <a:t>They slowly start to mix due to their random motion</a:t>
            </a:r>
          </a:p>
        </p:txBody>
      </p:sp>
      <p:sp>
        <p:nvSpPr>
          <p:cNvPr id="75" name="TextBox 74"/>
          <p:cNvSpPr txBox="1"/>
          <p:nvPr/>
        </p:nvSpPr>
        <p:spPr>
          <a:xfrm>
            <a:off x="2057400" y="3886200"/>
            <a:ext cx="4876800" cy="461665"/>
          </a:xfrm>
          <a:prstGeom prst="rect">
            <a:avLst/>
          </a:prstGeom>
          <a:noFill/>
          <a:ln>
            <a:solidFill>
              <a:schemeClr val="tx1"/>
            </a:solidFill>
          </a:ln>
        </p:spPr>
        <p:txBody>
          <a:bodyPr wrap="square" rtlCol="0">
            <a:spAutoFit/>
          </a:bodyPr>
          <a:lstStyle/>
          <a:p>
            <a:pPr algn="ctr"/>
            <a:r>
              <a:rPr lang="en-GB" sz="2400" dirty="0"/>
              <a:t>The particles are now nearly diffuse</a:t>
            </a:r>
          </a:p>
        </p:txBody>
      </p:sp>
      <p:sp>
        <p:nvSpPr>
          <p:cNvPr id="76" name="TextBox 75"/>
          <p:cNvSpPr txBox="1"/>
          <p:nvPr/>
        </p:nvSpPr>
        <p:spPr>
          <a:xfrm>
            <a:off x="2057400" y="5638800"/>
            <a:ext cx="4876800" cy="461665"/>
          </a:xfrm>
          <a:prstGeom prst="rect">
            <a:avLst/>
          </a:prstGeom>
          <a:noFill/>
          <a:ln>
            <a:solidFill>
              <a:schemeClr val="tx1"/>
            </a:solidFill>
          </a:ln>
        </p:spPr>
        <p:txBody>
          <a:bodyPr wrap="square" rtlCol="0">
            <a:spAutoFit/>
          </a:bodyPr>
          <a:lstStyle/>
          <a:p>
            <a:pPr algn="ctr"/>
            <a:r>
              <a:rPr lang="en-GB" sz="2400" dirty="0"/>
              <a:t>The particles are fully diffuse</a:t>
            </a:r>
          </a:p>
        </p:txBody>
      </p:sp>
      <p:sp>
        <p:nvSpPr>
          <p:cNvPr id="77" name="TextBox 76"/>
          <p:cNvSpPr txBox="1"/>
          <p:nvPr/>
        </p:nvSpPr>
        <p:spPr>
          <a:xfrm>
            <a:off x="1981200" y="457200"/>
            <a:ext cx="4876800" cy="830997"/>
          </a:xfrm>
          <a:prstGeom prst="rect">
            <a:avLst/>
          </a:prstGeom>
          <a:noFill/>
          <a:ln>
            <a:solidFill>
              <a:schemeClr val="tx1"/>
            </a:solidFill>
          </a:ln>
        </p:spPr>
        <p:txBody>
          <a:bodyPr wrap="square" rtlCol="0">
            <a:spAutoFit/>
          </a:bodyPr>
          <a:lstStyle/>
          <a:p>
            <a:pPr algn="ctr"/>
            <a:r>
              <a:rPr lang="en-GB" sz="2400" dirty="0"/>
              <a:t>The particles are separate when first put together</a:t>
            </a:r>
          </a:p>
        </p:txBody>
      </p:sp>
      <p:pic>
        <p:nvPicPr>
          <p:cNvPr id="11" name="Picture 2" descr="Mark, Check, Tick, Red, Correct, Symbol, Choice, Yes">
            <a:extLst>
              <a:ext uri="{FF2B5EF4-FFF2-40B4-BE49-F238E27FC236}">
                <a16:creationId xmlns:a16="http://schemas.microsoft.com/office/drawing/2014/main" id="{927D5E3F-AE06-4451-83B2-26E720CAA5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075" y="4971366"/>
            <a:ext cx="1607418" cy="1674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81200" y="2514600"/>
            <a:ext cx="5334000" cy="2209800"/>
          </a:xfrm>
          <a:prstGeom prst="roundRect">
            <a:avLst/>
          </a:prstGeom>
          <a:solidFill>
            <a:srgbClr val="CBF5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52400" y="228601"/>
            <a:ext cx="8229600" cy="762000"/>
          </a:xfrm>
        </p:spPr>
        <p:txBody>
          <a:bodyPr/>
          <a:lstStyle/>
          <a:p>
            <a:pPr>
              <a:buNone/>
            </a:pPr>
            <a:r>
              <a:rPr lang="en-GB" sz="4000" dirty="0">
                <a:solidFill>
                  <a:srgbClr val="0070C0"/>
                </a:solidFill>
                <a:latin typeface="Comic Sans MS" pitchFamily="66" charset="0"/>
              </a:rPr>
              <a:t>Think &gt; Pair &gt; Share!</a:t>
            </a:r>
          </a:p>
          <a:p>
            <a:pPr>
              <a:buNone/>
            </a:pPr>
            <a:endParaRPr lang="en-GB" dirty="0"/>
          </a:p>
        </p:txBody>
      </p:sp>
      <p:sp>
        <p:nvSpPr>
          <p:cNvPr id="4" name="TextBox 3"/>
          <p:cNvSpPr txBox="1"/>
          <p:nvPr/>
        </p:nvSpPr>
        <p:spPr>
          <a:xfrm>
            <a:off x="1828800" y="2743200"/>
            <a:ext cx="5638800" cy="1754326"/>
          </a:xfrm>
          <a:prstGeom prst="rect">
            <a:avLst/>
          </a:prstGeom>
          <a:noFill/>
        </p:spPr>
        <p:txBody>
          <a:bodyPr wrap="square" rtlCol="0">
            <a:spAutoFit/>
          </a:bodyPr>
          <a:lstStyle/>
          <a:p>
            <a:pPr algn="ctr">
              <a:buNone/>
            </a:pPr>
            <a:r>
              <a:rPr lang="en-GB" sz="3600" dirty="0">
                <a:latin typeface="Comic Sans MS" pitchFamily="66" charset="0"/>
              </a:rPr>
              <a:t>What factors might affect the rate of diffusion?</a:t>
            </a:r>
          </a:p>
        </p:txBody>
      </p:sp>
      <p:cxnSp>
        <p:nvCxnSpPr>
          <p:cNvPr id="7" name="Straight Arrow Connector 6"/>
          <p:cNvCxnSpPr>
            <a:stCxn id="5" idx="0"/>
          </p:cNvCxnSpPr>
          <p:nvPr/>
        </p:nvCxnSpPr>
        <p:spPr>
          <a:xfrm flipV="1">
            <a:off x="4648200" y="1828800"/>
            <a:ext cx="2286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715000" y="4724400"/>
            <a:ext cx="3048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362200" y="4724400"/>
            <a:ext cx="5334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57600" y="1219200"/>
            <a:ext cx="4724400" cy="523220"/>
          </a:xfrm>
          <a:prstGeom prst="rect">
            <a:avLst/>
          </a:prstGeom>
          <a:noFill/>
        </p:spPr>
        <p:txBody>
          <a:bodyPr wrap="square" rtlCol="0">
            <a:spAutoFit/>
          </a:bodyPr>
          <a:lstStyle/>
          <a:p>
            <a:pPr algn="ctr"/>
            <a:r>
              <a:rPr lang="en-GB" sz="2800" dirty="0">
                <a:solidFill>
                  <a:srgbClr val="FF0000"/>
                </a:solidFill>
                <a:latin typeface="Comic Sans MS" pitchFamily="66" charset="0"/>
              </a:rPr>
              <a:t>Size of particles</a:t>
            </a:r>
          </a:p>
        </p:txBody>
      </p:sp>
      <p:sp>
        <p:nvSpPr>
          <p:cNvPr id="11" name="TextBox 10"/>
          <p:cNvSpPr txBox="1"/>
          <p:nvPr/>
        </p:nvSpPr>
        <p:spPr>
          <a:xfrm>
            <a:off x="304800" y="5791200"/>
            <a:ext cx="3581400" cy="523220"/>
          </a:xfrm>
          <a:prstGeom prst="rect">
            <a:avLst/>
          </a:prstGeom>
          <a:noFill/>
        </p:spPr>
        <p:txBody>
          <a:bodyPr wrap="square" rtlCol="0">
            <a:spAutoFit/>
          </a:bodyPr>
          <a:lstStyle/>
          <a:p>
            <a:pPr algn="ctr"/>
            <a:r>
              <a:rPr lang="en-GB" sz="2800" dirty="0">
                <a:solidFill>
                  <a:srgbClr val="FF0000"/>
                </a:solidFill>
                <a:latin typeface="Comic Sans MS" pitchFamily="66" charset="0"/>
              </a:rPr>
              <a:t>Temperature</a:t>
            </a:r>
          </a:p>
        </p:txBody>
      </p:sp>
      <p:sp>
        <p:nvSpPr>
          <p:cNvPr id="12" name="TextBox 11"/>
          <p:cNvSpPr txBox="1"/>
          <p:nvPr/>
        </p:nvSpPr>
        <p:spPr>
          <a:xfrm>
            <a:off x="4876800" y="5638800"/>
            <a:ext cx="3581400" cy="954107"/>
          </a:xfrm>
          <a:prstGeom prst="rect">
            <a:avLst/>
          </a:prstGeom>
          <a:noFill/>
        </p:spPr>
        <p:txBody>
          <a:bodyPr wrap="square" rtlCol="0">
            <a:spAutoFit/>
          </a:bodyPr>
          <a:lstStyle/>
          <a:p>
            <a:pPr algn="ctr"/>
            <a:r>
              <a:rPr lang="en-GB" sz="2800" dirty="0">
                <a:solidFill>
                  <a:srgbClr val="FF0000"/>
                </a:solidFill>
                <a:latin typeface="Comic Sans MS" pitchFamily="66" charset="0"/>
              </a:rPr>
              <a:t>Concentration of particles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777" y="277528"/>
            <a:ext cx="8763000" cy="954107"/>
          </a:xfrm>
          <a:prstGeom prst="rect">
            <a:avLst/>
          </a:prstGeom>
          <a:solidFill>
            <a:srgbClr val="CBF5F4"/>
          </a:solidFill>
        </p:spPr>
        <p:txBody>
          <a:bodyPr wrap="square">
            <a:spAutoFit/>
          </a:bodyPr>
          <a:lstStyle/>
          <a:p>
            <a:pPr algn="ctr">
              <a:buNone/>
            </a:pPr>
            <a:r>
              <a:rPr lang="en-GB" sz="2800" dirty="0">
                <a:solidFill>
                  <a:srgbClr val="0070C0"/>
                </a:solidFill>
                <a:latin typeface="Comic Sans MS" pitchFamily="66" charset="0"/>
              </a:rPr>
              <a:t>Think &gt; Pair &gt; Share</a:t>
            </a:r>
            <a:r>
              <a:rPr lang="en-GB" sz="2800" dirty="0">
                <a:latin typeface="Comic Sans MS" pitchFamily="66" charset="0"/>
              </a:rPr>
              <a:t>: How do you think temperature might affect the rate of diffusion?</a:t>
            </a:r>
          </a:p>
        </p:txBody>
      </p:sp>
      <p:sp>
        <p:nvSpPr>
          <p:cNvPr id="5" name="Rectangle 4"/>
          <p:cNvSpPr/>
          <p:nvPr/>
        </p:nvSpPr>
        <p:spPr>
          <a:xfrm>
            <a:off x="295976" y="1406091"/>
            <a:ext cx="8610600" cy="369332"/>
          </a:xfrm>
          <a:prstGeom prst="rect">
            <a:avLst/>
          </a:prstGeom>
          <a:solidFill>
            <a:schemeClr val="bg1"/>
          </a:solidFill>
          <a:ln>
            <a:solidFill>
              <a:schemeClr val="tx1"/>
            </a:solidFill>
          </a:ln>
        </p:spPr>
        <p:txBody>
          <a:bodyPr wrap="square" anchor="ctr">
            <a:spAutoFit/>
          </a:bodyPr>
          <a:lstStyle/>
          <a:p>
            <a:r>
              <a:rPr lang="en-GB" dirty="0">
                <a:hlinkClick r:id="rId2"/>
              </a:rPr>
              <a:t>http://lab.concord.org/embeddable.html#interactives/sam/diffusion/2-temperature.json</a:t>
            </a:r>
            <a:endParaRPr lang="en-GB" dirty="0"/>
          </a:p>
        </p:txBody>
      </p:sp>
      <p:sp>
        <p:nvSpPr>
          <p:cNvPr id="6" name="TextBox 5"/>
          <p:cNvSpPr txBox="1"/>
          <p:nvPr/>
        </p:nvSpPr>
        <p:spPr>
          <a:xfrm>
            <a:off x="295977" y="2854693"/>
            <a:ext cx="8610600" cy="3416320"/>
          </a:xfrm>
          <a:prstGeom prst="rect">
            <a:avLst/>
          </a:prstGeom>
          <a:noFill/>
        </p:spPr>
        <p:txBody>
          <a:bodyPr wrap="square" rtlCol="0">
            <a:spAutoFit/>
          </a:bodyPr>
          <a:lstStyle/>
          <a:p>
            <a:r>
              <a:rPr lang="en-GB" sz="2400" dirty="0">
                <a:latin typeface="Comic Sans MS" pitchFamily="66" charset="0"/>
              </a:rPr>
              <a:t>In summary, the _________ the temperature the quicker the rate of _________.</a:t>
            </a:r>
          </a:p>
          <a:p>
            <a:endParaRPr lang="en-GB" sz="2400" dirty="0">
              <a:latin typeface="Comic Sans MS" pitchFamily="66" charset="0"/>
            </a:endParaRPr>
          </a:p>
          <a:p>
            <a:r>
              <a:rPr lang="en-GB" sz="2400" dirty="0">
                <a:latin typeface="Comic Sans MS" pitchFamily="66" charset="0"/>
              </a:rPr>
              <a:t>This is due to the fact the an increase temperature means the particles are supplied with more _______ energy.  The more energy the particles have, the more they _______ around and will _______ more often.  </a:t>
            </a:r>
          </a:p>
          <a:p>
            <a:endParaRPr lang="en-GB" sz="2400" dirty="0">
              <a:latin typeface="Comic Sans MS" pitchFamily="66" charset="0"/>
            </a:endParaRPr>
          </a:p>
          <a:p>
            <a:r>
              <a:rPr lang="en-GB" sz="2400" dirty="0">
                <a:latin typeface="Comic Sans MS" pitchFamily="66" charset="0"/>
              </a:rPr>
              <a:t>This means diffusion will happen much more rapidly.</a:t>
            </a:r>
          </a:p>
        </p:txBody>
      </p:sp>
      <p:sp>
        <p:nvSpPr>
          <p:cNvPr id="7" name="TextBox 6"/>
          <p:cNvSpPr txBox="1"/>
          <p:nvPr/>
        </p:nvSpPr>
        <p:spPr>
          <a:xfrm>
            <a:off x="0" y="2064619"/>
            <a:ext cx="9144000" cy="523220"/>
          </a:xfrm>
          <a:prstGeom prst="rect">
            <a:avLst/>
          </a:prstGeom>
          <a:solidFill>
            <a:srgbClr val="99FFCC"/>
          </a:solidFill>
        </p:spPr>
        <p:txBody>
          <a:bodyPr wrap="square" rtlCol="0">
            <a:spAutoFit/>
          </a:bodyPr>
          <a:lstStyle/>
          <a:p>
            <a:pPr algn="ctr"/>
            <a:r>
              <a:rPr lang="en-GB" sz="2800" b="1" i="1" dirty="0">
                <a:latin typeface="Comic Sans MS" pitchFamily="66" charset="0"/>
              </a:rPr>
              <a:t>Key Words</a:t>
            </a:r>
            <a:r>
              <a:rPr lang="en-GB" sz="2800" i="1" dirty="0">
                <a:latin typeface="Comic Sans MS" pitchFamily="66" charset="0"/>
              </a:rPr>
              <a:t>: thermal, collide, higher, diffusion, move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350" y="1191127"/>
            <a:ext cx="8686800" cy="3416320"/>
          </a:xfrm>
          <a:prstGeom prst="rect">
            <a:avLst/>
          </a:prstGeom>
        </p:spPr>
        <p:txBody>
          <a:bodyPr wrap="square">
            <a:spAutoFit/>
          </a:bodyPr>
          <a:lstStyle/>
          <a:p>
            <a:r>
              <a:rPr lang="en-GB" sz="2400" dirty="0">
                <a:latin typeface="Comic Sans MS" pitchFamily="66" charset="0"/>
              </a:rPr>
              <a:t>In summary, the _________ the temperature the quicker the rate of _________.</a:t>
            </a:r>
          </a:p>
          <a:p>
            <a:endParaRPr lang="en-GB" sz="2400" dirty="0">
              <a:latin typeface="Comic Sans MS" pitchFamily="66" charset="0"/>
            </a:endParaRPr>
          </a:p>
          <a:p>
            <a:r>
              <a:rPr lang="en-GB" sz="2400" dirty="0">
                <a:latin typeface="Comic Sans MS" pitchFamily="66" charset="0"/>
              </a:rPr>
              <a:t>This is due to the fact the an increase temperature means the particles are supplied with more _______ energy.  The more energy the particles have, the more they _______ around and will _______ more often.  </a:t>
            </a:r>
          </a:p>
          <a:p>
            <a:endParaRPr lang="en-GB" sz="2400" dirty="0">
              <a:latin typeface="Comic Sans MS" pitchFamily="66" charset="0"/>
            </a:endParaRPr>
          </a:p>
          <a:p>
            <a:r>
              <a:rPr lang="en-GB" sz="2400" dirty="0">
                <a:latin typeface="Comic Sans MS" pitchFamily="66" charset="0"/>
              </a:rPr>
              <a:t>This means diffusion will happen much more rapidly.</a:t>
            </a:r>
          </a:p>
        </p:txBody>
      </p:sp>
      <p:sp>
        <p:nvSpPr>
          <p:cNvPr id="5" name="TextBox 4"/>
          <p:cNvSpPr txBox="1"/>
          <p:nvPr/>
        </p:nvSpPr>
        <p:spPr>
          <a:xfrm>
            <a:off x="2723950" y="1114927"/>
            <a:ext cx="1752600" cy="523220"/>
          </a:xfrm>
          <a:prstGeom prst="rect">
            <a:avLst/>
          </a:prstGeom>
          <a:noFill/>
        </p:spPr>
        <p:txBody>
          <a:bodyPr wrap="square" rtlCol="0">
            <a:spAutoFit/>
          </a:bodyPr>
          <a:lstStyle/>
          <a:p>
            <a:pPr algn="ctr"/>
            <a:r>
              <a:rPr lang="en-GB" sz="2800" b="1" dirty="0">
                <a:solidFill>
                  <a:srgbClr val="FF0000"/>
                </a:solidFill>
              </a:rPr>
              <a:t>higher</a:t>
            </a:r>
          </a:p>
        </p:txBody>
      </p:sp>
      <p:sp>
        <p:nvSpPr>
          <p:cNvPr id="6" name="TextBox 5"/>
          <p:cNvSpPr txBox="1"/>
          <p:nvPr/>
        </p:nvSpPr>
        <p:spPr>
          <a:xfrm>
            <a:off x="1961950" y="1495927"/>
            <a:ext cx="1752600" cy="523220"/>
          </a:xfrm>
          <a:prstGeom prst="rect">
            <a:avLst/>
          </a:prstGeom>
          <a:noFill/>
        </p:spPr>
        <p:txBody>
          <a:bodyPr wrap="square" rtlCol="0">
            <a:spAutoFit/>
          </a:bodyPr>
          <a:lstStyle/>
          <a:p>
            <a:pPr algn="ctr"/>
            <a:r>
              <a:rPr lang="en-GB" sz="2800" b="1" dirty="0">
                <a:solidFill>
                  <a:srgbClr val="FF0000"/>
                </a:solidFill>
              </a:rPr>
              <a:t>diffusion</a:t>
            </a:r>
          </a:p>
        </p:txBody>
      </p:sp>
      <p:sp>
        <p:nvSpPr>
          <p:cNvPr id="7" name="TextBox 6"/>
          <p:cNvSpPr txBox="1"/>
          <p:nvPr/>
        </p:nvSpPr>
        <p:spPr>
          <a:xfrm>
            <a:off x="5467150" y="2562727"/>
            <a:ext cx="1447800" cy="523220"/>
          </a:xfrm>
          <a:prstGeom prst="rect">
            <a:avLst/>
          </a:prstGeom>
          <a:noFill/>
        </p:spPr>
        <p:txBody>
          <a:bodyPr wrap="square" rtlCol="0">
            <a:spAutoFit/>
          </a:bodyPr>
          <a:lstStyle/>
          <a:p>
            <a:pPr algn="ctr"/>
            <a:r>
              <a:rPr lang="en-GB" sz="2800" b="1" dirty="0">
                <a:solidFill>
                  <a:srgbClr val="FF0000"/>
                </a:solidFill>
              </a:rPr>
              <a:t>thermal</a:t>
            </a:r>
          </a:p>
        </p:txBody>
      </p:sp>
      <p:sp>
        <p:nvSpPr>
          <p:cNvPr id="8" name="TextBox 7"/>
          <p:cNvSpPr txBox="1"/>
          <p:nvPr/>
        </p:nvSpPr>
        <p:spPr>
          <a:xfrm>
            <a:off x="6991150" y="2943727"/>
            <a:ext cx="1447800" cy="523220"/>
          </a:xfrm>
          <a:prstGeom prst="rect">
            <a:avLst/>
          </a:prstGeom>
          <a:noFill/>
        </p:spPr>
        <p:txBody>
          <a:bodyPr wrap="square" rtlCol="0">
            <a:spAutoFit/>
          </a:bodyPr>
          <a:lstStyle/>
          <a:p>
            <a:pPr algn="ctr"/>
            <a:r>
              <a:rPr lang="en-GB" sz="2800" b="1" dirty="0">
                <a:solidFill>
                  <a:srgbClr val="FF0000"/>
                </a:solidFill>
              </a:rPr>
              <a:t>move</a:t>
            </a:r>
          </a:p>
        </p:txBody>
      </p:sp>
      <p:sp>
        <p:nvSpPr>
          <p:cNvPr id="9" name="TextBox 8"/>
          <p:cNvSpPr txBox="1"/>
          <p:nvPr/>
        </p:nvSpPr>
        <p:spPr>
          <a:xfrm>
            <a:off x="2419150" y="3324727"/>
            <a:ext cx="1447800" cy="523220"/>
          </a:xfrm>
          <a:prstGeom prst="rect">
            <a:avLst/>
          </a:prstGeom>
          <a:noFill/>
        </p:spPr>
        <p:txBody>
          <a:bodyPr wrap="square" rtlCol="0">
            <a:spAutoFit/>
          </a:bodyPr>
          <a:lstStyle/>
          <a:p>
            <a:pPr algn="ctr"/>
            <a:r>
              <a:rPr lang="en-GB" sz="2800" b="1" dirty="0">
                <a:solidFill>
                  <a:srgbClr val="FF0000"/>
                </a:solidFill>
              </a:rPr>
              <a:t>collide</a:t>
            </a:r>
          </a:p>
        </p:txBody>
      </p:sp>
      <p:sp>
        <p:nvSpPr>
          <p:cNvPr id="11" name="TextBox 10"/>
          <p:cNvSpPr txBox="1"/>
          <p:nvPr/>
        </p:nvSpPr>
        <p:spPr>
          <a:xfrm>
            <a:off x="115503" y="364959"/>
            <a:ext cx="4114800" cy="584775"/>
          </a:xfrm>
          <a:prstGeom prst="rect">
            <a:avLst/>
          </a:prstGeom>
          <a:noFill/>
        </p:spPr>
        <p:txBody>
          <a:bodyPr wrap="square" rtlCol="0">
            <a:spAutoFit/>
          </a:bodyPr>
          <a:lstStyle/>
          <a:p>
            <a:r>
              <a:rPr lang="en-GB" sz="3200" dirty="0">
                <a:solidFill>
                  <a:srgbClr val="FF0000"/>
                </a:solidFill>
                <a:latin typeface="Comic Sans MS" pitchFamily="66" charset="0"/>
              </a:rPr>
              <a:t>Self-assessment:</a:t>
            </a:r>
          </a:p>
        </p:txBody>
      </p:sp>
      <p:pic>
        <p:nvPicPr>
          <p:cNvPr id="12" name="Picture 2" descr="Mark, Check, Tick, Red, Correct, Symbol, Choice, Yes">
            <a:extLst>
              <a:ext uri="{FF2B5EF4-FFF2-40B4-BE49-F238E27FC236}">
                <a16:creationId xmlns:a16="http://schemas.microsoft.com/office/drawing/2014/main" id="{8273AF0F-0917-4B15-B60A-727C1EF61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950" y="4172469"/>
            <a:ext cx="1607418" cy="1674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ild Flowers, Bouquet, Wilting, Transient, Herbs">
            <a:extLst>
              <a:ext uri="{FF2B5EF4-FFF2-40B4-BE49-F238E27FC236}">
                <a16:creationId xmlns:a16="http://schemas.microsoft.com/office/drawing/2014/main" id="{AFE25838-F86E-4F4A-A47C-853E90E166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15" r="12648"/>
          <a:stretch/>
        </p:blipFill>
        <p:spPr bwMode="auto">
          <a:xfrm>
            <a:off x="4572000" y="3359217"/>
            <a:ext cx="2709881" cy="29357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lowers, Closeup, Petal, Colorful, Flora, Fresh, Plant">
            <a:extLst>
              <a:ext uri="{FF2B5EF4-FFF2-40B4-BE49-F238E27FC236}">
                <a16:creationId xmlns:a16="http://schemas.microsoft.com/office/drawing/2014/main" id="{FBB043F5-3548-4121-B1AD-388531F53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350" y="3359216"/>
            <a:ext cx="1945961" cy="2906831"/>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Shape 3">
            <a:extLst>
              <a:ext uri="{FF2B5EF4-FFF2-40B4-BE49-F238E27FC236}">
                <a16:creationId xmlns:a16="http://schemas.microsoft.com/office/drawing/2014/main" id="{814F7B6A-5E61-4D7C-B275-CE4584AECF90}"/>
              </a:ext>
            </a:extLst>
          </p:cNvPr>
          <p:cNvSpPr/>
          <p:nvPr/>
        </p:nvSpPr>
        <p:spPr>
          <a:xfrm>
            <a:off x="320250" y="3674770"/>
            <a:ext cx="1739557" cy="2209654"/>
          </a:xfrm>
          <a:custGeom>
            <a:avLst/>
            <a:gdLst>
              <a:gd name="connsiteX0" fmla="*/ 132138 w 1681609"/>
              <a:gd name="connsiteY0" fmla="*/ 502595 h 2209654"/>
              <a:gd name="connsiteX1" fmla="*/ 84012 w 1681609"/>
              <a:gd name="connsiteY1" fmla="*/ 1773129 h 2209654"/>
              <a:gd name="connsiteX2" fmla="*/ 1354547 w 1681609"/>
              <a:gd name="connsiteY2" fmla="*/ 2119639 h 2209654"/>
              <a:gd name="connsiteX3" fmla="*/ 1604804 w 1681609"/>
              <a:gd name="connsiteY3" fmla="*/ 261963 h 2209654"/>
              <a:gd name="connsiteX4" fmla="*/ 228391 w 1681609"/>
              <a:gd name="connsiteY4" fmla="*/ 40582 h 2209654"/>
              <a:gd name="connsiteX5" fmla="*/ 132138 w 1681609"/>
              <a:gd name="connsiteY5" fmla="*/ 502595 h 22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609" h="2209654">
                <a:moveTo>
                  <a:pt x="132138" y="502595"/>
                </a:moveTo>
                <a:cubicBezTo>
                  <a:pt x="108075" y="791353"/>
                  <a:pt x="-119723" y="1503622"/>
                  <a:pt x="84012" y="1773129"/>
                </a:cubicBezTo>
                <a:cubicBezTo>
                  <a:pt x="287747" y="2042636"/>
                  <a:pt x="1101082" y="2371500"/>
                  <a:pt x="1354547" y="2119639"/>
                </a:cubicBezTo>
                <a:cubicBezTo>
                  <a:pt x="1608012" y="1867778"/>
                  <a:pt x="1792497" y="608473"/>
                  <a:pt x="1604804" y="261963"/>
                </a:cubicBezTo>
                <a:cubicBezTo>
                  <a:pt x="1417111" y="-84547"/>
                  <a:pt x="472231" y="-2732"/>
                  <a:pt x="228391" y="40582"/>
                </a:cubicBezTo>
                <a:cubicBezTo>
                  <a:pt x="-15449" y="83896"/>
                  <a:pt x="156201" y="213837"/>
                  <a:pt x="132138" y="502595"/>
                </a:cubicBez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6">
            <a:extLst>
              <a:ext uri="{FF2B5EF4-FFF2-40B4-BE49-F238E27FC236}">
                <a16:creationId xmlns:a16="http://schemas.microsoft.com/office/drawing/2014/main" id="{D459CD4C-351F-4CC8-BF0F-DD7735C990A7}"/>
              </a:ext>
            </a:extLst>
          </p:cNvPr>
          <p:cNvSpPr/>
          <p:nvPr/>
        </p:nvSpPr>
        <p:spPr>
          <a:xfrm>
            <a:off x="472650" y="3840479"/>
            <a:ext cx="1404277" cy="1840209"/>
          </a:xfrm>
          <a:custGeom>
            <a:avLst/>
            <a:gdLst>
              <a:gd name="connsiteX0" fmla="*/ 132138 w 1681609"/>
              <a:gd name="connsiteY0" fmla="*/ 502595 h 2209654"/>
              <a:gd name="connsiteX1" fmla="*/ 84012 w 1681609"/>
              <a:gd name="connsiteY1" fmla="*/ 1773129 h 2209654"/>
              <a:gd name="connsiteX2" fmla="*/ 1354547 w 1681609"/>
              <a:gd name="connsiteY2" fmla="*/ 2119639 h 2209654"/>
              <a:gd name="connsiteX3" fmla="*/ 1604804 w 1681609"/>
              <a:gd name="connsiteY3" fmla="*/ 261963 h 2209654"/>
              <a:gd name="connsiteX4" fmla="*/ 228391 w 1681609"/>
              <a:gd name="connsiteY4" fmla="*/ 40582 h 2209654"/>
              <a:gd name="connsiteX5" fmla="*/ 132138 w 1681609"/>
              <a:gd name="connsiteY5" fmla="*/ 502595 h 22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609" h="2209654">
                <a:moveTo>
                  <a:pt x="132138" y="502595"/>
                </a:moveTo>
                <a:cubicBezTo>
                  <a:pt x="108075" y="791353"/>
                  <a:pt x="-119723" y="1503622"/>
                  <a:pt x="84012" y="1773129"/>
                </a:cubicBezTo>
                <a:cubicBezTo>
                  <a:pt x="287747" y="2042636"/>
                  <a:pt x="1101082" y="2371500"/>
                  <a:pt x="1354547" y="2119639"/>
                </a:cubicBezTo>
                <a:cubicBezTo>
                  <a:pt x="1608012" y="1867778"/>
                  <a:pt x="1792497" y="608473"/>
                  <a:pt x="1604804" y="261963"/>
                </a:cubicBezTo>
                <a:cubicBezTo>
                  <a:pt x="1417111" y="-84547"/>
                  <a:pt x="472231" y="-2732"/>
                  <a:pt x="228391" y="40582"/>
                </a:cubicBezTo>
                <a:cubicBezTo>
                  <a:pt x="-15449" y="83896"/>
                  <a:pt x="156201" y="213837"/>
                  <a:pt x="132138" y="502595"/>
                </a:cubicBez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reeform: Shape 4">
            <a:extLst>
              <a:ext uri="{FF2B5EF4-FFF2-40B4-BE49-F238E27FC236}">
                <a16:creationId xmlns:a16="http://schemas.microsoft.com/office/drawing/2014/main" id="{471EEB44-AAC6-4891-8603-1149CCAADBF5}"/>
              </a:ext>
            </a:extLst>
          </p:cNvPr>
          <p:cNvSpPr/>
          <p:nvPr/>
        </p:nvSpPr>
        <p:spPr>
          <a:xfrm>
            <a:off x="826184" y="4289326"/>
            <a:ext cx="954491" cy="1124220"/>
          </a:xfrm>
          <a:custGeom>
            <a:avLst/>
            <a:gdLst>
              <a:gd name="connsiteX0" fmla="*/ 203721 w 890083"/>
              <a:gd name="connsiteY0" fmla="*/ 186422 h 1124220"/>
              <a:gd name="connsiteX1" fmla="*/ 1590 w 890083"/>
              <a:gd name="connsiteY1" fmla="*/ 629184 h 1124220"/>
              <a:gd name="connsiteX2" fmla="*/ 309598 w 890083"/>
              <a:gd name="connsiteY2" fmla="*/ 1120073 h 1124220"/>
              <a:gd name="connsiteX3" fmla="*/ 887114 w 890083"/>
              <a:gd name="connsiteY3" fmla="*/ 340426 h 1124220"/>
              <a:gd name="connsiteX4" fmla="*/ 521354 w 890083"/>
              <a:gd name="connsiteY4" fmla="*/ 3542 h 1124220"/>
              <a:gd name="connsiteX5" fmla="*/ 203721 w 890083"/>
              <a:gd name="connsiteY5" fmla="*/ 186422 h 112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0083" h="1124220">
                <a:moveTo>
                  <a:pt x="203721" y="186422"/>
                </a:moveTo>
                <a:cubicBezTo>
                  <a:pt x="117094" y="290696"/>
                  <a:pt x="-16056" y="473576"/>
                  <a:pt x="1590" y="629184"/>
                </a:cubicBezTo>
                <a:cubicBezTo>
                  <a:pt x="19236" y="784792"/>
                  <a:pt x="162011" y="1168199"/>
                  <a:pt x="309598" y="1120073"/>
                </a:cubicBezTo>
                <a:cubicBezTo>
                  <a:pt x="457185" y="1071947"/>
                  <a:pt x="851821" y="526514"/>
                  <a:pt x="887114" y="340426"/>
                </a:cubicBezTo>
                <a:cubicBezTo>
                  <a:pt x="922407" y="154338"/>
                  <a:pt x="633649" y="27605"/>
                  <a:pt x="521354" y="3542"/>
                </a:cubicBezTo>
                <a:cubicBezTo>
                  <a:pt x="409059" y="-20521"/>
                  <a:pt x="290348" y="82148"/>
                  <a:pt x="203721" y="186422"/>
                </a:cubicBezTo>
                <a:close/>
              </a:path>
            </a:pathLst>
          </a:cu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A3348DD-AB28-4058-8C73-B868FD62E1F1}"/>
              </a:ext>
            </a:extLst>
          </p:cNvPr>
          <p:cNvSpPr/>
          <p:nvPr/>
        </p:nvSpPr>
        <p:spPr>
          <a:xfrm>
            <a:off x="721896" y="3955984"/>
            <a:ext cx="375385" cy="279132"/>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72FB7272-567A-4AF7-95C1-269EFB04DDEB}"/>
              </a:ext>
            </a:extLst>
          </p:cNvPr>
          <p:cNvSpPr/>
          <p:nvPr/>
        </p:nvSpPr>
        <p:spPr>
          <a:xfrm>
            <a:off x="1337913" y="4042611"/>
            <a:ext cx="269507" cy="96253"/>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74A5CED-AADD-4C9B-B25E-8C98FC242951}"/>
              </a:ext>
            </a:extLst>
          </p:cNvPr>
          <p:cNvSpPr/>
          <p:nvPr/>
        </p:nvSpPr>
        <p:spPr>
          <a:xfrm rot="2655087">
            <a:off x="566287" y="5109411"/>
            <a:ext cx="269507" cy="96253"/>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64921C07-0CD9-4FB3-9DE8-2D7EFAC24C34}"/>
              </a:ext>
            </a:extLst>
          </p:cNvPr>
          <p:cNvSpPr/>
          <p:nvPr/>
        </p:nvSpPr>
        <p:spPr>
          <a:xfrm rot="19830943">
            <a:off x="670562" y="4443664"/>
            <a:ext cx="269507" cy="96253"/>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1B34F6CA-2F82-4AEB-B5EA-81901D8D25DF}"/>
              </a:ext>
            </a:extLst>
          </p:cNvPr>
          <p:cNvSpPr/>
          <p:nvPr/>
        </p:nvSpPr>
        <p:spPr>
          <a:xfrm rot="7932079">
            <a:off x="1344329" y="5358063"/>
            <a:ext cx="269507" cy="96253"/>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13C66956-80BF-4F64-AE6A-10648C317781}"/>
              </a:ext>
            </a:extLst>
          </p:cNvPr>
          <p:cNvSpPr/>
          <p:nvPr/>
        </p:nvSpPr>
        <p:spPr>
          <a:xfrm>
            <a:off x="7440466" y="3641123"/>
            <a:ext cx="1571689" cy="2114292"/>
          </a:xfrm>
          <a:custGeom>
            <a:avLst/>
            <a:gdLst>
              <a:gd name="connsiteX0" fmla="*/ 394498 w 1571689"/>
              <a:gd name="connsiteY0" fmla="*/ 131981 h 2114292"/>
              <a:gd name="connsiteX1" fmla="*/ 760258 w 1571689"/>
              <a:gd name="connsiteY1" fmla="*/ 324486 h 2114292"/>
              <a:gd name="connsiteX2" fmla="*/ 1366650 w 1571689"/>
              <a:gd name="connsiteY2" fmla="*/ 74229 h 2114292"/>
              <a:gd name="connsiteX3" fmla="*/ 1559155 w 1571689"/>
              <a:gd name="connsiteY3" fmla="*/ 343737 h 2114292"/>
              <a:gd name="connsiteX4" fmla="*/ 1203020 w 1571689"/>
              <a:gd name="connsiteY4" fmla="*/ 1104132 h 2114292"/>
              <a:gd name="connsiteX5" fmla="*/ 1530279 w 1571689"/>
              <a:gd name="connsiteY5" fmla="*/ 1999282 h 2114292"/>
              <a:gd name="connsiteX6" fmla="*/ 67239 w 1571689"/>
              <a:gd name="connsiteY6" fmla="*/ 2028158 h 2114292"/>
              <a:gd name="connsiteX7" fmla="*/ 240494 w 1571689"/>
              <a:gd name="connsiteY7" fmla="*/ 1315888 h 2114292"/>
              <a:gd name="connsiteX8" fmla="*/ 192368 w 1571689"/>
              <a:gd name="connsiteY8" fmla="*/ 757623 h 2114292"/>
              <a:gd name="connsiteX9" fmla="*/ 134616 w 1571689"/>
              <a:gd name="connsiteY9" fmla="*/ 35728 h 2114292"/>
              <a:gd name="connsiteX10" fmla="*/ 394498 w 1571689"/>
              <a:gd name="connsiteY10" fmla="*/ 131981 h 21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689" h="2114292">
                <a:moveTo>
                  <a:pt x="394498" y="131981"/>
                </a:moveTo>
                <a:cubicBezTo>
                  <a:pt x="498772" y="180107"/>
                  <a:pt x="598233" y="334111"/>
                  <a:pt x="760258" y="324486"/>
                </a:cubicBezTo>
                <a:cubicBezTo>
                  <a:pt x="922283" y="314861"/>
                  <a:pt x="1233501" y="71021"/>
                  <a:pt x="1366650" y="74229"/>
                </a:cubicBezTo>
                <a:cubicBezTo>
                  <a:pt x="1499799" y="77437"/>
                  <a:pt x="1586427" y="172087"/>
                  <a:pt x="1559155" y="343737"/>
                </a:cubicBezTo>
                <a:cubicBezTo>
                  <a:pt x="1531883" y="515388"/>
                  <a:pt x="1207833" y="828208"/>
                  <a:pt x="1203020" y="1104132"/>
                </a:cubicBezTo>
                <a:cubicBezTo>
                  <a:pt x="1198207" y="1380056"/>
                  <a:pt x="1719576" y="1845278"/>
                  <a:pt x="1530279" y="1999282"/>
                </a:cubicBezTo>
                <a:cubicBezTo>
                  <a:pt x="1340982" y="2153286"/>
                  <a:pt x="282203" y="2142057"/>
                  <a:pt x="67239" y="2028158"/>
                </a:cubicBezTo>
                <a:cubicBezTo>
                  <a:pt x="-147725" y="1914259"/>
                  <a:pt x="219639" y="1527644"/>
                  <a:pt x="240494" y="1315888"/>
                </a:cubicBezTo>
                <a:cubicBezTo>
                  <a:pt x="261349" y="1104132"/>
                  <a:pt x="210014" y="970983"/>
                  <a:pt x="192368" y="757623"/>
                </a:cubicBezTo>
                <a:cubicBezTo>
                  <a:pt x="174722" y="544263"/>
                  <a:pt x="102532" y="140002"/>
                  <a:pt x="134616" y="35728"/>
                </a:cubicBezTo>
                <a:cubicBezTo>
                  <a:pt x="166700" y="-68546"/>
                  <a:pt x="290224" y="83855"/>
                  <a:pt x="394498" y="131981"/>
                </a:cubicBez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41078329-B2D1-475B-A372-53AC1D4F0DA8}"/>
              </a:ext>
            </a:extLst>
          </p:cNvPr>
          <p:cNvSpPr/>
          <p:nvPr/>
        </p:nvSpPr>
        <p:spPr>
          <a:xfrm>
            <a:off x="7603958" y="3878983"/>
            <a:ext cx="1155031" cy="1720824"/>
          </a:xfrm>
          <a:custGeom>
            <a:avLst/>
            <a:gdLst>
              <a:gd name="connsiteX0" fmla="*/ 394498 w 1571689"/>
              <a:gd name="connsiteY0" fmla="*/ 131981 h 2114292"/>
              <a:gd name="connsiteX1" fmla="*/ 760258 w 1571689"/>
              <a:gd name="connsiteY1" fmla="*/ 324486 h 2114292"/>
              <a:gd name="connsiteX2" fmla="*/ 1366650 w 1571689"/>
              <a:gd name="connsiteY2" fmla="*/ 74229 h 2114292"/>
              <a:gd name="connsiteX3" fmla="*/ 1559155 w 1571689"/>
              <a:gd name="connsiteY3" fmla="*/ 343737 h 2114292"/>
              <a:gd name="connsiteX4" fmla="*/ 1203020 w 1571689"/>
              <a:gd name="connsiteY4" fmla="*/ 1104132 h 2114292"/>
              <a:gd name="connsiteX5" fmla="*/ 1530279 w 1571689"/>
              <a:gd name="connsiteY5" fmla="*/ 1999282 h 2114292"/>
              <a:gd name="connsiteX6" fmla="*/ 67239 w 1571689"/>
              <a:gd name="connsiteY6" fmla="*/ 2028158 h 2114292"/>
              <a:gd name="connsiteX7" fmla="*/ 240494 w 1571689"/>
              <a:gd name="connsiteY7" fmla="*/ 1315888 h 2114292"/>
              <a:gd name="connsiteX8" fmla="*/ 192368 w 1571689"/>
              <a:gd name="connsiteY8" fmla="*/ 757623 h 2114292"/>
              <a:gd name="connsiteX9" fmla="*/ 134616 w 1571689"/>
              <a:gd name="connsiteY9" fmla="*/ 35728 h 2114292"/>
              <a:gd name="connsiteX10" fmla="*/ 394498 w 1571689"/>
              <a:gd name="connsiteY10" fmla="*/ 131981 h 21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689" h="2114292">
                <a:moveTo>
                  <a:pt x="394498" y="131981"/>
                </a:moveTo>
                <a:cubicBezTo>
                  <a:pt x="498772" y="180107"/>
                  <a:pt x="598233" y="334111"/>
                  <a:pt x="760258" y="324486"/>
                </a:cubicBezTo>
                <a:cubicBezTo>
                  <a:pt x="922283" y="314861"/>
                  <a:pt x="1233501" y="71021"/>
                  <a:pt x="1366650" y="74229"/>
                </a:cubicBezTo>
                <a:cubicBezTo>
                  <a:pt x="1499799" y="77437"/>
                  <a:pt x="1586427" y="172087"/>
                  <a:pt x="1559155" y="343737"/>
                </a:cubicBezTo>
                <a:cubicBezTo>
                  <a:pt x="1531883" y="515388"/>
                  <a:pt x="1207833" y="828208"/>
                  <a:pt x="1203020" y="1104132"/>
                </a:cubicBezTo>
                <a:cubicBezTo>
                  <a:pt x="1198207" y="1380056"/>
                  <a:pt x="1719576" y="1845278"/>
                  <a:pt x="1530279" y="1999282"/>
                </a:cubicBezTo>
                <a:cubicBezTo>
                  <a:pt x="1340982" y="2153286"/>
                  <a:pt x="282203" y="2142057"/>
                  <a:pt x="67239" y="2028158"/>
                </a:cubicBezTo>
                <a:cubicBezTo>
                  <a:pt x="-147725" y="1914259"/>
                  <a:pt x="219639" y="1527644"/>
                  <a:pt x="240494" y="1315888"/>
                </a:cubicBezTo>
                <a:cubicBezTo>
                  <a:pt x="261349" y="1104132"/>
                  <a:pt x="210014" y="970983"/>
                  <a:pt x="192368" y="757623"/>
                </a:cubicBezTo>
                <a:cubicBezTo>
                  <a:pt x="174722" y="544263"/>
                  <a:pt x="102532" y="140002"/>
                  <a:pt x="134616" y="35728"/>
                </a:cubicBezTo>
                <a:cubicBezTo>
                  <a:pt x="166700" y="-68546"/>
                  <a:pt x="290224" y="83855"/>
                  <a:pt x="394498" y="131981"/>
                </a:cubicBez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6E26788-82B5-4F8A-8A43-071EECAC2C42}"/>
              </a:ext>
            </a:extLst>
          </p:cNvPr>
          <p:cNvSpPr/>
          <p:nvPr/>
        </p:nvSpPr>
        <p:spPr>
          <a:xfrm>
            <a:off x="7814110" y="4185386"/>
            <a:ext cx="375385" cy="279132"/>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DC973961-B2F6-4B40-8C5A-2893B186AF0C}"/>
              </a:ext>
            </a:extLst>
          </p:cNvPr>
          <p:cNvSpPr/>
          <p:nvPr/>
        </p:nvSpPr>
        <p:spPr>
          <a:xfrm rot="2655087">
            <a:off x="7754755" y="5348439"/>
            <a:ext cx="269507" cy="96253"/>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AB408BDE-D01D-4556-B314-3CA07EFEDBD7}"/>
              </a:ext>
            </a:extLst>
          </p:cNvPr>
          <p:cNvSpPr/>
          <p:nvPr/>
        </p:nvSpPr>
        <p:spPr>
          <a:xfrm rot="19830943">
            <a:off x="8340292" y="4182178"/>
            <a:ext cx="269507" cy="96253"/>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94AC80FC-C2FF-4499-96EF-AF239045F52B}"/>
              </a:ext>
            </a:extLst>
          </p:cNvPr>
          <p:cNvSpPr/>
          <p:nvPr/>
        </p:nvSpPr>
        <p:spPr>
          <a:xfrm>
            <a:off x="7881030" y="4446291"/>
            <a:ext cx="685454" cy="866855"/>
          </a:xfrm>
          <a:custGeom>
            <a:avLst/>
            <a:gdLst>
              <a:gd name="connsiteX0" fmla="*/ 444822 w 759070"/>
              <a:gd name="connsiteY0" fmla="*/ 582 h 977541"/>
              <a:gd name="connsiteX1" fmla="*/ 2060 w 759070"/>
              <a:gd name="connsiteY1" fmla="*/ 221963 h 977541"/>
              <a:gd name="connsiteX2" fmla="*/ 271567 w 759070"/>
              <a:gd name="connsiteY2" fmla="*/ 472220 h 977541"/>
              <a:gd name="connsiteX3" fmla="*/ 88687 w 759070"/>
              <a:gd name="connsiteY3" fmla="*/ 905356 h 977541"/>
              <a:gd name="connsiteX4" fmla="*/ 752831 w 759070"/>
              <a:gd name="connsiteY4" fmla="*/ 914982 h 977541"/>
              <a:gd name="connsiteX5" fmla="*/ 425572 w 759070"/>
              <a:gd name="connsiteY5" fmla="*/ 289340 h 977541"/>
              <a:gd name="connsiteX6" fmla="*/ 444822 w 759070"/>
              <a:gd name="connsiteY6" fmla="*/ 582 h 97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070" h="977541">
                <a:moveTo>
                  <a:pt x="444822" y="582"/>
                </a:moveTo>
                <a:cubicBezTo>
                  <a:pt x="374237" y="-10647"/>
                  <a:pt x="30936" y="143357"/>
                  <a:pt x="2060" y="221963"/>
                </a:cubicBezTo>
                <a:cubicBezTo>
                  <a:pt x="-26816" y="300569"/>
                  <a:pt x="257129" y="358321"/>
                  <a:pt x="271567" y="472220"/>
                </a:cubicBezTo>
                <a:cubicBezTo>
                  <a:pt x="286005" y="586119"/>
                  <a:pt x="8476" y="831562"/>
                  <a:pt x="88687" y="905356"/>
                </a:cubicBezTo>
                <a:cubicBezTo>
                  <a:pt x="168898" y="979150"/>
                  <a:pt x="696684" y="1017651"/>
                  <a:pt x="752831" y="914982"/>
                </a:cubicBezTo>
                <a:cubicBezTo>
                  <a:pt x="808978" y="812313"/>
                  <a:pt x="468886" y="443344"/>
                  <a:pt x="425572" y="289340"/>
                </a:cubicBezTo>
                <a:cubicBezTo>
                  <a:pt x="382258" y="135336"/>
                  <a:pt x="515407" y="11811"/>
                  <a:pt x="444822" y="582"/>
                </a:cubicBezTo>
                <a:close/>
              </a:path>
            </a:pathLst>
          </a:custGeom>
          <a:solidFill>
            <a:srgbClr val="D6F7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FAE63571-6567-4E0E-86A6-D81592B70F38}"/>
              </a:ext>
            </a:extLst>
          </p:cNvPr>
          <p:cNvSpPr/>
          <p:nvPr/>
        </p:nvSpPr>
        <p:spPr>
          <a:xfrm rot="21191452">
            <a:off x="8271311" y="5393357"/>
            <a:ext cx="269507" cy="96253"/>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6977EE1-F464-44D4-9BF6-95E35ED6D0CF}"/>
              </a:ext>
            </a:extLst>
          </p:cNvPr>
          <p:cNvSpPr txBox="1"/>
          <p:nvPr/>
        </p:nvSpPr>
        <p:spPr>
          <a:xfrm>
            <a:off x="134753" y="192505"/>
            <a:ext cx="6227545" cy="707886"/>
          </a:xfrm>
          <a:prstGeom prst="rect">
            <a:avLst/>
          </a:prstGeom>
          <a:noFill/>
        </p:spPr>
        <p:txBody>
          <a:bodyPr wrap="square" rtlCol="0">
            <a:spAutoFit/>
          </a:bodyPr>
          <a:lstStyle/>
          <a:p>
            <a:r>
              <a:rPr lang="en-US" sz="4000" dirty="0">
                <a:solidFill>
                  <a:srgbClr val="0070C0"/>
                </a:solidFill>
                <a:latin typeface="Comic Sans MS" panose="030F0702030302020204" pitchFamily="66" charset="0"/>
              </a:rPr>
              <a:t>Why do plants wilt?</a:t>
            </a:r>
            <a:endParaRPr lang="en-GB" sz="4000" dirty="0">
              <a:solidFill>
                <a:srgbClr val="0070C0"/>
              </a:solidFill>
              <a:latin typeface="Comic Sans MS" panose="030F0702030302020204" pitchFamily="66" charset="0"/>
            </a:endParaRPr>
          </a:p>
        </p:txBody>
      </p:sp>
      <p:sp>
        <p:nvSpPr>
          <p:cNvPr id="21" name="TextBox 20">
            <a:extLst>
              <a:ext uri="{FF2B5EF4-FFF2-40B4-BE49-F238E27FC236}">
                <a16:creationId xmlns:a16="http://schemas.microsoft.com/office/drawing/2014/main" id="{B6B53634-0AD7-4DFB-A125-9C1F1351BCC0}"/>
              </a:ext>
            </a:extLst>
          </p:cNvPr>
          <p:cNvSpPr txBox="1"/>
          <p:nvPr/>
        </p:nvSpPr>
        <p:spPr>
          <a:xfrm>
            <a:off x="2261938" y="6314172"/>
            <a:ext cx="2002054" cy="461665"/>
          </a:xfrm>
          <a:prstGeom prst="rect">
            <a:avLst/>
          </a:prstGeom>
          <a:noFill/>
        </p:spPr>
        <p:txBody>
          <a:bodyPr wrap="square" rtlCol="0">
            <a:spAutoFit/>
          </a:bodyPr>
          <a:lstStyle/>
          <a:p>
            <a:pPr algn="ctr"/>
            <a:r>
              <a:rPr lang="en-US" sz="2400" b="1" dirty="0"/>
              <a:t>Healthy Plant</a:t>
            </a:r>
            <a:endParaRPr lang="en-GB" sz="2400" b="1" dirty="0"/>
          </a:p>
        </p:txBody>
      </p:sp>
      <p:sp>
        <p:nvSpPr>
          <p:cNvPr id="25" name="TextBox 24">
            <a:extLst>
              <a:ext uri="{FF2B5EF4-FFF2-40B4-BE49-F238E27FC236}">
                <a16:creationId xmlns:a16="http://schemas.microsoft.com/office/drawing/2014/main" id="{10AE3F5A-8B6F-40E6-82DB-30B050932C52}"/>
              </a:ext>
            </a:extLst>
          </p:cNvPr>
          <p:cNvSpPr txBox="1"/>
          <p:nvPr/>
        </p:nvSpPr>
        <p:spPr>
          <a:xfrm>
            <a:off x="4878405" y="6322193"/>
            <a:ext cx="2002054" cy="461665"/>
          </a:xfrm>
          <a:prstGeom prst="rect">
            <a:avLst/>
          </a:prstGeom>
          <a:noFill/>
        </p:spPr>
        <p:txBody>
          <a:bodyPr wrap="square" rtlCol="0">
            <a:spAutoFit/>
          </a:bodyPr>
          <a:lstStyle/>
          <a:p>
            <a:pPr algn="ctr"/>
            <a:r>
              <a:rPr lang="en-US" sz="2400" b="1" dirty="0"/>
              <a:t>Wilted Plant</a:t>
            </a:r>
            <a:endParaRPr lang="en-GB" sz="2400" b="1" dirty="0"/>
          </a:p>
        </p:txBody>
      </p:sp>
      <p:sp>
        <p:nvSpPr>
          <p:cNvPr id="26" name="TextBox 25">
            <a:extLst>
              <a:ext uri="{FF2B5EF4-FFF2-40B4-BE49-F238E27FC236}">
                <a16:creationId xmlns:a16="http://schemas.microsoft.com/office/drawing/2014/main" id="{47790932-383B-4ED6-983C-8962145AD2D2}"/>
              </a:ext>
            </a:extLst>
          </p:cNvPr>
          <p:cNvSpPr txBox="1"/>
          <p:nvPr/>
        </p:nvSpPr>
        <p:spPr>
          <a:xfrm>
            <a:off x="150796" y="5964454"/>
            <a:ext cx="2002054" cy="646331"/>
          </a:xfrm>
          <a:prstGeom prst="rect">
            <a:avLst/>
          </a:prstGeom>
          <a:noFill/>
        </p:spPr>
        <p:txBody>
          <a:bodyPr wrap="square" rtlCol="0">
            <a:spAutoFit/>
          </a:bodyPr>
          <a:lstStyle/>
          <a:p>
            <a:pPr algn="ctr"/>
            <a:r>
              <a:rPr lang="en-US" i="1" dirty="0"/>
              <a:t>Cell from a leaf with enough water</a:t>
            </a:r>
            <a:endParaRPr lang="en-GB" i="1" dirty="0"/>
          </a:p>
        </p:txBody>
      </p:sp>
      <p:sp>
        <p:nvSpPr>
          <p:cNvPr id="27" name="TextBox 26">
            <a:extLst>
              <a:ext uri="{FF2B5EF4-FFF2-40B4-BE49-F238E27FC236}">
                <a16:creationId xmlns:a16="http://schemas.microsoft.com/office/drawing/2014/main" id="{DBDDEDF4-3EB4-4557-AC2A-204E1A7B27AC}"/>
              </a:ext>
            </a:extLst>
          </p:cNvPr>
          <p:cNvSpPr txBox="1"/>
          <p:nvPr/>
        </p:nvSpPr>
        <p:spPr>
          <a:xfrm>
            <a:off x="7257449" y="5895473"/>
            <a:ext cx="1819174" cy="646331"/>
          </a:xfrm>
          <a:prstGeom prst="rect">
            <a:avLst/>
          </a:prstGeom>
          <a:noFill/>
        </p:spPr>
        <p:txBody>
          <a:bodyPr wrap="square" rtlCol="0">
            <a:spAutoFit/>
          </a:bodyPr>
          <a:lstStyle/>
          <a:p>
            <a:pPr algn="ctr"/>
            <a:r>
              <a:rPr lang="en-US" i="1" dirty="0"/>
              <a:t>Cell from a leaf with no water</a:t>
            </a:r>
            <a:endParaRPr lang="en-GB" i="1" dirty="0"/>
          </a:p>
        </p:txBody>
      </p:sp>
      <p:sp>
        <p:nvSpPr>
          <p:cNvPr id="23" name="TextBox 22">
            <a:extLst>
              <a:ext uri="{FF2B5EF4-FFF2-40B4-BE49-F238E27FC236}">
                <a16:creationId xmlns:a16="http://schemas.microsoft.com/office/drawing/2014/main" id="{88510EDC-8983-4968-B8F3-C0155B2297B1}"/>
              </a:ext>
            </a:extLst>
          </p:cNvPr>
          <p:cNvSpPr txBox="1"/>
          <p:nvPr/>
        </p:nvSpPr>
        <p:spPr>
          <a:xfrm>
            <a:off x="182879" y="1010653"/>
            <a:ext cx="8835992" cy="2339102"/>
          </a:xfrm>
          <a:prstGeom prst="rect">
            <a:avLst/>
          </a:prstGeom>
          <a:noFill/>
        </p:spPr>
        <p:txBody>
          <a:bodyPr wrap="square" rtlCol="0">
            <a:spAutoFit/>
          </a:bodyPr>
          <a:lstStyle/>
          <a:p>
            <a:r>
              <a:rPr lang="en-US" sz="2200" dirty="0">
                <a:latin typeface="Comic Sans MS" panose="030F0702030302020204" pitchFamily="66" charset="0"/>
              </a:rPr>
              <a:t>If plants are not watered regularly, they will wilt and eventually die. </a:t>
            </a:r>
          </a:p>
          <a:p>
            <a:endParaRPr lang="en-US" sz="1400" dirty="0">
              <a:latin typeface="Comic Sans MS" panose="030F0702030302020204" pitchFamily="66" charset="0"/>
            </a:endParaRPr>
          </a:p>
          <a:p>
            <a:r>
              <a:rPr lang="en-US" sz="2200" dirty="0">
                <a:latin typeface="Comic Sans MS" panose="030F0702030302020204" pitchFamily="66" charset="0"/>
              </a:rPr>
              <a:t>Inside the cells, the water fills the vacuole and pushes outwards on the cell wall to make it rigid. If the plant does not have enough water, the vacuole shrinks. The cell becomes floppy and the plant wilts.</a:t>
            </a:r>
            <a:endParaRPr lang="en-GB" sz="2200" dirty="0">
              <a:latin typeface="Comic Sans MS" panose="030F0702030302020204" pitchFamily="66" charset="0"/>
            </a:endParaRPr>
          </a:p>
        </p:txBody>
      </p:sp>
    </p:spTree>
    <p:extLst>
      <p:ext uri="{BB962C8B-B14F-4D97-AF65-F5344CB8AC3E}">
        <p14:creationId xmlns:p14="http://schemas.microsoft.com/office/powerpoint/2010/main" val="213236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8600"/>
            <a:ext cx="8839200" cy="1938992"/>
          </a:xfrm>
          <a:prstGeom prst="rect">
            <a:avLst/>
          </a:prstGeom>
          <a:noFill/>
        </p:spPr>
        <p:txBody>
          <a:bodyPr wrap="square" rtlCol="0">
            <a:spAutoFit/>
          </a:bodyPr>
          <a:lstStyle/>
          <a:p>
            <a:pPr algn="ctr"/>
            <a:r>
              <a:rPr lang="en-GB" sz="4000" dirty="0">
                <a:solidFill>
                  <a:srgbClr val="0070C0"/>
                </a:solidFill>
                <a:latin typeface="Comic Sans MS" pitchFamily="66" charset="0"/>
              </a:rPr>
              <a:t>Plenary: </a:t>
            </a:r>
            <a:r>
              <a:rPr lang="en-GB" sz="4000" dirty="0">
                <a:latin typeface="Comic Sans MS" pitchFamily="66" charset="0"/>
              </a:rPr>
              <a:t>Create 3 quiz questions to test your peers knowledge of diffusion!!</a:t>
            </a:r>
          </a:p>
        </p:txBody>
      </p:sp>
      <p:pic>
        <p:nvPicPr>
          <p:cNvPr id="8194" name="Picture 2" descr="Glass, Water, Lemonade, Diffusion, Red, Liquid, Fluid">
            <a:extLst>
              <a:ext uri="{FF2B5EF4-FFF2-40B4-BE49-F238E27FC236}">
                <a16:creationId xmlns:a16="http://schemas.microsoft.com/office/drawing/2014/main" id="{C5C214F9-E33F-46DE-9ABA-0F07C663C5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17" t="254" r="22971" b="-254"/>
          <a:stretch/>
        </p:blipFill>
        <p:spPr bwMode="auto">
          <a:xfrm>
            <a:off x="5373981" y="2492943"/>
            <a:ext cx="3519763" cy="43650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8CF23A5-3BD2-4EB6-A247-C075B194C9A4}"/>
              </a:ext>
            </a:extLst>
          </p:cNvPr>
          <p:cNvPicPr>
            <a:picLocks noChangeAspect="1"/>
          </p:cNvPicPr>
          <p:nvPr/>
        </p:nvPicPr>
        <p:blipFill>
          <a:blip r:embed="rId4"/>
          <a:stretch>
            <a:fillRect/>
          </a:stretch>
        </p:blipFill>
        <p:spPr>
          <a:xfrm>
            <a:off x="0" y="3015493"/>
            <a:ext cx="4927774" cy="28992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E094FAE-2D5B-442E-9E50-F878C3F8BFA8}"/>
              </a:ext>
            </a:extLst>
          </p:cNvPr>
          <p:cNvSpPr/>
          <p:nvPr/>
        </p:nvSpPr>
        <p:spPr>
          <a:xfrm>
            <a:off x="279133" y="115503"/>
            <a:ext cx="8701238" cy="1174282"/>
          </a:xfrm>
          <a:prstGeom prst="roundRect">
            <a:avLst/>
          </a:prstGeom>
          <a:solidFill>
            <a:srgbClr val="D6F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AAFC36-9D77-409B-9A03-045CC12CFB1A}"/>
              </a:ext>
            </a:extLst>
          </p:cNvPr>
          <p:cNvSpPr>
            <a:spLocks noGrp="1"/>
          </p:cNvSpPr>
          <p:nvPr>
            <p:ph type="ctrTitle"/>
          </p:nvPr>
        </p:nvSpPr>
        <p:spPr>
          <a:xfrm>
            <a:off x="281539" y="236839"/>
            <a:ext cx="8631454" cy="1129948"/>
          </a:xfrm>
        </p:spPr>
        <p:txBody>
          <a:bodyPr anchor="ctr">
            <a:noAutofit/>
          </a:bodyPr>
          <a:lstStyle/>
          <a:p>
            <a:r>
              <a:rPr lang="en-US" sz="5400" dirty="0">
                <a:latin typeface="Comic Sans MS" panose="030F0702030302020204" pitchFamily="66" charset="0"/>
              </a:rPr>
              <a:t>Movement of Substances </a:t>
            </a:r>
            <a:endParaRPr lang="en-GB" sz="5400" dirty="0">
              <a:latin typeface="Comic Sans MS" panose="030F0702030302020204" pitchFamily="66" charset="0"/>
            </a:endParaRPr>
          </a:p>
        </p:txBody>
      </p:sp>
      <p:sp>
        <p:nvSpPr>
          <p:cNvPr id="3" name="TextBox 2">
            <a:extLst>
              <a:ext uri="{FF2B5EF4-FFF2-40B4-BE49-F238E27FC236}">
                <a16:creationId xmlns:a16="http://schemas.microsoft.com/office/drawing/2014/main" id="{CFE77A38-468C-4929-81F5-CC2FCB593E38}"/>
              </a:ext>
            </a:extLst>
          </p:cNvPr>
          <p:cNvSpPr txBox="1"/>
          <p:nvPr/>
        </p:nvSpPr>
        <p:spPr>
          <a:xfrm>
            <a:off x="279132" y="1452251"/>
            <a:ext cx="8631453" cy="1477328"/>
          </a:xfrm>
          <a:prstGeom prst="rect">
            <a:avLst/>
          </a:prstGeom>
          <a:noFill/>
        </p:spPr>
        <p:txBody>
          <a:bodyPr wrap="square" rtlCol="0">
            <a:spAutoFit/>
          </a:bodyPr>
          <a:lstStyle/>
          <a:p>
            <a:pPr algn="ctr"/>
            <a:r>
              <a:rPr lang="en-US" sz="3000" dirty="0">
                <a:solidFill>
                  <a:srgbClr val="0070C0"/>
                </a:solidFill>
                <a:latin typeface="Comic Sans MS" panose="030F0702030302020204" pitchFamily="66" charset="0"/>
              </a:rPr>
              <a:t>Do now activity</a:t>
            </a:r>
            <a:r>
              <a:rPr lang="en-US" sz="3000" dirty="0">
                <a:latin typeface="Comic Sans MS" panose="030F0702030302020204" pitchFamily="66" charset="0"/>
              </a:rPr>
              <a:t>: Look at the diagrams of specialized cells, for each one identify how its structure is related to its function</a:t>
            </a:r>
            <a:endParaRPr lang="en-GB" sz="3000" dirty="0">
              <a:latin typeface="Comic Sans MS" panose="030F0702030302020204" pitchFamily="66" charset="0"/>
            </a:endParaRPr>
          </a:p>
        </p:txBody>
      </p:sp>
      <p:pic>
        <p:nvPicPr>
          <p:cNvPr id="13" name="Picture 2" descr="Neuron, Nerve Cell, Axon, Dendrite, Cell, Biology">
            <a:extLst>
              <a:ext uri="{FF2B5EF4-FFF2-40B4-BE49-F238E27FC236}">
                <a16:creationId xmlns:a16="http://schemas.microsoft.com/office/drawing/2014/main" id="{CECD9FA8-2266-4553-BCD2-961317981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203" y="5234870"/>
            <a:ext cx="2954655" cy="14773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d Blood Cell, Rbc, Erythrocyte, Blood, Red, Cell">
            <a:extLst>
              <a:ext uri="{FF2B5EF4-FFF2-40B4-BE49-F238E27FC236}">
                <a16:creationId xmlns:a16="http://schemas.microsoft.com/office/drawing/2014/main" id="{A1AAEF89-AE6D-4DA0-B552-4E35A7787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751" y="2640645"/>
            <a:ext cx="2594225" cy="2594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age result for root hair cell">
            <a:extLst>
              <a:ext uri="{FF2B5EF4-FFF2-40B4-BE49-F238E27FC236}">
                <a16:creationId xmlns:a16="http://schemas.microsoft.com/office/drawing/2014/main" id="{13AA1783-9A8D-47AA-B2D0-87963F4B926B}"/>
              </a:ext>
            </a:extLst>
          </p:cNvPr>
          <p:cNvPicPr>
            <a:picLocks noChangeAspect="1" noChangeArrowheads="1"/>
          </p:cNvPicPr>
          <p:nvPr/>
        </p:nvPicPr>
        <p:blipFill>
          <a:blip r:embed="rId4" cstate="print"/>
          <a:srcRect/>
          <a:stretch>
            <a:fillRect/>
          </a:stretch>
        </p:blipFill>
        <p:spPr bwMode="auto">
          <a:xfrm rot="10800000">
            <a:off x="5724091" y="4733364"/>
            <a:ext cx="3121309" cy="1978833"/>
          </a:xfrm>
          <a:prstGeom prst="rect">
            <a:avLst/>
          </a:prstGeom>
          <a:noFill/>
        </p:spPr>
      </p:pic>
      <p:pic>
        <p:nvPicPr>
          <p:cNvPr id="16" name="Picture 7" descr="File:Simple diagram of plant cell (blank).svg">
            <a:extLst>
              <a:ext uri="{FF2B5EF4-FFF2-40B4-BE49-F238E27FC236}">
                <a16:creationId xmlns:a16="http://schemas.microsoft.com/office/drawing/2014/main" id="{732A6E0B-8C3E-4D85-80FC-5846E06A8718}"/>
              </a:ext>
            </a:extLst>
          </p:cNvPr>
          <p:cNvPicPr>
            <a:picLocks noChangeAspect="1" noChangeArrowheads="1"/>
          </p:cNvPicPr>
          <p:nvPr/>
        </p:nvPicPr>
        <p:blipFill>
          <a:blip r:embed="rId5" cstate="print"/>
          <a:srcRect/>
          <a:stretch>
            <a:fillRect/>
          </a:stretch>
        </p:blipFill>
        <p:spPr bwMode="auto">
          <a:xfrm rot="5400000">
            <a:off x="634107" y="2625837"/>
            <a:ext cx="2216695" cy="2926647"/>
          </a:xfrm>
          <a:prstGeom prst="rect">
            <a:avLst/>
          </a:prstGeom>
          <a:noFill/>
        </p:spPr>
      </p:pic>
    </p:spTree>
    <p:extLst>
      <p:ext uri="{BB962C8B-B14F-4D97-AF65-F5344CB8AC3E}">
        <p14:creationId xmlns:p14="http://schemas.microsoft.com/office/powerpoint/2010/main" val="222590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457200" indent="-457200"/>
            <a:r>
              <a:rPr lang="en-US" dirty="0">
                <a:latin typeface="Comic Sans MS" panose="030F0702030302020204" pitchFamily="66" charset="0"/>
              </a:rPr>
              <a:t>Recall some substances that move into and out of cells</a:t>
            </a:r>
          </a:p>
          <a:p>
            <a:pPr marL="457200" indent="-457200"/>
            <a:endParaRPr lang="en-US" dirty="0">
              <a:latin typeface="Comic Sans MS" panose="030F0702030302020204" pitchFamily="66" charset="0"/>
            </a:endParaRPr>
          </a:p>
          <a:p>
            <a:pPr marL="457200" indent="-457200"/>
            <a:r>
              <a:rPr lang="en-US" dirty="0">
                <a:latin typeface="Comic Sans MS" panose="030F0702030302020204" pitchFamily="66" charset="0"/>
              </a:rPr>
              <a:t>Describe the process of diffusion</a:t>
            </a:r>
            <a:endParaRPr lang="en-GB" dirty="0"/>
          </a:p>
          <a:p>
            <a:pPr marL="0" indent="0">
              <a:buNone/>
            </a:pPr>
            <a:endParaRPr lang="en-GB" dirty="0"/>
          </a:p>
          <a:p>
            <a:pPr marL="0" indent="0">
              <a:buNone/>
            </a:pPr>
            <a:r>
              <a:rPr lang="en-GB" dirty="0"/>
              <a:t>OUTSTANDING PROGRESS:</a:t>
            </a:r>
          </a:p>
          <a:p>
            <a:r>
              <a:rPr lang="en-US" dirty="0">
                <a:latin typeface="Comic Sans MS" panose="030F0702030302020204" pitchFamily="66" charset="0"/>
              </a:rPr>
              <a:t>Describe some factors which may effect the rate of diffusion</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3525"/>
            <a:ext cx="9144000" cy="954107"/>
          </a:xfrm>
          <a:prstGeom prst="rect">
            <a:avLst/>
          </a:prstGeom>
          <a:noFill/>
        </p:spPr>
        <p:txBody>
          <a:bodyPr wrap="square" rtlCol="0">
            <a:spAutoFit/>
          </a:bodyPr>
          <a:lstStyle/>
          <a:p>
            <a:pPr algn="ctr"/>
            <a:r>
              <a:rPr lang="en-GB" sz="2800" dirty="0">
                <a:latin typeface="Comic Sans MS" pitchFamily="66" charset="0"/>
              </a:rPr>
              <a:t>Your cells need to take in substances such as </a:t>
            </a:r>
            <a:r>
              <a:rPr lang="en-GB" sz="2800" dirty="0">
                <a:solidFill>
                  <a:srgbClr val="0070C0"/>
                </a:solidFill>
                <a:latin typeface="Comic Sans MS" pitchFamily="66" charset="0"/>
              </a:rPr>
              <a:t>glucose</a:t>
            </a:r>
            <a:r>
              <a:rPr lang="en-GB" sz="2800" dirty="0">
                <a:latin typeface="Comic Sans MS" pitchFamily="66" charset="0"/>
              </a:rPr>
              <a:t> and</a:t>
            </a:r>
            <a:r>
              <a:rPr lang="en-GB" sz="2800" dirty="0">
                <a:solidFill>
                  <a:srgbClr val="0070C0"/>
                </a:solidFill>
                <a:latin typeface="Comic Sans MS" pitchFamily="66" charset="0"/>
              </a:rPr>
              <a:t> oxygen </a:t>
            </a:r>
            <a:r>
              <a:rPr lang="en-GB" sz="2800" dirty="0">
                <a:latin typeface="Comic Sans MS" pitchFamily="66" charset="0"/>
              </a:rPr>
              <a:t>for respiration.</a:t>
            </a:r>
          </a:p>
        </p:txBody>
      </p:sp>
      <p:sp>
        <p:nvSpPr>
          <p:cNvPr id="5" name="TextBox 4"/>
          <p:cNvSpPr txBox="1"/>
          <p:nvPr/>
        </p:nvSpPr>
        <p:spPr>
          <a:xfrm>
            <a:off x="0" y="5712594"/>
            <a:ext cx="9144000" cy="984885"/>
          </a:xfrm>
          <a:prstGeom prst="rect">
            <a:avLst/>
          </a:prstGeom>
          <a:solidFill>
            <a:srgbClr val="CBF5F4"/>
          </a:solidFill>
        </p:spPr>
        <p:txBody>
          <a:bodyPr wrap="square" rtlCol="0">
            <a:spAutoFit/>
          </a:bodyPr>
          <a:lstStyle/>
          <a:p>
            <a:pPr algn="ctr"/>
            <a:r>
              <a:rPr lang="en-GB" sz="2900" dirty="0">
                <a:latin typeface="Comic Sans MS" pitchFamily="66" charset="0"/>
              </a:rPr>
              <a:t>Dissolved substances and gases can move in and out of cells, across the cell membrane, by </a:t>
            </a:r>
            <a:r>
              <a:rPr lang="en-GB" sz="2900" dirty="0">
                <a:solidFill>
                  <a:srgbClr val="0070C0"/>
                </a:solidFill>
                <a:latin typeface="Comic Sans MS" pitchFamily="66" charset="0"/>
              </a:rPr>
              <a:t>diffusion</a:t>
            </a:r>
            <a:r>
              <a:rPr lang="en-GB" sz="2900" dirty="0">
                <a:latin typeface="Comic Sans MS" pitchFamily="66" charset="0"/>
              </a:rPr>
              <a:t>.</a:t>
            </a:r>
          </a:p>
        </p:txBody>
      </p:sp>
      <p:pic>
        <p:nvPicPr>
          <p:cNvPr id="2050" name="Picture 2"/>
          <p:cNvPicPr>
            <a:picLocks noChangeAspect="1" noChangeArrowheads="1"/>
          </p:cNvPicPr>
          <p:nvPr/>
        </p:nvPicPr>
        <p:blipFill>
          <a:blip r:embed="rId2" cstate="print"/>
          <a:srcRect/>
          <a:stretch>
            <a:fillRect/>
          </a:stretch>
        </p:blipFill>
        <p:spPr bwMode="auto">
          <a:xfrm>
            <a:off x="2762454" y="1075106"/>
            <a:ext cx="3673527" cy="3025257"/>
          </a:xfrm>
          <a:prstGeom prst="rect">
            <a:avLst/>
          </a:prstGeom>
          <a:noFill/>
          <a:ln w="9525">
            <a:noFill/>
            <a:miter lim="800000"/>
            <a:headEnd/>
            <a:tailEnd/>
          </a:ln>
        </p:spPr>
      </p:pic>
      <p:sp>
        <p:nvSpPr>
          <p:cNvPr id="2" name="Rectangle 1">
            <a:extLst>
              <a:ext uri="{FF2B5EF4-FFF2-40B4-BE49-F238E27FC236}">
                <a16:creationId xmlns:a16="http://schemas.microsoft.com/office/drawing/2014/main" id="{00767C18-ACF4-4356-A0CF-C889C733BF6F}"/>
              </a:ext>
            </a:extLst>
          </p:cNvPr>
          <p:cNvSpPr/>
          <p:nvPr/>
        </p:nvSpPr>
        <p:spPr>
          <a:xfrm>
            <a:off x="1" y="4228243"/>
            <a:ext cx="9143999" cy="1384995"/>
          </a:xfrm>
          <a:prstGeom prst="rect">
            <a:avLst/>
          </a:prstGeom>
        </p:spPr>
        <p:txBody>
          <a:bodyPr wrap="square">
            <a:spAutoFit/>
          </a:bodyPr>
          <a:lstStyle/>
          <a:p>
            <a:pPr algn="ctr"/>
            <a:r>
              <a:rPr lang="en-GB" sz="2800" dirty="0">
                <a:latin typeface="Comic Sans MS" pitchFamily="66" charset="0"/>
              </a:rPr>
              <a:t>They also need to get rid of waste products and chemicals that are produced in your body,                        e.g. </a:t>
            </a:r>
            <a:r>
              <a:rPr lang="en-GB" sz="2800" dirty="0">
                <a:solidFill>
                  <a:srgbClr val="0070C0"/>
                </a:solidFill>
                <a:latin typeface="Comic Sans MS" pitchFamily="66" charset="0"/>
              </a:rPr>
              <a:t>carbon dioxide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29F8191-BDD7-43F6-8D10-4C610A3E6A41}"/>
              </a:ext>
            </a:extLst>
          </p:cNvPr>
          <p:cNvSpPr/>
          <p:nvPr/>
        </p:nvSpPr>
        <p:spPr>
          <a:xfrm>
            <a:off x="3373354" y="3156701"/>
            <a:ext cx="2613599" cy="2058458"/>
          </a:xfrm>
          <a:custGeom>
            <a:avLst/>
            <a:gdLst>
              <a:gd name="connsiteX0" fmla="*/ 1477779 w 2613599"/>
              <a:gd name="connsiteY0" fmla="*/ 87013 h 2058458"/>
              <a:gd name="connsiteX1" fmla="*/ 399749 w 2613599"/>
              <a:gd name="connsiteY1" fmla="*/ 183266 h 2058458"/>
              <a:gd name="connsiteX2" fmla="*/ 14739 w 2613599"/>
              <a:gd name="connsiteY2" fmla="*/ 1107291 h 2058458"/>
              <a:gd name="connsiteX3" fmla="*/ 842511 w 2613599"/>
              <a:gd name="connsiteY3" fmla="*/ 1578929 h 2058458"/>
              <a:gd name="connsiteX4" fmla="*/ 1468154 w 2613599"/>
              <a:gd name="connsiteY4" fmla="*/ 2050567 h 2058458"/>
              <a:gd name="connsiteX5" fmla="*/ 2613560 w 2613599"/>
              <a:gd name="connsiteY5" fmla="*/ 1174668 h 2058458"/>
              <a:gd name="connsiteX6" fmla="*/ 1477779 w 2613599"/>
              <a:gd name="connsiteY6" fmla="*/ 87013 h 205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3599" h="2058458">
                <a:moveTo>
                  <a:pt x="1477779" y="87013"/>
                </a:moveTo>
                <a:cubicBezTo>
                  <a:pt x="1108810" y="-78221"/>
                  <a:pt x="643589" y="13220"/>
                  <a:pt x="399749" y="183266"/>
                </a:cubicBezTo>
                <a:cubicBezTo>
                  <a:pt x="155909" y="353312"/>
                  <a:pt x="-59055" y="874681"/>
                  <a:pt x="14739" y="1107291"/>
                </a:cubicBezTo>
                <a:cubicBezTo>
                  <a:pt x="88533" y="1339901"/>
                  <a:pt x="600275" y="1421716"/>
                  <a:pt x="842511" y="1578929"/>
                </a:cubicBezTo>
                <a:cubicBezTo>
                  <a:pt x="1084747" y="1736142"/>
                  <a:pt x="1172979" y="2117944"/>
                  <a:pt x="1468154" y="2050567"/>
                </a:cubicBezTo>
                <a:cubicBezTo>
                  <a:pt x="1763329" y="1983190"/>
                  <a:pt x="2607143" y="1501927"/>
                  <a:pt x="2613560" y="1174668"/>
                </a:cubicBezTo>
                <a:cubicBezTo>
                  <a:pt x="2619977" y="847409"/>
                  <a:pt x="1846748" y="252247"/>
                  <a:pt x="1477779" y="87013"/>
                </a:cubicBezTo>
                <a:close/>
              </a:path>
            </a:pathLst>
          </a:cu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EAF247D-3E34-446B-8491-00EF8DC0CA30}"/>
              </a:ext>
            </a:extLst>
          </p:cNvPr>
          <p:cNvSpPr/>
          <p:nvPr/>
        </p:nvSpPr>
        <p:spPr>
          <a:xfrm>
            <a:off x="4206240" y="3397718"/>
            <a:ext cx="519764" cy="413886"/>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E8EE422D-6B9C-46FF-B0D6-E2EE5631B127}"/>
              </a:ext>
            </a:extLst>
          </p:cNvPr>
          <p:cNvSpPr/>
          <p:nvPr/>
        </p:nvSpPr>
        <p:spPr>
          <a:xfrm rot="15691670">
            <a:off x="3176334" y="3551721"/>
            <a:ext cx="413886" cy="991402"/>
          </a:xfrm>
          <a:prstGeom prst="downArrow">
            <a:avLst>
              <a:gd name="adj1" fmla="val 43344"/>
              <a:gd name="adj2" fmla="val 4368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12E5E16E-092C-4EA6-93FA-9BBCA1A2080A}"/>
              </a:ext>
            </a:extLst>
          </p:cNvPr>
          <p:cNvSpPr/>
          <p:nvPr/>
        </p:nvSpPr>
        <p:spPr>
          <a:xfrm rot="15691670">
            <a:off x="5629172" y="3270983"/>
            <a:ext cx="413886" cy="991402"/>
          </a:xfrm>
          <a:prstGeom prst="downArrow">
            <a:avLst>
              <a:gd name="adj1" fmla="val 43344"/>
              <a:gd name="adj2" fmla="val 4368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8ACF02C5-7C2E-4BC8-87CF-EA8C4D0F809F}"/>
              </a:ext>
            </a:extLst>
          </p:cNvPr>
          <p:cNvSpPr/>
          <p:nvPr/>
        </p:nvSpPr>
        <p:spPr>
          <a:xfrm rot="12973924">
            <a:off x="4068276" y="4472536"/>
            <a:ext cx="413886" cy="991402"/>
          </a:xfrm>
          <a:prstGeom prst="downArrow">
            <a:avLst>
              <a:gd name="adj1" fmla="val 43344"/>
              <a:gd name="adj2" fmla="val 4368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4E70ADC-68FC-428B-96FA-52AC9429F580}"/>
              </a:ext>
            </a:extLst>
          </p:cNvPr>
          <p:cNvSpPr txBox="1"/>
          <p:nvPr/>
        </p:nvSpPr>
        <p:spPr>
          <a:xfrm>
            <a:off x="96252" y="221381"/>
            <a:ext cx="8845618" cy="2400657"/>
          </a:xfrm>
          <a:prstGeom prst="rect">
            <a:avLst/>
          </a:prstGeom>
          <a:noFill/>
        </p:spPr>
        <p:txBody>
          <a:bodyPr wrap="square" rtlCol="0">
            <a:spAutoFit/>
          </a:bodyPr>
          <a:lstStyle/>
          <a:p>
            <a:r>
              <a:rPr lang="en-US" sz="3000" dirty="0">
                <a:solidFill>
                  <a:srgbClr val="0070C0"/>
                </a:solidFill>
                <a:latin typeface="Comic Sans MS" panose="030F0702030302020204" pitchFamily="66" charset="0"/>
              </a:rPr>
              <a:t>Task: </a:t>
            </a:r>
            <a:r>
              <a:rPr lang="en-US" sz="3000" dirty="0">
                <a:latin typeface="Comic Sans MS" panose="030F0702030302020204" pitchFamily="66" charset="0"/>
              </a:rPr>
              <a:t>Sketch the diagram of the cell, label the arrows to identify:</a:t>
            </a:r>
          </a:p>
          <a:p>
            <a:endParaRPr lang="en-US" sz="3000" dirty="0">
              <a:latin typeface="Comic Sans MS" panose="030F0702030302020204" pitchFamily="66" charset="0"/>
            </a:endParaRPr>
          </a:p>
          <a:p>
            <a:pPr marL="457200" indent="-457200">
              <a:buFont typeface="Arial" panose="020B0604020202020204" pitchFamily="34" charset="0"/>
              <a:buChar char="•"/>
            </a:pPr>
            <a:r>
              <a:rPr lang="en-US" sz="3000" dirty="0">
                <a:latin typeface="Comic Sans MS" panose="030F0702030302020204" pitchFamily="66" charset="0"/>
              </a:rPr>
              <a:t>Two substances needed by the cell</a:t>
            </a:r>
          </a:p>
          <a:p>
            <a:pPr marL="457200" indent="-457200">
              <a:buFont typeface="Arial" panose="020B0604020202020204" pitchFamily="34" charset="0"/>
              <a:buChar char="•"/>
            </a:pPr>
            <a:r>
              <a:rPr lang="en-US" sz="3000" dirty="0">
                <a:latin typeface="Comic Sans MS" panose="030F0702030302020204" pitchFamily="66" charset="0"/>
              </a:rPr>
              <a:t>One waste product of the cell</a:t>
            </a:r>
            <a:endParaRPr lang="en-GB" sz="3000" dirty="0">
              <a:latin typeface="Comic Sans MS" panose="030F0702030302020204" pitchFamily="66" charset="0"/>
            </a:endParaRPr>
          </a:p>
        </p:txBody>
      </p:sp>
      <p:sp>
        <p:nvSpPr>
          <p:cNvPr id="10" name="TextBox 9">
            <a:extLst>
              <a:ext uri="{FF2B5EF4-FFF2-40B4-BE49-F238E27FC236}">
                <a16:creationId xmlns:a16="http://schemas.microsoft.com/office/drawing/2014/main" id="{B887F3CA-30A8-41D2-A565-BC61DD50EC25}"/>
              </a:ext>
            </a:extLst>
          </p:cNvPr>
          <p:cNvSpPr txBox="1"/>
          <p:nvPr/>
        </p:nvSpPr>
        <p:spPr>
          <a:xfrm>
            <a:off x="548640" y="3927107"/>
            <a:ext cx="2435192" cy="646331"/>
          </a:xfrm>
          <a:prstGeom prst="rect">
            <a:avLst/>
          </a:prstGeom>
          <a:noFill/>
        </p:spPr>
        <p:txBody>
          <a:bodyPr wrap="square" rtlCol="0">
            <a:spAutoFit/>
          </a:bodyPr>
          <a:lstStyle/>
          <a:p>
            <a:pPr algn="ctr"/>
            <a:r>
              <a:rPr lang="en-US" sz="3600" dirty="0">
                <a:solidFill>
                  <a:srgbClr val="FF0000"/>
                </a:solidFill>
                <a:latin typeface="Comic Sans MS" panose="030F0702030302020204" pitchFamily="66" charset="0"/>
              </a:rPr>
              <a:t>Oxygen</a:t>
            </a:r>
            <a:endParaRPr lang="en-GB" sz="3600" dirty="0">
              <a:solidFill>
                <a:srgbClr val="FF0000"/>
              </a:solidFill>
              <a:latin typeface="Comic Sans MS" panose="030F0702030302020204" pitchFamily="66" charset="0"/>
            </a:endParaRPr>
          </a:p>
        </p:txBody>
      </p:sp>
      <p:sp>
        <p:nvSpPr>
          <p:cNvPr id="11" name="TextBox 10">
            <a:extLst>
              <a:ext uri="{FF2B5EF4-FFF2-40B4-BE49-F238E27FC236}">
                <a16:creationId xmlns:a16="http://schemas.microsoft.com/office/drawing/2014/main" id="{1E1E0583-550B-4D94-B138-1A81B66886E4}"/>
              </a:ext>
            </a:extLst>
          </p:cNvPr>
          <p:cNvSpPr txBox="1"/>
          <p:nvPr/>
        </p:nvSpPr>
        <p:spPr>
          <a:xfrm>
            <a:off x="1836821" y="5224914"/>
            <a:ext cx="2435192" cy="646331"/>
          </a:xfrm>
          <a:prstGeom prst="rect">
            <a:avLst/>
          </a:prstGeom>
          <a:noFill/>
        </p:spPr>
        <p:txBody>
          <a:bodyPr wrap="square" rtlCol="0">
            <a:spAutoFit/>
          </a:bodyPr>
          <a:lstStyle/>
          <a:p>
            <a:pPr algn="ctr"/>
            <a:r>
              <a:rPr lang="en-US" sz="3600" dirty="0">
                <a:solidFill>
                  <a:srgbClr val="FF0000"/>
                </a:solidFill>
                <a:latin typeface="Comic Sans MS" panose="030F0702030302020204" pitchFamily="66" charset="0"/>
              </a:rPr>
              <a:t>Glucose</a:t>
            </a:r>
            <a:endParaRPr lang="en-GB" sz="3600" dirty="0">
              <a:solidFill>
                <a:srgbClr val="FF0000"/>
              </a:solidFill>
              <a:latin typeface="Comic Sans MS" panose="030F0702030302020204" pitchFamily="66" charset="0"/>
            </a:endParaRPr>
          </a:p>
        </p:txBody>
      </p:sp>
      <p:sp>
        <p:nvSpPr>
          <p:cNvPr id="12" name="TextBox 11">
            <a:extLst>
              <a:ext uri="{FF2B5EF4-FFF2-40B4-BE49-F238E27FC236}">
                <a16:creationId xmlns:a16="http://schemas.microsoft.com/office/drawing/2014/main" id="{BC08949F-9E05-479C-8DC8-A1C55A30BF35}"/>
              </a:ext>
            </a:extLst>
          </p:cNvPr>
          <p:cNvSpPr txBox="1"/>
          <p:nvPr/>
        </p:nvSpPr>
        <p:spPr>
          <a:xfrm>
            <a:off x="6051082" y="3115378"/>
            <a:ext cx="2435192" cy="1200329"/>
          </a:xfrm>
          <a:prstGeom prst="rect">
            <a:avLst/>
          </a:prstGeom>
          <a:noFill/>
        </p:spPr>
        <p:txBody>
          <a:bodyPr wrap="square" rtlCol="0">
            <a:spAutoFit/>
          </a:bodyPr>
          <a:lstStyle/>
          <a:p>
            <a:pPr algn="ctr"/>
            <a:r>
              <a:rPr lang="en-US" sz="3600" dirty="0">
                <a:solidFill>
                  <a:srgbClr val="FF0000"/>
                </a:solidFill>
                <a:latin typeface="Comic Sans MS" panose="030F0702030302020204" pitchFamily="66" charset="0"/>
              </a:rPr>
              <a:t>Carbon Dioxide</a:t>
            </a:r>
            <a:endParaRPr lang="en-GB" sz="3600" dirty="0">
              <a:solidFill>
                <a:srgbClr val="FF0000"/>
              </a:solidFill>
              <a:latin typeface="Comic Sans MS" panose="030F0702030302020204" pitchFamily="66" charset="0"/>
            </a:endParaRPr>
          </a:p>
        </p:txBody>
      </p:sp>
      <p:pic>
        <p:nvPicPr>
          <p:cNvPr id="1026" name="Picture 2" descr="Mark, Check, Tick, Red, Correct, Symbol, Choice, Yes">
            <a:extLst>
              <a:ext uri="{FF2B5EF4-FFF2-40B4-BE49-F238E27FC236}">
                <a16:creationId xmlns:a16="http://schemas.microsoft.com/office/drawing/2014/main" id="{8E268540-FA95-4BEE-A053-3D10E22A3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579" y="5171950"/>
            <a:ext cx="1414913" cy="147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3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162800" y="1752600"/>
            <a:ext cx="18288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52400" y="152400"/>
            <a:ext cx="8839200" cy="6555641"/>
          </a:xfrm>
          <a:prstGeom prst="rect">
            <a:avLst/>
          </a:prstGeom>
        </p:spPr>
        <p:txBody>
          <a:bodyPr wrap="square">
            <a:spAutoFit/>
          </a:bodyPr>
          <a:lstStyle/>
          <a:p>
            <a:pPr algn="ctr"/>
            <a:r>
              <a:rPr lang="en-GB" sz="2800" dirty="0">
                <a:latin typeface="Comic Sans MS" pitchFamily="66" charset="0"/>
              </a:rPr>
              <a:t>When you have just sprayed perfume, the </a:t>
            </a:r>
            <a:r>
              <a:rPr lang="en-GB" sz="2800" b="1" u="sng" dirty="0">
                <a:solidFill>
                  <a:srgbClr val="0070C0"/>
                </a:solidFill>
                <a:latin typeface="Comic Sans MS" pitchFamily="66" charset="0"/>
              </a:rPr>
              <a:t>concentration</a:t>
            </a:r>
            <a:r>
              <a:rPr lang="en-GB" sz="2800" dirty="0">
                <a:latin typeface="Comic Sans MS" pitchFamily="66" charset="0"/>
              </a:rPr>
              <a:t> of perfume particles in that area is very high.</a:t>
            </a:r>
          </a:p>
          <a:p>
            <a:pPr algn="ctr"/>
            <a:endParaRPr lang="en-GB" sz="24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r>
              <a:rPr lang="en-GB" sz="2800" dirty="0">
                <a:latin typeface="Comic Sans MS" pitchFamily="66" charset="0"/>
              </a:rPr>
              <a:t>Diffusion is the</a:t>
            </a:r>
            <a:r>
              <a:rPr lang="en-GB" sz="2800" dirty="0">
                <a:solidFill>
                  <a:srgbClr val="0070C0"/>
                </a:solidFill>
                <a:latin typeface="Comic Sans MS" pitchFamily="66" charset="0"/>
              </a:rPr>
              <a:t> </a:t>
            </a:r>
            <a:r>
              <a:rPr lang="en-GB" sz="2800" b="1" u="sng" dirty="0">
                <a:solidFill>
                  <a:srgbClr val="0070C0"/>
                </a:solidFill>
                <a:latin typeface="Comic Sans MS" pitchFamily="66" charset="0"/>
              </a:rPr>
              <a:t>movement</a:t>
            </a:r>
            <a:r>
              <a:rPr lang="en-GB" sz="2800" dirty="0">
                <a:solidFill>
                  <a:srgbClr val="0070C0"/>
                </a:solidFill>
                <a:latin typeface="Comic Sans MS" pitchFamily="66" charset="0"/>
              </a:rPr>
              <a:t> </a:t>
            </a:r>
            <a:r>
              <a:rPr lang="en-GB" sz="2800" dirty="0">
                <a:latin typeface="Comic Sans MS" pitchFamily="66" charset="0"/>
              </a:rPr>
              <a:t>of the ‘smelly’ particles, through particles of air, to an area where they are at a </a:t>
            </a:r>
            <a:r>
              <a:rPr lang="en-GB" sz="2800" b="1" u="sng" dirty="0">
                <a:solidFill>
                  <a:srgbClr val="0070C0"/>
                </a:solidFill>
                <a:latin typeface="Comic Sans MS" pitchFamily="66" charset="0"/>
              </a:rPr>
              <a:t>LOWER</a:t>
            </a:r>
            <a:r>
              <a:rPr lang="en-GB" sz="2800" dirty="0">
                <a:latin typeface="Comic Sans MS" pitchFamily="66" charset="0"/>
              </a:rPr>
              <a:t> concentration. </a:t>
            </a:r>
          </a:p>
        </p:txBody>
      </p:sp>
      <p:pic>
        <p:nvPicPr>
          <p:cNvPr id="12290" name="Picture 2" descr="Spray, Spray Can, Sprayer, Deo, Perfume, Protection"/>
          <p:cNvPicPr>
            <a:picLocks noChangeAspect="1" noChangeArrowheads="1"/>
          </p:cNvPicPr>
          <p:nvPr/>
        </p:nvPicPr>
        <p:blipFill>
          <a:blip r:embed="rId2" cstate="print"/>
          <a:srcRect/>
          <a:stretch>
            <a:fillRect/>
          </a:stretch>
        </p:blipFill>
        <p:spPr bwMode="auto">
          <a:xfrm rot="1714341" flipH="1">
            <a:off x="871282" y="1502275"/>
            <a:ext cx="1997635" cy="3196217"/>
          </a:xfrm>
          <a:prstGeom prst="rect">
            <a:avLst/>
          </a:prstGeom>
          <a:noFill/>
        </p:spPr>
      </p:pic>
      <p:sp>
        <p:nvSpPr>
          <p:cNvPr id="6" name="Oval 5"/>
          <p:cNvSpPr/>
          <p:nvPr/>
        </p:nvSpPr>
        <p:spPr>
          <a:xfrm>
            <a:off x="3505200" y="1981200"/>
            <a:ext cx="304800" cy="304800"/>
          </a:xfrm>
          <a:prstGeom prst="ellipse">
            <a:avLst/>
          </a:prstGeom>
          <a:solidFill>
            <a:srgbClr val="C0C1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352800" y="2514600"/>
            <a:ext cx="304800" cy="304800"/>
          </a:xfrm>
          <a:prstGeom prst="ellipse">
            <a:avLst/>
          </a:prstGeom>
          <a:solidFill>
            <a:srgbClr val="C0C1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886200" y="2362200"/>
            <a:ext cx="304800" cy="304800"/>
          </a:xfrm>
          <a:prstGeom prst="ellipse">
            <a:avLst/>
          </a:prstGeom>
          <a:solidFill>
            <a:srgbClr val="C0C1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505200" y="3124200"/>
            <a:ext cx="304800" cy="304800"/>
          </a:xfrm>
          <a:prstGeom prst="ellipse">
            <a:avLst/>
          </a:prstGeom>
          <a:solidFill>
            <a:srgbClr val="C0C1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191000" y="2971800"/>
            <a:ext cx="304800" cy="304800"/>
          </a:xfrm>
          <a:prstGeom prst="ellipse">
            <a:avLst/>
          </a:prstGeom>
          <a:solidFill>
            <a:srgbClr val="C0C1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962400" y="3581400"/>
            <a:ext cx="304800" cy="304800"/>
          </a:xfrm>
          <a:prstGeom prst="ellipse">
            <a:avLst/>
          </a:prstGeom>
          <a:solidFill>
            <a:srgbClr val="C0C1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572000" y="20574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419600" y="25908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648200" y="34290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953000" y="25908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334000" y="19812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505200" y="38100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886200" y="28956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114800" y="19812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962400" y="42672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495800" y="40386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715000" y="29718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257800" y="38100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4572000" y="48768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6096000" y="23622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019800" y="36576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553200" y="40386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553200" y="19812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553200" y="29718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467600" y="1905000"/>
            <a:ext cx="152400" cy="152400"/>
          </a:xfrm>
          <a:prstGeom prst="ellipse">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7620000" y="1828800"/>
            <a:ext cx="1295400" cy="369332"/>
          </a:xfrm>
          <a:prstGeom prst="rect">
            <a:avLst/>
          </a:prstGeom>
          <a:noFill/>
        </p:spPr>
        <p:txBody>
          <a:bodyPr wrap="square" rtlCol="0">
            <a:spAutoFit/>
          </a:bodyPr>
          <a:lstStyle/>
          <a:p>
            <a:r>
              <a:rPr lang="en-GB" dirty="0"/>
              <a:t>Air particle</a:t>
            </a:r>
          </a:p>
        </p:txBody>
      </p:sp>
      <p:sp>
        <p:nvSpPr>
          <p:cNvPr id="32" name="Oval 31"/>
          <p:cNvSpPr/>
          <p:nvPr/>
        </p:nvSpPr>
        <p:spPr>
          <a:xfrm>
            <a:off x="7391400" y="2362200"/>
            <a:ext cx="304800" cy="304800"/>
          </a:xfrm>
          <a:prstGeom prst="ellipse">
            <a:avLst/>
          </a:prstGeom>
          <a:solidFill>
            <a:srgbClr val="C0C1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7696200" y="2286000"/>
            <a:ext cx="1295400" cy="646331"/>
          </a:xfrm>
          <a:prstGeom prst="rect">
            <a:avLst/>
          </a:prstGeom>
          <a:noFill/>
        </p:spPr>
        <p:txBody>
          <a:bodyPr wrap="square" rtlCol="0">
            <a:spAutoFit/>
          </a:bodyPr>
          <a:lstStyle/>
          <a:p>
            <a:r>
              <a:rPr lang="en-GB" dirty="0"/>
              <a:t>Perfume particle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229600" cy="4525963"/>
          </a:xfrm>
        </p:spPr>
        <p:txBody>
          <a:bodyPr/>
          <a:lstStyle/>
          <a:p>
            <a:pPr>
              <a:buNone/>
            </a:pPr>
            <a:r>
              <a:rPr lang="en-GB" sz="3600" dirty="0">
                <a:solidFill>
                  <a:srgbClr val="00B050"/>
                </a:solidFill>
                <a:latin typeface="Comic Sans MS" pitchFamily="66" charset="0"/>
              </a:rPr>
              <a:t>Definition of diffusion:</a:t>
            </a:r>
          </a:p>
          <a:p>
            <a:pPr>
              <a:buNone/>
            </a:pPr>
            <a:endParaRPr lang="en-GB" dirty="0"/>
          </a:p>
        </p:txBody>
      </p:sp>
      <p:sp>
        <p:nvSpPr>
          <p:cNvPr id="4" name="Rectangle 3"/>
          <p:cNvSpPr/>
          <p:nvPr/>
        </p:nvSpPr>
        <p:spPr>
          <a:xfrm>
            <a:off x="228600" y="990600"/>
            <a:ext cx="8610600" cy="2554545"/>
          </a:xfrm>
          <a:prstGeom prst="rect">
            <a:avLst/>
          </a:prstGeom>
        </p:spPr>
        <p:txBody>
          <a:bodyPr wrap="square">
            <a:spAutoFit/>
          </a:bodyPr>
          <a:lstStyle/>
          <a:p>
            <a:pPr algn="ctr">
              <a:buNone/>
            </a:pPr>
            <a:r>
              <a:rPr lang="en-GB" sz="3200" dirty="0">
                <a:latin typeface="Comic Sans MS" pitchFamily="66" charset="0"/>
              </a:rPr>
              <a:t>The spreading out of particles of a gas, or any substance in solution, resulting in the </a:t>
            </a:r>
            <a:r>
              <a:rPr lang="en-GB" sz="3200" dirty="0">
                <a:solidFill>
                  <a:srgbClr val="0070C0"/>
                </a:solidFill>
                <a:latin typeface="Comic Sans MS" pitchFamily="66" charset="0"/>
              </a:rPr>
              <a:t>net movement </a:t>
            </a:r>
            <a:r>
              <a:rPr lang="en-GB" sz="3200" dirty="0">
                <a:latin typeface="Comic Sans MS" pitchFamily="66" charset="0"/>
              </a:rPr>
              <a:t>of </a:t>
            </a:r>
            <a:r>
              <a:rPr lang="en-GB" sz="3200" dirty="0">
                <a:solidFill>
                  <a:srgbClr val="0070C0"/>
                </a:solidFill>
                <a:latin typeface="Comic Sans MS" pitchFamily="66" charset="0"/>
              </a:rPr>
              <a:t>particles</a:t>
            </a:r>
            <a:r>
              <a:rPr lang="en-GB" sz="3200" dirty="0">
                <a:latin typeface="Comic Sans MS" pitchFamily="66" charset="0"/>
              </a:rPr>
              <a:t> from an area of </a:t>
            </a:r>
            <a:r>
              <a:rPr lang="en-GB" sz="3200" dirty="0">
                <a:solidFill>
                  <a:srgbClr val="0070C0"/>
                </a:solidFill>
                <a:latin typeface="Comic Sans MS" pitchFamily="66" charset="0"/>
              </a:rPr>
              <a:t>high concentration </a:t>
            </a:r>
            <a:r>
              <a:rPr lang="en-GB" sz="3200" dirty="0">
                <a:latin typeface="Comic Sans MS" pitchFamily="66" charset="0"/>
              </a:rPr>
              <a:t>to an area of </a:t>
            </a:r>
            <a:r>
              <a:rPr lang="en-GB" sz="3200" dirty="0">
                <a:solidFill>
                  <a:srgbClr val="0070C0"/>
                </a:solidFill>
                <a:latin typeface="Comic Sans MS" pitchFamily="66" charset="0"/>
              </a:rPr>
              <a:t>low concentration</a:t>
            </a:r>
            <a:r>
              <a:rPr lang="en-GB" sz="3200" dirty="0">
                <a:latin typeface="Comic Sans MS" pitchFamily="66" charset="0"/>
              </a:rPr>
              <a:t>.</a:t>
            </a:r>
          </a:p>
        </p:txBody>
      </p:sp>
      <p:pic>
        <p:nvPicPr>
          <p:cNvPr id="11267" name="Picture 3"/>
          <p:cNvPicPr>
            <a:picLocks noChangeAspect="1" noChangeArrowheads="1"/>
          </p:cNvPicPr>
          <p:nvPr/>
        </p:nvPicPr>
        <p:blipFill>
          <a:blip r:embed="rId2" cstate="print"/>
          <a:srcRect/>
          <a:stretch>
            <a:fillRect/>
          </a:stretch>
        </p:blipFill>
        <p:spPr bwMode="auto">
          <a:xfrm>
            <a:off x="2743200" y="3886200"/>
            <a:ext cx="3763963" cy="2468564"/>
          </a:xfrm>
          <a:prstGeom prst="rect">
            <a:avLst/>
          </a:prstGeom>
          <a:noFill/>
          <a:ln w="9525">
            <a:noFill/>
            <a:miter lim="800000"/>
            <a:headEnd/>
            <a:tailEnd/>
          </a:ln>
          <a:effectLst/>
        </p:spPr>
      </p:pic>
      <p:sp>
        <p:nvSpPr>
          <p:cNvPr id="36" name="Right Arrow 35"/>
          <p:cNvSpPr/>
          <p:nvPr/>
        </p:nvSpPr>
        <p:spPr>
          <a:xfrm>
            <a:off x="2590800" y="6324600"/>
            <a:ext cx="4419600" cy="381000"/>
          </a:xfrm>
          <a:prstGeom prst="rightArrow">
            <a:avLst/>
          </a:prstGeom>
          <a:solidFill>
            <a:srgbClr val="F2DF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1F6906-E803-4593-9D35-10212B0B74F2}"/>
              </a:ext>
            </a:extLst>
          </p:cNvPr>
          <p:cNvSpPr/>
          <p:nvPr/>
        </p:nvSpPr>
        <p:spPr>
          <a:xfrm>
            <a:off x="322444" y="2116567"/>
            <a:ext cx="8580924" cy="2862322"/>
          </a:xfrm>
          <a:prstGeom prst="rect">
            <a:avLst/>
          </a:prstGeom>
        </p:spPr>
        <p:txBody>
          <a:bodyPr wrap="square">
            <a:spAutoFit/>
          </a:bodyPr>
          <a:lstStyle/>
          <a:p>
            <a:pPr algn="ctr"/>
            <a:r>
              <a:rPr lang="en-GB" sz="3500" dirty="0">
                <a:latin typeface="Comic Sans MS" panose="030F0702030302020204" pitchFamily="66" charset="0"/>
              </a:rPr>
              <a:t>Diffusion is the _____________  of particles from any area where they are in a ____ __________ to an area where they are in a ______ ___________.</a:t>
            </a:r>
          </a:p>
        </p:txBody>
      </p:sp>
      <p:sp>
        <p:nvSpPr>
          <p:cNvPr id="5" name="TextBox 4">
            <a:extLst>
              <a:ext uri="{FF2B5EF4-FFF2-40B4-BE49-F238E27FC236}">
                <a16:creationId xmlns:a16="http://schemas.microsoft.com/office/drawing/2014/main" id="{F47687F2-A342-4F37-8953-A9F73F832982}"/>
              </a:ext>
            </a:extLst>
          </p:cNvPr>
          <p:cNvSpPr txBox="1"/>
          <p:nvPr/>
        </p:nvSpPr>
        <p:spPr>
          <a:xfrm>
            <a:off x="548640" y="279133"/>
            <a:ext cx="8075596" cy="923330"/>
          </a:xfrm>
          <a:prstGeom prst="rect">
            <a:avLst/>
          </a:prstGeom>
          <a:noFill/>
        </p:spPr>
        <p:txBody>
          <a:bodyPr wrap="square" rtlCol="0">
            <a:spAutoFit/>
          </a:bodyPr>
          <a:lstStyle/>
          <a:p>
            <a:pPr algn="ctr"/>
            <a:r>
              <a:rPr lang="en-US" sz="5400" dirty="0">
                <a:solidFill>
                  <a:srgbClr val="0070C0"/>
                </a:solidFill>
                <a:latin typeface="Comic Sans MS" panose="030F0702030302020204" pitchFamily="66" charset="0"/>
              </a:rPr>
              <a:t>Diffusion</a:t>
            </a:r>
            <a:endParaRPr lang="en-GB" sz="5400" dirty="0">
              <a:solidFill>
                <a:srgbClr val="0070C0"/>
              </a:solidFill>
              <a:latin typeface="Comic Sans MS" panose="030F0702030302020204" pitchFamily="66" charset="0"/>
            </a:endParaRPr>
          </a:p>
        </p:txBody>
      </p:sp>
      <p:sp>
        <p:nvSpPr>
          <p:cNvPr id="6" name="TextBox 5">
            <a:extLst>
              <a:ext uri="{FF2B5EF4-FFF2-40B4-BE49-F238E27FC236}">
                <a16:creationId xmlns:a16="http://schemas.microsoft.com/office/drawing/2014/main" id="{812645D2-3E7B-4B60-A49E-C369F16B0612}"/>
              </a:ext>
            </a:extLst>
          </p:cNvPr>
          <p:cNvSpPr txBox="1"/>
          <p:nvPr/>
        </p:nvSpPr>
        <p:spPr>
          <a:xfrm>
            <a:off x="0" y="1376412"/>
            <a:ext cx="9144000" cy="523220"/>
          </a:xfrm>
          <a:prstGeom prst="rect">
            <a:avLst/>
          </a:prstGeom>
          <a:solidFill>
            <a:srgbClr val="D6F7FA"/>
          </a:solidFill>
        </p:spPr>
        <p:txBody>
          <a:bodyPr wrap="square" rtlCol="0">
            <a:spAutoFit/>
          </a:bodyPr>
          <a:lstStyle/>
          <a:p>
            <a:r>
              <a:rPr lang="en-US" sz="2800" dirty="0">
                <a:solidFill>
                  <a:srgbClr val="0070C0"/>
                </a:solidFill>
                <a:latin typeface="Comic Sans MS" panose="030F0702030302020204" pitchFamily="66" charset="0"/>
              </a:rPr>
              <a:t>Task: </a:t>
            </a:r>
            <a:r>
              <a:rPr lang="en-US" sz="2800" dirty="0">
                <a:latin typeface="Comic Sans MS" panose="030F0702030302020204" pitchFamily="66" charset="0"/>
              </a:rPr>
              <a:t>Copy and complete the following sentences:</a:t>
            </a:r>
            <a:endParaRPr lang="en-GB" sz="2800" dirty="0">
              <a:latin typeface="Comic Sans MS" panose="030F0702030302020204" pitchFamily="66" charset="0"/>
            </a:endParaRPr>
          </a:p>
        </p:txBody>
      </p:sp>
      <p:pic>
        <p:nvPicPr>
          <p:cNvPr id="7" name="Picture 6">
            <a:extLst>
              <a:ext uri="{FF2B5EF4-FFF2-40B4-BE49-F238E27FC236}">
                <a16:creationId xmlns:a16="http://schemas.microsoft.com/office/drawing/2014/main" id="{939B7357-3C72-4A72-810D-0EB59FDC24D8}"/>
              </a:ext>
            </a:extLst>
          </p:cNvPr>
          <p:cNvPicPr>
            <a:picLocks noChangeAspect="1"/>
          </p:cNvPicPr>
          <p:nvPr/>
        </p:nvPicPr>
        <p:blipFill rotWithShape="1">
          <a:blip r:embed="rId2"/>
          <a:srcRect r="11661"/>
          <a:stretch/>
        </p:blipFill>
        <p:spPr>
          <a:xfrm>
            <a:off x="144104" y="4726004"/>
            <a:ext cx="2695350" cy="1795116"/>
          </a:xfrm>
          <a:prstGeom prst="rect">
            <a:avLst/>
          </a:prstGeom>
        </p:spPr>
      </p:pic>
      <p:pic>
        <p:nvPicPr>
          <p:cNvPr id="3074" name="Picture 2" descr="Perfume, Spray, Nature, Woman, Blonde Hair, Gloves">
            <a:extLst>
              <a:ext uri="{FF2B5EF4-FFF2-40B4-BE49-F238E27FC236}">
                <a16:creationId xmlns:a16="http://schemas.microsoft.com/office/drawing/2014/main" id="{CC5C02EB-1B50-41B0-A868-236F176E99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1" r="9648"/>
          <a:stretch/>
        </p:blipFill>
        <p:spPr bwMode="auto">
          <a:xfrm>
            <a:off x="6651057" y="4927923"/>
            <a:ext cx="2117558" cy="167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5877B8-2879-4C1C-A5B5-855E7614ED5D}"/>
              </a:ext>
            </a:extLst>
          </p:cNvPr>
          <p:cNvSpPr/>
          <p:nvPr/>
        </p:nvSpPr>
        <p:spPr>
          <a:xfrm>
            <a:off x="909585" y="1308045"/>
            <a:ext cx="7358516" cy="2785378"/>
          </a:xfrm>
          <a:prstGeom prst="rect">
            <a:avLst/>
          </a:prstGeom>
        </p:spPr>
        <p:txBody>
          <a:bodyPr wrap="square">
            <a:spAutoFit/>
          </a:bodyPr>
          <a:lstStyle/>
          <a:p>
            <a:pPr algn="ctr"/>
            <a:r>
              <a:rPr lang="en-GB" sz="3500" dirty="0">
                <a:latin typeface="Comic Sans MS" panose="030F0702030302020204" pitchFamily="66" charset="0"/>
              </a:rPr>
              <a:t>Diffusion is the </a:t>
            </a:r>
            <a:r>
              <a:rPr lang="en-GB" sz="3500" dirty="0">
                <a:solidFill>
                  <a:srgbClr val="FF0000"/>
                </a:solidFill>
                <a:latin typeface="Comic Sans MS" panose="030F0702030302020204" pitchFamily="66" charset="0"/>
              </a:rPr>
              <a:t>movement</a:t>
            </a:r>
            <a:r>
              <a:rPr lang="en-GB" sz="3500" dirty="0">
                <a:latin typeface="Comic Sans MS" panose="030F0702030302020204" pitchFamily="66" charset="0"/>
              </a:rPr>
              <a:t> of particles from any area where they are in a </a:t>
            </a:r>
            <a:r>
              <a:rPr lang="en-GB" sz="3500" dirty="0">
                <a:solidFill>
                  <a:srgbClr val="FF0000"/>
                </a:solidFill>
                <a:latin typeface="Comic Sans MS" panose="030F0702030302020204" pitchFamily="66" charset="0"/>
              </a:rPr>
              <a:t>high</a:t>
            </a:r>
            <a:r>
              <a:rPr lang="en-GB" sz="3500" dirty="0">
                <a:latin typeface="Comic Sans MS" panose="030F0702030302020204" pitchFamily="66" charset="0"/>
              </a:rPr>
              <a:t> </a:t>
            </a:r>
            <a:r>
              <a:rPr lang="en-GB" sz="3500" dirty="0">
                <a:solidFill>
                  <a:srgbClr val="FF0000"/>
                </a:solidFill>
                <a:latin typeface="Comic Sans MS" panose="030F0702030302020204" pitchFamily="66" charset="0"/>
              </a:rPr>
              <a:t>concentration</a:t>
            </a:r>
            <a:r>
              <a:rPr lang="en-GB" sz="3500" dirty="0">
                <a:latin typeface="Comic Sans MS" panose="030F0702030302020204" pitchFamily="66" charset="0"/>
              </a:rPr>
              <a:t> to an area where they are in a </a:t>
            </a:r>
            <a:r>
              <a:rPr lang="en-GB" sz="3500" dirty="0">
                <a:solidFill>
                  <a:srgbClr val="FF0000"/>
                </a:solidFill>
                <a:latin typeface="Comic Sans MS" panose="030F0702030302020204" pitchFamily="66" charset="0"/>
              </a:rPr>
              <a:t>low concentration.</a:t>
            </a:r>
          </a:p>
        </p:txBody>
      </p:sp>
      <p:sp>
        <p:nvSpPr>
          <p:cNvPr id="5" name="TextBox 4">
            <a:extLst>
              <a:ext uri="{FF2B5EF4-FFF2-40B4-BE49-F238E27FC236}">
                <a16:creationId xmlns:a16="http://schemas.microsoft.com/office/drawing/2014/main" id="{3FB8FACC-3B52-41E0-A05B-A7B80F3FDEB3}"/>
              </a:ext>
            </a:extLst>
          </p:cNvPr>
          <p:cNvSpPr txBox="1"/>
          <p:nvPr/>
        </p:nvSpPr>
        <p:spPr>
          <a:xfrm>
            <a:off x="250256" y="375384"/>
            <a:ext cx="4668253" cy="707886"/>
          </a:xfrm>
          <a:prstGeom prst="rect">
            <a:avLst/>
          </a:prstGeom>
          <a:noFill/>
        </p:spPr>
        <p:txBody>
          <a:bodyPr wrap="square" rtlCol="0">
            <a:spAutoFit/>
          </a:bodyPr>
          <a:lstStyle/>
          <a:p>
            <a:r>
              <a:rPr lang="en-US" sz="4000" dirty="0">
                <a:solidFill>
                  <a:srgbClr val="FF0000"/>
                </a:solidFill>
                <a:latin typeface="Comic Sans MS" panose="030F0702030302020204" pitchFamily="66" charset="0"/>
              </a:rPr>
              <a:t>Self-assessment:</a:t>
            </a:r>
            <a:endParaRPr lang="en-GB" sz="4000" dirty="0">
              <a:solidFill>
                <a:srgbClr val="FF0000"/>
              </a:solidFill>
              <a:latin typeface="Comic Sans MS" panose="030F0702030302020204" pitchFamily="66" charset="0"/>
            </a:endParaRPr>
          </a:p>
        </p:txBody>
      </p:sp>
      <p:pic>
        <p:nvPicPr>
          <p:cNvPr id="6" name="Picture 2" descr="Mark, Check, Tick, Red, Correct, Symbol, Choice, Yes">
            <a:extLst>
              <a:ext uri="{FF2B5EF4-FFF2-40B4-BE49-F238E27FC236}">
                <a16:creationId xmlns:a16="http://schemas.microsoft.com/office/drawing/2014/main" id="{41E28DE4-419A-4486-803C-DC70E5554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584" y="3453472"/>
            <a:ext cx="1309034" cy="136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09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9DCE96-68FC-4386-9616-BD911E113938}">
  <ds:schemaRefs>
    <ds:schemaRef ds:uri="http://schemas.microsoft.com/sharepoint/v3/contenttype/forms"/>
  </ds:schemaRefs>
</ds:datastoreItem>
</file>

<file path=customXml/itemProps2.xml><?xml version="1.0" encoding="utf-8"?>
<ds:datastoreItem xmlns:ds="http://schemas.openxmlformats.org/officeDocument/2006/customXml" ds:itemID="{DB31AE80-A70C-44F1-9EEE-FE5331717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D74D0E-EFF9-4C65-9D9C-77287809C59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766</Words>
  <Application>Microsoft Office PowerPoint</Application>
  <PresentationFormat>On-screen Show (4:3)</PresentationFormat>
  <Paragraphs>101</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Comic Sans MS</vt:lpstr>
      <vt:lpstr>Office Theme</vt:lpstr>
      <vt:lpstr>80/20 – THINK! What do you NEED to cover with your set</vt:lpstr>
      <vt:lpstr>Movement of Substances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Zachariah Sullivan</cp:lastModifiedBy>
  <cp:revision>3</cp:revision>
  <dcterms:created xsi:type="dcterms:W3CDTF">2020-08-25T10:29:49Z</dcterms:created>
  <dcterms:modified xsi:type="dcterms:W3CDTF">2020-09-11T06:51:50Z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