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4"/>
  </p:sldMasterIdLst>
  <p:notesMasterIdLst>
    <p:notesMasterId r:id="rId19"/>
  </p:notesMasterIdLst>
  <p:sldIdLst>
    <p:sldId id="314" r:id="rId5"/>
    <p:sldId id="264" r:id="rId6"/>
    <p:sldId id="304" r:id="rId7"/>
    <p:sldId id="306" r:id="rId8"/>
    <p:sldId id="295" r:id="rId9"/>
    <p:sldId id="307" r:id="rId10"/>
    <p:sldId id="308" r:id="rId11"/>
    <p:sldId id="309" r:id="rId12"/>
    <p:sldId id="297" r:id="rId13"/>
    <p:sldId id="313" r:id="rId14"/>
    <p:sldId id="310" r:id="rId15"/>
    <p:sldId id="311" r:id="rId16"/>
    <p:sldId id="312" r:id="rId17"/>
    <p:sldId id="303"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a:srgbClr val="66FF66"/>
    <a:srgbClr val="FFFF66"/>
    <a:srgbClr val="FF66FF"/>
    <a:srgbClr val="9BAFB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4" autoAdjust="0"/>
    <p:restoredTop sz="93692" autoAdjust="0"/>
  </p:normalViewPr>
  <p:slideViewPr>
    <p:cSldViewPr snapToGrid="0">
      <p:cViewPr varScale="1">
        <p:scale>
          <a:sx n="80" d="100"/>
          <a:sy n="80" d="100"/>
        </p:scale>
        <p:origin x="1459"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5CBF5C-0863-4AB0-9E40-4A3F6D2EDECA}" type="datetimeFigureOut">
              <a:rPr lang="en-GB" smtClean="0"/>
              <a:t>10/09/2020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019D76-FDE6-4BD4-82D7-D9804308DAA3}" type="slidenum">
              <a:rPr lang="en-GB" smtClean="0"/>
              <a:t>‹#›</a:t>
            </a:fld>
            <a:endParaRPr lang="en-GB"/>
          </a:p>
        </p:txBody>
      </p:sp>
    </p:spTree>
    <p:extLst>
      <p:ext uri="{BB962C8B-B14F-4D97-AF65-F5344CB8AC3E}">
        <p14:creationId xmlns:p14="http://schemas.microsoft.com/office/powerpoint/2010/main" val="1427431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Green are correct statements, they’re animated to appear over the top of the incorrect </a:t>
            </a:r>
          </a:p>
        </p:txBody>
      </p:sp>
      <p:sp>
        <p:nvSpPr>
          <p:cNvPr id="4" name="Slide Number Placeholder 3"/>
          <p:cNvSpPr>
            <a:spLocks noGrp="1"/>
          </p:cNvSpPr>
          <p:nvPr>
            <p:ph type="sldNum" sz="quarter" idx="10"/>
          </p:nvPr>
        </p:nvSpPr>
        <p:spPr/>
        <p:txBody>
          <a:bodyPr/>
          <a:lstStyle/>
          <a:p>
            <a:fld id="{CF019D76-FDE6-4BD4-82D7-D9804308DAA3}" type="slidenum">
              <a:rPr lang="en-GB" smtClean="0"/>
              <a:t>1</a:t>
            </a:fld>
            <a:endParaRPr lang="en-GB"/>
          </a:p>
        </p:txBody>
      </p:sp>
    </p:spTree>
    <p:extLst>
      <p:ext uri="{BB962C8B-B14F-4D97-AF65-F5344CB8AC3E}">
        <p14:creationId xmlns:p14="http://schemas.microsoft.com/office/powerpoint/2010/main" val="792262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Green are correct statements, they’re animated to appear over the top of the incorrect </a:t>
            </a:r>
          </a:p>
        </p:txBody>
      </p:sp>
      <p:sp>
        <p:nvSpPr>
          <p:cNvPr id="4" name="Slide Number Placeholder 3"/>
          <p:cNvSpPr>
            <a:spLocks noGrp="1"/>
          </p:cNvSpPr>
          <p:nvPr>
            <p:ph type="sldNum" sz="quarter" idx="10"/>
          </p:nvPr>
        </p:nvSpPr>
        <p:spPr/>
        <p:txBody>
          <a:bodyPr/>
          <a:lstStyle/>
          <a:p>
            <a:fld id="{CF019D76-FDE6-4BD4-82D7-D9804308DAA3}" type="slidenum">
              <a:rPr lang="en-GB" smtClean="0"/>
              <a:t>2</a:t>
            </a:fld>
            <a:endParaRPr lang="en-GB"/>
          </a:p>
        </p:txBody>
      </p:sp>
    </p:spTree>
    <p:extLst>
      <p:ext uri="{BB962C8B-B14F-4D97-AF65-F5344CB8AC3E}">
        <p14:creationId xmlns:p14="http://schemas.microsoft.com/office/powerpoint/2010/main" val="3574055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79741" y="552168"/>
            <a:ext cx="5746693" cy="1645920"/>
          </a:xfrm>
          <a:solidFill>
            <a:srgbClr val="FFFFFF"/>
          </a:solidFill>
          <a:ln w="38100">
            <a:solidFill>
              <a:srgbClr val="404040"/>
            </a:solidFill>
          </a:ln>
        </p:spPr>
        <p:txBody>
          <a:bodyPr lIns="274320" rIns="274320" anchor="ctr" anchorCtr="1">
            <a:normAutofit/>
          </a:bodyPr>
          <a:lstStyle>
            <a:lvl1pPr algn="ctr">
              <a:defRPr sz="36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3279741" y="2348163"/>
            <a:ext cx="5746693" cy="590980"/>
          </a:xfrm>
          <a:noFill/>
        </p:spPr>
        <p:txBody>
          <a:bodyPr>
            <a:normAutofit/>
          </a:bodyPr>
          <a:lstStyle>
            <a:lvl1pPr marL="0" indent="0" algn="ctr">
              <a:buNone/>
              <a:defRPr sz="14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279650" y="0"/>
            <a:ext cx="3864350" cy="376358"/>
          </a:xfrm>
        </p:spPr>
        <p:txBody>
          <a:bodyPr/>
          <a:lstStyle>
            <a:lvl1pPr>
              <a:defRPr sz="1800" b="1" u="sng"/>
            </a:lvl1pPr>
          </a:lstStyle>
          <a:p>
            <a:fld id="{1AE31E61-5800-426F-BFD7-250FF3D43173}" type="datetime2">
              <a:rPr lang="en-GB" smtClean="0"/>
              <a:pPr/>
              <a:t>Thursday, 10 September 2020</a:t>
            </a:fld>
            <a:endParaRPr lang="en-US" dirty="0"/>
          </a:p>
        </p:txBody>
      </p:sp>
      <p:sp>
        <p:nvSpPr>
          <p:cNvPr id="5" name="Footer Placeholder 4"/>
          <p:cNvSpPr>
            <a:spLocks noGrp="1"/>
          </p:cNvSpPr>
          <p:nvPr>
            <p:ph type="ftr" sz="quarter" idx="11"/>
          </p:nvPr>
        </p:nvSpPr>
        <p:spPr>
          <a:xfrm>
            <a:off x="3295058" y="6459582"/>
            <a:ext cx="5731375" cy="320040"/>
          </a:xfrm>
        </p:spPr>
        <p:txBody>
          <a:bodyPr/>
          <a:lstStyle/>
          <a:p>
            <a:r>
              <a:rPr lang="en-US" dirty="0"/>
              <a:t>CHAPTER 2: STRUCTURE &amp; BONDING</a:t>
            </a:r>
          </a:p>
        </p:txBody>
      </p:sp>
      <p:sp>
        <p:nvSpPr>
          <p:cNvPr id="8" name="Text Placeholder 7">
            <a:extLst>
              <a:ext uri="{FF2B5EF4-FFF2-40B4-BE49-F238E27FC236}">
                <a16:creationId xmlns:a16="http://schemas.microsoft.com/office/drawing/2014/main" id="{7FEAEEBD-691C-45DA-B1BE-23C0835D66B1}"/>
              </a:ext>
            </a:extLst>
          </p:cNvPr>
          <p:cNvSpPr>
            <a:spLocks noGrp="1"/>
          </p:cNvSpPr>
          <p:nvPr>
            <p:ph type="body" sz="quarter" idx="13"/>
          </p:nvPr>
        </p:nvSpPr>
        <p:spPr>
          <a:xfrm>
            <a:off x="0" y="0"/>
            <a:ext cx="3125788" cy="3084513"/>
          </a:xfrm>
        </p:spPr>
        <p:style>
          <a:lnRef idx="1">
            <a:schemeClr val="accent2"/>
          </a:lnRef>
          <a:fillRef idx="2">
            <a:schemeClr val="accent2"/>
          </a:fillRef>
          <a:effectRef idx="1">
            <a:schemeClr val="accent2"/>
          </a:effectRef>
          <a:fontRef idx="minor">
            <a:schemeClr val="dk1"/>
          </a:fontRef>
        </p:style>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0" name="Text Placeholder 9">
            <a:extLst>
              <a:ext uri="{FF2B5EF4-FFF2-40B4-BE49-F238E27FC236}">
                <a16:creationId xmlns:a16="http://schemas.microsoft.com/office/drawing/2014/main" id="{F4240855-BB25-4B32-A55F-FA4047D4DE58}"/>
              </a:ext>
            </a:extLst>
          </p:cNvPr>
          <p:cNvSpPr>
            <a:spLocks noGrp="1"/>
          </p:cNvSpPr>
          <p:nvPr>
            <p:ph type="body" sz="quarter" idx="14"/>
          </p:nvPr>
        </p:nvSpPr>
        <p:spPr>
          <a:xfrm>
            <a:off x="0" y="3111500"/>
            <a:ext cx="3125788" cy="3746500"/>
          </a:xfrm>
        </p:spPr>
        <p:style>
          <a:lnRef idx="1">
            <a:schemeClr val="accent1"/>
          </a:lnRef>
          <a:fillRef idx="2">
            <a:schemeClr val="accent1"/>
          </a:fillRef>
          <a:effectRef idx="1">
            <a:schemeClr val="accent1"/>
          </a:effectRef>
          <a:fontRef idx="minor">
            <a:schemeClr val="dk1"/>
          </a:fontRef>
        </p:style>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Text Placeholder 8"/>
          <p:cNvSpPr>
            <a:spLocks noGrp="1"/>
          </p:cNvSpPr>
          <p:nvPr>
            <p:ph type="body" sz="quarter" idx="15" hasCustomPrompt="1"/>
          </p:nvPr>
        </p:nvSpPr>
        <p:spPr>
          <a:xfrm>
            <a:off x="3279775" y="2938463"/>
            <a:ext cx="5746750" cy="3440112"/>
          </a:xfrm>
        </p:spPr>
        <p:style>
          <a:lnRef idx="2">
            <a:schemeClr val="dk1"/>
          </a:lnRef>
          <a:fillRef idx="1">
            <a:schemeClr val="lt1"/>
          </a:fillRef>
          <a:effectRef idx="0">
            <a:schemeClr val="dk1"/>
          </a:effectRef>
          <a:fontRef idx="none"/>
        </p:style>
        <p:txBody>
          <a:bodyPr/>
          <a:lstStyle>
            <a:lvl1pPr marL="0" indent="0">
              <a:buNone/>
              <a:defRPr b="1" u="sng" baseline="0"/>
            </a:lvl1pPr>
          </a:lstStyle>
          <a:p>
            <a:pPr lvl="0"/>
            <a:r>
              <a:rPr lang="en-GB" b="1" u="sng" dirty="0"/>
              <a:t>DO NOW:</a:t>
            </a:r>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313900" y="1600201"/>
            <a:ext cx="8584440" cy="41147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0F35E5-005C-46B3-8B40-9D347F13F3DC}" type="datetime2">
              <a:rPr lang="en-GB" smtClean="0"/>
              <a:t>Thursday, 10 September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
        <p:nvSpPr>
          <p:cNvPr id="7" name="Title 1"/>
          <p:cNvSpPr>
            <a:spLocks noGrp="1"/>
          </p:cNvSpPr>
          <p:nvPr>
            <p:ph type="title"/>
          </p:nvPr>
        </p:nvSpPr>
        <p:spPr>
          <a:xfrm>
            <a:off x="313900" y="295952"/>
            <a:ext cx="8584440" cy="1188720"/>
          </a:xfrm>
        </p:spPr>
        <p:txBody>
          <a:bodyPr/>
          <a:lstStyle/>
          <a:p>
            <a:r>
              <a:rPr lang="en-US"/>
              <a:t>Click to edit Master title style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31382" y="308610"/>
            <a:ext cx="973956" cy="561213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71463" y="308610"/>
            <a:ext cx="7515225" cy="561213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1F2CB2-DCC1-4F6A-8887-ADB753FAEDDF}" type="datetime2">
              <a:rPr lang="en-GB" smtClean="0"/>
              <a:t>Thursday, 10 September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13900" y="295952"/>
            <a:ext cx="8584440"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307322" y="1641758"/>
            <a:ext cx="8592329" cy="43905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EA76CA6-EED8-42A9-B25A-3164C2B55CC1}" type="datetime2">
              <a:rPr lang="en-GB" smtClean="0"/>
              <a:t>Thursday, 10 September 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25367" y="284562"/>
            <a:ext cx="8504308" cy="1615676"/>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146737" y="2742029"/>
            <a:ext cx="5101209"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BDE5A20-AEB1-42C8-9245-56354500788B}" type="datetime2">
              <a:rPr lang="en-GB" smtClean="0"/>
              <a:t>Thursday, 10 September 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13900" y="1643063"/>
            <a:ext cx="4076362" cy="4096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3737" y="1643063"/>
            <a:ext cx="4144603" cy="4096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E85EDA13-1F59-4403-98F5-1ED4782190B3}" type="datetime2">
              <a:rPr lang="en-GB" smtClean="0"/>
              <a:t>Thursday, 10 September 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
        <p:nvSpPr>
          <p:cNvPr id="11" name="Title 1"/>
          <p:cNvSpPr>
            <a:spLocks noGrp="1"/>
          </p:cNvSpPr>
          <p:nvPr>
            <p:ph type="title"/>
          </p:nvPr>
        </p:nvSpPr>
        <p:spPr>
          <a:xfrm>
            <a:off x="313900" y="295952"/>
            <a:ext cx="8584440" cy="1188720"/>
          </a:xfrm>
        </p:spPr>
        <p:txBody>
          <a:bodyPr/>
          <a:lstStyle/>
          <a:p>
            <a:r>
              <a:rPr lang="en-US"/>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3900" y="1628810"/>
            <a:ext cx="4076363"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13900" y="2477035"/>
            <a:ext cx="4076363" cy="326299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753737" y="2477035"/>
            <a:ext cx="4144602" cy="3262991"/>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4753736" y="1628810"/>
            <a:ext cx="4144603"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28FEA587-69F6-4FE0-9D5E-B7CDA51F9246}" type="datetime2">
              <a:rPr lang="en-GB" smtClean="0"/>
              <a:t>Thursday, 10 September 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2" name="Title 1"/>
          <p:cNvSpPr>
            <a:spLocks noGrp="1"/>
          </p:cNvSpPr>
          <p:nvPr>
            <p:ph type="title"/>
          </p:nvPr>
        </p:nvSpPr>
        <p:spPr>
          <a:xfrm>
            <a:off x="313900" y="295952"/>
            <a:ext cx="8584440" cy="1188720"/>
          </a:xfrm>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96BA96F-9DFE-48A9-9354-50D9A0674075}" type="datetime2">
              <a:rPr lang="en-GB" smtClean="0"/>
              <a:t>Thursday, 10 September 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
        <p:nvSpPr>
          <p:cNvPr id="6" name="Title 1"/>
          <p:cNvSpPr>
            <a:spLocks noGrp="1"/>
          </p:cNvSpPr>
          <p:nvPr>
            <p:ph type="title"/>
          </p:nvPr>
        </p:nvSpPr>
        <p:spPr>
          <a:xfrm>
            <a:off x="325367" y="284562"/>
            <a:ext cx="8504308" cy="1615676"/>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713825-CD16-40D9-970C-181E1CD7B113}" type="datetime2">
              <a:rPr lang="en-GB" smtClean="0"/>
              <a:t>Thursday, 10 September 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4572000" y="0"/>
            <a:ext cx="457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03504" y="2243829"/>
            <a:ext cx="3364992"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5052060" y="804672"/>
            <a:ext cx="361188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6676" y="3549918"/>
            <a:ext cx="2846070" cy="2194036"/>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1F96D5C7-DCB9-44F4-99C4-D9B1CEEBEC4B}" type="datetime2">
              <a:rPr lang="en-GB" smtClean="0"/>
              <a:t>Thursday, 10 September 2020</a:t>
            </a:fld>
            <a:endParaRPr lang="en-US" dirty="0"/>
          </a:p>
        </p:txBody>
      </p:sp>
      <p:sp>
        <p:nvSpPr>
          <p:cNvPr id="10" name="Footer Placeholder 9"/>
          <p:cNvSpPr>
            <a:spLocks noGrp="1"/>
          </p:cNvSpPr>
          <p:nvPr>
            <p:ph type="ftr" sz="quarter" idx="11"/>
          </p:nvPr>
        </p:nvSpPr>
        <p:spPr>
          <a:xfrm>
            <a:off x="603504" y="6236208"/>
            <a:ext cx="3843598" cy="320040"/>
          </a:xfrm>
        </p:spPr>
        <p:txBody>
          <a:bodyPr/>
          <a:lstStyle>
            <a:lvl1pPr>
              <a:defRPr>
                <a:solidFill>
                  <a:schemeClr val="tx1">
                    <a:alpha val="70000"/>
                  </a:scheme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6392" y="2243828"/>
            <a:ext cx="3371249"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572000" y="0"/>
            <a:ext cx="4576573" cy="6858000"/>
          </a:xfrm>
          <a:solidFill>
            <a:schemeClr val="bg1">
              <a:lumMod val="85000"/>
            </a:schemeClr>
          </a:solidFill>
        </p:spPr>
        <p:txBody>
          <a:bodyPr anchor="t"/>
          <a:lstStyle>
            <a:lvl1pPr marL="0" indent="0">
              <a:buNone/>
              <a:defRPr sz="320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6676" y="3549919"/>
            <a:ext cx="2846070" cy="2194037"/>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2328815C-94B8-44F6-B2C8-E4AA8FAA5D37}" type="datetime2">
              <a:rPr lang="en-GB" smtClean="0"/>
              <a:t>Thursday, 10 September 2020</a:t>
            </a:fld>
            <a:endParaRPr lang="en-US" dirty="0"/>
          </a:p>
        </p:txBody>
      </p:sp>
      <p:sp>
        <p:nvSpPr>
          <p:cNvPr id="9" name="Footer Placeholder 8"/>
          <p:cNvSpPr>
            <a:spLocks noGrp="1"/>
          </p:cNvSpPr>
          <p:nvPr>
            <p:ph type="ftr" sz="quarter" idx="11"/>
          </p:nvPr>
        </p:nvSpPr>
        <p:spPr>
          <a:xfrm>
            <a:off x="603504" y="6236208"/>
            <a:ext cx="3843598" cy="320040"/>
          </a:xfrm>
        </p:spPr>
        <p:txBody>
          <a:bodyPr/>
          <a:lstStyle>
            <a:lvl1pPr>
              <a:defRPr>
                <a:solidFill>
                  <a:schemeClr val="tx1">
                    <a:alpha val="70000"/>
                  </a:scheme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3352" y="964692"/>
            <a:ext cx="5797296"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73352" y="2638045"/>
            <a:ext cx="5797296"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866072" y="6238816"/>
            <a:ext cx="2065310"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8D4141CA-5ADA-4C15-8504-3076FE395645}" type="datetime2">
              <a:rPr lang="en-GB" smtClean="0"/>
              <a:t>Thursday, 10 September 2020</a:t>
            </a:fld>
            <a:endParaRPr lang="en-US" dirty="0"/>
          </a:p>
        </p:txBody>
      </p:sp>
      <p:sp>
        <p:nvSpPr>
          <p:cNvPr id="5" name="Footer Placeholder 4"/>
          <p:cNvSpPr>
            <a:spLocks noGrp="1"/>
          </p:cNvSpPr>
          <p:nvPr>
            <p:ph type="ftr" sz="quarter" idx="3"/>
          </p:nvPr>
        </p:nvSpPr>
        <p:spPr>
          <a:xfrm>
            <a:off x="1200150" y="6236208"/>
            <a:ext cx="4425892"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8069192" y="6217920"/>
            <a:ext cx="27432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youtube.com/watch?v=mvDHeYI-a0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mvDHeYI-a0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313" y="552168"/>
            <a:ext cx="8812121" cy="1645920"/>
          </a:xfrm>
        </p:spPr>
        <p:txBody>
          <a:bodyPr/>
          <a:lstStyle/>
          <a:p>
            <a:r>
              <a:rPr lang="en-GB" dirty="0"/>
              <a:t>Extraction of aluminium</a:t>
            </a:r>
          </a:p>
        </p:txBody>
      </p:sp>
      <p:sp>
        <p:nvSpPr>
          <p:cNvPr id="3" name="Subtitle 2"/>
          <p:cNvSpPr>
            <a:spLocks noGrp="1"/>
          </p:cNvSpPr>
          <p:nvPr>
            <p:ph type="subTitle" idx="1"/>
          </p:nvPr>
        </p:nvSpPr>
        <p:spPr>
          <a:xfrm>
            <a:off x="3279741" y="2272785"/>
            <a:ext cx="5746693" cy="590980"/>
          </a:xfrm>
        </p:spPr>
        <p:txBody>
          <a:bodyPr/>
          <a:lstStyle/>
          <a:p>
            <a:endParaRPr lang="en-GB" dirty="0"/>
          </a:p>
        </p:txBody>
      </p:sp>
      <p:sp>
        <p:nvSpPr>
          <p:cNvPr id="4" name="Date Placeholder 3">
            <a:extLst>
              <a:ext uri="{FF2B5EF4-FFF2-40B4-BE49-F238E27FC236}">
                <a16:creationId xmlns:a16="http://schemas.microsoft.com/office/drawing/2014/main" id="{92BE128D-0024-4ED8-91A4-A6D95BF9BD7C}"/>
              </a:ext>
            </a:extLst>
          </p:cNvPr>
          <p:cNvSpPr>
            <a:spLocks noGrp="1"/>
          </p:cNvSpPr>
          <p:nvPr>
            <p:ph type="dt" sz="half" idx="10"/>
          </p:nvPr>
        </p:nvSpPr>
        <p:spPr/>
        <p:txBody>
          <a:bodyPr/>
          <a:lstStyle/>
          <a:p>
            <a:fld id="{AB060160-A774-4983-9FF4-98227D6120C8}" type="datetime2">
              <a:rPr lang="en-GB" smtClean="0"/>
              <a:t>Thursday, 10 September 2020</a:t>
            </a:fld>
            <a:endParaRPr lang="en-US" dirty="0"/>
          </a:p>
        </p:txBody>
      </p:sp>
      <p:sp>
        <p:nvSpPr>
          <p:cNvPr id="10" name="Text Placeholder 9"/>
          <p:cNvSpPr>
            <a:spLocks noGrp="1"/>
          </p:cNvSpPr>
          <p:nvPr>
            <p:ph type="body" sz="quarter" idx="15"/>
          </p:nvPr>
        </p:nvSpPr>
        <p:spPr>
          <a:xfrm>
            <a:off x="214313" y="2272784"/>
            <a:ext cx="8812178" cy="4364468"/>
          </a:xfrm>
        </p:spPr>
        <p:txBody>
          <a:bodyPr>
            <a:normAutofit/>
          </a:bodyPr>
          <a:lstStyle/>
          <a:p>
            <a:r>
              <a:rPr lang="en-GB" dirty="0">
                <a:solidFill>
                  <a:schemeClr val="tx1"/>
                </a:solidFill>
              </a:rPr>
              <a:t>Do Now:</a:t>
            </a:r>
            <a:r>
              <a:rPr lang="en-GB" b="0" u="none" dirty="0">
                <a:solidFill>
                  <a:schemeClr val="tx1"/>
                </a:solidFill>
              </a:rPr>
              <a:t> Mr Wrong has got some things muddled up! Correct his statements. </a:t>
            </a:r>
          </a:p>
        </p:txBody>
      </p:sp>
      <p:pic>
        <p:nvPicPr>
          <p:cNvPr id="2050" name="Picture 2" descr="Mr.Wro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97125" y="4385082"/>
            <a:ext cx="1714500" cy="2000251"/>
          </a:xfrm>
          <a:prstGeom prst="rect">
            <a:avLst/>
          </a:prstGeom>
          <a:noFill/>
          <a:extLst>
            <a:ext uri="{909E8E84-426E-40DD-AFC4-6F175D3DCCD1}">
              <a14:hiddenFill xmlns:a14="http://schemas.microsoft.com/office/drawing/2010/main">
                <a:solidFill>
                  <a:srgbClr val="FFFFFF"/>
                </a:solidFill>
              </a14:hiddenFill>
            </a:ext>
          </a:extLst>
        </p:spPr>
      </p:pic>
      <p:sp>
        <p:nvSpPr>
          <p:cNvPr id="5" name="Oval Callout 4"/>
          <p:cNvSpPr/>
          <p:nvPr/>
        </p:nvSpPr>
        <p:spPr>
          <a:xfrm>
            <a:off x="1679541" y="5087624"/>
            <a:ext cx="2063631" cy="1297709"/>
          </a:xfrm>
          <a:prstGeom prst="wedgeEllipseCallout">
            <a:avLst>
              <a:gd name="adj1" fmla="val 63172"/>
              <a:gd name="adj2" fmla="val -1823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rPr>
              <a:t>The anode is the negative electrode</a:t>
            </a:r>
          </a:p>
        </p:txBody>
      </p:sp>
      <p:sp>
        <p:nvSpPr>
          <p:cNvPr id="11" name="Oval Callout 10"/>
          <p:cNvSpPr/>
          <p:nvPr/>
        </p:nvSpPr>
        <p:spPr>
          <a:xfrm>
            <a:off x="4191000" y="2585250"/>
            <a:ext cx="3168587" cy="867708"/>
          </a:xfrm>
          <a:prstGeom prst="wedgeEllipseCallout">
            <a:avLst>
              <a:gd name="adj1" fmla="val -33334"/>
              <a:gd name="adj2" fmla="val 15844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rPr>
              <a:t>Cation = negative ion</a:t>
            </a:r>
            <a:br>
              <a:rPr lang="en-GB" dirty="0">
                <a:solidFill>
                  <a:sysClr val="windowText" lastClr="000000"/>
                </a:solidFill>
              </a:rPr>
            </a:br>
            <a:r>
              <a:rPr lang="en-GB" dirty="0">
                <a:solidFill>
                  <a:sysClr val="windowText" lastClr="000000"/>
                </a:solidFill>
              </a:rPr>
              <a:t>Anion = positive ion</a:t>
            </a:r>
          </a:p>
        </p:txBody>
      </p:sp>
      <p:sp>
        <p:nvSpPr>
          <p:cNvPr id="12" name="Oval Callout 11"/>
          <p:cNvSpPr/>
          <p:nvPr/>
        </p:nvSpPr>
        <p:spPr>
          <a:xfrm>
            <a:off x="5362603" y="5245363"/>
            <a:ext cx="2063631" cy="1297709"/>
          </a:xfrm>
          <a:prstGeom prst="wedgeEllipseCallout">
            <a:avLst>
              <a:gd name="adj1" fmla="val -54065"/>
              <a:gd name="adj2" fmla="val -3145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rPr>
              <a:t>The anion moves towards the cathode</a:t>
            </a:r>
          </a:p>
        </p:txBody>
      </p:sp>
      <p:sp>
        <p:nvSpPr>
          <p:cNvPr id="13" name="Oval Callout 12"/>
          <p:cNvSpPr/>
          <p:nvPr/>
        </p:nvSpPr>
        <p:spPr>
          <a:xfrm>
            <a:off x="1563867" y="2793829"/>
            <a:ext cx="2789737" cy="2111812"/>
          </a:xfrm>
          <a:prstGeom prst="wedgeEllipseCallout">
            <a:avLst>
              <a:gd name="adj1" fmla="val 52246"/>
              <a:gd name="adj2" fmla="val 5012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rPr>
              <a:t>The electrolyte needs to be molten or dissolved in water so the ions are in a fixed position.</a:t>
            </a:r>
          </a:p>
        </p:txBody>
      </p:sp>
      <p:sp>
        <p:nvSpPr>
          <p:cNvPr id="14" name="Oval Callout 13"/>
          <p:cNvSpPr/>
          <p:nvPr/>
        </p:nvSpPr>
        <p:spPr>
          <a:xfrm>
            <a:off x="5362602" y="3452958"/>
            <a:ext cx="2206241" cy="1634665"/>
          </a:xfrm>
          <a:prstGeom prst="wedgeEllipseCallout">
            <a:avLst>
              <a:gd name="adj1" fmla="val -61033"/>
              <a:gd name="adj2" fmla="val 3500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rPr>
              <a:t>Electrolysis is the breakdown of a compound using heat</a:t>
            </a:r>
          </a:p>
        </p:txBody>
      </p:sp>
      <p:sp>
        <p:nvSpPr>
          <p:cNvPr id="21" name="TextBox 20">
            <a:extLst>
              <a:ext uri="{FF2B5EF4-FFF2-40B4-BE49-F238E27FC236}">
                <a16:creationId xmlns:a16="http://schemas.microsoft.com/office/drawing/2014/main" id="{069B2440-D562-4736-90B4-9F3AFD5F3843}"/>
              </a:ext>
            </a:extLst>
          </p:cNvPr>
          <p:cNvSpPr txBox="1"/>
          <p:nvPr/>
        </p:nvSpPr>
        <p:spPr>
          <a:xfrm>
            <a:off x="159027" y="107348"/>
            <a:ext cx="1297150" cy="369332"/>
          </a:xfrm>
          <a:prstGeom prst="rect">
            <a:avLst/>
          </a:prstGeom>
          <a:noFill/>
        </p:spPr>
        <p:txBody>
          <a:bodyPr wrap="none" rtlCol="0">
            <a:spAutoFit/>
          </a:bodyPr>
          <a:lstStyle/>
          <a:p>
            <a:r>
              <a:rPr lang="en-GB" dirty="0"/>
              <a:t>Spec 5.4.3.3</a:t>
            </a:r>
          </a:p>
        </p:txBody>
      </p:sp>
    </p:spTree>
    <p:extLst>
      <p:ext uri="{BB962C8B-B14F-4D97-AF65-F5344CB8AC3E}">
        <p14:creationId xmlns:p14="http://schemas.microsoft.com/office/powerpoint/2010/main" val="3603397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900" y="295952"/>
            <a:ext cx="8584440" cy="861336"/>
          </a:xfrm>
        </p:spPr>
        <p:txBody>
          <a:bodyPr/>
          <a:lstStyle/>
          <a:p>
            <a:r>
              <a:rPr lang="en-GB" dirty="0"/>
              <a:t>Demonstrate – part two </a:t>
            </a:r>
          </a:p>
        </p:txBody>
      </p:sp>
      <p:sp>
        <p:nvSpPr>
          <p:cNvPr id="3" name="Content Placeholder 2"/>
          <p:cNvSpPr>
            <a:spLocks noGrp="1"/>
          </p:cNvSpPr>
          <p:nvPr>
            <p:ph idx="1"/>
          </p:nvPr>
        </p:nvSpPr>
        <p:spPr>
          <a:xfrm>
            <a:off x="306011" y="1341720"/>
            <a:ext cx="8592329" cy="544489"/>
          </a:xfrm>
        </p:spPr>
        <p:txBody>
          <a:bodyPr>
            <a:normAutofit/>
          </a:bodyPr>
          <a:lstStyle/>
          <a:p>
            <a:pPr marL="0" indent="0">
              <a:buNone/>
            </a:pPr>
            <a:r>
              <a:rPr lang="en-GB" sz="2400" dirty="0"/>
              <a:t>Answer the following questions</a:t>
            </a:r>
          </a:p>
        </p:txBody>
      </p:sp>
      <p:sp>
        <p:nvSpPr>
          <p:cNvPr id="5" name="Rectangle 2">
            <a:extLst>
              <a:ext uri="{FF2B5EF4-FFF2-40B4-BE49-F238E27FC236}">
                <a16:creationId xmlns:a16="http://schemas.microsoft.com/office/drawing/2014/main" id="{2CDBA2B5-85C4-4705-AC6B-ABEFDFDEEE1E}"/>
              </a:ext>
            </a:extLst>
          </p:cNvPr>
          <p:cNvSpPr>
            <a:spLocks noChangeArrowheads="1"/>
          </p:cNvSpPr>
          <p:nvPr/>
        </p:nvSpPr>
        <p:spPr bwMode="auto">
          <a:xfrm>
            <a:off x="109108" y="2496184"/>
            <a:ext cx="8882491"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tabLst>
                <a:tab pos="228600" algn="l"/>
                <a:tab pos="457200" algn="l"/>
                <a:tab pos="685800" algn="l"/>
                <a:tab pos="914400" algn="l"/>
                <a:tab pos="6446838" algn="r"/>
              </a:tabLst>
            </a:pPr>
            <a:r>
              <a:rPr lang="en-GB" altLang="en-US" sz="2400" dirty="0">
                <a:solidFill>
                  <a:schemeClr val="tx1">
                    <a:lumMod val="85000"/>
                    <a:lumOff val="15000"/>
                  </a:schemeClr>
                </a:solidFill>
                <a:latin typeface="+mj-lt"/>
                <a:cs typeface="Arial" panose="020B0604020202020204" pitchFamily="34" charset="0"/>
              </a:rPr>
              <a:t>5) Give two reasons why the electrolysis of aluminium is expensive </a:t>
            </a:r>
            <a:r>
              <a:rPr lang="en-GB" altLang="en-US" sz="2400" i="1" dirty="0">
                <a:solidFill>
                  <a:schemeClr val="tx1">
                    <a:lumMod val="85000"/>
                    <a:lumOff val="15000"/>
                  </a:schemeClr>
                </a:solidFill>
                <a:latin typeface="+mj-lt"/>
                <a:cs typeface="Arial" panose="020B0604020202020204" pitchFamily="34" charset="0"/>
              </a:rPr>
              <a:t>(2 marks) </a:t>
            </a:r>
            <a:endParaRPr lang="en-GB" altLang="en-US" sz="2400" dirty="0">
              <a:solidFill>
                <a:schemeClr val="tx1">
                  <a:lumMod val="85000"/>
                  <a:lumOff val="15000"/>
                </a:schemeClr>
              </a:solidFill>
              <a:latin typeface="+mj-l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 pos="685800" algn="l"/>
                <a:tab pos="914400" algn="l"/>
                <a:tab pos="6446838" algn="r"/>
              </a:tabLst>
            </a:pPr>
            <a:r>
              <a:rPr kumimoji="0" lang="en-GB" altLang="en-US" sz="2400" b="0" u="none" strike="noStrike" cap="none" normalizeH="0" baseline="0" dirty="0">
                <a:ln>
                  <a:noFill/>
                </a:ln>
                <a:solidFill>
                  <a:schemeClr val="tx1">
                    <a:lumMod val="85000"/>
                    <a:lumOff val="15000"/>
                  </a:schemeClr>
                </a:solidFill>
                <a:effectLst/>
                <a:latin typeface="+mj-lt"/>
                <a:cs typeface="Arial" panose="020B0604020202020204" pitchFamily="34" charset="0"/>
              </a:rPr>
              <a:t>6) Gi</a:t>
            </a:r>
            <a:r>
              <a:rPr lang="en-GB" altLang="en-US" sz="2400" dirty="0">
                <a:solidFill>
                  <a:schemeClr val="tx1">
                    <a:lumMod val="85000"/>
                    <a:lumOff val="15000"/>
                  </a:schemeClr>
                </a:solidFill>
                <a:latin typeface="+mj-lt"/>
                <a:cs typeface="Arial" panose="020B0604020202020204" pitchFamily="34" charset="0"/>
              </a:rPr>
              <a:t>ve 3 uses of aluminium and explain why it is used for each purpose </a:t>
            </a:r>
            <a:r>
              <a:rPr lang="en-GB" altLang="en-US" sz="2400" i="1" dirty="0">
                <a:solidFill>
                  <a:schemeClr val="tx1">
                    <a:lumMod val="85000"/>
                    <a:lumOff val="15000"/>
                  </a:schemeClr>
                </a:solidFill>
                <a:latin typeface="+mj-lt"/>
                <a:cs typeface="Arial" panose="020B0604020202020204" pitchFamily="34" charset="0"/>
              </a:rPr>
              <a:t>(3 marks)</a:t>
            </a:r>
            <a:endParaRPr lang="en-GB" altLang="en-US" sz="2400" dirty="0">
              <a:solidFill>
                <a:schemeClr val="tx1">
                  <a:lumMod val="85000"/>
                  <a:lumOff val="15000"/>
                </a:schemeClr>
              </a:solidFill>
              <a:latin typeface="+mj-l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 pos="685800" algn="l"/>
                <a:tab pos="914400" algn="l"/>
                <a:tab pos="6446838" algn="r"/>
              </a:tabLst>
            </a:pPr>
            <a:r>
              <a:rPr kumimoji="0" lang="en-GB" altLang="en-US" sz="2400" b="0" u="none" strike="noStrike" cap="none" normalizeH="0" baseline="0" dirty="0">
                <a:ln>
                  <a:noFill/>
                </a:ln>
                <a:solidFill>
                  <a:schemeClr val="tx1">
                    <a:lumMod val="85000"/>
                    <a:lumOff val="15000"/>
                  </a:schemeClr>
                </a:solidFill>
                <a:effectLst/>
                <a:latin typeface="+mj-lt"/>
                <a:cs typeface="Arial" panose="020B0604020202020204" pitchFamily="34" charset="0"/>
              </a:rPr>
              <a:t>7) W</a:t>
            </a:r>
            <a:r>
              <a:rPr lang="en-GB" altLang="en-US" sz="2400" dirty="0">
                <a:solidFill>
                  <a:schemeClr val="tx1">
                    <a:lumMod val="85000"/>
                    <a:lumOff val="15000"/>
                  </a:schemeClr>
                </a:solidFill>
                <a:latin typeface="+mj-lt"/>
                <a:cs typeface="Arial" panose="020B0604020202020204" pitchFamily="34" charset="0"/>
              </a:rPr>
              <a:t>rite an equation to summarise the overall process </a:t>
            </a:r>
            <a:r>
              <a:rPr lang="en-GB" altLang="en-US" sz="2400" i="1" dirty="0">
                <a:solidFill>
                  <a:schemeClr val="tx1">
                    <a:lumMod val="85000"/>
                    <a:lumOff val="15000"/>
                  </a:schemeClr>
                </a:solidFill>
                <a:latin typeface="+mj-lt"/>
                <a:cs typeface="Arial" panose="020B0604020202020204" pitchFamily="34" charset="0"/>
              </a:rPr>
              <a:t>(2 marks) </a:t>
            </a:r>
            <a:endParaRPr lang="en-GB" altLang="en-US" sz="2400" dirty="0">
              <a:solidFill>
                <a:schemeClr val="tx1">
                  <a:lumMod val="85000"/>
                  <a:lumOff val="15000"/>
                </a:schemeClr>
              </a:solidFill>
              <a:latin typeface="+mj-l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 pos="685800" algn="l"/>
                <a:tab pos="914400" algn="l"/>
                <a:tab pos="6446838" algn="r"/>
              </a:tabLst>
            </a:pPr>
            <a:r>
              <a:rPr kumimoji="0" lang="en-GB" altLang="en-US" sz="2400" b="0" u="none" strike="noStrike" cap="none" normalizeH="0" baseline="0" dirty="0">
                <a:ln>
                  <a:noFill/>
                </a:ln>
                <a:solidFill>
                  <a:schemeClr val="tx1">
                    <a:lumMod val="85000"/>
                    <a:lumOff val="15000"/>
                  </a:schemeClr>
                </a:solidFill>
                <a:effectLst/>
                <a:latin typeface="+mj-lt"/>
                <a:cs typeface="Arial" panose="020B0604020202020204" pitchFamily="34" charset="0"/>
              </a:rPr>
              <a:t>8) </a:t>
            </a:r>
            <a:r>
              <a:rPr kumimoji="0" lang="en-GB" altLang="en-US" sz="2400" b="1" u="none" strike="noStrike" cap="none" normalizeH="0" baseline="0" dirty="0">
                <a:ln>
                  <a:noFill/>
                </a:ln>
                <a:solidFill>
                  <a:schemeClr val="tx1">
                    <a:lumMod val="85000"/>
                    <a:lumOff val="15000"/>
                  </a:schemeClr>
                </a:solidFill>
                <a:effectLst/>
                <a:latin typeface="+mj-lt"/>
                <a:cs typeface="Arial" panose="020B0604020202020204" pitchFamily="34" charset="0"/>
              </a:rPr>
              <a:t>HT ONL</a:t>
            </a:r>
            <a:r>
              <a:rPr lang="en-GB" altLang="en-US" sz="2400" b="1" dirty="0">
                <a:solidFill>
                  <a:schemeClr val="tx1">
                    <a:lumMod val="85000"/>
                    <a:lumOff val="15000"/>
                  </a:schemeClr>
                </a:solidFill>
                <a:latin typeface="+mj-lt"/>
                <a:cs typeface="Arial" panose="020B0604020202020204" pitchFamily="34" charset="0"/>
              </a:rPr>
              <a:t>Y </a:t>
            </a:r>
            <a:r>
              <a:rPr lang="en-GB" altLang="en-US" sz="2400" dirty="0">
                <a:solidFill>
                  <a:schemeClr val="tx1">
                    <a:lumMod val="85000"/>
                    <a:lumOff val="15000"/>
                  </a:schemeClr>
                </a:solidFill>
                <a:latin typeface="+mj-lt"/>
                <a:cs typeface="Arial" panose="020B0604020202020204" pitchFamily="34" charset="0"/>
              </a:rPr>
              <a:t>Write the half equations at the anode and the cathode and determine whether each reaction is oxidation or reduction </a:t>
            </a:r>
            <a:r>
              <a:rPr lang="en-GB" altLang="en-US" sz="2400" i="1" dirty="0">
                <a:solidFill>
                  <a:schemeClr val="tx1">
                    <a:lumMod val="85000"/>
                    <a:lumOff val="15000"/>
                  </a:schemeClr>
                </a:solidFill>
                <a:latin typeface="+mj-lt"/>
                <a:cs typeface="Arial" panose="020B0604020202020204" pitchFamily="34" charset="0"/>
              </a:rPr>
              <a:t>(4 marks) </a:t>
            </a:r>
            <a:endParaRPr kumimoji="0" lang="en-GB" altLang="en-US" sz="2400" b="0" u="none" strike="noStrike" cap="none" normalizeH="0" baseline="0" dirty="0">
              <a:ln>
                <a:noFill/>
              </a:ln>
              <a:solidFill>
                <a:schemeClr val="tx1">
                  <a:lumMod val="85000"/>
                  <a:lumOff val="15000"/>
                </a:schemeClr>
              </a:solidFill>
              <a:effectLst/>
              <a:latin typeface="+mj-lt"/>
            </a:endParaRPr>
          </a:p>
        </p:txBody>
      </p:sp>
    </p:spTree>
    <p:extLst>
      <p:ext uri="{BB962C8B-B14F-4D97-AF65-F5344CB8AC3E}">
        <p14:creationId xmlns:p14="http://schemas.microsoft.com/office/powerpoint/2010/main" val="3458817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900" y="295952"/>
            <a:ext cx="8584440" cy="760744"/>
          </a:xfrm>
        </p:spPr>
        <p:txBody>
          <a:bodyPr/>
          <a:lstStyle/>
          <a:p>
            <a:r>
              <a:rPr lang="en-GB" dirty="0"/>
              <a:t>Demonstrate – Mark Scheme  </a:t>
            </a:r>
          </a:p>
        </p:txBody>
      </p:sp>
      <p:sp>
        <p:nvSpPr>
          <p:cNvPr id="5" name="Rectangle 2">
            <a:extLst>
              <a:ext uri="{FF2B5EF4-FFF2-40B4-BE49-F238E27FC236}">
                <a16:creationId xmlns:a16="http://schemas.microsoft.com/office/drawing/2014/main" id="{2CDBA2B5-85C4-4705-AC6B-ABEFDFDEEE1E}"/>
              </a:ext>
            </a:extLst>
          </p:cNvPr>
          <p:cNvSpPr>
            <a:spLocks noChangeArrowheads="1"/>
          </p:cNvSpPr>
          <p:nvPr/>
        </p:nvSpPr>
        <p:spPr bwMode="auto">
          <a:xfrm>
            <a:off x="313900" y="1056696"/>
            <a:ext cx="8728880" cy="57477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tabLst>
                <a:tab pos="228600" algn="l"/>
                <a:tab pos="457200" algn="l"/>
                <a:tab pos="685800" algn="l"/>
                <a:tab pos="914400" algn="l"/>
                <a:tab pos="6446838" algn="r"/>
              </a:tabLst>
            </a:pPr>
            <a:r>
              <a:rPr kumimoji="0" lang="en-GB" altLang="en-US" sz="2000" b="0" i="0" u="none" strike="noStrike" cap="none" normalizeH="0" baseline="0" dirty="0">
                <a:ln>
                  <a:noFill/>
                </a:ln>
                <a:solidFill>
                  <a:schemeClr val="tx1">
                    <a:lumMod val="85000"/>
                    <a:lumOff val="15000"/>
                  </a:schemeClr>
                </a:solidFill>
                <a:effectLst/>
                <a:latin typeface="+mj-lt"/>
                <a:ea typeface="Times New Roman" panose="02020603050405020304" pitchFamily="18" charset="0"/>
                <a:cs typeface="Arial" panose="020B0604020202020204" pitchFamily="34" charset="0"/>
              </a:rPr>
              <a:t>1) Aluminium cannot be extracted from its oxide by reduction with carbon because aluminium is more reactive than carbon </a:t>
            </a:r>
          </a:p>
          <a:p>
            <a:pPr marL="0" marR="0" lvl="0" indent="0" algn="l" defTabSz="914400" rtl="0" eaLnBrk="0" fontAlgn="base" latinLnBrk="0" hangingPunct="0">
              <a:lnSpc>
                <a:spcPct val="100000"/>
              </a:lnSpc>
              <a:spcBef>
                <a:spcPct val="0"/>
              </a:spcBef>
              <a:spcAft>
                <a:spcPct val="0"/>
              </a:spcAft>
              <a:buClrTx/>
              <a:buSzTx/>
              <a:tabLst>
                <a:tab pos="228600" algn="l"/>
                <a:tab pos="457200" algn="l"/>
                <a:tab pos="685800" algn="l"/>
                <a:tab pos="914400" algn="l"/>
                <a:tab pos="6446838" algn="r"/>
              </a:tabLst>
            </a:pPr>
            <a:r>
              <a:rPr kumimoji="0" lang="en-GB" altLang="en-US" sz="2000" b="0" i="0" u="none" strike="noStrike" cap="none" normalizeH="0" baseline="0" dirty="0">
                <a:ln>
                  <a:noFill/>
                </a:ln>
                <a:solidFill>
                  <a:schemeClr val="tx1">
                    <a:lumMod val="85000"/>
                    <a:lumOff val="15000"/>
                  </a:schemeClr>
                </a:solidFill>
                <a:effectLst/>
                <a:latin typeface="+mj-lt"/>
                <a:ea typeface="Times New Roman" panose="02020603050405020304" pitchFamily="18" charset="0"/>
                <a:cs typeface="Arial" panose="020B0604020202020204" pitchFamily="34" charset="0"/>
              </a:rPr>
              <a:t>2) On next slide</a:t>
            </a:r>
            <a:endParaRPr lang="en-GB" altLang="en-US" sz="2000" dirty="0">
              <a:solidFill>
                <a:schemeClr val="tx1">
                  <a:lumMod val="85000"/>
                  <a:lumOff val="15000"/>
                </a:schemeClr>
              </a:solidFill>
              <a:latin typeface="+mj-l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 pos="685800" algn="l"/>
                <a:tab pos="914400" algn="l"/>
                <a:tab pos="6446838" algn="r"/>
              </a:tabLst>
            </a:pPr>
            <a:r>
              <a:rPr lang="en-GB" altLang="en-US" sz="2000" dirty="0">
                <a:solidFill>
                  <a:schemeClr val="tx1">
                    <a:lumMod val="85000"/>
                    <a:lumOff val="15000"/>
                  </a:schemeClr>
                </a:solidFill>
                <a:latin typeface="+mj-lt"/>
                <a:cs typeface="Arial" panose="020B0604020202020204" pitchFamily="34" charset="0"/>
              </a:rPr>
              <a:t>3) The positive ions are attracted to the negative electrode (cathode)</a:t>
            </a:r>
          </a:p>
          <a:p>
            <a:pPr marL="0" marR="0" lvl="0" indent="0" algn="l" defTabSz="914400" rtl="0" eaLnBrk="0" fontAlgn="base" latinLnBrk="0" hangingPunct="0">
              <a:lnSpc>
                <a:spcPct val="100000"/>
              </a:lnSpc>
              <a:spcBef>
                <a:spcPct val="0"/>
              </a:spcBef>
              <a:spcAft>
                <a:spcPct val="0"/>
              </a:spcAft>
              <a:buClrTx/>
              <a:buSzTx/>
              <a:tabLst>
                <a:tab pos="228600" algn="l"/>
                <a:tab pos="457200" algn="l"/>
                <a:tab pos="685800" algn="l"/>
                <a:tab pos="914400" algn="l"/>
                <a:tab pos="6446838" algn="r"/>
              </a:tabLst>
            </a:pPr>
            <a:r>
              <a:rPr lang="en-GB" altLang="en-US" sz="2000" dirty="0">
                <a:solidFill>
                  <a:schemeClr val="tx1">
                    <a:lumMod val="85000"/>
                    <a:lumOff val="15000"/>
                  </a:schemeClr>
                </a:solidFill>
                <a:latin typeface="+mj-lt"/>
                <a:cs typeface="Arial" panose="020B0604020202020204" pitchFamily="34" charset="0"/>
              </a:rPr>
              <a:t>    The negative ions are attracted to the positive electrode (anode)</a:t>
            </a:r>
          </a:p>
          <a:p>
            <a:pPr marL="0" marR="0" lvl="0" indent="0" algn="l" defTabSz="914400" rtl="0" eaLnBrk="0" fontAlgn="base" latinLnBrk="0" hangingPunct="0">
              <a:lnSpc>
                <a:spcPct val="100000"/>
              </a:lnSpc>
              <a:spcBef>
                <a:spcPct val="0"/>
              </a:spcBef>
              <a:spcAft>
                <a:spcPct val="0"/>
              </a:spcAft>
              <a:buClrTx/>
              <a:buSzTx/>
              <a:tabLst>
                <a:tab pos="228600" algn="l"/>
                <a:tab pos="457200" algn="l"/>
                <a:tab pos="685800" algn="l"/>
                <a:tab pos="914400" algn="l"/>
                <a:tab pos="6446838" algn="r"/>
              </a:tabLst>
            </a:pPr>
            <a:r>
              <a:rPr kumimoji="0" lang="en-GB" altLang="en-US" sz="2000" b="0" u="none" strike="noStrike" cap="none" normalizeH="0" baseline="0" dirty="0">
                <a:ln>
                  <a:noFill/>
                </a:ln>
                <a:solidFill>
                  <a:schemeClr val="tx1">
                    <a:lumMod val="85000"/>
                    <a:lumOff val="15000"/>
                  </a:schemeClr>
                </a:solidFill>
                <a:effectLst/>
                <a:latin typeface="+mj-lt"/>
                <a:cs typeface="Arial" panose="020B0604020202020204" pitchFamily="34" charset="0"/>
              </a:rPr>
              <a:t>4) Lowers the melting point so less energy is needed</a:t>
            </a:r>
          </a:p>
          <a:p>
            <a:pPr marL="0" marR="0" lvl="0" indent="0" algn="l" defTabSz="914400" rtl="0" eaLnBrk="0" fontAlgn="base" latinLnBrk="0" hangingPunct="0">
              <a:lnSpc>
                <a:spcPct val="100000"/>
              </a:lnSpc>
              <a:spcBef>
                <a:spcPct val="0"/>
              </a:spcBef>
              <a:spcAft>
                <a:spcPct val="0"/>
              </a:spcAft>
              <a:buClrTx/>
              <a:buSzTx/>
              <a:tabLst>
                <a:tab pos="228600" algn="l"/>
                <a:tab pos="457200" algn="l"/>
                <a:tab pos="685800" algn="l"/>
                <a:tab pos="914400" algn="l"/>
                <a:tab pos="6446838" algn="r"/>
              </a:tabLst>
            </a:pPr>
            <a:r>
              <a:rPr lang="en-GB" altLang="en-US" sz="2000" dirty="0">
                <a:solidFill>
                  <a:schemeClr val="tx1">
                    <a:lumMod val="85000"/>
                    <a:lumOff val="15000"/>
                  </a:schemeClr>
                </a:solidFill>
                <a:latin typeface="+mj-lt"/>
                <a:cs typeface="Arial" panose="020B0604020202020204" pitchFamily="34" charset="0"/>
              </a:rPr>
              <a:t>5) The oxygen </a:t>
            </a:r>
            <a:r>
              <a:rPr lang="en-GB" altLang="en-US" sz="2000" b="1" dirty="0">
                <a:solidFill>
                  <a:schemeClr val="tx1">
                    <a:lumMod val="85000"/>
                    <a:lumOff val="15000"/>
                  </a:schemeClr>
                </a:solidFill>
                <a:latin typeface="+mj-lt"/>
                <a:cs typeface="Arial" panose="020B0604020202020204" pitchFamily="34" charset="0"/>
              </a:rPr>
              <a:t>reacts with the carbon</a:t>
            </a:r>
            <a:r>
              <a:rPr lang="en-GB" altLang="en-US" sz="2000" dirty="0">
                <a:solidFill>
                  <a:schemeClr val="tx1">
                    <a:lumMod val="85000"/>
                    <a:lumOff val="15000"/>
                  </a:schemeClr>
                </a:solidFill>
                <a:latin typeface="+mj-lt"/>
                <a:cs typeface="Arial" panose="020B0604020202020204" pitchFamily="34" charset="0"/>
              </a:rPr>
              <a:t> anode to produce </a:t>
            </a:r>
            <a:r>
              <a:rPr lang="en-GB" altLang="en-US" sz="2000" b="1" dirty="0">
                <a:solidFill>
                  <a:schemeClr val="tx1">
                    <a:lumMod val="85000"/>
                    <a:lumOff val="15000"/>
                  </a:schemeClr>
                </a:solidFill>
                <a:latin typeface="+mj-lt"/>
                <a:cs typeface="Arial" panose="020B0604020202020204" pitchFamily="34" charset="0"/>
              </a:rPr>
              <a:t>carbon dioxide</a:t>
            </a:r>
            <a:r>
              <a:rPr lang="en-GB" altLang="en-US" sz="2000" dirty="0">
                <a:solidFill>
                  <a:schemeClr val="tx1">
                    <a:lumMod val="85000"/>
                    <a:lumOff val="15000"/>
                  </a:schemeClr>
                </a:solidFill>
                <a:latin typeface="+mj-lt"/>
                <a:cs typeface="Arial" panose="020B0604020202020204" pitchFamily="34" charset="0"/>
              </a:rPr>
              <a:t> so the carbon anode gradually burns away.</a:t>
            </a:r>
            <a:br>
              <a:rPr lang="en-GB" altLang="en-US" sz="2000" dirty="0">
                <a:solidFill>
                  <a:schemeClr val="tx1">
                    <a:lumMod val="85000"/>
                    <a:lumOff val="15000"/>
                  </a:schemeClr>
                </a:solidFill>
                <a:latin typeface="+mj-lt"/>
                <a:cs typeface="Arial" panose="020B0604020202020204" pitchFamily="34" charset="0"/>
              </a:rPr>
            </a:br>
            <a:r>
              <a:rPr lang="en-GB" altLang="en-US" sz="2000" dirty="0">
                <a:solidFill>
                  <a:schemeClr val="tx1">
                    <a:lumMod val="85000"/>
                    <a:lumOff val="15000"/>
                  </a:schemeClr>
                </a:solidFill>
                <a:latin typeface="+mj-lt"/>
                <a:cs typeface="Arial" panose="020B0604020202020204" pitchFamily="34" charset="0"/>
              </a:rPr>
              <a:t>Large amounts of energy are used in the extraction process </a:t>
            </a:r>
          </a:p>
          <a:p>
            <a:pPr marL="0" marR="0" lvl="0" indent="0" algn="l" defTabSz="914400" rtl="0" eaLnBrk="0" fontAlgn="base" latinLnBrk="0" hangingPunct="0">
              <a:lnSpc>
                <a:spcPct val="100000"/>
              </a:lnSpc>
              <a:spcBef>
                <a:spcPct val="0"/>
              </a:spcBef>
              <a:spcAft>
                <a:spcPct val="0"/>
              </a:spcAft>
              <a:buClrTx/>
              <a:buSzTx/>
              <a:tabLst>
                <a:tab pos="228600" algn="l"/>
                <a:tab pos="457200" algn="l"/>
                <a:tab pos="685800" algn="l"/>
                <a:tab pos="914400" algn="l"/>
                <a:tab pos="6446838" algn="r"/>
              </a:tabLst>
            </a:pPr>
            <a:r>
              <a:rPr kumimoji="0" lang="en-GB" altLang="en-US" sz="2000" b="0" u="none" strike="noStrike" cap="none" normalizeH="0" baseline="0" dirty="0">
                <a:ln>
                  <a:noFill/>
                </a:ln>
                <a:solidFill>
                  <a:schemeClr val="tx1">
                    <a:lumMod val="85000"/>
                    <a:lumOff val="15000"/>
                  </a:schemeClr>
                </a:solidFill>
                <a:effectLst/>
                <a:latin typeface="+mj-lt"/>
                <a:cs typeface="Arial" panose="020B0604020202020204" pitchFamily="34" charset="0"/>
              </a:rPr>
              <a:t>6) Air craft = Strong / Low density</a:t>
            </a:r>
            <a:br>
              <a:rPr kumimoji="0" lang="en-GB" altLang="en-US" sz="2000" b="0" u="none" strike="noStrike" cap="none" normalizeH="0" baseline="0" dirty="0">
                <a:ln>
                  <a:noFill/>
                </a:ln>
                <a:solidFill>
                  <a:schemeClr val="tx1">
                    <a:lumMod val="85000"/>
                    <a:lumOff val="15000"/>
                  </a:schemeClr>
                </a:solidFill>
                <a:effectLst/>
                <a:latin typeface="+mj-lt"/>
                <a:cs typeface="Arial" panose="020B0604020202020204" pitchFamily="34" charset="0"/>
              </a:rPr>
            </a:br>
            <a:r>
              <a:rPr kumimoji="0" lang="en-GB" altLang="en-US" sz="2000" b="0" u="none" strike="noStrike" cap="none" normalizeH="0" baseline="0" dirty="0">
                <a:ln>
                  <a:noFill/>
                </a:ln>
                <a:solidFill>
                  <a:schemeClr val="tx1">
                    <a:lumMod val="85000"/>
                    <a:lumOff val="15000"/>
                  </a:schemeClr>
                </a:solidFill>
                <a:effectLst/>
                <a:latin typeface="+mj-lt"/>
                <a:cs typeface="Arial" panose="020B0604020202020204" pitchFamily="34" charset="0"/>
              </a:rPr>
              <a:t>Drinks Cans = Easy to shape / Corrosion resistant</a:t>
            </a:r>
            <a:br>
              <a:rPr kumimoji="0" lang="en-GB" altLang="en-US" sz="2000" b="0" u="none" strike="noStrike" cap="none" normalizeH="0" baseline="0" dirty="0">
                <a:ln>
                  <a:noFill/>
                </a:ln>
                <a:solidFill>
                  <a:schemeClr val="tx1">
                    <a:lumMod val="85000"/>
                    <a:lumOff val="15000"/>
                  </a:schemeClr>
                </a:solidFill>
                <a:effectLst/>
                <a:latin typeface="+mj-lt"/>
                <a:cs typeface="Arial" panose="020B0604020202020204" pitchFamily="34" charset="0"/>
              </a:rPr>
            </a:br>
            <a:r>
              <a:rPr kumimoji="0" lang="en-GB" altLang="en-US" sz="2000" b="0" u="none" strike="noStrike" cap="none" normalizeH="0" baseline="0" dirty="0">
                <a:ln>
                  <a:noFill/>
                </a:ln>
                <a:solidFill>
                  <a:schemeClr val="tx1">
                    <a:lumMod val="85000"/>
                    <a:lumOff val="15000"/>
                  </a:schemeClr>
                </a:solidFill>
                <a:effectLst/>
                <a:latin typeface="+mj-lt"/>
                <a:cs typeface="Arial" panose="020B0604020202020204" pitchFamily="34" charset="0"/>
              </a:rPr>
              <a:t>Saucepans/cookers/ Boilers = Good conductor of heat</a:t>
            </a:r>
            <a:br>
              <a:rPr kumimoji="0" lang="en-GB" altLang="en-US" sz="2000" b="0" u="none" strike="noStrike" cap="none" normalizeH="0" baseline="0" dirty="0">
                <a:ln>
                  <a:noFill/>
                </a:ln>
                <a:solidFill>
                  <a:schemeClr val="tx1">
                    <a:lumMod val="85000"/>
                    <a:lumOff val="15000"/>
                  </a:schemeClr>
                </a:solidFill>
                <a:effectLst/>
                <a:latin typeface="+mj-lt"/>
                <a:cs typeface="Arial" panose="020B0604020202020204" pitchFamily="34" charset="0"/>
              </a:rPr>
            </a:br>
            <a:r>
              <a:rPr kumimoji="0" lang="en-GB" altLang="en-US" sz="2000" b="0" u="none" strike="noStrike" cap="none" normalizeH="0" baseline="0" dirty="0">
                <a:ln>
                  <a:noFill/>
                </a:ln>
                <a:solidFill>
                  <a:schemeClr val="tx1">
                    <a:lumMod val="85000"/>
                    <a:lumOff val="15000"/>
                  </a:schemeClr>
                </a:solidFill>
                <a:effectLst/>
                <a:latin typeface="+mj-lt"/>
                <a:cs typeface="Arial" panose="020B0604020202020204" pitchFamily="34" charset="0"/>
              </a:rPr>
              <a:t>Overhead electricity cables = Good conductor of electricity</a:t>
            </a:r>
          </a:p>
          <a:p>
            <a:pPr marL="0" marR="0" lvl="0" indent="0" algn="l" defTabSz="914400" rtl="0" eaLnBrk="0" fontAlgn="base" latinLnBrk="0" hangingPunct="0">
              <a:lnSpc>
                <a:spcPct val="100000"/>
              </a:lnSpc>
              <a:spcBef>
                <a:spcPct val="0"/>
              </a:spcBef>
              <a:spcAft>
                <a:spcPct val="0"/>
              </a:spcAft>
              <a:buClrTx/>
              <a:buSzTx/>
              <a:tabLst>
                <a:tab pos="228600" algn="l"/>
                <a:tab pos="457200" algn="l"/>
                <a:tab pos="685800" algn="l"/>
                <a:tab pos="914400" algn="l"/>
                <a:tab pos="6446838" algn="r"/>
              </a:tabLst>
            </a:pPr>
            <a:r>
              <a:rPr lang="en-GB" altLang="en-US" sz="2000" dirty="0">
                <a:solidFill>
                  <a:schemeClr val="tx1">
                    <a:lumMod val="85000"/>
                    <a:lumOff val="15000"/>
                  </a:schemeClr>
                </a:solidFill>
                <a:latin typeface="+mj-lt"/>
                <a:cs typeface="Arial" panose="020B0604020202020204" pitchFamily="34" charset="0"/>
              </a:rPr>
              <a:t>Mirrors = Highly reflective </a:t>
            </a:r>
          </a:p>
          <a:p>
            <a:pPr marL="0" marR="0" lvl="0" indent="0" algn="l" defTabSz="914400" rtl="0" eaLnBrk="0" fontAlgn="base" latinLnBrk="0" hangingPunct="0">
              <a:lnSpc>
                <a:spcPct val="100000"/>
              </a:lnSpc>
              <a:spcBef>
                <a:spcPct val="0"/>
              </a:spcBef>
              <a:spcAft>
                <a:spcPct val="0"/>
              </a:spcAft>
              <a:buClrTx/>
              <a:buSzTx/>
              <a:tabLst>
                <a:tab pos="228600" algn="l"/>
                <a:tab pos="457200" algn="l"/>
                <a:tab pos="685800" algn="l"/>
                <a:tab pos="914400" algn="l"/>
                <a:tab pos="6446838" algn="r"/>
              </a:tabLst>
            </a:pPr>
            <a:r>
              <a:rPr kumimoji="0" lang="en-GB" altLang="en-US" sz="2000" b="0" u="none" strike="noStrike" cap="none" normalizeH="0" baseline="0" dirty="0">
                <a:ln>
                  <a:noFill/>
                </a:ln>
                <a:solidFill>
                  <a:schemeClr val="tx1">
                    <a:lumMod val="85000"/>
                    <a:lumOff val="15000"/>
                  </a:schemeClr>
                </a:solidFill>
                <a:effectLst/>
                <a:latin typeface="+mj-lt"/>
                <a:cs typeface="Arial" panose="020B0604020202020204" pitchFamily="34" charset="0"/>
              </a:rPr>
              <a:t>7) </a:t>
            </a:r>
            <a:r>
              <a:rPr lang="en-GB" sz="2000" dirty="0">
                <a:solidFill>
                  <a:schemeClr val="tx1">
                    <a:lumMod val="85000"/>
                    <a:lumOff val="15000"/>
                  </a:schemeClr>
                </a:solidFill>
                <a:effectLst/>
                <a:latin typeface="+mj-lt"/>
                <a:ea typeface="Times New Roman" panose="02020603050405020304" pitchFamily="18" charset="0"/>
                <a:cs typeface="Times New Roman" panose="02020603050405020304" pitchFamily="18" charset="0"/>
              </a:rPr>
              <a:t>2Al</a:t>
            </a:r>
            <a:r>
              <a:rPr lang="en-GB" sz="2000" b="0" i="0" baseline="-25000" dirty="0">
                <a:solidFill>
                  <a:schemeClr val="tx1">
                    <a:lumMod val="85000"/>
                    <a:lumOff val="15000"/>
                  </a:schemeClr>
                </a:solidFill>
                <a:effectLst/>
                <a:latin typeface="+mj-lt"/>
                <a:ea typeface="Times New Roman" panose="02020603050405020304" pitchFamily="18" charset="0"/>
                <a:cs typeface="Times New Roman" panose="02020603050405020304" pitchFamily="18" charset="0"/>
              </a:rPr>
              <a:t>2</a:t>
            </a:r>
            <a:r>
              <a:rPr lang="en-GB" sz="2000" dirty="0">
                <a:solidFill>
                  <a:schemeClr val="tx1">
                    <a:lumMod val="85000"/>
                    <a:lumOff val="15000"/>
                  </a:schemeClr>
                </a:solidFill>
                <a:effectLst/>
                <a:latin typeface="+mj-lt"/>
                <a:ea typeface="Times New Roman" panose="02020603050405020304" pitchFamily="18" charset="0"/>
                <a:cs typeface="Times New Roman" panose="02020603050405020304" pitchFamily="18" charset="0"/>
              </a:rPr>
              <a:t>O</a:t>
            </a:r>
            <a:r>
              <a:rPr lang="en-GB" sz="2000" b="0" i="0" baseline="-25000" dirty="0">
                <a:solidFill>
                  <a:schemeClr val="tx1">
                    <a:lumMod val="85000"/>
                    <a:lumOff val="15000"/>
                  </a:schemeClr>
                </a:solidFill>
                <a:effectLst/>
                <a:latin typeface="+mj-lt"/>
                <a:ea typeface="Times New Roman" panose="02020603050405020304" pitchFamily="18" charset="0"/>
                <a:cs typeface="Times New Roman" panose="02020603050405020304" pitchFamily="18" charset="0"/>
              </a:rPr>
              <a:t>3</a:t>
            </a:r>
            <a:r>
              <a:rPr lang="en-GB" sz="2000" dirty="0">
                <a:solidFill>
                  <a:schemeClr val="tx1">
                    <a:lumMod val="85000"/>
                    <a:lumOff val="15000"/>
                  </a:schemeClr>
                </a:solidFill>
                <a:effectLst/>
                <a:latin typeface="+mj-lt"/>
                <a:ea typeface="Times New Roman" panose="02020603050405020304" pitchFamily="18" charset="0"/>
                <a:cs typeface="Times New Roman" panose="02020603050405020304" pitchFamily="18" charset="0"/>
              </a:rPr>
              <a:t> </a:t>
            </a:r>
            <a:r>
              <a:rPr lang="en-GB" sz="2000" dirty="0">
                <a:solidFill>
                  <a:schemeClr val="tx1">
                    <a:lumMod val="85000"/>
                    <a:lumOff val="15000"/>
                  </a:schemeClr>
                </a:solidFill>
                <a:effectLst/>
                <a:latin typeface="+mj-lt"/>
                <a:ea typeface="Times New Roman" panose="02020603050405020304" pitchFamily="18" charset="0"/>
                <a:cs typeface="Times New Roman" panose="02020603050405020304" pitchFamily="18" charset="0"/>
                <a:sym typeface="Symbol" panose="05050102010706020507" pitchFamily="18" charset="2"/>
              </a:rPr>
              <a:t></a:t>
            </a:r>
            <a:r>
              <a:rPr lang="en-GB" sz="2000" dirty="0">
                <a:solidFill>
                  <a:schemeClr val="tx1">
                    <a:lumMod val="85000"/>
                    <a:lumOff val="15000"/>
                  </a:schemeClr>
                </a:solidFill>
                <a:effectLst/>
                <a:latin typeface="+mj-lt"/>
                <a:ea typeface="Times New Roman" panose="02020603050405020304" pitchFamily="18" charset="0"/>
                <a:cs typeface="Times New Roman" panose="02020603050405020304" pitchFamily="18" charset="0"/>
              </a:rPr>
              <a:t> 4Al + 3O</a:t>
            </a:r>
            <a:r>
              <a:rPr lang="en-GB" sz="2000" b="0" i="0" baseline="-25000" dirty="0">
                <a:solidFill>
                  <a:schemeClr val="tx1">
                    <a:lumMod val="85000"/>
                    <a:lumOff val="15000"/>
                  </a:schemeClr>
                </a:solidFill>
                <a:effectLst/>
                <a:latin typeface="+mj-lt"/>
                <a:ea typeface="Times New Roman" panose="02020603050405020304" pitchFamily="18" charset="0"/>
                <a:cs typeface="Times New Roman" panose="02020603050405020304" pitchFamily="18" charset="0"/>
              </a:rPr>
              <a:t>2</a:t>
            </a:r>
            <a:endParaRPr lang="en-GB" altLang="en-US" sz="2000" dirty="0">
              <a:solidFill>
                <a:schemeClr val="tx1">
                  <a:lumMod val="85000"/>
                  <a:lumOff val="15000"/>
                </a:schemeClr>
              </a:solidFill>
              <a:latin typeface="+mj-lt"/>
              <a:cs typeface="Arial" panose="020B0604020202020204" pitchFamily="34" charset="0"/>
            </a:endParaRPr>
          </a:p>
          <a:p>
            <a:pPr marL="228600" marR="1371600" indent="-228600">
              <a:spcBef>
                <a:spcPts val="600"/>
              </a:spcBef>
              <a:spcAft>
                <a:spcPts val="300"/>
              </a:spcAft>
              <a:tabLst>
                <a:tab pos="228600" algn="l"/>
                <a:tab pos="457200" algn="l"/>
                <a:tab pos="685800" algn="l"/>
                <a:tab pos="914400" algn="l"/>
                <a:tab pos="6446520" algn="r"/>
                <a:tab pos="457200" algn="l"/>
                <a:tab pos="685800" algn="l"/>
                <a:tab pos="914400" algn="l"/>
                <a:tab pos="1200150" algn="l"/>
                <a:tab pos="2514600" algn="l"/>
                <a:tab pos="6446520" algn="r"/>
              </a:tabLst>
            </a:pPr>
            <a:r>
              <a:rPr kumimoji="0" lang="en-GB" altLang="en-US" sz="2000" b="0" u="none" strike="noStrike" cap="none" normalizeH="0" baseline="0" dirty="0">
                <a:ln>
                  <a:noFill/>
                </a:ln>
                <a:solidFill>
                  <a:schemeClr val="tx1">
                    <a:lumMod val="85000"/>
                    <a:lumOff val="15000"/>
                  </a:schemeClr>
                </a:solidFill>
                <a:effectLst/>
                <a:latin typeface="+mj-lt"/>
                <a:cs typeface="Arial" panose="020B0604020202020204" pitchFamily="34" charset="0"/>
              </a:rPr>
              <a:t>8) </a:t>
            </a:r>
            <a:r>
              <a:rPr lang="en-GB" sz="2000" dirty="0">
                <a:solidFill>
                  <a:schemeClr val="tx1">
                    <a:lumMod val="85000"/>
                    <a:lumOff val="15000"/>
                  </a:schemeClr>
                </a:solidFill>
                <a:effectLst/>
                <a:latin typeface="+mj-lt"/>
                <a:ea typeface="Times New Roman" panose="02020603050405020304" pitchFamily="18" charset="0"/>
              </a:rPr>
              <a:t>Cathode	Al</a:t>
            </a:r>
            <a:r>
              <a:rPr lang="en-GB" sz="2000" b="0" i="0" baseline="30000" dirty="0">
                <a:solidFill>
                  <a:schemeClr val="tx1">
                    <a:lumMod val="85000"/>
                    <a:lumOff val="15000"/>
                  </a:schemeClr>
                </a:solidFill>
                <a:effectLst/>
                <a:latin typeface="+mj-lt"/>
                <a:ea typeface="Times New Roman" panose="02020603050405020304" pitchFamily="18" charset="0"/>
              </a:rPr>
              <a:t>3+</a:t>
            </a:r>
            <a:r>
              <a:rPr lang="en-GB" sz="2000" dirty="0">
                <a:solidFill>
                  <a:schemeClr val="tx1">
                    <a:lumMod val="85000"/>
                    <a:lumOff val="15000"/>
                  </a:schemeClr>
                </a:solidFill>
                <a:effectLst/>
                <a:latin typeface="+mj-lt"/>
                <a:ea typeface="Times New Roman" panose="02020603050405020304" pitchFamily="18" charset="0"/>
              </a:rPr>
              <a:t> + 3e</a:t>
            </a:r>
            <a:r>
              <a:rPr lang="en-GB" sz="2000" b="0" i="0" baseline="30000" dirty="0">
                <a:solidFill>
                  <a:schemeClr val="tx1">
                    <a:lumMod val="85000"/>
                    <a:lumOff val="15000"/>
                  </a:schemeClr>
                </a:solidFill>
                <a:effectLst/>
                <a:latin typeface="+mj-lt"/>
                <a:ea typeface="Times New Roman" panose="02020603050405020304" pitchFamily="18" charset="0"/>
              </a:rPr>
              <a:t>−</a:t>
            </a:r>
            <a:r>
              <a:rPr lang="en-GB" sz="2000" dirty="0">
                <a:solidFill>
                  <a:schemeClr val="tx1">
                    <a:lumMod val="85000"/>
                    <a:lumOff val="15000"/>
                  </a:schemeClr>
                </a:solidFill>
                <a:effectLst/>
                <a:latin typeface="+mj-lt"/>
                <a:ea typeface="Times New Roman" panose="02020603050405020304" pitchFamily="18" charset="0"/>
              </a:rPr>
              <a:t> </a:t>
            </a:r>
            <a:r>
              <a:rPr lang="en-GB" sz="2000" dirty="0">
                <a:solidFill>
                  <a:schemeClr val="tx1">
                    <a:lumMod val="85000"/>
                    <a:lumOff val="15000"/>
                  </a:schemeClr>
                </a:solidFill>
                <a:effectLst/>
                <a:latin typeface="+mj-lt"/>
                <a:ea typeface="Times New Roman" panose="02020603050405020304" pitchFamily="18" charset="0"/>
                <a:sym typeface="Symbol" panose="05050102010706020507" pitchFamily="18" charset="2"/>
              </a:rPr>
              <a:t></a:t>
            </a:r>
            <a:r>
              <a:rPr lang="en-GB" sz="2000" dirty="0">
                <a:solidFill>
                  <a:schemeClr val="tx1">
                    <a:lumMod val="85000"/>
                    <a:lumOff val="15000"/>
                  </a:schemeClr>
                </a:solidFill>
                <a:effectLst/>
                <a:latin typeface="+mj-lt"/>
                <a:ea typeface="Times New Roman" panose="02020603050405020304" pitchFamily="18" charset="0"/>
              </a:rPr>
              <a:t> Al	REDUCTION</a:t>
            </a:r>
          </a:p>
          <a:p>
            <a:r>
              <a:rPr lang="en-GB" sz="2000" dirty="0">
                <a:solidFill>
                  <a:schemeClr val="tx1">
                    <a:lumMod val="85000"/>
                    <a:lumOff val="15000"/>
                  </a:schemeClr>
                </a:solidFill>
                <a:effectLst/>
                <a:latin typeface="+mj-lt"/>
                <a:ea typeface="Times New Roman" panose="02020603050405020304" pitchFamily="18" charset="0"/>
                <a:cs typeface="Times New Roman" panose="02020603050405020304" pitchFamily="18" charset="0"/>
              </a:rPr>
              <a:t>Anode		2O</a:t>
            </a:r>
            <a:r>
              <a:rPr lang="en-GB" sz="2000" b="0" i="0" baseline="30000" dirty="0">
                <a:solidFill>
                  <a:schemeClr val="tx1">
                    <a:lumMod val="85000"/>
                    <a:lumOff val="15000"/>
                  </a:schemeClr>
                </a:solidFill>
                <a:effectLst/>
                <a:latin typeface="+mj-lt"/>
                <a:ea typeface="Times New Roman" panose="02020603050405020304" pitchFamily="18" charset="0"/>
                <a:cs typeface="Times New Roman" panose="02020603050405020304" pitchFamily="18" charset="0"/>
              </a:rPr>
              <a:t>2−</a:t>
            </a:r>
            <a:r>
              <a:rPr lang="en-GB" sz="2000" dirty="0">
                <a:solidFill>
                  <a:schemeClr val="tx1">
                    <a:lumMod val="85000"/>
                    <a:lumOff val="15000"/>
                  </a:schemeClr>
                </a:solidFill>
                <a:effectLst/>
                <a:latin typeface="+mj-lt"/>
                <a:ea typeface="Times New Roman" panose="02020603050405020304" pitchFamily="18" charset="0"/>
                <a:cs typeface="Times New Roman" panose="02020603050405020304" pitchFamily="18" charset="0"/>
              </a:rPr>
              <a:t> </a:t>
            </a:r>
            <a:r>
              <a:rPr lang="en-GB" sz="2000" dirty="0">
                <a:solidFill>
                  <a:schemeClr val="tx1">
                    <a:lumMod val="85000"/>
                    <a:lumOff val="15000"/>
                  </a:schemeClr>
                </a:solidFill>
                <a:effectLst/>
                <a:latin typeface="+mj-lt"/>
                <a:ea typeface="Times New Roman" panose="02020603050405020304" pitchFamily="18" charset="0"/>
                <a:cs typeface="Times New Roman" panose="02020603050405020304" pitchFamily="18" charset="0"/>
                <a:sym typeface="Symbol" panose="05050102010706020507" pitchFamily="18" charset="2"/>
              </a:rPr>
              <a:t></a:t>
            </a:r>
            <a:r>
              <a:rPr lang="en-GB" sz="2000" dirty="0">
                <a:solidFill>
                  <a:schemeClr val="tx1">
                    <a:lumMod val="85000"/>
                    <a:lumOff val="15000"/>
                  </a:schemeClr>
                </a:solidFill>
                <a:effectLst/>
                <a:latin typeface="+mj-lt"/>
                <a:ea typeface="Times New Roman" panose="02020603050405020304" pitchFamily="18" charset="0"/>
                <a:cs typeface="Times New Roman" panose="02020603050405020304" pitchFamily="18" charset="0"/>
              </a:rPr>
              <a:t> O</a:t>
            </a:r>
            <a:r>
              <a:rPr lang="en-GB" sz="2000" b="0" i="0" baseline="-25000" dirty="0">
                <a:solidFill>
                  <a:schemeClr val="tx1">
                    <a:lumMod val="85000"/>
                    <a:lumOff val="15000"/>
                  </a:schemeClr>
                </a:solidFill>
                <a:effectLst/>
                <a:latin typeface="+mj-lt"/>
                <a:ea typeface="Times New Roman" panose="02020603050405020304" pitchFamily="18" charset="0"/>
                <a:cs typeface="Times New Roman" panose="02020603050405020304" pitchFamily="18" charset="0"/>
              </a:rPr>
              <a:t>2</a:t>
            </a:r>
            <a:r>
              <a:rPr lang="en-GB" sz="2000" dirty="0">
                <a:solidFill>
                  <a:schemeClr val="tx1">
                    <a:lumMod val="85000"/>
                    <a:lumOff val="15000"/>
                  </a:schemeClr>
                </a:solidFill>
                <a:effectLst/>
                <a:latin typeface="+mj-lt"/>
                <a:ea typeface="Times New Roman" panose="02020603050405020304" pitchFamily="18" charset="0"/>
                <a:cs typeface="Times New Roman" panose="02020603050405020304" pitchFamily="18" charset="0"/>
              </a:rPr>
              <a:t> + 4e</a:t>
            </a:r>
            <a:r>
              <a:rPr lang="en-GB" sz="2000" b="0" i="0" baseline="30000" dirty="0">
                <a:solidFill>
                  <a:schemeClr val="tx1">
                    <a:lumMod val="85000"/>
                    <a:lumOff val="15000"/>
                  </a:schemeClr>
                </a:solidFill>
                <a:effectLst/>
                <a:latin typeface="+mj-lt"/>
                <a:ea typeface="Times New Roman" panose="02020603050405020304" pitchFamily="18" charset="0"/>
                <a:cs typeface="Times New Roman" panose="02020603050405020304" pitchFamily="18" charset="0"/>
              </a:rPr>
              <a:t>−	</a:t>
            </a:r>
            <a:r>
              <a:rPr lang="en-GB" sz="2000" dirty="0">
                <a:solidFill>
                  <a:schemeClr val="tx1">
                    <a:lumMod val="85000"/>
                    <a:lumOff val="15000"/>
                  </a:schemeClr>
                </a:solidFill>
                <a:effectLst/>
                <a:latin typeface="+mj-lt"/>
                <a:ea typeface="Times New Roman" panose="02020603050405020304" pitchFamily="18" charset="0"/>
                <a:cs typeface="Times New Roman" panose="02020603050405020304" pitchFamily="18" charset="0"/>
              </a:rPr>
              <a:t>OXIDATION</a:t>
            </a:r>
            <a:endParaRPr kumimoji="0" lang="en-GB" altLang="en-US" sz="2000" b="0" u="none" strike="noStrike" cap="none" normalizeH="0" baseline="0" dirty="0">
              <a:ln>
                <a:noFill/>
              </a:ln>
              <a:solidFill>
                <a:schemeClr val="tx1">
                  <a:lumMod val="85000"/>
                  <a:lumOff val="15000"/>
                </a:schemeClr>
              </a:solidFill>
              <a:effectLst/>
              <a:latin typeface="+mj-lt"/>
            </a:endParaRPr>
          </a:p>
        </p:txBody>
      </p:sp>
      <p:sp>
        <p:nvSpPr>
          <p:cNvPr id="10" name="Oval 9">
            <a:extLst>
              <a:ext uri="{FF2B5EF4-FFF2-40B4-BE49-F238E27FC236}">
                <a16:creationId xmlns:a16="http://schemas.microsoft.com/office/drawing/2014/main" id="{FC124870-8CCA-4BFC-AE16-B50BEEFE7D65}"/>
              </a:ext>
            </a:extLst>
          </p:cNvPr>
          <p:cNvSpPr/>
          <p:nvPr/>
        </p:nvSpPr>
        <p:spPr>
          <a:xfrm>
            <a:off x="7722270" y="3609294"/>
            <a:ext cx="1107830" cy="642531"/>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rgbClr val="FF0000"/>
                </a:solidFill>
              </a:rPr>
              <a:t>SA</a:t>
            </a:r>
          </a:p>
        </p:txBody>
      </p:sp>
      <p:sp>
        <p:nvSpPr>
          <p:cNvPr id="11" name="TextBox 10">
            <a:extLst>
              <a:ext uri="{FF2B5EF4-FFF2-40B4-BE49-F238E27FC236}">
                <a16:creationId xmlns:a16="http://schemas.microsoft.com/office/drawing/2014/main" id="{4853DA70-61E0-4D00-B765-83E6DF11F558}"/>
              </a:ext>
            </a:extLst>
          </p:cNvPr>
          <p:cNvSpPr txBox="1"/>
          <p:nvPr/>
        </p:nvSpPr>
        <p:spPr>
          <a:xfrm>
            <a:off x="7106023" y="4323265"/>
            <a:ext cx="2197444" cy="954107"/>
          </a:xfrm>
          <a:prstGeom prst="rect">
            <a:avLst/>
          </a:prstGeom>
          <a:noFill/>
        </p:spPr>
        <p:txBody>
          <a:bodyPr wrap="square" rtlCol="0">
            <a:spAutoFit/>
          </a:bodyPr>
          <a:lstStyle/>
          <a:p>
            <a:pPr algn="ctr"/>
            <a:r>
              <a:rPr lang="en-GB" sz="2800" b="1" dirty="0">
                <a:solidFill>
                  <a:srgbClr val="FF0000"/>
                </a:solidFill>
              </a:rPr>
              <a:t>In red pens please</a:t>
            </a:r>
          </a:p>
        </p:txBody>
      </p:sp>
    </p:spTree>
    <p:extLst>
      <p:ext uri="{BB962C8B-B14F-4D97-AF65-F5344CB8AC3E}">
        <p14:creationId xmlns:p14="http://schemas.microsoft.com/office/powerpoint/2010/main" val="3153297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900" y="295952"/>
            <a:ext cx="8584440" cy="760744"/>
          </a:xfrm>
        </p:spPr>
        <p:txBody>
          <a:bodyPr/>
          <a:lstStyle/>
          <a:p>
            <a:r>
              <a:rPr lang="en-GB" dirty="0"/>
              <a:t>Demonstrate – Mark Scheme </a:t>
            </a:r>
          </a:p>
        </p:txBody>
      </p:sp>
      <p:sp>
        <p:nvSpPr>
          <p:cNvPr id="5" name="Rectangle 2">
            <a:extLst>
              <a:ext uri="{FF2B5EF4-FFF2-40B4-BE49-F238E27FC236}">
                <a16:creationId xmlns:a16="http://schemas.microsoft.com/office/drawing/2014/main" id="{2CDBA2B5-85C4-4705-AC6B-ABEFDFDEEE1E}"/>
              </a:ext>
            </a:extLst>
          </p:cNvPr>
          <p:cNvSpPr>
            <a:spLocks noChangeArrowheads="1"/>
          </p:cNvSpPr>
          <p:nvPr/>
        </p:nvSpPr>
        <p:spPr bwMode="auto">
          <a:xfrm>
            <a:off x="313900" y="1501654"/>
            <a:ext cx="872888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tabLst>
                <a:tab pos="228600" algn="l"/>
                <a:tab pos="457200" algn="l"/>
                <a:tab pos="685800" algn="l"/>
                <a:tab pos="914400" algn="l"/>
                <a:tab pos="6446838" algn="r"/>
              </a:tabLst>
            </a:pPr>
            <a:r>
              <a:rPr kumimoji="0" lang="en-GB" altLang="en-US" sz="2000" b="0" i="0" u="none" strike="noStrike" cap="none" normalizeH="0" baseline="0" dirty="0">
                <a:ln>
                  <a:noFill/>
                </a:ln>
                <a:solidFill>
                  <a:schemeClr val="tx1">
                    <a:lumMod val="85000"/>
                    <a:lumOff val="15000"/>
                  </a:schemeClr>
                </a:solidFill>
                <a:effectLst/>
                <a:latin typeface="+mj-lt"/>
                <a:ea typeface="Times New Roman" panose="02020603050405020304" pitchFamily="18" charset="0"/>
                <a:cs typeface="Arial" panose="020B0604020202020204" pitchFamily="34" charset="0"/>
              </a:rPr>
              <a:t>2)</a:t>
            </a:r>
            <a:endParaRPr kumimoji="0" lang="en-GB" altLang="en-US" sz="2000" b="0" u="none" strike="noStrike" cap="none" normalizeH="0" baseline="0" dirty="0">
              <a:ln>
                <a:noFill/>
              </a:ln>
              <a:solidFill>
                <a:schemeClr val="tx1">
                  <a:lumMod val="85000"/>
                  <a:lumOff val="15000"/>
                </a:schemeClr>
              </a:solidFill>
              <a:effectLst/>
              <a:latin typeface="+mj-lt"/>
            </a:endParaRPr>
          </a:p>
        </p:txBody>
      </p:sp>
      <p:pic>
        <p:nvPicPr>
          <p:cNvPr id="2050" name="Picture 2">
            <a:extLst>
              <a:ext uri="{FF2B5EF4-FFF2-40B4-BE49-F238E27FC236}">
                <a16:creationId xmlns:a16="http://schemas.microsoft.com/office/drawing/2014/main" id="{CDE3281C-6A3C-4322-80AF-87F847A883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3240" y="2101941"/>
            <a:ext cx="6997520" cy="3498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Oval 5">
            <a:extLst>
              <a:ext uri="{FF2B5EF4-FFF2-40B4-BE49-F238E27FC236}">
                <a16:creationId xmlns:a16="http://schemas.microsoft.com/office/drawing/2014/main" id="{C7510C1F-7487-467B-BFA5-504756ED322A}"/>
              </a:ext>
            </a:extLst>
          </p:cNvPr>
          <p:cNvSpPr/>
          <p:nvPr/>
        </p:nvSpPr>
        <p:spPr>
          <a:xfrm>
            <a:off x="4572000" y="6076603"/>
            <a:ext cx="1107830" cy="642531"/>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rgbClr val="FF0000"/>
                </a:solidFill>
              </a:rPr>
              <a:t>SA</a:t>
            </a:r>
          </a:p>
        </p:txBody>
      </p:sp>
      <p:sp>
        <p:nvSpPr>
          <p:cNvPr id="7" name="TextBox 6">
            <a:extLst>
              <a:ext uri="{FF2B5EF4-FFF2-40B4-BE49-F238E27FC236}">
                <a16:creationId xmlns:a16="http://schemas.microsoft.com/office/drawing/2014/main" id="{3985B6D8-3B5E-406E-BD7E-0E958CEAEE73}"/>
              </a:ext>
            </a:extLst>
          </p:cNvPr>
          <p:cNvSpPr txBox="1"/>
          <p:nvPr/>
        </p:nvSpPr>
        <p:spPr>
          <a:xfrm>
            <a:off x="5915066" y="6142512"/>
            <a:ext cx="3376246" cy="523220"/>
          </a:xfrm>
          <a:prstGeom prst="rect">
            <a:avLst/>
          </a:prstGeom>
          <a:noFill/>
        </p:spPr>
        <p:txBody>
          <a:bodyPr wrap="square" rtlCol="0">
            <a:spAutoFit/>
          </a:bodyPr>
          <a:lstStyle/>
          <a:p>
            <a:r>
              <a:rPr lang="en-GB" sz="2800" b="1" dirty="0">
                <a:solidFill>
                  <a:srgbClr val="FF0000"/>
                </a:solidFill>
              </a:rPr>
              <a:t>In red pens please</a:t>
            </a:r>
          </a:p>
        </p:txBody>
      </p:sp>
    </p:spTree>
    <p:extLst>
      <p:ext uri="{BB962C8B-B14F-4D97-AF65-F5344CB8AC3E}">
        <p14:creationId xmlns:p14="http://schemas.microsoft.com/office/powerpoint/2010/main" val="307321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900" y="295952"/>
            <a:ext cx="8584440" cy="760744"/>
          </a:xfrm>
        </p:spPr>
        <p:txBody>
          <a:bodyPr/>
          <a:lstStyle/>
          <a:p>
            <a:r>
              <a:rPr lang="en-GB" dirty="0"/>
              <a:t>Connect </a:t>
            </a:r>
          </a:p>
        </p:txBody>
      </p:sp>
      <p:graphicFrame>
        <p:nvGraphicFramePr>
          <p:cNvPr id="3" name="Table 3">
            <a:extLst>
              <a:ext uri="{FF2B5EF4-FFF2-40B4-BE49-F238E27FC236}">
                <a16:creationId xmlns:a16="http://schemas.microsoft.com/office/drawing/2014/main" id="{44C89273-C955-4C06-8987-2366341DE88B}"/>
              </a:ext>
            </a:extLst>
          </p:cNvPr>
          <p:cNvGraphicFramePr>
            <a:graphicFrameLocks noGrp="1"/>
          </p:cNvGraphicFramePr>
          <p:nvPr>
            <p:extLst>
              <p:ext uri="{D42A27DB-BD31-4B8C-83A1-F6EECF244321}">
                <p14:modId xmlns:p14="http://schemas.microsoft.com/office/powerpoint/2010/main" val="1176093610"/>
              </p:ext>
            </p:extLst>
          </p:nvPr>
        </p:nvGraphicFramePr>
        <p:xfrm>
          <a:off x="313898" y="1562256"/>
          <a:ext cx="8584438" cy="4947194"/>
        </p:xfrm>
        <a:graphic>
          <a:graphicData uri="http://schemas.openxmlformats.org/drawingml/2006/table">
            <a:tbl>
              <a:tblPr firstRow="1" bandRow="1">
                <a:tableStyleId>{5C22544A-7EE6-4342-B048-85BDC9FD1C3A}</a:tableStyleId>
              </a:tblPr>
              <a:tblGrid>
                <a:gridCol w="1050445">
                  <a:extLst>
                    <a:ext uri="{9D8B030D-6E8A-4147-A177-3AD203B41FA5}">
                      <a16:colId xmlns:a16="http://schemas.microsoft.com/office/drawing/2014/main" val="420963877"/>
                    </a:ext>
                  </a:extLst>
                </a:gridCol>
                <a:gridCol w="1219200">
                  <a:extLst>
                    <a:ext uri="{9D8B030D-6E8A-4147-A177-3AD203B41FA5}">
                      <a16:colId xmlns:a16="http://schemas.microsoft.com/office/drawing/2014/main" val="3181201994"/>
                    </a:ext>
                  </a:extLst>
                </a:gridCol>
                <a:gridCol w="6314793">
                  <a:extLst>
                    <a:ext uri="{9D8B030D-6E8A-4147-A177-3AD203B41FA5}">
                      <a16:colId xmlns:a16="http://schemas.microsoft.com/office/drawing/2014/main" val="3008913412"/>
                    </a:ext>
                  </a:extLst>
                </a:gridCol>
              </a:tblGrid>
              <a:tr h="405674">
                <a:tc>
                  <a:txBody>
                    <a:bodyPr/>
                    <a:lstStyle/>
                    <a:p>
                      <a:pPr algn="ctr"/>
                      <a:r>
                        <a:rPr lang="en-GB" sz="2000" dirty="0">
                          <a:solidFill>
                            <a:schemeClr val="tx1">
                              <a:lumMod val="85000"/>
                              <a:lumOff val="15000"/>
                            </a:schemeClr>
                          </a:solidFill>
                        </a:rPr>
                        <a:t>Mark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000" dirty="0">
                          <a:solidFill>
                            <a:schemeClr val="tx1">
                              <a:lumMod val="85000"/>
                              <a:lumOff val="15000"/>
                            </a:schemeClr>
                          </a:solidFill>
                        </a:rPr>
                        <a:t>Colour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000" dirty="0">
                          <a:solidFill>
                            <a:schemeClr val="tx1">
                              <a:lumMod val="85000"/>
                              <a:lumOff val="15000"/>
                            </a:schemeClr>
                          </a:solidFill>
                        </a:rPr>
                        <a:t>Task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47711865"/>
                  </a:ext>
                </a:extLst>
              </a:tr>
              <a:tr h="1113790">
                <a:tc>
                  <a:txBody>
                    <a:bodyPr/>
                    <a:lstStyle/>
                    <a:p>
                      <a:pPr algn="ctr"/>
                      <a:r>
                        <a:rPr lang="en-GB" sz="2000" dirty="0">
                          <a:solidFill>
                            <a:schemeClr val="tx1">
                              <a:lumMod val="85000"/>
                              <a:lumOff val="15000"/>
                            </a:schemeClr>
                          </a:solidFill>
                        </a:rPr>
                        <a:t>0-6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000" dirty="0">
                          <a:solidFill>
                            <a:schemeClr val="tx1">
                              <a:lumMod val="85000"/>
                              <a:lumOff val="15000"/>
                            </a:schemeClr>
                          </a:solidFill>
                        </a:rPr>
                        <a:t>Pink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66FF"/>
                    </a:solidFill>
                  </a:tcPr>
                </a:tc>
                <a:tc>
                  <a:txBody>
                    <a:bodyPr/>
                    <a:lstStyle/>
                    <a:p>
                      <a:pPr marL="457200" indent="-457200" algn="l">
                        <a:buAutoNum type="arabicPeriod"/>
                      </a:pPr>
                      <a:r>
                        <a:rPr lang="en-GB" sz="2000" dirty="0">
                          <a:solidFill>
                            <a:schemeClr val="tx1">
                              <a:lumMod val="85000"/>
                              <a:lumOff val="15000"/>
                            </a:schemeClr>
                          </a:solidFill>
                        </a:rPr>
                        <a:t>Define electrolysis</a:t>
                      </a:r>
                    </a:p>
                    <a:p>
                      <a:pPr marL="457200" indent="-457200" algn="l">
                        <a:buAutoNum type="arabicPeriod"/>
                      </a:pPr>
                      <a:r>
                        <a:rPr lang="en-GB" sz="2000" dirty="0">
                          <a:solidFill>
                            <a:schemeClr val="tx1">
                              <a:lumMod val="85000"/>
                              <a:lumOff val="15000"/>
                            </a:schemeClr>
                          </a:solidFill>
                        </a:rPr>
                        <a:t>Draw a diagram of electrolysis equipment</a:t>
                      </a:r>
                    </a:p>
                    <a:p>
                      <a:pPr marL="457200" indent="-457200" algn="l">
                        <a:buAutoNum type="arabicPeriod"/>
                      </a:pPr>
                      <a:r>
                        <a:rPr lang="en-GB" sz="2000" dirty="0">
                          <a:solidFill>
                            <a:schemeClr val="tx1">
                              <a:lumMod val="85000"/>
                              <a:lumOff val="15000"/>
                            </a:schemeClr>
                          </a:solidFill>
                        </a:rPr>
                        <a:t>Suggest why cryolite is added</a:t>
                      </a:r>
                    </a:p>
                    <a:p>
                      <a:pPr marL="457200" indent="-457200" algn="l">
                        <a:buAutoNum type="arabicPeriod"/>
                      </a:pPr>
                      <a:r>
                        <a:rPr lang="en-GB" sz="2000" dirty="0">
                          <a:solidFill>
                            <a:schemeClr val="tx1">
                              <a:lumMod val="85000"/>
                              <a:lumOff val="15000"/>
                            </a:schemeClr>
                          </a:solidFill>
                        </a:rPr>
                        <a:t>Suggest one reason why electrolysis is expensive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9547508"/>
                  </a:ext>
                </a:extLst>
              </a:tr>
              <a:tr h="1113790">
                <a:tc>
                  <a:txBody>
                    <a:bodyPr/>
                    <a:lstStyle/>
                    <a:p>
                      <a:pPr algn="ctr"/>
                      <a:r>
                        <a:rPr lang="en-GB" sz="2000" dirty="0">
                          <a:solidFill>
                            <a:schemeClr val="tx1">
                              <a:lumMod val="85000"/>
                              <a:lumOff val="15000"/>
                            </a:schemeClr>
                          </a:solidFill>
                        </a:rPr>
                        <a:t>7-14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000" dirty="0">
                          <a:solidFill>
                            <a:schemeClr val="tx1">
                              <a:lumMod val="85000"/>
                              <a:lumOff val="15000"/>
                            </a:schemeClr>
                          </a:solidFill>
                        </a:rPr>
                        <a:t>Yellow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solidFill>
                            <a:schemeClr val="tx1">
                              <a:lumMod val="85000"/>
                              <a:lumOff val="15000"/>
                            </a:schemeClr>
                          </a:solidFill>
                        </a:rPr>
                        <a:t>1. Suggest one reason why electrolysis is expensive</a:t>
                      </a:r>
                    </a:p>
                    <a:p>
                      <a:pPr algn="l"/>
                      <a:r>
                        <a:rPr lang="en-GB" sz="2000" dirty="0">
                          <a:solidFill>
                            <a:schemeClr val="tx1">
                              <a:lumMod val="85000"/>
                              <a:lumOff val="15000"/>
                            </a:schemeClr>
                          </a:solidFill>
                        </a:rPr>
                        <a:t>2. Write the balanced equation for the electrolysis of aluminium</a:t>
                      </a:r>
                    </a:p>
                    <a:p>
                      <a:pPr algn="l"/>
                      <a:r>
                        <a:rPr lang="en-GB" sz="2000" dirty="0">
                          <a:solidFill>
                            <a:schemeClr val="tx1">
                              <a:lumMod val="85000"/>
                              <a:lumOff val="15000"/>
                            </a:schemeClr>
                          </a:solidFill>
                        </a:rPr>
                        <a:t>3. Describe why the anode must be constantly replaced.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84966"/>
                  </a:ext>
                </a:extLst>
              </a:tr>
              <a:tr h="1113790">
                <a:tc>
                  <a:txBody>
                    <a:bodyPr/>
                    <a:lstStyle/>
                    <a:p>
                      <a:pPr algn="ctr"/>
                      <a:r>
                        <a:rPr lang="en-GB" sz="2000" dirty="0">
                          <a:solidFill>
                            <a:schemeClr val="tx1">
                              <a:lumMod val="85000"/>
                              <a:lumOff val="15000"/>
                            </a:schemeClr>
                          </a:solidFill>
                        </a:rPr>
                        <a:t>15-20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2000" dirty="0">
                          <a:solidFill>
                            <a:schemeClr val="tx1">
                              <a:lumMod val="85000"/>
                              <a:lumOff val="15000"/>
                            </a:schemeClr>
                          </a:solidFill>
                        </a:rPr>
                        <a:t>Green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457200" indent="-457200" algn="l">
                        <a:buAutoNum type="arabicPeriod"/>
                      </a:pPr>
                      <a:r>
                        <a:rPr lang="en-GB" sz="2000" dirty="0">
                          <a:solidFill>
                            <a:schemeClr val="tx1">
                              <a:lumMod val="85000"/>
                              <a:lumOff val="15000"/>
                            </a:schemeClr>
                          </a:solidFill>
                        </a:rPr>
                        <a:t>Write the half equation for what is happening at the cathode</a:t>
                      </a:r>
                    </a:p>
                    <a:p>
                      <a:pPr marL="457200" indent="-457200" algn="l">
                        <a:buAutoNum type="arabicPeriod"/>
                      </a:pPr>
                      <a:r>
                        <a:rPr lang="en-GB" sz="2000" dirty="0">
                          <a:solidFill>
                            <a:schemeClr val="tx1">
                              <a:lumMod val="85000"/>
                              <a:lumOff val="15000"/>
                            </a:schemeClr>
                          </a:solidFill>
                        </a:rPr>
                        <a:t>Write the half equation for what is happening at the anode</a:t>
                      </a:r>
                    </a:p>
                    <a:p>
                      <a:pPr marL="457200" indent="-457200" algn="l">
                        <a:buAutoNum type="arabicPeriod"/>
                      </a:pPr>
                      <a:r>
                        <a:rPr lang="en-GB" sz="2000" dirty="0">
                          <a:solidFill>
                            <a:schemeClr val="tx1">
                              <a:lumMod val="85000"/>
                              <a:lumOff val="15000"/>
                            </a:schemeClr>
                          </a:solidFill>
                        </a:rPr>
                        <a:t>State which reaction is reduction and which is oxidation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3385838"/>
                  </a:ext>
                </a:extLst>
              </a:tr>
            </a:tbl>
          </a:graphicData>
        </a:graphic>
      </p:graphicFrame>
      <p:sp>
        <p:nvSpPr>
          <p:cNvPr id="8" name="Content Placeholder 2">
            <a:extLst>
              <a:ext uri="{FF2B5EF4-FFF2-40B4-BE49-F238E27FC236}">
                <a16:creationId xmlns:a16="http://schemas.microsoft.com/office/drawing/2014/main" id="{8544EE18-BBB8-4EFA-892A-B8157D3BB888}"/>
              </a:ext>
            </a:extLst>
          </p:cNvPr>
          <p:cNvSpPr>
            <a:spLocks noGrp="1"/>
          </p:cNvSpPr>
          <p:nvPr>
            <p:ph idx="1"/>
          </p:nvPr>
        </p:nvSpPr>
        <p:spPr>
          <a:xfrm>
            <a:off x="313899" y="1056696"/>
            <a:ext cx="8592329" cy="544489"/>
          </a:xfrm>
        </p:spPr>
        <p:txBody>
          <a:bodyPr>
            <a:normAutofit/>
          </a:bodyPr>
          <a:lstStyle/>
          <a:p>
            <a:pPr marL="0" indent="0" algn="ctr">
              <a:buNone/>
            </a:pPr>
            <a:r>
              <a:rPr lang="en-GB" sz="2400" b="1" dirty="0">
                <a:solidFill>
                  <a:srgbClr val="00B050"/>
                </a:solidFill>
              </a:rPr>
              <a:t>Complete your connect task in green pens</a:t>
            </a:r>
          </a:p>
        </p:txBody>
      </p:sp>
    </p:spTree>
    <p:extLst>
      <p:ext uri="{BB962C8B-B14F-4D97-AF65-F5344CB8AC3E}">
        <p14:creationId xmlns:p14="http://schemas.microsoft.com/office/powerpoint/2010/main" val="26366898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Plenary</a:t>
            </a:r>
          </a:p>
        </p:txBody>
      </p:sp>
      <p:sp>
        <p:nvSpPr>
          <p:cNvPr id="3" name="Content Placeholder 2"/>
          <p:cNvSpPr>
            <a:spLocks noGrp="1"/>
          </p:cNvSpPr>
          <p:nvPr>
            <p:ph idx="1"/>
          </p:nvPr>
        </p:nvSpPr>
        <p:spPr>
          <a:xfrm>
            <a:off x="307323" y="1641758"/>
            <a:ext cx="4538998" cy="4390552"/>
          </a:xfrm>
        </p:spPr>
        <p:txBody>
          <a:bodyPr>
            <a:normAutofit/>
          </a:bodyPr>
          <a:lstStyle/>
          <a:p>
            <a:pPr marL="0" indent="0">
              <a:buNone/>
            </a:pPr>
            <a:r>
              <a:rPr lang="en-GB" sz="2400" dirty="0"/>
              <a:t>TRUE OR FALSE?</a:t>
            </a:r>
          </a:p>
          <a:p>
            <a:pPr marL="0" indent="0">
              <a:buNone/>
            </a:pPr>
            <a:endParaRPr lang="en-GB" sz="2400" dirty="0"/>
          </a:p>
          <a:p>
            <a:pPr marL="342900" indent="-342900">
              <a:buAutoNum type="arabicPeriod"/>
            </a:pPr>
            <a:r>
              <a:rPr lang="en-GB" sz="2400" dirty="0"/>
              <a:t>Aluminium is manufactured by reduction using carbon</a:t>
            </a:r>
          </a:p>
          <a:p>
            <a:pPr marL="342900" indent="-342900">
              <a:buAutoNum type="arabicPeriod"/>
            </a:pPr>
            <a:r>
              <a:rPr lang="en-GB" sz="2400" dirty="0"/>
              <a:t>Aluminium extraction involves a molten mixture of aluminium oxide and </a:t>
            </a:r>
            <a:r>
              <a:rPr lang="en-GB" sz="2400" dirty="0" err="1"/>
              <a:t>cryolite</a:t>
            </a:r>
            <a:endParaRPr lang="en-GB" sz="2400" dirty="0"/>
          </a:p>
          <a:p>
            <a:pPr marL="342900" indent="-342900">
              <a:buAutoNum type="arabicPeriod"/>
            </a:pPr>
            <a:r>
              <a:rPr lang="en-GB" sz="2400" dirty="0"/>
              <a:t>Carbon is used for the electrodes.</a:t>
            </a:r>
          </a:p>
        </p:txBody>
      </p:sp>
      <p:sp>
        <p:nvSpPr>
          <p:cNvPr id="4" name="Date Placeholder 3"/>
          <p:cNvSpPr>
            <a:spLocks noGrp="1"/>
          </p:cNvSpPr>
          <p:nvPr>
            <p:ph type="dt" sz="half" idx="10"/>
          </p:nvPr>
        </p:nvSpPr>
        <p:spPr/>
        <p:txBody>
          <a:bodyPr/>
          <a:lstStyle/>
          <a:p>
            <a:fld id="{8EA76CA6-EED8-42A9-B25A-3164C2B55CC1}" type="datetime2">
              <a:rPr lang="en-GB" smtClean="0"/>
              <a:t>Thursday, 10 September 2020</a:t>
            </a:fld>
            <a:endParaRPr lang="en-US" dirty="0"/>
          </a:p>
        </p:txBody>
      </p:sp>
      <p:sp>
        <p:nvSpPr>
          <p:cNvPr id="7" name="TextBox 6"/>
          <p:cNvSpPr txBox="1"/>
          <p:nvPr/>
        </p:nvSpPr>
        <p:spPr>
          <a:xfrm>
            <a:off x="5087390" y="3762153"/>
            <a:ext cx="964277" cy="461665"/>
          </a:xfrm>
          <a:prstGeom prst="rect">
            <a:avLst/>
          </a:prstGeom>
          <a:solidFill>
            <a:srgbClr val="92D050"/>
          </a:solidFill>
          <a:ln w="38100">
            <a:solidFill>
              <a:schemeClr val="tx1"/>
            </a:solidFill>
          </a:ln>
        </p:spPr>
        <p:txBody>
          <a:bodyPr wrap="square" rtlCol="0">
            <a:spAutoFit/>
          </a:bodyPr>
          <a:lstStyle/>
          <a:p>
            <a:r>
              <a:rPr lang="en-GB" sz="2400" dirty="0"/>
              <a:t>TRUE</a:t>
            </a:r>
            <a:endParaRPr lang="en-GB" dirty="0"/>
          </a:p>
        </p:txBody>
      </p:sp>
      <p:sp>
        <p:nvSpPr>
          <p:cNvPr id="9" name="TextBox 8"/>
          <p:cNvSpPr txBox="1"/>
          <p:nvPr/>
        </p:nvSpPr>
        <p:spPr>
          <a:xfrm>
            <a:off x="5087390" y="2776431"/>
            <a:ext cx="1030778" cy="461665"/>
          </a:xfrm>
          <a:prstGeom prst="rect">
            <a:avLst/>
          </a:prstGeom>
          <a:solidFill>
            <a:srgbClr val="FF0000"/>
          </a:solidFill>
          <a:ln w="38100">
            <a:solidFill>
              <a:schemeClr val="tx1"/>
            </a:solidFill>
          </a:ln>
        </p:spPr>
        <p:txBody>
          <a:bodyPr wrap="square" rtlCol="0">
            <a:spAutoFit/>
          </a:bodyPr>
          <a:lstStyle/>
          <a:p>
            <a:r>
              <a:rPr lang="en-GB" sz="2400" dirty="0"/>
              <a:t>FALSE</a:t>
            </a:r>
            <a:endParaRPr lang="en-GB" dirty="0"/>
          </a:p>
        </p:txBody>
      </p:sp>
      <p:sp>
        <p:nvSpPr>
          <p:cNvPr id="10" name="TextBox 9"/>
          <p:cNvSpPr txBox="1"/>
          <p:nvPr/>
        </p:nvSpPr>
        <p:spPr>
          <a:xfrm>
            <a:off x="5087390" y="4791429"/>
            <a:ext cx="964277" cy="461665"/>
          </a:xfrm>
          <a:prstGeom prst="rect">
            <a:avLst/>
          </a:prstGeom>
          <a:solidFill>
            <a:srgbClr val="92D050"/>
          </a:solidFill>
          <a:ln w="38100">
            <a:solidFill>
              <a:schemeClr val="tx1"/>
            </a:solidFill>
          </a:ln>
        </p:spPr>
        <p:txBody>
          <a:bodyPr wrap="square" rtlCol="0">
            <a:spAutoFit/>
          </a:bodyPr>
          <a:lstStyle/>
          <a:p>
            <a:r>
              <a:rPr lang="en-GB" sz="2400" dirty="0"/>
              <a:t>TRUE</a:t>
            </a:r>
            <a:endParaRPr lang="en-GB" dirty="0"/>
          </a:p>
        </p:txBody>
      </p:sp>
    </p:spTree>
    <p:extLst>
      <p:ext uri="{BB962C8B-B14F-4D97-AF65-F5344CB8AC3E}">
        <p14:creationId xmlns:p14="http://schemas.microsoft.com/office/powerpoint/2010/main" val="434560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313" y="552168"/>
            <a:ext cx="8812121" cy="1645920"/>
          </a:xfrm>
        </p:spPr>
        <p:txBody>
          <a:bodyPr/>
          <a:lstStyle/>
          <a:p>
            <a:r>
              <a:rPr lang="en-GB" dirty="0"/>
              <a:t>Extraction of aluminium</a:t>
            </a:r>
          </a:p>
        </p:txBody>
      </p:sp>
      <p:sp>
        <p:nvSpPr>
          <p:cNvPr id="3" name="Subtitle 2"/>
          <p:cNvSpPr>
            <a:spLocks noGrp="1"/>
          </p:cNvSpPr>
          <p:nvPr>
            <p:ph type="subTitle" idx="1"/>
          </p:nvPr>
        </p:nvSpPr>
        <p:spPr>
          <a:xfrm>
            <a:off x="3279741" y="2272785"/>
            <a:ext cx="5746693" cy="590980"/>
          </a:xfrm>
        </p:spPr>
        <p:txBody>
          <a:bodyPr/>
          <a:lstStyle/>
          <a:p>
            <a:endParaRPr lang="en-GB" dirty="0"/>
          </a:p>
        </p:txBody>
      </p:sp>
      <p:sp>
        <p:nvSpPr>
          <p:cNvPr id="4" name="Date Placeholder 3">
            <a:extLst>
              <a:ext uri="{FF2B5EF4-FFF2-40B4-BE49-F238E27FC236}">
                <a16:creationId xmlns:a16="http://schemas.microsoft.com/office/drawing/2014/main" id="{92BE128D-0024-4ED8-91A4-A6D95BF9BD7C}"/>
              </a:ext>
            </a:extLst>
          </p:cNvPr>
          <p:cNvSpPr>
            <a:spLocks noGrp="1"/>
          </p:cNvSpPr>
          <p:nvPr>
            <p:ph type="dt" sz="half" idx="10"/>
          </p:nvPr>
        </p:nvSpPr>
        <p:spPr/>
        <p:txBody>
          <a:bodyPr/>
          <a:lstStyle/>
          <a:p>
            <a:fld id="{AB060160-A774-4983-9FF4-98227D6120C8}" type="datetime2">
              <a:rPr lang="en-GB" smtClean="0"/>
              <a:t>Thursday, 10 September 2020</a:t>
            </a:fld>
            <a:endParaRPr lang="en-US" dirty="0"/>
          </a:p>
        </p:txBody>
      </p:sp>
      <p:sp>
        <p:nvSpPr>
          <p:cNvPr id="10" name="Text Placeholder 9"/>
          <p:cNvSpPr>
            <a:spLocks noGrp="1"/>
          </p:cNvSpPr>
          <p:nvPr>
            <p:ph type="body" sz="quarter" idx="15"/>
          </p:nvPr>
        </p:nvSpPr>
        <p:spPr>
          <a:xfrm>
            <a:off x="214313" y="2272784"/>
            <a:ext cx="8812178" cy="4364468"/>
          </a:xfrm>
        </p:spPr>
        <p:txBody>
          <a:bodyPr>
            <a:normAutofit/>
          </a:bodyPr>
          <a:lstStyle/>
          <a:p>
            <a:r>
              <a:rPr lang="en-GB" dirty="0">
                <a:solidFill>
                  <a:schemeClr val="tx1"/>
                </a:solidFill>
              </a:rPr>
              <a:t>Do Now:</a:t>
            </a:r>
            <a:r>
              <a:rPr lang="en-GB" b="0" u="none" dirty="0">
                <a:solidFill>
                  <a:schemeClr val="tx1"/>
                </a:solidFill>
              </a:rPr>
              <a:t> Mr Wrong has got some things muddled up! Correct his statements. </a:t>
            </a:r>
          </a:p>
        </p:txBody>
      </p:sp>
      <p:pic>
        <p:nvPicPr>
          <p:cNvPr id="2050" name="Picture 2" descr="Mr.Wro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97125" y="4385082"/>
            <a:ext cx="1714500" cy="2000251"/>
          </a:xfrm>
          <a:prstGeom prst="rect">
            <a:avLst/>
          </a:prstGeom>
          <a:noFill/>
          <a:extLst>
            <a:ext uri="{909E8E84-426E-40DD-AFC4-6F175D3DCCD1}">
              <a14:hiddenFill xmlns:a14="http://schemas.microsoft.com/office/drawing/2010/main">
                <a:solidFill>
                  <a:srgbClr val="FFFFFF"/>
                </a:solidFill>
              </a14:hiddenFill>
            </a:ext>
          </a:extLst>
        </p:spPr>
      </p:pic>
      <p:sp>
        <p:nvSpPr>
          <p:cNvPr id="5" name="Oval Callout 4"/>
          <p:cNvSpPr/>
          <p:nvPr/>
        </p:nvSpPr>
        <p:spPr>
          <a:xfrm>
            <a:off x="1679541" y="5087624"/>
            <a:ext cx="2063631" cy="1297709"/>
          </a:xfrm>
          <a:prstGeom prst="wedgeEllipseCallout">
            <a:avLst>
              <a:gd name="adj1" fmla="val 63172"/>
              <a:gd name="adj2" fmla="val -1823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rPr>
              <a:t>The anode is the negative electrode</a:t>
            </a:r>
          </a:p>
        </p:txBody>
      </p:sp>
      <p:sp>
        <p:nvSpPr>
          <p:cNvPr id="11" name="Oval Callout 10"/>
          <p:cNvSpPr/>
          <p:nvPr/>
        </p:nvSpPr>
        <p:spPr>
          <a:xfrm>
            <a:off x="4191000" y="2585250"/>
            <a:ext cx="3168587" cy="867708"/>
          </a:xfrm>
          <a:prstGeom prst="wedgeEllipseCallout">
            <a:avLst>
              <a:gd name="adj1" fmla="val -33334"/>
              <a:gd name="adj2" fmla="val 15844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rPr>
              <a:t>Cation = negative ion</a:t>
            </a:r>
            <a:br>
              <a:rPr lang="en-GB" dirty="0">
                <a:solidFill>
                  <a:sysClr val="windowText" lastClr="000000"/>
                </a:solidFill>
              </a:rPr>
            </a:br>
            <a:r>
              <a:rPr lang="en-GB" dirty="0">
                <a:solidFill>
                  <a:sysClr val="windowText" lastClr="000000"/>
                </a:solidFill>
              </a:rPr>
              <a:t>Anion = positive ion</a:t>
            </a:r>
          </a:p>
        </p:txBody>
      </p:sp>
      <p:sp>
        <p:nvSpPr>
          <p:cNvPr id="12" name="Oval Callout 11"/>
          <p:cNvSpPr/>
          <p:nvPr/>
        </p:nvSpPr>
        <p:spPr>
          <a:xfrm>
            <a:off x="5362603" y="5245363"/>
            <a:ext cx="2063631" cy="1297709"/>
          </a:xfrm>
          <a:prstGeom prst="wedgeEllipseCallout">
            <a:avLst>
              <a:gd name="adj1" fmla="val -54065"/>
              <a:gd name="adj2" fmla="val -3145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rPr>
              <a:t>The anion moves towards the cathode</a:t>
            </a:r>
          </a:p>
        </p:txBody>
      </p:sp>
      <p:sp>
        <p:nvSpPr>
          <p:cNvPr id="13" name="Oval Callout 12"/>
          <p:cNvSpPr/>
          <p:nvPr/>
        </p:nvSpPr>
        <p:spPr>
          <a:xfrm>
            <a:off x="1563867" y="2793829"/>
            <a:ext cx="2789737" cy="2111812"/>
          </a:xfrm>
          <a:prstGeom prst="wedgeEllipseCallout">
            <a:avLst>
              <a:gd name="adj1" fmla="val 52246"/>
              <a:gd name="adj2" fmla="val 5012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rPr>
              <a:t>The electrolyte needs to be molten or dissolved in water so the ions are in a fixed position.</a:t>
            </a:r>
          </a:p>
        </p:txBody>
      </p:sp>
      <p:sp>
        <p:nvSpPr>
          <p:cNvPr id="14" name="Oval Callout 13"/>
          <p:cNvSpPr/>
          <p:nvPr/>
        </p:nvSpPr>
        <p:spPr>
          <a:xfrm>
            <a:off x="5362602" y="3452958"/>
            <a:ext cx="2206241" cy="1634665"/>
          </a:xfrm>
          <a:prstGeom prst="wedgeEllipseCallout">
            <a:avLst>
              <a:gd name="adj1" fmla="val -61033"/>
              <a:gd name="adj2" fmla="val 3500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rPr>
              <a:t>Electrolysis is the breakdown of a compound using heat</a:t>
            </a:r>
          </a:p>
        </p:txBody>
      </p:sp>
      <p:sp>
        <p:nvSpPr>
          <p:cNvPr id="15" name="Oval Callout 14"/>
          <p:cNvSpPr/>
          <p:nvPr/>
        </p:nvSpPr>
        <p:spPr>
          <a:xfrm>
            <a:off x="1679541" y="5087623"/>
            <a:ext cx="2063631" cy="1297709"/>
          </a:xfrm>
          <a:prstGeom prst="wedgeEllipseCallout">
            <a:avLst>
              <a:gd name="adj1" fmla="val 63172"/>
              <a:gd name="adj2" fmla="val -18238"/>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rPr>
              <a:t>The anode is the </a:t>
            </a:r>
            <a:r>
              <a:rPr lang="en-GB" b="1" dirty="0">
                <a:solidFill>
                  <a:sysClr val="windowText" lastClr="000000"/>
                </a:solidFill>
              </a:rPr>
              <a:t>positive</a:t>
            </a:r>
            <a:r>
              <a:rPr lang="en-GB" dirty="0">
                <a:solidFill>
                  <a:sysClr val="windowText" lastClr="000000"/>
                </a:solidFill>
              </a:rPr>
              <a:t> electrode</a:t>
            </a:r>
          </a:p>
        </p:txBody>
      </p:sp>
      <p:sp>
        <p:nvSpPr>
          <p:cNvPr id="17" name="Oval Callout 16"/>
          <p:cNvSpPr/>
          <p:nvPr/>
        </p:nvSpPr>
        <p:spPr>
          <a:xfrm>
            <a:off x="1575156" y="2791568"/>
            <a:ext cx="2789737" cy="2111812"/>
          </a:xfrm>
          <a:prstGeom prst="wedgeEllipseCallout">
            <a:avLst>
              <a:gd name="adj1" fmla="val 52246"/>
              <a:gd name="adj2" fmla="val 50129"/>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rPr>
              <a:t>The electrolyte needs to be molten or dissolved in water so the ions are </a:t>
            </a:r>
            <a:r>
              <a:rPr lang="en-GB" b="1" dirty="0">
                <a:solidFill>
                  <a:sysClr val="windowText" lastClr="000000"/>
                </a:solidFill>
              </a:rPr>
              <a:t>free to move</a:t>
            </a:r>
            <a:r>
              <a:rPr lang="en-GB" dirty="0">
                <a:solidFill>
                  <a:sysClr val="windowText" lastClr="000000"/>
                </a:solidFill>
              </a:rPr>
              <a:t>.</a:t>
            </a:r>
          </a:p>
        </p:txBody>
      </p:sp>
      <p:sp>
        <p:nvSpPr>
          <p:cNvPr id="18" name="Oval Callout 17"/>
          <p:cNvSpPr/>
          <p:nvPr/>
        </p:nvSpPr>
        <p:spPr>
          <a:xfrm>
            <a:off x="4117193" y="2609585"/>
            <a:ext cx="3316199" cy="867708"/>
          </a:xfrm>
          <a:prstGeom prst="wedgeEllipseCallout">
            <a:avLst>
              <a:gd name="adj1" fmla="val -33334"/>
              <a:gd name="adj2" fmla="val 158443"/>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rPr>
              <a:t>Cation = </a:t>
            </a:r>
            <a:r>
              <a:rPr lang="en-GB" b="1" dirty="0">
                <a:solidFill>
                  <a:sysClr val="windowText" lastClr="000000"/>
                </a:solidFill>
              </a:rPr>
              <a:t>positive</a:t>
            </a:r>
            <a:r>
              <a:rPr lang="en-GB" dirty="0">
                <a:solidFill>
                  <a:sysClr val="windowText" lastClr="000000"/>
                </a:solidFill>
              </a:rPr>
              <a:t> ion</a:t>
            </a:r>
            <a:br>
              <a:rPr lang="en-GB" dirty="0">
                <a:solidFill>
                  <a:sysClr val="windowText" lastClr="000000"/>
                </a:solidFill>
              </a:rPr>
            </a:br>
            <a:r>
              <a:rPr lang="en-GB" dirty="0">
                <a:solidFill>
                  <a:sysClr val="windowText" lastClr="000000"/>
                </a:solidFill>
              </a:rPr>
              <a:t>Anion = </a:t>
            </a:r>
            <a:r>
              <a:rPr lang="en-GB" b="1" dirty="0">
                <a:solidFill>
                  <a:sysClr val="windowText" lastClr="000000"/>
                </a:solidFill>
              </a:rPr>
              <a:t>negative</a:t>
            </a:r>
            <a:r>
              <a:rPr lang="en-GB" dirty="0">
                <a:solidFill>
                  <a:sysClr val="windowText" lastClr="000000"/>
                </a:solidFill>
              </a:rPr>
              <a:t> ion</a:t>
            </a:r>
          </a:p>
        </p:txBody>
      </p:sp>
      <p:sp>
        <p:nvSpPr>
          <p:cNvPr id="19" name="Oval Callout 18"/>
          <p:cNvSpPr/>
          <p:nvPr/>
        </p:nvSpPr>
        <p:spPr>
          <a:xfrm>
            <a:off x="5362602" y="3452957"/>
            <a:ext cx="2403171" cy="1634665"/>
          </a:xfrm>
          <a:prstGeom prst="wedgeEllipseCallout">
            <a:avLst>
              <a:gd name="adj1" fmla="val -61033"/>
              <a:gd name="adj2" fmla="val 35005"/>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rPr>
              <a:t>Electrolysis is the breakdown of a compound using </a:t>
            </a:r>
            <a:r>
              <a:rPr lang="en-GB" b="1" dirty="0">
                <a:solidFill>
                  <a:sysClr val="windowText" lastClr="000000"/>
                </a:solidFill>
              </a:rPr>
              <a:t>electricity</a:t>
            </a:r>
          </a:p>
        </p:txBody>
      </p:sp>
      <p:sp>
        <p:nvSpPr>
          <p:cNvPr id="20" name="Oval Callout 19"/>
          <p:cNvSpPr/>
          <p:nvPr/>
        </p:nvSpPr>
        <p:spPr>
          <a:xfrm>
            <a:off x="5369761" y="5245363"/>
            <a:ext cx="2063631" cy="1297709"/>
          </a:xfrm>
          <a:prstGeom prst="wedgeEllipseCallout">
            <a:avLst>
              <a:gd name="adj1" fmla="val -54065"/>
              <a:gd name="adj2" fmla="val -31450"/>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ysClr val="windowText" lastClr="000000"/>
                </a:solidFill>
              </a:rPr>
              <a:t>The anion moves towards the </a:t>
            </a:r>
            <a:r>
              <a:rPr lang="en-GB" b="1" dirty="0">
                <a:solidFill>
                  <a:sysClr val="windowText" lastClr="000000"/>
                </a:solidFill>
              </a:rPr>
              <a:t>anode</a:t>
            </a:r>
            <a:endParaRPr lang="en-GB" dirty="0">
              <a:solidFill>
                <a:sysClr val="windowText" lastClr="000000"/>
              </a:solidFill>
            </a:endParaRPr>
          </a:p>
        </p:txBody>
      </p:sp>
      <p:sp>
        <p:nvSpPr>
          <p:cNvPr id="21" name="TextBox 20">
            <a:extLst>
              <a:ext uri="{FF2B5EF4-FFF2-40B4-BE49-F238E27FC236}">
                <a16:creationId xmlns:a16="http://schemas.microsoft.com/office/drawing/2014/main" id="{069B2440-D562-4736-90B4-9F3AFD5F3843}"/>
              </a:ext>
            </a:extLst>
          </p:cNvPr>
          <p:cNvSpPr txBox="1"/>
          <p:nvPr/>
        </p:nvSpPr>
        <p:spPr>
          <a:xfrm>
            <a:off x="159027" y="107348"/>
            <a:ext cx="1297150" cy="369332"/>
          </a:xfrm>
          <a:prstGeom prst="rect">
            <a:avLst/>
          </a:prstGeom>
          <a:noFill/>
        </p:spPr>
        <p:txBody>
          <a:bodyPr wrap="none" rtlCol="0">
            <a:spAutoFit/>
          </a:bodyPr>
          <a:lstStyle/>
          <a:p>
            <a:r>
              <a:rPr lang="en-GB" dirty="0"/>
              <a:t>Spec 5.4.3.3</a:t>
            </a:r>
          </a:p>
        </p:txBody>
      </p:sp>
    </p:spTree>
    <p:extLst>
      <p:ext uri="{BB962C8B-B14F-4D97-AF65-F5344CB8AC3E}">
        <p14:creationId xmlns:p14="http://schemas.microsoft.com/office/powerpoint/2010/main" val="2777739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animBg="1"/>
      <p:bldP spid="18" grpId="0" animBg="1"/>
      <p:bldP spid="19" grpId="0" animBg="1"/>
      <p:bldP spid="2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PROGRESS INDICATORS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58765856"/>
              </p:ext>
            </p:extLst>
          </p:nvPr>
        </p:nvGraphicFramePr>
        <p:xfrm>
          <a:off x="307975" y="1641475"/>
          <a:ext cx="8591550" cy="3662680"/>
        </p:xfrm>
        <a:graphic>
          <a:graphicData uri="http://schemas.openxmlformats.org/drawingml/2006/table">
            <a:tbl>
              <a:tblPr firstRow="1" bandRow="1">
                <a:tableStyleId>{5C22544A-7EE6-4342-B048-85BDC9FD1C3A}</a:tableStyleId>
              </a:tblPr>
              <a:tblGrid>
                <a:gridCol w="2863850">
                  <a:extLst>
                    <a:ext uri="{9D8B030D-6E8A-4147-A177-3AD203B41FA5}">
                      <a16:colId xmlns:a16="http://schemas.microsoft.com/office/drawing/2014/main" val="1355188559"/>
                    </a:ext>
                  </a:extLst>
                </a:gridCol>
                <a:gridCol w="2863850">
                  <a:extLst>
                    <a:ext uri="{9D8B030D-6E8A-4147-A177-3AD203B41FA5}">
                      <a16:colId xmlns:a16="http://schemas.microsoft.com/office/drawing/2014/main" val="3606311556"/>
                    </a:ext>
                  </a:extLst>
                </a:gridCol>
                <a:gridCol w="2863850">
                  <a:extLst>
                    <a:ext uri="{9D8B030D-6E8A-4147-A177-3AD203B41FA5}">
                      <a16:colId xmlns:a16="http://schemas.microsoft.com/office/drawing/2014/main" val="3845046618"/>
                    </a:ext>
                  </a:extLst>
                </a:gridCol>
              </a:tblGrid>
              <a:tr h="370840">
                <a:tc>
                  <a:txBody>
                    <a:bodyPr/>
                    <a:lstStyle/>
                    <a:p>
                      <a:pPr algn="ctr"/>
                      <a:endParaRPr lang="en-GB"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GB" dirty="0"/>
                        <a:t>Good</a:t>
                      </a:r>
                      <a:r>
                        <a:rPr lang="en-GB" baseline="0" dirty="0"/>
                        <a:t> progress</a:t>
                      </a:r>
                      <a:endParaRPr lang="en-GB" dirty="0"/>
                    </a:p>
                  </a:txBody>
                  <a:tcPr>
                    <a:lnT w="12700" cap="flat" cmpd="sng" algn="ctr">
                      <a:solidFill>
                        <a:schemeClr val="tx1"/>
                      </a:solidFill>
                      <a:prstDash val="solid"/>
                      <a:round/>
                      <a:headEnd type="none" w="med" len="med"/>
                      <a:tailEnd type="none" w="med" len="med"/>
                    </a:lnT>
                  </a:tcPr>
                </a:tc>
                <a:tc>
                  <a:txBody>
                    <a:bodyPr/>
                    <a:lstStyle/>
                    <a:p>
                      <a:pPr algn="ctr"/>
                      <a:r>
                        <a:rPr lang="en-GB" dirty="0"/>
                        <a:t>Outstanding progress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90271758"/>
                  </a:ext>
                </a:extLst>
              </a:tr>
              <a:tr h="370840">
                <a:tc>
                  <a:txBody>
                    <a:bodyPr/>
                    <a:lstStyle/>
                    <a:p>
                      <a:pPr algn="ctr"/>
                      <a:r>
                        <a:rPr lang="en-GB" b="1" dirty="0"/>
                        <a:t>Grade 1-3</a:t>
                      </a:r>
                    </a:p>
                  </a:txBody>
                  <a:tcPr>
                    <a:lnL w="12700" cap="flat" cmpd="sng" algn="ctr">
                      <a:solidFill>
                        <a:schemeClr val="tx1"/>
                      </a:solidFill>
                      <a:prstDash val="solid"/>
                      <a:round/>
                      <a:headEnd type="none" w="med" len="med"/>
                      <a:tailEnd type="none" w="med" len="med"/>
                    </a:lnL>
                  </a:tcPr>
                </a:tc>
                <a:tc>
                  <a:txBody>
                    <a:bodyPr/>
                    <a:lstStyle/>
                    <a:p>
                      <a:pPr algn="ctr"/>
                      <a:r>
                        <a:rPr lang="en-GB" dirty="0"/>
                        <a:t>State that aluminium can be extracted from aluminium oxide using electrolysis. </a:t>
                      </a:r>
                    </a:p>
                  </a:txBody>
                  <a:tcPr/>
                </a:tc>
                <a:tc>
                  <a:txBody>
                    <a:bodyPr/>
                    <a:lstStyle/>
                    <a:p>
                      <a:pPr algn="ctr"/>
                      <a:r>
                        <a:rPr lang="en-GB" dirty="0"/>
                        <a:t>Explain why electrolysis of aluminium is an expensive metal extraction method.</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82362582"/>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b="1" dirty="0"/>
                        <a:t>Grade 4-6</a:t>
                      </a:r>
                    </a:p>
                  </a:txBody>
                  <a:tcPr>
                    <a:lnL w="12700" cap="flat" cmpd="sng" algn="ctr">
                      <a:solidFill>
                        <a:schemeClr val="tx1"/>
                      </a:solidFill>
                      <a:prstDash val="solid"/>
                      <a:round/>
                      <a:headEnd type="none" w="med" len="med"/>
                      <a:tailEnd type="none" w="med" len="med"/>
                    </a:lnL>
                  </a:tcPr>
                </a:tc>
                <a:tc>
                  <a:txBody>
                    <a:bodyPr/>
                    <a:lstStyle/>
                    <a:p>
                      <a:pPr algn="ctr"/>
                      <a:r>
                        <a:rPr lang="en-GB" dirty="0"/>
                        <a:t>Write a word equation to describe the electrolysis of aluminium oxide. </a:t>
                      </a:r>
                    </a:p>
                  </a:txBody>
                  <a:tcPr/>
                </a:tc>
                <a:tc>
                  <a:txBody>
                    <a:bodyPr/>
                    <a:lstStyle/>
                    <a:p>
                      <a:pPr algn="ctr"/>
                      <a:r>
                        <a:rPr lang="en-GB" dirty="0"/>
                        <a:t>Write a balanced symbol equation to describe the electrolysis of aluminium oxide. </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34073894"/>
                  </a:ext>
                </a:extLst>
              </a:tr>
              <a:tr h="370840">
                <a:tc>
                  <a:txBody>
                    <a:bodyPr/>
                    <a:lstStyle/>
                    <a:p>
                      <a:pPr algn="ctr"/>
                      <a:r>
                        <a:rPr lang="en-GB" b="1" dirty="0"/>
                        <a:t>Grade 7-9</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lang="en-GB" dirty="0"/>
                        <a:t>Distinguish which elements are oxidised and reduced in the electrolysis of aluminium oxide.</a:t>
                      </a:r>
                    </a:p>
                  </a:txBody>
                  <a:tcPr>
                    <a:lnB w="12700" cap="flat" cmpd="sng" algn="ctr">
                      <a:solidFill>
                        <a:schemeClr val="tx1"/>
                      </a:solidFill>
                      <a:prstDash val="solid"/>
                      <a:round/>
                      <a:headEnd type="none" w="med" len="med"/>
                      <a:tailEnd type="none" w="med" len="med"/>
                    </a:lnB>
                  </a:tcPr>
                </a:tc>
                <a:tc>
                  <a:txBody>
                    <a:bodyPr/>
                    <a:lstStyle/>
                    <a:p>
                      <a:pPr algn="ctr"/>
                      <a:r>
                        <a:rPr lang="en-GB" dirty="0"/>
                        <a:t>Describe electrolysis with half equations at the electrodes.</a:t>
                      </a:r>
                    </a:p>
                    <a:p>
                      <a:pPr algn="ctr"/>
                      <a:endParaRPr lang="en-GB"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0255382"/>
                  </a:ext>
                </a:extLst>
              </a:tr>
            </a:tbl>
          </a:graphicData>
        </a:graphic>
      </p:graphicFrame>
      <p:sp>
        <p:nvSpPr>
          <p:cNvPr id="4" name="Date Placeholder 3"/>
          <p:cNvSpPr>
            <a:spLocks noGrp="1"/>
          </p:cNvSpPr>
          <p:nvPr>
            <p:ph type="dt" sz="half" idx="10"/>
          </p:nvPr>
        </p:nvSpPr>
        <p:spPr>
          <a:xfrm>
            <a:off x="6833030" y="6460462"/>
            <a:ext cx="2065310" cy="323968"/>
          </a:xfrm>
        </p:spPr>
        <p:txBody>
          <a:bodyPr/>
          <a:lstStyle/>
          <a:p>
            <a:fld id="{8EA76CA6-EED8-42A9-B25A-3164C2B55CC1}" type="datetime2">
              <a:rPr lang="en-GB" smtClean="0"/>
              <a:t>Thursday, 10 September 2020</a:t>
            </a:fld>
            <a:endParaRPr lang="en-US" dirty="0"/>
          </a:p>
        </p:txBody>
      </p:sp>
    </p:spTree>
    <p:extLst>
      <p:ext uri="{BB962C8B-B14F-4D97-AF65-F5344CB8AC3E}">
        <p14:creationId xmlns:p14="http://schemas.microsoft.com/office/powerpoint/2010/main" val="2562253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Word Consciousness </a:t>
            </a:r>
          </a:p>
        </p:txBody>
      </p:sp>
      <p:sp>
        <p:nvSpPr>
          <p:cNvPr id="3" name="Content Placeholder 2"/>
          <p:cNvSpPr>
            <a:spLocks noGrp="1"/>
          </p:cNvSpPr>
          <p:nvPr>
            <p:ph idx="1"/>
          </p:nvPr>
        </p:nvSpPr>
        <p:spPr>
          <a:xfrm>
            <a:off x="307322" y="1641758"/>
            <a:ext cx="8592329" cy="944280"/>
          </a:xfrm>
        </p:spPr>
        <p:txBody>
          <a:bodyPr>
            <a:noAutofit/>
          </a:bodyPr>
          <a:lstStyle/>
          <a:p>
            <a:pPr marL="0" indent="0">
              <a:buNone/>
            </a:pPr>
            <a:r>
              <a:rPr lang="en-GB" sz="2400" b="1" dirty="0"/>
              <a:t>Ore – </a:t>
            </a:r>
            <a:r>
              <a:rPr lang="en-GB" sz="2400" dirty="0"/>
              <a:t>A compound containing a useful element, usually found as rocks</a:t>
            </a:r>
          </a:p>
          <a:p>
            <a:pPr marL="0" indent="0">
              <a:buNone/>
            </a:pPr>
            <a:r>
              <a:rPr lang="en-GB" sz="2400" b="1" dirty="0"/>
              <a:t> </a:t>
            </a:r>
          </a:p>
        </p:txBody>
      </p:sp>
      <p:sp>
        <p:nvSpPr>
          <p:cNvPr id="4" name="Date Placeholder 3"/>
          <p:cNvSpPr>
            <a:spLocks noGrp="1"/>
          </p:cNvSpPr>
          <p:nvPr>
            <p:ph type="dt" sz="half" idx="10"/>
          </p:nvPr>
        </p:nvSpPr>
        <p:spPr/>
        <p:txBody>
          <a:bodyPr/>
          <a:lstStyle/>
          <a:p>
            <a:fld id="{8EA76CA6-EED8-42A9-B25A-3164C2B55CC1}" type="datetime2">
              <a:rPr lang="en-GB" smtClean="0"/>
              <a:t>Thursday, 10 September 2020</a:t>
            </a:fld>
            <a:endParaRPr lang="en-US" dirty="0"/>
          </a:p>
        </p:txBody>
      </p:sp>
      <p:sp>
        <p:nvSpPr>
          <p:cNvPr id="9" name="Content Placeholder 2">
            <a:extLst>
              <a:ext uri="{FF2B5EF4-FFF2-40B4-BE49-F238E27FC236}">
                <a16:creationId xmlns:a16="http://schemas.microsoft.com/office/drawing/2014/main" id="{96B384EC-CB18-447B-A989-10FF42248C20}"/>
              </a:ext>
            </a:extLst>
          </p:cNvPr>
          <p:cNvSpPr txBox="1">
            <a:spLocks/>
          </p:cNvSpPr>
          <p:nvPr/>
        </p:nvSpPr>
        <p:spPr>
          <a:xfrm>
            <a:off x="313900" y="2586038"/>
            <a:ext cx="8592329" cy="944280"/>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0" indent="0">
              <a:buFont typeface="Arial" panose="020B0604020202020204" pitchFamily="34" charset="0"/>
              <a:buNone/>
            </a:pPr>
            <a:r>
              <a:rPr lang="en-GB" sz="2400" b="1" dirty="0"/>
              <a:t>Extracted – </a:t>
            </a:r>
            <a:r>
              <a:rPr lang="en-GB" sz="2400" dirty="0"/>
              <a:t>remove/ take out</a:t>
            </a:r>
          </a:p>
          <a:p>
            <a:pPr marL="0" indent="0">
              <a:buFont typeface="Arial" panose="020B0604020202020204" pitchFamily="34" charset="0"/>
              <a:buNone/>
            </a:pPr>
            <a:r>
              <a:rPr lang="en-GB" sz="2400" b="1" dirty="0"/>
              <a:t> </a:t>
            </a:r>
          </a:p>
        </p:txBody>
      </p:sp>
      <p:sp>
        <p:nvSpPr>
          <p:cNvPr id="6" name="Content Placeholder 2">
            <a:extLst>
              <a:ext uri="{FF2B5EF4-FFF2-40B4-BE49-F238E27FC236}">
                <a16:creationId xmlns:a16="http://schemas.microsoft.com/office/drawing/2014/main" id="{267D7913-ED0C-4696-805F-805936A9304C}"/>
              </a:ext>
            </a:extLst>
          </p:cNvPr>
          <p:cNvSpPr txBox="1">
            <a:spLocks/>
          </p:cNvSpPr>
          <p:nvPr/>
        </p:nvSpPr>
        <p:spPr>
          <a:xfrm>
            <a:off x="275835" y="3215264"/>
            <a:ext cx="8592329" cy="944280"/>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0" indent="0">
              <a:buFont typeface="Arial" panose="020B0604020202020204" pitchFamily="34" charset="0"/>
              <a:buNone/>
            </a:pPr>
            <a:r>
              <a:rPr lang="en-GB" sz="2400" b="1" dirty="0"/>
              <a:t>Blast Furnace  – </a:t>
            </a:r>
            <a:r>
              <a:rPr lang="en-GB" sz="2400" dirty="0"/>
              <a:t>A process where metals are extracted by heating to high temperatures in the presence of carbon</a:t>
            </a:r>
          </a:p>
          <a:p>
            <a:pPr marL="0" indent="0">
              <a:buFont typeface="Arial" panose="020B0604020202020204" pitchFamily="34" charset="0"/>
              <a:buNone/>
            </a:pPr>
            <a:r>
              <a:rPr lang="en-GB" sz="2400" b="1" dirty="0"/>
              <a:t> </a:t>
            </a:r>
          </a:p>
        </p:txBody>
      </p:sp>
    </p:spTree>
    <p:extLst>
      <p:ext uri="{BB962C8B-B14F-4D97-AF65-F5344CB8AC3E}">
        <p14:creationId xmlns:p14="http://schemas.microsoft.com/office/powerpoint/2010/main" val="1835763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9" grpId="0" uiExpand="1" build="p"/>
      <p:bldP spid="6"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ACTIVITY 1- Describe why electrolysis is used to extract metals.</a:t>
            </a:r>
          </a:p>
        </p:txBody>
      </p:sp>
      <p:sp>
        <p:nvSpPr>
          <p:cNvPr id="3" name="Content Placeholder 2"/>
          <p:cNvSpPr>
            <a:spLocks noGrp="1"/>
          </p:cNvSpPr>
          <p:nvPr>
            <p:ph idx="1"/>
          </p:nvPr>
        </p:nvSpPr>
        <p:spPr>
          <a:xfrm>
            <a:off x="307322" y="1641758"/>
            <a:ext cx="8592329" cy="901937"/>
          </a:xfrm>
        </p:spPr>
        <p:txBody>
          <a:bodyPr>
            <a:noAutofit/>
          </a:bodyPr>
          <a:lstStyle/>
          <a:p>
            <a:pPr marL="0" indent="0">
              <a:buNone/>
            </a:pPr>
            <a:r>
              <a:rPr lang="en-GB" sz="2400" dirty="0"/>
              <a:t>Using the diagram of the reactivity series from a previous lesson to describe </a:t>
            </a:r>
            <a:r>
              <a:rPr lang="en-GB" sz="2400" b="1" u="sng" dirty="0"/>
              <a:t>why</a:t>
            </a:r>
            <a:r>
              <a:rPr lang="en-GB" sz="2400" dirty="0"/>
              <a:t> we use electrolysis to extract aluminium </a:t>
            </a:r>
            <a:endParaRPr lang="en-GB" sz="2400" b="1" u="sng" dirty="0"/>
          </a:p>
        </p:txBody>
      </p:sp>
      <p:sp>
        <p:nvSpPr>
          <p:cNvPr id="4" name="Date Placeholder 3"/>
          <p:cNvSpPr>
            <a:spLocks noGrp="1"/>
          </p:cNvSpPr>
          <p:nvPr>
            <p:ph type="dt" sz="half" idx="10"/>
          </p:nvPr>
        </p:nvSpPr>
        <p:spPr/>
        <p:txBody>
          <a:bodyPr/>
          <a:lstStyle/>
          <a:p>
            <a:fld id="{8EA76CA6-EED8-42A9-B25A-3164C2B55CC1}" type="datetime2">
              <a:rPr lang="en-GB" smtClean="0"/>
              <a:t>Thursday, 10 September 2020</a:t>
            </a:fld>
            <a:endParaRPr lang="en-US" dirty="0"/>
          </a:p>
        </p:txBody>
      </p:sp>
      <p:pic>
        <p:nvPicPr>
          <p:cNvPr id="5" name="Picture 4"/>
          <p:cNvPicPr>
            <a:picLocks noChangeAspect="1"/>
          </p:cNvPicPr>
          <p:nvPr/>
        </p:nvPicPr>
        <p:blipFill rotWithShape="1">
          <a:blip r:embed="rId2"/>
          <a:srcRect l="52777" t="29351" r="18829" b="21256"/>
          <a:stretch/>
        </p:blipFill>
        <p:spPr>
          <a:xfrm>
            <a:off x="5266189" y="2539533"/>
            <a:ext cx="3551582" cy="3861267"/>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
        <p:nvSpPr>
          <p:cNvPr id="7" name="TextBox 6">
            <a:extLst>
              <a:ext uri="{FF2B5EF4-FFF2-40B4-BE49-F238E27FC236}">
                <a16:creationId xmlns:a16="http://schemas.microsoft.com/office/drawing/2014/main" id="{ABE94391-CBF4-4556-B62B-AB79D5E31F08}"/>
              </a:ext>
            </a:extLst>
          </p:cNvPr>
          <p:cNvSpPr txBox="1"/>
          <p:nvPr/>
        </p:nvSpPr>
        <p:spPr>
          <a:xfrm>
            <a:off x="185530" y="2539533"/>
            <a:ext cx="4794151" cy="1200329"/>
          </a:xfrm>
          <a:prstGeom prst="rect">
            <a:avLst/>
          </a:prstGeom>
          <a:solidFill>
            <a:schemeClr val="accent2"/>
          </a:solidFill>
          <a:ln>
            <a:solidFill>
              <a:srgbClr val="9BAFB5"/>
            </a:solidFill>
          </a:ln>
        </p:spPr>
        <p:txBody>
          <a:bodyPr wrap="square" rtlCol="0">
            <a:spAutoFit/>
          </a:bodyPr>
          <a:lstStyle/>
          <a:p>
            <a:pPr algn="ctr"/>
            <a:r>
              <a:rPr lang="en-GB" sz="2400" b="1" dirty="0"/>
              <a:t>Key words to include</a:t>
            </a:r>
          </a:p>
          <a:p>
            <a:r>
              <a:rPr lang="en-GB" sz="2400" dirty="0"/>
              <a:t>Reactive, ore, more, extracted, carbon,  electrolysis </a:t>
            </a:r>
          </a:p>
        </p:txBody>
      </p:sp>
      <p:sp>
        <p:nvSpPr>
          <p:cNvPr id="8" name="TextBox 7">
            <a:extLst>
              <a:ext uri="{FF2B5EF4-FFF2-40B4-BE49-F238E27FC236}">
                <a16:creationId xmlns:a16="http://schemas.microsoft.com/office/drawing/2014/main" id="{52B4B3F0-E123-47BF-B12A-CEBE105FF32F}"/>
              </a:ext>
            </a:extLst>
          </p:cNvPr>
          <p:cNvSpPr txBox="1"/>
          <p:nvPr/>
        </p:nvSpPr>
        <p:spPr>
          <a:xfrm>
            <a:off x="172096" y="3815858"/>
            <a:ext cx="4794152" cy="2800767"/>
          </a:xfrm>
          <a:prstGeom prst="rect">
            <a:avLst/>
          </a:prstGeom>
          <a:solidFill>
            <a:srgbClr val="FF9966"/>
          </a:solidFill>
          <a:ln>
            <a:solidFill>
              <a:srgbClr val="FF9966"/>
            </a:solidFill>
          </a:ln>
        </p:spPr>
        <p:txBody>
          <a:bodyPr wrap="square" rtlCol="0">
            <a:spAutoFit/>
          </a:bodyPr>
          <a:lstStyle/>
          <a:p>
            <a:pPr algn="ctr"/>
            <a:r>
              <a:rPr lang="en-GB" sz="2200" b="1" dirty="0"/>
              <a:t>Model Answer</a:t>
            </a:r>
          </a:p>
          <a:p>
            <a:r>
              <a:rPr lang="en-GB" sz="2200" dirty="0"/>
              <a:t>Electrolysis is used to extract aluminium from its ore as aluminium is more reactive than carbon therefore cannot be extracted by carbon.  Any metal in the reactivity series above carbon must be extracted using electrolysis as it to too reactive.</a:t>
            </a:r>
          </a:p>
        </p:txBody>
      </p:sp>
    </p:spTree>
    <p:extLst>
      <p:ext uri="{BB962C8B-B14F-4D97-AF65-F5344CB8AC3E}">
        <p14:creationId xmlns:p14="http://schemas.microsoft.com/office/powerpoint/2010/main" val="2061377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Progress Check</a:t>
            </a:r>
          </a:p>
        </p:txBody>
      </p:sp>
      <p:sp>
        <p:nvSpPr>
          <p:cNvPr id="3" name="Content Placeholder 2"/>
          <p:cNvSpPr>
            <a:spLocks noGrp="1"/>
          </p:cNvSpPr>
          <p:nvPr>
            <p:ph idx="1"/>
          </p:nvPr>
        </p:nvSpPr>
        <p:spPr>
          <a:xfrm>
            <a:off x="307322" y="1641758"/>
            <a:ext cx="8592329" cy="901937"/>
          </a:xfrm>
        </p:spPr>
        <p:txBody>
          <a:bodyPr>
            <a:noAutofit/>
          </a:bodyPr>
          <a:lstStyle/>
          <a:p>
            <a:pPr marL="0" indent="0">
              <a:buNone/>
            </a:pPr>
            <a:r>
              <a:rPr lang="en-GB" sz="2400" dirty="0"/>
              <a:t>State which method of extraction we could use for each metal</a:t>
            </a:r>
          </a:p>
          <a:p>
            <a:pPr marL="457200" indent="-457200">
              <a:buAutoNum type="arabicPeriod"/>
            </a:pPr>
            <a:r>
              <a:rPr lang="en-GB" sz="2400" dirty="0"/>
              <a:t>Iron</a:t>
            </a:r>
          </a:p>
          <a:p>
            <a:pPr marL="457200" indent="-457200">
              <a:buAutoNum type="arabicPeriod"/>
            </a:pPr>
            <a:r>
              <a:rPr lang="en-GB" sz="2400" dirty="0"/>
              <a:t>Aluminium</a:t>
            </a:r>
          </a:p>
          <a:p>
            <a:pPr marL="457200" indent="-457200">
              <a:buAutoNum type="arabicPeriod"/>
            </a:pPr>
            <a:r>
              <a:rPr lang="en-GB" sz="2400" dirty="0"/>
              <a:t>Silver</a:t>
            </a:r>
          </a:p>
          <a:p>
            <a:pPr marL="457200" indent="-457200">
              <a:buAutoNum type="arabicPeriod"/>
            </a:pPr>
            <a:r>
              <a:rPr lang="en-GB" sz="2400" dirty="0"/>
              <a:t>Potassium</a:t>
            </a:r>
          </a:p>
          <a:p>
            <a:pPr marL="457200" indent="-457200">
              <a:buAutoNum type="arabicPeriod"/>
            </a:pPr>
            <a:r>
              <a:rPr lang="en-GB" sz="2400" dirty="0"/>
              <a:t>Lead </a:t>
            </a:r>
          </a:p>
        </p:txBody>
      </p:sp>
      <p:sp>
        <p:nvSpPr>
          <p:cNvPr id="4" name="Date Placeholder 3"/>
          <p:cNvSpPr>
            <a:spLocks noGrp="1"/>
          </p:cNvSpPr>
          <p:nvPr>
            <p:ph type="dt" sz="half" idx="10"/>
          </p:nvPr>
        </p:nvSpPr>
        <p:spPr/>
        <p:txBody>
          <a:bodyPr/>
          <a:lstStyle/>
          <a:p>
            <a:fld id="{8EA76CA6-EED8-42A9-B25A-3164C2B55CC1}" type="datetime2">
              <a:rPr lang="en-GB" smtClean="0"/>
              <a:t>Thursday, 10 September 2020</a:t>
            </a:fld>
            <a:endParaRPr lang="en-US" dirty="0"/>
          </a:p>
        </p:txBody>
      </p:sp>
      <p:pic>
        <p:nvPicPr>
          <p:cNvPr id="5" name="Picture 4"/>
          <p:cNvPicPr>
            <a:picLocks noChangeAspect="1"/>
          </p:cNvPicPr>
          <p:nvPr/>
        </p:nvPicPr>
        <p:blipFill rotWithShape="1">
          <a:blip r:embed="rId2"/>
          <a:srcRect l="52685" t="29351" r="35910" b="21256"/>
          <a:stretch/>
        </p:blipFill>
        <p:spPr>
          <a:xfrm>
            <a:off x="3017146" y="2198743"/>
            <a:ext cx="1426594" cy="3861267"/>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
        <p:nvSpPr>
          <p:cNvPr id="7" name="TextBox 6">
            <a:extLst>
              <a:ext uri="{FF2B5EF4-FFF2-40B4-BE49-F238E27FC236}">
                <a16:creationId xmlns:a16="http://schemas.microsoft.com/office/drawing/2014/main" id="{B42C9CE4-3D7F-4949-AFAC-366AE3010917}"/>
              </a:ext>
            </a:extLst>
          </p:cNvPr>
          <p:cNvSpPr txBox="1"/>
          <p:nvPr/>
        </p:nvSpPr>
        <p:spPr>
          <a:xfrm>
            <a:off x="4776914" y="2375314"/>
            <a:ext cx="4121426" cy="1938992"/>
          </a:xfrm>
          <a:prstGeom prst="rect">
            <a:avLst/>
          </a:prstGeom>
          <a:noFill/>
        </p:spPr>
        <p:txBody>
          <a:bodyPr wrap="square" rtlCol="0">
            <a:spAutoFit/>
          </a:bodyPr>
          <a:lstStyle/>
          <a:p>
            <a:pPr marL="342900" indent="-342900">
              <a:buAutoNum type="arabicPeriod"/>
            </a:pPr>
            <a:r>
              <a:rPr lang="en-GB" sz="2400" dirty="0">
                <a:solidFill>
                  <a:srgbClr val="FF0000"/>
                </a:solidFill>
              </a:rPr>
              <a:t>Reduction/ Blast Furnace</a:t>
            </a:r>
          </a:p>
          <a:p>
            <a:pPr marL="342900" indent="-342900">
              <a:buAutoNum type="arabicPeriod"/>
            </a:pPr>
            <a:r>
              <a:rPr lang="en-GB" sz="2400" dirty="0">
                <a:solidFill>
                  <a:srgbClr val="FF0000"/>
                </a:solidFill>
              </a:rPr>
              <a:t>Electrolysis</a:t>
            </a:r>
          </a:p>
          <a:p>
            <a:pPr marL="342900" indent="-342900">
              <a:buAutoNum type="arabicPeriod"/>
            </a:pPr>
            <a:r>
              <a:rPr lang="en-GB" sz="2400" dirty="0">
                <a:solidFill>
                  <a:srgbClr val="FF0000"/>
                </a:solidFill>
              </a:rPr>
              <a:t>Found naturally</a:t>
            </a:r>
          </a:p>
          <a:p>
            <a:pPr marL="342900" indent="-342900">
              <a:buAutoNum type="arabicPeriod"/>
            </a:pPr>
            <a:r>
              <a:rPr lang="en-GB" sz="2400" dirty="0">
                <a:solidFill>
                  <a:srgbClr val="FF0000"/>
                </a:solidFill>
              </a:rPr>
              <a:t>Electrolysis</a:t>
            </a:r>
          </a:p>
          <a:p>
            <a:pPr marL="342900" indent="-342900">
              <a:buAutoNum type="arabicPeriod"/>
            </a:pPr>
            <a:r>
              <a:rPr lang="en-GB" sz="2400" dirty="0">
                <a:solidFill>
                  <a:srgbClr val="FF0000"/>
                </a:solidFill>
              </a:rPr>
              <a:t>Reduction/ Blast Furnace </a:t>
            </a:r>
          </a:p>
        </p:txBody>
      </p:sp>
    </p:spTree>
    <p:extLst>
      <p:ext uri="{BB962C8B-B14F-4D97-AF65-F5344CB8AC3E}">
        <p14:creationId xmlns:p14="http://schemas.microsoft.com/office/powerpoint/2010/main" val="2621360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ACTIVITY 2</a:t>
            </a:r>
          </a:p>
        </p:txBody>
      </p:sp>
      <p:sp>
        <p:nvSpPr>
          <p:cNvPr id="3" name="Content Placeholder 2"/>
          <p:cNvSpPr>
            <a:spLocks noGrp="1"/>
          </p:cNvSpPr>
          <p:nvPr>
            <p:ph idx="1"/>
          </p:nvPr>
        </p:nvSpPr>
        <p:spPr>
          <a:xfrm>
            <a:off x="313900" y="1641758"/>
            <a:ext cx="8592329" cy="968438"/>
          </a:xfrm>
        </p:spPr>
        <p:txBody>
          <a:bodyPr/>
          <a:lstStyle/>
          <a:p>
            <a:pPr marL="0" indent="0">
              <a:buNone/>
            </a:pPr>
            <a:endParaRPr lang="en-GB" dirty="0">
              <a:hlinkClick r:id="rId2"/>
            </a:endParaRPr>
          </a:p>
          <a:p>
            <a:pPr marL="0" indent="0">
              <a:buNone/>
            </a:pPr>
            <a:endParaRPr lang="en-GB" dirty="0">
              <a:hlinkClick r:id="rId2"/>
            </a:endParaRPr>
          </a:p>
          <a:p>
            <a:pPr marL="0" indent="0">
              <a:buNone/>
            </a:pPr>
            <a:endParaRPr lang="en-GB" dirty="0">
              <a:hlinkClick r:id="rId2"/>
            </a:endParaRPr>
          </a:p>
          <a:p>
            <a:pPr marL="0" indent="0">
              <a:buNone/>
            </a:pPr>
            <a:endParaRPr lang="en-GB" dirty="0"/>
          </a:p>
          <a:p>
            <a:pPr marL="0" indent="0">
              <a:buNone/>
            </a:pPr>
            <a:endParaRPr lang="en-GB" dirty="0"/>
          </a:p>
        </p:txBody>
      </p:sp>
      <p:sp>
        <p:nvSpPr>
          <p:cNvPr id="5" name="Content Placeholder 2"/>
          <p:cNvSpPr txBox="1">
            <a:spLocks/>
          </p:cNvSpPr>
          <p:nvPr/>
        </p:nvSpPr>
        <p:spPr>
          <a:xfrm>
            <a:off x="4402620" y="1484672"/>
            <a:ext cx="4725254" cy="537332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457200" indent="-457200">
              <a:buAutoNum type="arabicPeriod"/>
            </a:pPr>
            <a:r>
              <a:rPr lang="en-GB" sz="2400" dirty="0"/>
              <a:t>Why must aluminium be made molten before electrolysis?</a:t>
            </a:r>
          </a:p>
          <a:p>
            <a:pPr marL="457200" indent="-457200">
              <a:buAutoNum type="arabicPeriod"/>
            </a:pPr>
            <a:r>
              <a:rPr lang="en-GB" sz="2400" dirty="0"/>
              <a:t>What is cryolite?</a:t>
            </a:r>
          </a:p>
          <a:p>
            <a:pPr marL="457200" indent="-457200">
              <a:buAutoNum type="arabicPeriod"/>
            </a:pPr>
            <a:r>
              <a:rPr lang="en-GB" sz="2400" dirty="0"/>
              <a:t>Why do we use cryolite?</a:t>
            </a:r>
          </a:p>
          <a:p>
            <a:pPr marL="457200" indent="-457200">
              <a:buAutoNum type="arabicPeriod"/>
            </a:pPr>
            <a:r>
              <a:rPr lang="en-GB" sz="2400" dirty="0"/>
              <a:t>What is the electrodes made out of?</a:t>
            </a:r>
          </a:p>
          <a:p>
            <a:pPr marL="457200" indent="-457200">
              <a:buAutoNum type="arabicPeriod"/>
            </a:pPr>
            <a:r>
              <a:rPr lang="en-GB" sz="2400" dirty="0"/>
              <a:t>Which electrode does aluminium ion move to?</a:t>
            </a:r>
          </a:p>
          <a:p>
            <a:pPr marL="457200" indent="-457200">
              <a:buAutoNum type="arabicPeriod"/>
            </a:pPr>
            <a:r>
              <a:rPr lang="en-GB" sz="2400" dirty="0"/>
              <a:t>Which electrode does carbon dioxide get formed</a:t>
            </a:r>
          </a:p>
          <a:p>
            <a:pPr marL="457200" indent="-457200">
              <a:buAutoNum type="arabicPeriod"/>
            </a:pPr>
            <a:r>
              <a:rPr lang="en-GB" sz="2400" dirty="0"/>
              <a:t>Why must the anode constantly be replaced? </a:t>
            </a:r>
          </a:p>
          <a:p>
            <a:pPr marL="457200" indent="-457200">
              <a:buAutoNum type="arabicPeriod"/>
            </a:pPr>
            <a:r>
              <a:rPr lang="en-GB" sz="2400" dirty="0"/>
              <a:t>Why is electrolysis expensive?</a:t>
            </a:r>
          </a:p>
          <a:p>
            <a:pPr marL="457200" indent="-457200">
              <a:buAutoNum type="arabicPeriod"/>
            </a:pPr>
            <a:endParaRPr lang="en-GB" sz="2400" dirty="0"/>
          </a:p>
          <a:p>
            <a:pPr marL="0" indent="0">
              <a:buFont typeface="Arial" panose="020B0604020202020204" pitchFamily="34" charset="0"/>
              <a:buNone/>
            </a:pPr>
            <a:endParaRPr lang="en-GB" dirty="0"/>
          </a:p>
        </p:txBody>
      </p:sp>
      <p:pic>
        <p:nvPicPr>
          <p:cNvPr id="7" name="Picture 6">
            <a:extLst>
              <a:ext uri="{FF2B5EF4-FFF2-40B4-BE49-F238E27FC236}">
                <a16:creationId xmlns:a16="http://schemas.microsoft.com/office/drawing/2014/main" id="{2656CD32-13BF-47FE-869E-5C5E63DBDF35}"/>
              </a:ext>
            </a:extLst>
          </p:cNvPr>
          <p:cNvPicPr>
            <a:picLocks noChangeAspect="1"/>
          </p:cNvPicPr>
          <p:nvPr/>
        </p:nvPicPr>
        <p:blipFill rotWithShape="1">
          <a:blip r:embed="rId3"/>
          <a:srcRect l="6354" t="16055" r="29682" b="19388"/>
          <a:stretch/>
        </p:blipFill>
        <p:spPr>
          <a:xfrm>
            <a:off x="115772" y="3155039"/>
            <a:ext cx="4263331" cy="2420370"/>
          </a:xfrm>
          <a:prstGeom prst="rect">
            <a:avLst/>
          </a:prstGeom>
        </p:spPr>
      </p:pic>
      <p:sp>
        <p:nvSpPr>
          <p:cNvPr id="9" name="TextBox 8">
            <a:extLst>
              <a:ext uri="{FF2B5EF4-FFF2-40B4-BE49-F238E27FC236}">
                <a16:creationId xmlns:a16="http://schemas.microsoft.com/office/drawing/2014/main" id="{4A16417F-5157-47E1-8E92-BBB082835214}"/>
              </a:ext>
            </a:extLst>
          </p:cNvPr>
          <p:cNvSpPr txBox="1"/>
          <p:nvPr/>
        </p:nvSpPr>
        <p:spPr>
          <a:xfrm>
            <a:off x="139288" y="1585379"/>
            <a:ext cx="4578578" cy="1569660"/>
          </a:xfrm>
          <a:prstGeom prst="rect">
            <a:avLst/>
          </a:prstGeom>
          <a:noFill/>
        </p:spPr>
        <p:txBody>
          <a:bodyPr wrap="square">
            <a:spAutoFit/>
          </a:bodyPr>
          <a:lstStyle/>
          <a:p>
            <a:pPr marL="0" indent="0">
              <a:buFont typeface="Arial" panose="020B0604020202020204" pitchFamily="34" charset="0"/>
              <a:buNone/>
            </a:pPr>
            <a:r>
              <a:rPr lang="en-GB" sz="2400" dirty="0"/>
              <a:t>Watch the video clip and answer the questions below.</a:t>
            </a:r>
          </a:p>
          <a:p>
            <a:pPr marL="0" indent="0">
              <a:buNone/>
            </a:pPr>
            <a:r>
              <a:rPr lang="en-GB" sz="2400" dirty="0">
                <a:hlinkClick r:id="rId2"/>
              </a:rPr>
              <a:t>How to extract aluminium by electrolysis</a:t>
            </a:r>
            <a:endParaRPr lang="en-GB" sz="2400" dirty="0"/>
          </a:p>
        </p:txBody>
      </p:sp>
      <p:sp>
        <p:nvSpPr>
          <p:cNvPr id="4" name="TextBox 3">
            <a:extLst>
              <a:ext uri="{FF2B5EF4-FFF2-40B4-BE49-F238E27FC236}">
                <a16:creationId xmlns:a16="http://schemas.microsoft.com/office/drawing/2014/main" id="{FC0570DE-1E4C-4EE0-AF03-6CAC3B3C8322}"/>
              </a:ext>
            </a:extLst>
          </p:cNvPr>
          <p:cNvSpPr txBox="1"/>
          <p:nvPr/>
        </p:nvSpPr>
        <p:spPr>
          <a:xfrm>
            <a:off x="139288" y="5686425"/>
            <a:ext cx="4239815" cy="1107996"/>
          </a:xfrm>
          <a:prstGeom prst="rect">
            <a:avLst/>
          </a:prstGeom>
          <a:solidFill>
            <a:srgbClr val="FF9966"/>
          </a:solidFill>
          <a:ln>
            <a:solidFill>
              <a:srgbClr val="FF9966"/>
            </a:solidFill>
          </a:ln>
        </p:spPr>
        <p:txBody>
          <a:bodyPr wrap="square" rtlCol="0">
            <a:spAutoFit/>
          </a:bodyPr>
          <a:lstStyle/>
          <a:p>
            <a:pPr algn="ctr"/>
            <a:r>
              <a:rPr lang="en-GB" sz="2200" b="1" dirty="0"/>
              <a:t>Challenge – Write the balanced equation for the electrolysis of aluminium. </a:t>
            </a:r>
          </a:p>
        </p:txBody>
      </p:sp>
    </p:spTree>
    <p:extLst>
      <p:ext uri="{BB962C8B-B14F-4D97-AF65-F5344CB8AC3E}">
        <p14:creationId xmlns:p14="http://schemas.microsoft.com/office/powerpoint/2010/main" val="1465471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ACTIVITY 2- Answers</a:t>
            </a:r>
          </a:p>
        </p:txBody>
      </p:sp>
      <p:sp>
        <p:nvSpPr>
          <p:cNvPr id="3" name="Content Placeholder 2"/>
          <p:cNvSpPr>
            <a:spLocks noGrp="1"/>
          </p:cNvSpPr>
          <p:nvPr>
            <p:ph idx="1"/>
          </p:nvPr>
        </p:nvSpPr>
        <p:spPr>
          <a:xfrm>
            <a:off x="313900" y="1641758"/>
            <a:ext cx="8592329" cy="968438"/>
          </a:xfrm>
        </p:spPr>
        <p:txBody>
          <a:bodyPr/>
          <a:lstStyle/>
          <a:p>
            <a:pPr marL="0" indent="0">
              <a:buNone/>
            </a:pPr>
            <a:endParaRPr lang="en-GB" dirty="0">
              <a:hlinkClick r:id="rId2"/>
            </a:endParaRPr>
          </a:p>
          <a:p>
            <a:pPr marL="0" indent="0">
              <a:buNone/>
            </a:pPr>
            <a:endParaRPr lang="en-GB" dirty="0">
              <a:hlinkClick r:id="rId2"/>
            </a:endParaRPr>
          </a:p>
          <a:p>
            <a:pPr marL="0" indent="0">
              <a:buNone/>
            </a:pPr>
            <a:endParaRPr lang="en-GB" dirty="0">
              <a:hlinkClick r:id="rId2"/>
            </a:endParaRPr>
          </a:p>
          <a:p>
            <a:pPr marL="0" indent="0">
              <a:buNone/>
            </a:pPr>
            <a:endParaRPr lang="en-GB" dirty="0"/>
          </a:p>
          <a:p>
            <a:pPr marL="0" indent="0">
              <a:buNone/>
            </a:pPr>
            <a:endParaRPr lang="en-GB" dirty="0"/>
          </a:p>
        </p:txBody>
      </p:sp>
      <p:sp>
        <p:nvSpPr>
          <p:cNvPr id="5" name="Content Placeholder 2"/>
          <p:cNvSpPr txBox="1">
            <a:spLocks/>
          </p:cNvSpPr>
          <p:nvPr/>
        </p:nvSpPr>
        <p:spPr>
          <a:xfrm>
            <a:off x="307322" y="1641758"/>
            <a:ext cx="8592329" cy="492029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457200" indent="-457200">
              <a:buAutoNum type="arabicPeriod"/>
            </a:pPr>
            <a:r>
              <a:rPr lang="en-GB" sz="2400" dirty="0"/>
              <a:t> So the ions can move</a:t>
            </a:r>
          </a:p>
          <a:p>
            <a:pPr marL="457200" indent="-457200">
              <a:buAutoNum type="arabicPeriod"/>
            </a:pPr>
            <a:r>
              <a:rPr lang="en-GB" sz="2400" dirty="0"/>
              <a:t>Cryolite is an aluminium compound with a much lower melting point</a:t>
            </a:r>
          </a:p>
          <a:p>
            <a:pPr marL="457200" indent="-457200">
              <a:buAutoNum type="arabicPeriod"/>
            </a:pPr>
            <a:r>
              <a:rPr lang="en-GB" sz="2400" dirty="0"/>
              <a:t>We use it to reduce the costs</a:t>
            </a:r>
          </a:p>
          <a:p>
            <a:pPr marL="457200" indent="-457200">
              <a:buAutoNum type="arabicPeriod"/>
            </a:pPr>
            <a:r>
              <a:rPr lang="en-GB" sz="2400" dirty="0"/>
              <a:t>Graphite</a:t>
            </a:r>
          </a:p>
          <a:p>
            <a:pPr marL="457200" indent="-457200">
              <a:buAutoNum type="arabicPeriod"/>
            </a:pPr>
            <a:r>
              <a:rPr lang="en-GB" sz="2400" dirty="0"/>
              <a:t>Cathode (negative electrode)</a:t>
            </a:r>
          </a:p>
          <a:p>
            <a:pPr marL="457200" indent="-457200">
              <a:buAutoNum type="arabicPeriod"/>
            </a:pPr>
            <a:r>
              <a:rPr lang="en-GB" sz="2400" dirty="0"/>
              <a:t>Anode (positive electrode) </a:t>
            </a:r>
          </a:p>
          <a:p>
            <a:pPr marL="457200" indent="-457200">
              <a:buAutoNum type="arabicPeriod"/>
            </a:pPr>
            <a:r>
              <a:rPr lang="en-GB" sz="2400" dirty="0"/>
              <a:t>Because the carbon in the graphite reacts with oxygen to form carbon dioxide. </a:t>
            </a:r>
          </a:p>
          <a:p>
            <a:pPr marL="457200" indent="-457200">
              <a:buAutoNum type="arabicPeriod"/>
            </a:pPr>
            <a:r>
              <a:rPr lang="en-GB" sz="2400" dirty="0"/>
              <a:t>Because it uses a lot of energy to heat AND constantly replacing anode</a:t>
            </a:r>
          </a:p>
          <a:p>
            <a:pPr marL="457200" indent="-457200">
              <a:buAutoNum type="arabicPeriod"/>
            </a:pPr>
            <a:endParaRPr lang="en-GB" sz="2400" dirty="0"/>
          </a:p>
          <a:p>
            <a:pPr marL="0" indent="0">
              <a:buFont typeface="Arial" panose="020B0604020202020204" pitchFamily="34" charset="0"/>
              <a:buNone/>
            </a:pPr>
            <a:endParaRPr lang="en-GB" dirty="0"/>
          </a:p>
        </p:txBody>
      </p:sp>
      <p:sp>
        <p:nvSpPr>
          <p:cNvPr id="7" name="Oval 6">
            <a:extLst>
              <a:ext uri="{FF2B5EF4-FFF2-40B4-BE49-F238E27FC236}">
                <a16:creationId xmlns:a16="http://schemas.microsoft.com/office/drawing/2014/main" id="{D67E4AF7-612C-4F34-A87F-54355776A31D}"/>
              </a:ext>
            </a:extLst>
          </p:cNvPr>
          <p:cNvSpPr/>
          <p:nvPr/>
        </p:nvSpPr>
        <p:spPr>
          <a:xfrm>
            <a:off x="4572000" y="6076603"/>
            <a:ext cx="1107830" cy="642531"/>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rgbClr val="FF0000"/>
                </a:solidFill>
              </a:rPr>
              <a:t>SA</a:t>
            </a:r>
          </a:p>
        </p:txBody>
      </p:sp>
      <p:sp>
        <p:nvSpPr>
          <p:cNvPr id="8" name="TextBox 7">
            <a:extLst>
              <a:ext uri="{FF2B5EF4-FFF2-40B4-BE49-F238E27FC236}">
                <a16:creationId xmlns:a16="http://schemas.microsoft.com/office/drawing/2014/main" id="{09276EA0-8FA4-4278-9687-ABA7A364CA5F}"/>
              </a:ext>
            </a:extLst>
          </p:cNvPr>
          <p:cNvSpPr txBox="1"/>
          <p:nvPr/>
        </p:nvSpPr>
        <p:spPr>
          <a:xfrm>
            <a:off x="5915066" y="6142512"/>
            <a:ext cx="3376246" cy="523220"/>
          </a:xfrm>
          <a:prstGeom prst="rect">
            <a:avLst/>
          </a:prstGeom>
          <a:noFill/>
        </p:spPr>
        <p:txBody>
          <a:bodyPr wrap="square" rtlCol="0">
            <a:spAutoFit/>
          </a:bodyPr>
          <a:lstStyle/>
          <a:p>
            <a:r>
              <a:rPr lang="en-GB" sz="2800" b="1" dirty="0">
                <a:solidFill>
                  <a:srgbClr val="FF0000"/>
                </a:solidFill>
              </a:rPr>
              <a:t>In red pens please</a:t>
            </a:r>
          </a:p>
        </p:txBody>
      </p:sp>
    </p:spTree>
    <p:extLst>
      <p:ext uri="{BB962C8B-B14F-4D97-AF65-F5344CB8AC3E}">
        <p14:creationId xmlns:p14="http://schemas.microsoft.com/office/powerpoint/2010/main" val="1030896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900" y="295952"/>
            <a:ext cx="8584440" cy="861336"/>
          </a:xfrm>
        </p:spPr>
        <p:txBody>
          <a:bodyPr/>
          <a:lstStyle/>
          <a:p>
            <a:r>
              <a:rPr lang="en-GB" dirty="0"/>
              <a:t>Demonstrate – part one </a:t>
            </a:r>
          </a:p>
        </p:txBody>
      </p:sp>
      <p:sp>
        <p:nvSpPr>
          <p:cNvPr id="3" name="Content Placeholder 2"/>
          <p:cNvSpPr>
            <a:spLocks noGrp="1"/>
          </p:cNvSpPr>
          <p:nvPr>
            <p:ph idx="1"/>
          </p:nvPr>
        </p:nvSpPr>
        <p:spPr>
          <a:xfrm>
            <a:off x="306011" y="1341720"/>
            <a:ext cx="8592329" cy="544489"/>
          </a:xfrm>
        </p:spPr>
        <p:txBody>
          <a:bodyPr>
            <a:normAutofit/>
          </a:bodyPr>
          <a:lstStyle/>
          <a:p>
            <a:pPr marL="0" indent="0">
              <a:buNone/>
            </a:pPr>
            <a:r>
              <a:rPr lang="en-GB" sz="2400" dirty="0"/>
              <a:t>Answer the following questions</a:t>
            </a:r>
          </a:p>
        </p:txBody>
      </p:sp>
      <p:sp>
        <p:nvSpPr>
          <p:cNvPr id="5" name="Rectangle 2">
            <a:extLst>
              <a:ext uri="{FF2B5EF4-FFF2-40B4-BE49-F238E27FC236}">
                <a16:creationId xmlns:a16="http://schemas.microsoft.com/office/drawing/2014/main" id="{2CDBA2B5-85C4-4705-AC6B-ABEFDFDEEE1E}"/>
              </a:ext>
            </a:extLst>
          </p:cNvPr>
          <p:cNvSpPr>
            <a:spLocks noChangeArrowheads="1"/>
          </p:cNvSpPr>
          <p:nvPr/>
        </p:nvSpPr>
        <p:spPr bwMode="auto">
          <a:xfrm>
            <a:off x="109109" y="1613964"/>
            <a:ext cx="872888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 pos="457200" algn="l"/>
                <a:tab pos="685800" algn="l"/>
                <a:tab pos="914400" algn="l"/>
                <a:tab pos="6446838" algn="r"/>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tabLst>
                <a:tab pos="228600" algn="l"/>
                <a:tab pos="457200" algn="l"/>
                <a:tab pos="685800" algn="l"/>
                <a:tab pos="914400" algn="l"/>
                <a:tab pos="6446838" algn="r"/>
              </a:tabLst>
            </a:pPr>
            <a:r>
              <a:rPr kumimoji="0" lang="en-GB" altLang="en-US" sz="2400" b="0" i="0" u="none" strike="noStrike" cap="none" normalizeH="0" baseline="0" dirty="0">
                <a:ln>
                  <a:noFill/>
                </a:ln>
                <a:solidFill>
                  <a:schemeClr val="tx1">
                    <a:lumMod val="85000"/>
                    <a:lumOff val="15000"/>
                  </a:schemeClr>
                </a:solidFill>
                <a:effectLst/>
                <a:latin typeface="+mj-lt"/>
                <a:ea typeface="Times New Roman" panose="02020603050405020304" pitchFamily="18" charset="0"/>
                <a:cs typeface="Arial" panose="020B0604020202020204" pitchFamily="34" charset="0"/>
              </a:rPr>
              <a:t>1) Explain why aluminium cannot be extracted from its oxide by reduction with carbon.	(</a:t>
            </a:r>
            <a:r>
              <a:rPr kumimoji="0" lang="en-GB" altLang="en-US" sz="2400" b="0" i="1" u="none" strike="noStrike" cap="none" normalizeH="0" baseline="0" dirty="0">
                <a:ln>
                  <a:noFill/>
                </a:ln>
                <a:solidFill>
                  <a:schemeClr val="tx1">
                    <a:lumMod val="85000"/>
                    <a:lumOff val="15000"/>
                  </a:schemeClr>
                </a:solidFill>
                <a:effectLst/>
                <a:latin typeface="+mj-lt"/>
                <a:ea typeface="Times New Roman" panose="02020603050405020304" pitchFamily="18" charset="0"/>
                <a:cs typeface="Arial" panose="020B0604020202020204" pitchFamily="34" charset="0"/>
              </a:rPr>
              <a:t>1 mark</a:t>
            </a:r>
            <a:r>
              <a:rPr kumimoji="0" lang="en-GB" altLang="en-US" sz="2400" b="0" i="0" u="none" strike="noStrike" cap="none" normalizeH="0" baseline="0" dirty="0">
                <a:ln>
                  <a:noFill/>
                </a:ln>
                <a:solidFill>
                  <a:schemeClr val="tx1">
                    <a:lumMod val="85000"/>
                    <a:lumOff val="15000"/>
                  </a:schemeClr>
                </a:solidFill>
                <a:effectLst/>
                <a:latin typeface="+mj-lt"/>
                <a:ea typeface="Times New Roman" panose="02020603050405020304" pitchFamily="18" charset="0"/>
                <a:cs typeface="Arial" panose="020B0604020202020204" pitchFamily="34" charset="0"/>
              </a:rPr>
              <a:t>)</a:t>
            </a:r>
            <a:endParaRPr kumimoji="0" lang="en-GB" altLang="en-US" sz="2400" b="0" i="0" u="none" strike="noStrike" cap="none" normalizeH="0" baseline="0" dirty="0">
              <a:ln>
                <a:noFill/>
              </a:ln>
              <a:solidFill>
                <a:schemeClr val="tx1">
                  <a:lumMod val="85000"/>
                  <a:lumOff val="15000"/>
                </a:schemeClr>
              </a:solidFill>
              <a:effectLst/>
              <a:latin typeface="+mj-lt"/>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 pos="685800" algn="l"/>
                <a:tab pos="914400" algn="l"/>
                <a:tab pos="6446838" algn="r"/>
              </a:tabLst>
            </a:pPr>
            <a:r>
              <a:rPr kumimoji="0" lang="en-GB" altLang="en-US" sz="2400" b="0" i="0" u="none" strike="noStrike" cap="none" normalizeH="0" baseline="0" dirty="0">
                <a:ln>
                  <a:noFill/>
                </a:ln>
                <a:solidFill>
                  <a:schemeClr val="tx1">
                    <a:lumMod val="85000"/>
                    <a:lumOff val="15000"/>
                  </a:schemeClr>
                </a:solidFill>
                <a:effectLst/>
                <a:latin typeface="+mj-lt"/>
                <a:ea typeface="Times New Roman" panose="02020603050405020304" pitchFamily="18" charset="0"/>
                <a:cs typeface="Arial" panose="020B0604020202020204" pitchFamily="34" charset="0"/>
              </a:rPr>
              <a:t>2) Label the diagram of electrolysis equipment (</a:t>
            </a:r>
            <a:r>
              <a:rPr kumimoji="0" lang="en-GB" altLang="en-US" sz="2400" b="0" i="1" u="none" strike="noStrike" cap="none" normalizeH="0" baseline="0" dirty="0">
                <a:ln>
                  <a:noFill/>
                </a:ln>
                <a:solidFill>
                  <a:schemeClr val="tx1">
                    <a:lumMod val="85000"/>
                    <a:lumOff val="15000"/>
                  </a:schemeClr>
                </a:solidFill>
                <a:effectLst/>
                <a:latin typeface="+mj-lt"/>
                <a:ea typeface="Times New Roman" panose="02020603050405020304" pitchFamily="18" charset="0"/>
                <a:cs typeface="Arial" panose="020B0604020202020204" pitchFamily="34" charset="0"/>
              </a:rPr>
              <a:t>5 marks)</a:t>
            </a:r>
          </a:p>
          <a:p>
            <a:pPr marL="0" marR="0" lvl="0" indent="0" algn="l" defTabSz="914400" rtl="0" eaLnBrk="0" fontAlgn="base" latinLnBrk="0" hangingPunct="0">
              <a:lnSpc>
                <a:spcPct val="100000"/>
              </a:lnSpc>
              <a:spcBef>
                <a:spcPct val="0"/>
              </a:spcBef>
              <a:spcAft>
                <a:spcPct val="0"/>
              </a:spcAft>
              <a:buClrTx/>
              <a:buSzTx/>
              <a:tabLst>
                <a:tab pos="228600" algn="l"/>
                <a:tab pos="457200" algn="l"/>
                <a:tab pos="685800" algn="l"/>
                <a:tab pos="914400" algn="l"/>
                <a:tab pos="6446838" algn="r"/>
              </a:tabLst>
            </a:pPr>
            <a:endParaRPr lang="en-GB" altLang="en-US" sz="2400" i="1" dirty="0">
              <a:solidFill>
                <a:schemeClr val="tx1">
                  <a:lumMod val="85000"/>
                  <a:lumOff val="15000"/>
                </a:schemeClr>
              </a:solidFill>
              <a:latin typeface="+mj-l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 pos="685800" algn="l"/>
                <a:tab pos="914400" algn="l"/>
                <a:tab pos="6446838" algn="r"/>
              </a:tabLst>
            </a:pPr>
            <a:endParaRPr kumimoji="0" lang="en-GB" altLang="en-US" sz="2400" b="0" i="1" u="none" strike="noStrike" cap="none" normalizeH="0" baseline="0" dirty="0">
              <a:ln>
                <a:noFill/>
              </a:ln>
              <a:solidFill>
                <a:schemeClr val="tx1">
                  <a:lumMod val="85000"/>
                  <a:lumOff val="15000"/>
                </a:schemeClr>
              </a:solidFill>
              <a:effectLst/>
              <a:latin typeface="+mj-l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 pos="685800" algn="l"/>
                <a:tab pos="914400" algn="l"/>
                <a:tab pos="6446838" algn="r"/>
              </a:tabLst>
            </a:pPr>
            <a:endParaRPr lang="en-GB" altLang="en-US" sz="2400" i="1" dirty="0">
              <a:solidFill>
                <a:schemeClr val="tx1">
                  <a:lumMod val="85000"/>
                  <a:lumOff val="15000"/>
                </a:schemeClr>
              </a:solidFill>
              <a:latin typeface="+mj-l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 pos="685800" algn="l"/>
                <a:tab pos="914400" algn="l"/>
                <a:tab pos="6446838" algn="r"/>
              </a:tabLst>
            </a:pPr>
            <a:endParaRPr kumimoji="0" lang="en-GB" altLang="en-US" sz="2400" b="0" i="1" u="none" strike="noStrike" cap="none" normalizeH="0" baseline="0" dirty="0">
              <a:ln>
                <a:noFill/>
              </a:ln>
              <a:solidFill>
                <a:schemeClr val="tx1">
                  <a:lumMod val="85000"/>
                  <a:lumOff val="15000"/>
                </a:schemeClr>
              </a:solidFill>
              <a:effectLst/>
              <a:latin typeface="+mj-l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 pos="685800" algn="l"/>
                <a:tab pos="914400" algn="l"/>
                <a:tab pos="6446838" algn="r"/>
              </a:tabLst>
            </a:pPr>
            <a:endParaRPr lang="en-GB" altLang="en-US" sz="2400" i="1" dirty="0">
              <a:solidFill>
                <a:schemeClr val="tx1">
                  <a:lumMod val="85000"/>
                  <a:lumOff val="15000"/>
                </a:schemeClr>
              </a:solidFill>
              <a:latin typeface="+mj-l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 pos="685800" algn="l"/>
                <a:tab pos="914400" algn="l"/>
                <a:tab pos="6446838" algn="r"/>
              </a:tabLst>
            </a:pPr>
            <a:endParaRPr kumimoji="0" lang="en-GB" altLang="en-US" sz="2400" b="0" i="1" u="none" strike="noStrike" cap="none" normalizeH="0" baseline="0" dirty="0">
              <a:ln>
                <a:noFill/>
              </a:ln>
              <a:solidFill>
                <a:schemeClr val="tx1">
                  <a:lumMod val="85000"/>
                  <a:lumOff val="15000"/>
                </a:schemeClr>
              </a:solidFill>
              <a:effectLst/>
              <a:latin typeface="+mj-l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 pos="685800" algn="l"/>
                <a:tab pos="914400" algn="l"/>
                <a:tab pos="6446838" algn="r"/>
              </a:tabLst>
            </a:pPr>
            <a:endParaRPr lang="en-GB" altLang="en-US" sz="2400" i="1" dirty="0">
              <a:solidFill>
                <a:schemeClr val="tx1">
                  <a:lumMod val="85000"/>
                  <a:lumOff val="15000"/>
                </a:schemeClr>
              </a:solidFill>
              <a:latin typeface="+mj-l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 pos="685800" algn="l"/>
                <a:tab pos="914400" algn="l"/>
                <a:tab pos="6446838" algn="r"/>
              </a:tabLst>
            </a:pPr>
            <a:endParaRPr kumimoji="0" lang="en-GB" altLang="en-US" sz="2400" b="0" i="1" u="none" strike="noStrike" cap="none" normalizeH="0" baseline="0" dirty="0">
              <a:ln>
                <a:noFill/>
              </a:ln>
              <a:solidFill>
                <a:schemeClr val="tx1">
                  <a:lumMod val="85000"/>
                  <a:lumOff val="15000"/>
                </a:schemeClr>
              </a:solidFill>
              <a:effectLst/>
              <a:latin typeface="+mj-l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 pos="685800" algn="l"/>
                <a:tab pos="914400" algn="l"/>
                <a:tab pos="6446838" algn="r"/>
              </a:tabLst>
            </a:pPr>
            <a:endParaRPr kumimoji="0" lang="en-GB" altLang="en-US" sz="2400" b="0" i="1" u="none" strike="noStrike" cap="none" normalizeH="0" baseline="0" dirty="0">
              <a:ln>
                <a:noFill/>
              </a:ln>
              <a:solidFill>
                <a:schemeClr val="tx1">
                  <a:lumMod val="85000"/>
                  <a:lumOff val="15000"/>
                </a:schemeClr>
              </a:solidFill>
              <a:effectLst/>
              <a:latin typeface="+mj-lt"/>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 pos="685800" algn="l"/>
                <a:tab pos="914400" algn="l"/>
                <a:tab pos="6446838" algn="r"/>
              </a:tabLst>
            </a:pPr>
            <a:r>
              <a:rPr lang="en-GB" altLang="en-US" sz="2400" dirty="0">
                <a:solidFill>
                  <a:schemeClr val="tx1">
                    <a:lumMod val="85000"/>
                    <a:lumOff val="15000"/>
                  </a:schemeClr>
                </a:solidFill>
                <a:latin typeface="+mj-lt"/>
                <a:cs typeface="Arial" panose="020B0604020202020204" pitchFamily="34" charset="0"/>
              </a:rPr>
              <a:t>3) Describe the electrolysis in terms of the ions moving </a:t>
            </a:r>
            <a:r>
              <a:rPr lang="en-GB" altLang="en-US" sz="2400" i="1" dirty="0">
                <a:solidFill>
                  <a:schemeClr val="tx1">
                    <a:lumMod val="85000"/>
                    <a:lumOff val="15000"/>
                  </a:schemeClr>
                </a:solidFill>
                <a:latin typeface="+mj-lt"/>
                <a:cs typeface="Arial" panose="020B0604020202020204" pitchFamily="34" charset="0"/>
              </a:rPr>
              <a:t>(2 marks)</a:t>
            </a:r>
            <a:endParaRPr lang="en-GB" altLang="en-US" sz="2400" dirty="0">
              <a:solidFill>
                <a:schemeClr val="tx1">
                  <a:lumMod val="85000"/>
                  <a:lumOff val="15000"/>
                </a:schemeClr>
              </a:solidFill>
              <a:latin typeface="+mj-l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tab pos="228600" algn="l"/>
                <a:tab pos="457200" algn="l"/>
                <a:tab pos="685800" algn="l"/>
                <a:tab pos="914400" algn="l"/>
                <a:tab pos="6446838" algn="r"/>
              </a:tabLst>
            </a:pPr>
            <a:r>
              <a:rPr kumimoji="0" lang="en-GB" altLang="en-US" sz="2400" b="0" u="none" strike="noStrike" cap="none" normalizeH="0" baseline="0" dirty="0">
                <a:ln>
                  <a:noFill/>
                </a:ln>
                <a:solidFill>
                  <a:schemeClr val="tx1">
                    <a:lumMod val="85000"/>
                    <a:lumOff val="15000"/>
                  </a:schemeClr>
                </a:solidFill>
                <a:effectLst/>
                <a:latin typeface="+mj-lt"/>
                <a:cs typeface="Arial" panose="020B0604020202020204" pitchFamily="34" charset="0"/>
              </a:rPr>
              <a:t>4) Explain why cryolite is added  </a:t>
            </a:r>
            <a:r>
              <a:rPr kumimoji="0" lang="en-GB" altLang="en-US" sz="2400" b="0" i="1" u="none" strike="noStrike" cap="none" normalizeH="0" baseline="0" dirty="0">
                <a:ln>
                  <a:noFill/>
                </a:ln>
                <a:solidFill>
                  <a:schemeClr val="tx1">
                    <a:lumMod val="85000"/>
                    <a:lumOff val="15000"/>
                  </a:schemeClr>
                </a:solidFill>
                <a:effectLst/>
                <a:latin typeface="+mj-lt"/>
                <a:cs typeface="Arial" panose="020B0604020202020204" pitchFamily="34" charset="0"/>
              </a:rPr>
              <a:t>(1 mark)</a:t>
            </a:r>
            <a:endParaRPr kumimoji="0" lang="en-GB" altLang="en-US" sz="2400" b="0" u="none" strike="noStrike" cap="none" normalizeH="0" baseline="0" dirty="0">
              <a:ln>
                <a:noFill/>
              </a:ln>
              <a:solidFill>
                <a:schemeClr val="tx1">
                  <a:lumMod val="85000"/>
                  <a:lumOff val="15000"/>
                </a:schemeClr>
              </a:solidFill>
              <a:effectLst/>
              <a:latin typeface="+mj-lt"/>
              <a:cs typeface="Arial" panose="020B0604020202020204" pitchFamily="34" charset="0"/>
            </a:endParaRPr>
          </a:p>
        </p:txBody>
      </p:sp>
      <p:pic>
        <p:nvPicPr>
          <p:cNvPr id="6" name="Picture 5">
            <a:extLst>
              <a:ext uri="{FF2B5EF4-FFF2-40B4-BE49-F238E27FC236}">
                <a16:creationId xmlns:a16="http://schemas.microsoft.com/office/drawing/2014/main" id="{9B028BCC-72F2-4D06-9D01-CAD856F8949E}"/>
              </a:ext>
            </a:extLst>
          </p:cNvPr>
          <p:cNvPicPr>
            <a:picLocks noChangeAspect="1"/>
          </p:cNvPicPr>
          <p:nvPr/>
        </p:nvPicPr>
        <p:blipFill>
          <a:blip r:embed="rId2"/>
          <a:stretch>
            <a:fillRect/>
          </a:stretch>
        </p:blipFill>
        <p:spPr>
          <a:xfrm>
            <a:off x="1379561" y="2944997"/>
            <a:ext cx="6187976" cy="3063505"/>
          </a:xfrm>
          <a:prstGeom prst="rect">
            <a:avLst/>
          </a:prstGeom>
        </p:spPr>
      </p:pic>
    </p:spTree>
    <p:extLst>
      <p:ext uri="{BB962C8B-B14F-4D97-AF65-F5344CB8AC3E}">
        <p14:creationId xmlns:p14="http://schemas.microsoft.com/office/powerpoint/2010/main" val="1369907608"/>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KS4 Oct 17" id="{FB251E51-7448-4CDE-B8D2-E720F6A9ACED}" vid="{4EBA18BA-9BB9-4F27-B7D6-EA505661EF0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71D201D27314143BE863E8D07D284B8" ma:contentTypeVersion="7" ma:contentTypeDescription="Create a new document." ma:contentTypeScope="" ma:versionID="a04bb269a71ec15fb8834c62c42de320">
  <xsd:schema xmlns:xsd="http://www.w3.org/2001/XMLSchema" xmlns:xs="http://www.w3.org/2001/XMLSchema" xmlns:p="http://schemas.microsoft.com/office/2006/metadata/properties" xmlns:ns2="3eb4558b-8982-4134-8cf8-0edee52307a7" xmlns:ns3="049f97e1-32ae-4d3d-9c64-63be60dba368" targetNamespace="http://schemas.microsoft.com/office/2006/metadata/properties" ma:root="true" ma:fieldsID="858dc09fc12d3d2ae6884f6eb9195164" ns2:_="" ns3:_="">
    <xsd:import namespace="3eb4558b-8982-4134-8cf8-0edee52307a7"/>
    <xsd:import namespace="049f97e1-32ae-4d3d-9c64-63be60dba36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b4558b-8982-4134-8cf8-0edee52307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9f97e1-32ae-4d3d-9c64-63be60dba368" elementFormDefault="qualified">
    <xsd:import namespace="http://schemas.microsoft.com/office/2006/documentManagement/types"/>
    <xsd:import namespace="http://schemas.microsoft.com/office/infopath/2007/PartnerControls"/>
    <xsd:element name="SharedWithUsers" ma:index="12"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EAD6FF2-7876-48A7-9171-8FC51F7DA09F}">
  <ds:schemaRefs>
    <ds:schemaRef ds:uri="http://schemas.microsoft.com/sharepoint/v3/contenttype/forms"/>
  </ds:schemaRefs>
</ds:datastoreItem>
</file>

<file path=customXml/itemProps2.xml><?xml version="1.0" encoding="utf-8"?>
<ds:datastoreItem xmlns:ds="http://schemas.openxmlformats.org/officeDocument/2006/customXml" ds:itemID="{78A1DB3A-11C7-4023-8085-D8BC629985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b4558b-8982-4134-8cf8-0edee52307a7"/>
    <ds:schemaRef ds:uri="049f97e1-32ae-4d3d-9c64-63be60dba3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C593EE1-4CD1-452E-9980-A70088254966}">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Science SMART Curriculum Template</Template>
  <TotalTime>942</TotalTime>
  <Words>1103</Words>
  <Application>Microsoft Office PowerPoint</Application>
  <PresentationFormat>On-screen Show (4:3)</PresentationFormat>
  <Paragraphs>167</Paragraphs>
  <Slides>14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Gill Sans MT</vt:lpstr>
      <vt:lpstr>Parcel</vt:lpstr>
      <vt:lpstr>Extraction of aluminium</vt:lpstr>
      <vt:lpstr>Extraction of aluminium</vt:lpstr>
      <vt:lpstr>PROGRESS INDICATORS</vt:lpstr>
      <vt:lpstr>Word Consciousness </vt:lpstr>
      <vt:lpstr>ACTIVITY 1- Describe why electrolysis is used to extract metals.</vt:lpstr>
      <vt:lpstr>Progress Check</vt:lpstr>
      <vt:lpstr>ACTIVITY 2</vt:lpstr>
      <vt:lpstr>ACTIVITY 2- Answers</vt:lpstr>
      <vt:lpstr>Demonstrate – part one </vt:lpstr>
      <vt:lpstr>Demonstrate – part two </vt:lpstr>
      <vt:lpstr>Demonstrate – Mark Scheme  </vt:lpstr>
      <vt:lpstr>Demonstrate – Mark Scheme </vt:lpstr>
      <vt:lpstr>Connect </vt:lpstr>
      <vt:lpstr>Plenary</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Damian Thomas Kelly</dc:creator>
  <cp:lastModifiedBy>Helen</cp:lastModifiedBy>
  <cp:revision>69</cp:revision>
  <dcterms:created xsi:type="dcterms:W3CDTF">2018-04-17T10:43:12Z</dcterms:created>
  <dcterms:modified xsi:type="dcterms:W3CDTF">2020-09-10T17:05:17Z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0x010100571D201D27314143BE863E8D07D284B8</vt:lpwstr>
  </property>
</Properties>
</file>