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</p:sldMasterIdLst>
  <p:handoutMasterIdLst>
    <p:handoutMasterId r:id="rId25"/>
  </p:handoutMasterIdLst>
  <p:sldIdLst>
    <p:sldId id="257" r:id="rId4"/>
    <p:sldId id="294" r:id="rId5"/>
    <p:sldId id="258" r:id="rId6"/>
    <p:sldId id="278" r:id="rId7"/>
    <p:sldId id="276" r:id="rId8"/>
    <p:sldId id="277" r:id="rId9"/>
    <p:sldId id="293" r:id="rId10"/>
    <p:sldId id="259" r:id="rId11"/>
    <p:sldId id="279" r:id="rId12"/>
    <p:sldId id="284" r:id="rId13"/>
    <p:sldId id="291" r:id="rId14"/>
    <p:sldId id="285" r:id="rId15"/>
    <p:sldId id="286" r:id="rId16"/>
    <p:sldId id="287" r:id="rId17"/>
    <p:sldId id="288" r:id="rId18"/>
    <p:sldId id="289" r:id="rId19"/>
    <p:sldId id="290" r:id="rId20"/>
    <p:sldId id="292" r:id="rId21"/>
    <p:sldId id="280" r:id="rId22"/>
    <p:sldId id="281" r:id="rId23"/>
    <p:sldId id="282" r:id="rId24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576" autoAdjust="0"/>
    <p:restoredTop sz="94660"/>
  </p:normalViewPr>
  <p:slideViewPr>
    <p:cSldViewPr snapToGrid="0">
      <p:cViewPr varScale="1">
        <p:scale>
          <a:sx n="91" d="100"/>
          <a:sy n="91" d="100"/>
        </p:scale>
        <p:origin x="360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298270-C7EB-4F3D-9E26-E1673720647C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C5B84-C010-4D1C-96C3-E6D10AF6FB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6850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50B53-1894-4815-AC1A-9BFB9E709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45D0F4-6A07-433D-B6D8-EE20A48FBB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75DAC-03EA-4A07-AC7F-31F947D32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A02A-86EF-4A23-B32A-1D9070EDC225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7ECDF-E761-4261-927C-EE7FF8F79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32222A-FA5A-4F14-A72D-A85023800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2C3D-7C3B-4EB4-A6E2-9E359A4E0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924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F9DB3-05CF-4669-8FB1-878B3E9EC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871548-073C-48E9-AA34-0DF553AAA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D1012-1887-4188-BE92-BDB8012D9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A02A-86EF-4A23-B32A-1D9070EDC225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DDB9E-CDF5-4B8B-9A0D-D46EA72ED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A21C8-0AAA-46E9-8FEB-435FA966C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2C3D-7C3B-4EB4-A6E2-9E359A4E0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783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86690A-BDE7-4EEC-895C-7B009E29A0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BB7DEE-FD8C-40EF-BA82-49D28FD26B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CA055-0BD9-45B6-B15D-151C9520C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A02A-86EF-4A23-B32A-1D9070EDC225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4C65E6-2EC3-494E-B424-88A40DF77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C3E56-CB00-4E8E-B188-7059550BB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2C3D-7C3B-4EB4-A6E2-9E359A4E0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606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77037-3538-4F1C-9C4F-AED54434E811}" type="datetimeFigureOut">
              <a:rPr lang="en-GB" altLang="en-US"/>
              <a:pPr>
                <a:defRPr/>
              </a:pPr>
              <a:t>09/03/2020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6D0EBF-EBA4-4DDF-8E96-D97AD408B6B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15797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022D9-3F7C-429D-9693-A0C810BD9D42}" type="datetimeFigureOut">
              <a:rPr lang="en-GB" altLang="en-US"/>
              <a:pPr>
                <a:defRPr/>
              </a:pPr>
              <a:t>09/03/2020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C16F7-8158-4286-A8EB-F833607D4DA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010570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E990E-8991-44BA-A710-03DD55EA9F07}" type="datetimeFigureOut">
              <a:rPr lang="en-GB" altLang="en-US"/>
              <a:pPr>
                <a:defRPr/>
              </a:pPr>
              <a:t>09/03/2020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140FA-AF48-4E65-AB86-B188FACC357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989581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517F5-CB23-4400-BBE7-5BB4F8E38111}" type="datetimeFigureOut">
              <a:rPr lang="en-GB" altLang="en-US"/>
              <a:pPr>
                <a:defRPr/>
              </a:pPr>
              <a:t>09/03/2020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FADA6-8E96-4C02-A44E-9818B3337A8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44362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6DF1A-3356-40B1-BDBA-9E4BBD85815C}" type="datetimeFigureOut">
              <a:rPr lang="en-GB" altLang="en-US"/>
              <a:pPr>
                <a:defRPr/>
              </a:pPr>
              <a:t>09/03/2020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E0E7F-9EE1-436E-8DCD-0F98EE4DD9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37043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D93C89-8F26-4682-BBB0-4F1469BB8A9E}" type="datetimeFigureOut">
              <a:rPr lang="en-GB" altLang="en-US"/>
              <a:pPr>
                <a:defRPr/>
              </a:pPr>
              <a:t>09/03/2020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25E8A-D109-4F38-BFFF-2E3801479B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41040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46213A-EFD8-4076-ABAC-6174D6E33DEE}" type="datetimeFigureOut">
              <a:rPr lang="en-GB" altLang="en-US"/>
              <a:pPr>
                <a:defRPr/>
              </a:pPr>
              <a:t>09/03/2020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9B70D-634E-4CA6-AFE7-6D6BC9DA682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92890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514B8E-3C2D-4A36-821E-0060427A8E82}" type="datetimeFigureOut">
              <a:rPr lang="en-GB" altLang="en-US"/>
              <a:pPr>
                <a:defRPr/>
              </a:pPr>
              <a:t>09/03/2020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A3C14F-882D-42C4-B727-7102C51E9BD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4765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62FF0-A63E-4F19-81CC-13EF387838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D8A10-F569-4D36-8B6D-D0968F431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94E93-3AC5-479A-B4F4-5D8C9404D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A02A-86EF-4A23-B32A-1D9070EDC225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5E0DE-A343-4D85-BFF6-C422B1559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48C78-9B45-44C1-AC16-26409473A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2C3D-7C3B-4EB4-A6E2-9E359A4E0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714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C2015-82E7-4523-B7FF-72BA99C1A64C}" type="datetimeFigureOut">
              <a:rPr lang="en-GB" altLang="en-US"/>
              <a:pPr>
                <a:defRPr/>
              </a:pPr>
              <a:t>09/03/2020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BB95-68A3-4832-8713-D301F260EDC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465878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AB069C-4734-4555-806E-5871CB508943}" type="datetimeFigureOut">
              <a:rPr lang="en-GB" altLang="en-US"/>
              <a:pPr>
                <a:defRPr/>
              </a:pPr>
              <a:t>09/03/2020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5A2ED-736A-4A87-AAE2-68618ADB2C1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45092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7834A-C179-4304-BB6D-4820BE0B2A51}" type="datetimeFigureOut">
              <a:rPr lang="en-GB" altLang="en-US"/>
              <a:pPr>
                <a:defRPr/>
              </a:pPr>
              <a:t>09/03/2020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D44F9-CDF8-42E0-BD86-051CF28F741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31953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228600" y="134939"/>
            <a:ext cx="11787717" cy="656907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09600" y="6264275"/>
            <a:ext cx="7173384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ea typeface="+mn-ea"/>
              </a:rPr>
              <a:t>Agree Learning Outcomes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" y="1563688"/>
            <a:ext cx="9876741" cy="457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486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228600" y="134939"/>
            <a:ext cx="11787717" cy="65690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09600" y="6264275"/>
            <a:ext cx="7173384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ea typeface="+mn-ea"/>
              </a:rPr>
              <a:t>Present New Information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" y="1563688"/>
            <a:ext cx="9876741" cy="457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171717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228600" y="134939"/>
            <a:ext cx="11787717" cy="6569075"/>
          </a:xfrm>
          <a:prstGeom prst="rect">
            <a:avLst/>
          </a:prstGeom>
          <a:noFill/>
          <a:ln w="38100">
            <a:solidFill>
              <a:srgbClr val="558ED5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09600" y="6264275"/>
            <a:ext cx="7173384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ea typeface="+mn-ea"/>
              </a:rPr>
              <a:t>Construct Meaning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" y="1563688"/>
            <a:ext cx="9876741" cy="457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5302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228600" y="134939"/>
            <a:ext cx="11787717" cy="6569075"/>
          </a:xfrm>
          <a:prstGeom prst="rect">
            <a:avLst/>
          </a:prstGeom>
          <a:noFill/>
          <a:ln w="38100">
            <a:solidFill>
              <a:srgbClr val="604A7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09600" y="6264275"/>
            <a:ext cx="7173384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ea typeface="+mn-ea"/>
              </a:rPr>
              <a:t>Apply to Demonstrate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" y="1563688"/>
            <a:ext cx="9876741" cy="457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5271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228600" y="134939"/>
            <a:ext cx="11787717" cy="6569075"/>
          </a:xfrm>
          <a:prstGeom prst="rect">
            <a:avLst/>
          </a:prstGeom>
          <a:noFill/>
          <a:ln w="38100">
            <a:solidFill>
              <a:srgbClr val="31859C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09600" y="6264275"/>
            <a:ext cx="7173384" cy="369888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800">
                <a:ea typeface="+mn-ea"/>
              </a:rPr>
              <a:t>Review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09600" y="1563688"/>
            <a:ext cx="9876741" cy="45783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86614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B5FCE-6D01-4249-92F0-CC7E3EEA9E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314F3E-898E-4C46-9C01-83C71AA83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B86C05-580A-4117-BA78-165C6F9B5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0631-E0AE-4877-A740-CFB2B1FA77D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26C85-DDF4-4C58-ADC5-8DC842C4D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709AE-E08F-4939-817C-A92140C03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0F15-45FC-474A-8FA1-F55640209F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14140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30C33-24A2-40D7-BAB3-A034F07A8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A0598-2D04-4A62-9CB9-58E78CC48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040DE7-6878-4C4B-8E06-FC546C58F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0631-E0AE-4877-A740-CFB2B1FA77D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209CAC-166D-4B0A-95C1-FDB6B6684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F124A4-10A5-445D-8ABE-CB8EF3F2A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0F15-45FC-474A-8FA1-F55640209F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951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8EE5E-2943-4C0C-B638-950C430212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0822A-E677-4618-92FC-582B4EB85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41D33E-AA51-415D-95B3-04F7C9726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A02A-86EF-4A23-B32A-1D9070EDC225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D18D02-30E8-42A4-A3F7-B2DD6D8AEE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7BF8D-E3C5-4688-881A-72E8C0E67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2C3D-7C3B-4EB4-A6E2-9E359A4E0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96642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25BA1E-7723-4AE6-815A-4DC7DEA73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D9E23E-F2EB-453D-B694-7027D57C7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52AB72-70EF-433E-AF58-B0434758C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0631-E0AE-4877-A740-CFB2B1FA77D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33D6AE-DE30-4026-B628-266A88E82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FA6DA-DBA1-4B5E-AC5D-0675739E49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0F15-45FC-474A-8FA1-F55640209F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08142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7FD765-2C37-4F71-8508-4042E1482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4167E2-6327-4919-87E5-B1C3D1E6EC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87DE4B5-2462-4C50-B01B-61B0F8F2BA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2D4FD6-928F-4422-9F62-D4D010F29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0631-E0AE-4877-A740-CFB2B1FA77D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91A93-5016-4109-BB9C-B83B5B618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5FB066-479E-4817-B245-194E7C854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0F15-45FC-474A-8FA1-F55640209F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4613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062F94-76B6-4592-B08F-DBE135B0C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0B16C8-5F27-4EB4-9515-D8C9C8F73A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7ABC0-43E2-41F4-BDEA-FB94E78991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651CE1-88D5-4D5D-AA7B-B43677B464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1603938-1CD4-404D-9AE9-8E74EBF0E0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07E90B3-5EA8-4526-9DE0-8D5312D54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0631-E0AE-4877-A740-CFB2B1FA77D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D443DD-327A-4E7F-A4EB-84B42870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FE104-3A57-487C-B296-84343B234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0F15-45FC-474A-8FA1-F55640209F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4398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DBD059-14CA-4647-A9ED-02DABD2F1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1D7717-D649-4228-8A08-05F6BBB78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0631-E0AE-4877-A740-CFB2B1FA77D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ADE3B7-D6CB-44FE-8CBE-36A065E89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3CA4ED-0EDF-4581-AFC3-B30AC6978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0F15-45FC-474A-8FA1-F55640209F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5675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76107E-1598-469E-8A9C-26F71C4C3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0631-E0AE-4877-A740-CFB2B1FA77D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E1AF287-37DC-4251-8A9B-48603106F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2BB485-1DE8-41D0-B849-AAD00F6A9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0F15-45FC-474A-8FA1-F55640209F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577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83C52-DC42-4F35-9D1B-387DB7762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14612-E8CF-4A41-A4EF-83D66F679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20801C-9D7D-4ED6-930D-9A5BE55E32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9708B7-FE74-481D-ADBF-508635A35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0631-E0AE-4877-A740-CFB2B1FA77D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54B46-CFFF-4AD1-B8C4-B17123DEE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6EDCCD-DFC5-4F97-9672-B1C2C5FDF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0F15-45FC-474A-8FA1-F55640209F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208132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F009A-CAF9-4EBF-A1F6-431B376BF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BE475B-32A7-465E-84AB-2FCED30396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604BB5-FEC3-438A-8880-D2BD7302C1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3D3FA-5B73-4A3B-A6EC-A0AB74646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0631-E0AE-4877-A740-CFB2B1FA77D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8D35C8-7873-4D06-A525-7D77153A2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9F7450-1063-4E47-83B7-7F1C4A5317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0F15-45FC-474A-8FA1-F55640209F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9221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5BDB9-ED74-4736-A6BC-75314EFB6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190026-4117-47C0-A5A5-49BEE3DFB0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5EDAFA-F87C-4DD6-A661-43DDE0A20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0631-E0AE-4877-A740-CFB2B1FA77D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D05E2-CB41-4C9E-886D-6AFE2514F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53C85-164E-4BFD-9027-36C36EBA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0F15-45FC-474A-8FA1-F55640209F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58431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0C7BC3-27BB-426B-811A-83AAC5C724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5FD783-5AAC-43A7-9407-67C6F9C3B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0F4AD1-30F4-443A-AEB2-9EB660CF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00631-E0AE-4877-A740-CFB2B1FA77D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6E21E8-9B50-43D6-8C2A-1CCAA3FCB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81C57-20ED-4563-B3EE-344A7B0D0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70F15-45FC-474A-8FA1-F55640209F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071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1BA5B-DAAD-4C87-9560-87174FD10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9145C-34C8-46D2-9A34-E5E70D754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806BEE-CACF-46DD-A337-D33563C6E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26CF38-AD21-4A6C-A532-1BF731325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A02A-86EF-4A23-B32A-1D9070EDC225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F9A092-0624-4143-8595-E1181406B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C21FC0-8F73-4E3D-881F-2DF61AB78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2C3D-7C3B-4EB4-A6E2-9E359A4E0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6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04808B-48BE-4335-BA36-B5A1C8F96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3080C2-E803-4189-A59A-577A3A1135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30F7FE-D061-4715-A98E-8318D678A2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BE75576-8A6F-4DDB-B078-1B8F822A04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8C6E8A-F57B-48A1-A48E-9E3F782EED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F7F2BA-BBFC-407E-AFC3-36D3A2EBC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A02A-86EF-4A23-B32A-1D9070EDC225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B8727A-6A17-4275-A3EC-00E8C93D3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07D2CA-B427-429E-AA70-C90D2B925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2C3D-7C3B-4EB4-A6E2-9E359A4E0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3950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62FC8D-1ADB-448E-AB20-81CC36AEF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E197268-D4BB-4403-B667-B6EEFD122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A02A-86EF-4A23-B32A-1D9070EDC225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5A7BD9-6400-4F1C-87A4-7609A0BEC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33E027-68B0-48DE-9040-8DF8533AB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2C3D-7C3B-4EB4-A6E2-9E359A4E0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553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AD3947D-CC1D-48AD-851A-46E44F872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A02A-86EF-4A23-B32A-1D9070EDC225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A38787-EA04-4ADF-8B96-4B490953D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867598-C139-4DBB-AF1F-D9EA9D261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2C3D-7C3B-4EB4-A6E2-9E359A4E0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2448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E363C-99A1-4627-B494-7049023C1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ED3FBF-9701-4926-B50E-7D0547C51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E0688D-8A8F-4575-93DB-B95D514E2F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0829D4-E0CB-457A-B347-A2EC5C452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A02A-86EF-4A23-B32A-1D9070EDC225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49B47-DA80-4EDA-BC84-CD6C1771A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FBE98-363F-4F22-A3B2-38E5E9DC6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2C3D-7C3B-4EB4-A6E2-9E359A4E0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071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2BA33-5F2E-438F-89C7-1A728A4FE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E25A5BB-E345-4F99-AD60-B99CA0C19D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42DAA1-6D4B-474C-AC85-751C52A42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B80845-455F-4A34-8DB9-F539FB4BD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AA02A-86EF-4A23-B32A-1D9070EDC225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66EFAD-B737-4455-991C-DF11D5FE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C10B59-363D-4787-8DCB-96880648C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42C3D-7C3B-4EB4-A6E2-9E359A4E0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277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412A12-AA80-43BE-90C8-98A2C00B2D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54B87-5860-489B-B1B5-C73E7DC6D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8B4FC-B4BC-40D5-AAC4-3F586F799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AA02A-86EF-4A23-B32A-1D9070EDC225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6F67C-F091-4C12-B8FE-5C686A7104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2F73AC-107B-4AD1-AC0A-8B3687E6AD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42C3D-7C3B-4EB4-A6E2-9E359A4E0D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096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A9ADE49-5A8C-4AF2-8B60-41E51CFB76F4}" type="datetimeFigureOut">
              <a:rPr lang="en-GB" altLang="en-US"/>
              <a:pPr>
                <a:defRPr/>
              </a:pPr>
              <a:t>09/03/2020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2A603FF-8562-4CF6-A601-9E9E670381E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12198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FA00912-0E4E-42C4-97BF-ED0461457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DE36AE-C272-4B11-B849-EFA6947A0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F9C23-37CB-428F-BCD9-D48EACB44E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00631-E0AE-4877-A740-CFB2B1FA77D8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27FF59-8B0E-46CD-9492-DF49657344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7D8765-149E-46A9-9F2E-D865F7E821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70F15-45FC-474A-8FA1-F55640209F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168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22CB9EE-114F-47B4-B77B-5E26C3E6E0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083435"/>
              </p:ext>
            </p:extLst>
          </p:nvPr>
        </p:nvGraphicFramePr>
        <p:xfrm>
          <a:off x="386080" y="768730"/>
          <a:ext cx="11379200" cy="5566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4358">
                  <a:extLst>
                    <a:ext uri="{9D8B030D-6E8A-4147-A177-3AD203B41FA5}">
                      <a16:colId xmlns:a16="http://schemas.microsoft.com/office/drawing/2014/main" val="10358115"/>
                    </a:ext>
                  </a:extLst>
                </a:gridCol>
                <a:gridCol w="7184842">
                  <a:extLst>
                    <a:ext uri="{9D8B030D-6E8A-4147-A177-3AD203B41FA5}">
                      <a16:colId xmlns:a16="http://schemas.microsoft.com/office/drawing/2014/main" val="579953499"/>
                    </a:ext>
                  </a:extLst>
                </a:gridCol>
              </a:tblGrid>
              <a:tr h="2755075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State </a:t>
                      </a:r>
                      <a:r>
                        <a:rPr lang="en-GB" sz="1800" u="sng" dirty="0">
                          <a:solidFill>
                            <a:schemeClr val="tx1"/>
                          </a:solidFill>
                        </a:rPr>
                        <a:t>3 functions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of the cardiovascular system.</a:t>
                      </a:r>
                    </a:p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State the long term effects of exercise on the </a:t>
                      </a:r>
                      <a:r>
                        <a:rPr lang="en-GB" sz="2000" u="sng" dirty="0">
                          <a:solidFill>
                            <a:schemeClr val="tx1"/>
                          </a:solidFill>
                        </a:rPr>
                        <a:t>cardiovascular system..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315737"/>
                  </a:ext>
                </a:extLst>
              </a:tr>
              <a:tr h="2755075">
                <a:tc>
                  <a:txBody>
                    <a:bodyPr/>
                    <a:lstStyle/>
                    <a:p>
                      <a:r>
                        <a:rPr lang="en-GB" sz="1600" b="1" dirty="0"/>
                        <a:t>Can you remember the composition of inspired versus expired air?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State the long term effects of exercise on the </a:t>
                      </a:r>
                      <a:r>
                        <a:rPr lang="en-GB" sz="2000" b="1" u="sng" dirty="0">
                          <a:solidFill>
                            <a:schemeClr val="tx1"/>
                          </a:solidFill>
                        </a:rPr>
                        <a:t>respiratory system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771699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4385928-9A85-472F-94A0-EEC205F5D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7350439"/>
              </p:ext>
            </p:extLst>
          </p:nvPr>
        </p:nvGraphicFramePr>
        <p:xfrm>
          <a:off x="501299" y="4351271"/>
          <a:ext cx="3960260" cy="1798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130">
                  <a:extLst>
                    <a:ext uri="{9D8B030D-6E8A-4147-A177-3AD203B41FA5}">
                      <a16:colId xmlns:a16="http://schemas.microsoft.com/office/drawing/2014/main" val="2995715041"/>
                    </a:ext>
                  </a:extLst>
                </a:gridCol>
                <a:gridCol w="1980130">
                  <a:extLst>
                    <a:ext uri="{9D8B030D-6E8A-4147-A177-3AD203B41FA5}">
                      <a16:colId xmlns:a16="http://schemas.microsoft.com/office/drawing/2014/main" val="1621573424"/>
                    </a:ext>
                  </a:extLst>
                </a:gridCol>
              </a:tblGrid>
              <a:tr h="77917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Inspired</a:t>
                      </a:r>
                    </a:p>
                    <a:p>
                      <a:pPr algn="ctr"/>
                      <a:r>
                        <a:rPr lang="en-GB" dirty="0"/>
                        <a:t>(breathed in)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Expired </a:t>
                      </a:r>
                    </a:p>
                    <a:p>
                      <a:pPr algn="ctr"/>
                      <a:r>
                        <a:rPr lang="en-GB" dirty="0"/>
                        <a:t>(breathed out)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779127"/>
                  </a:ext>
                </a:extLst>
              </a:tr>
              <a:tr h="1019175">
                <a:tc>
                  <a:txBody>
                    <a:bodyPr/>
                    <a:lstStyle/>
                    <a:p>
                      <a:r>
                        <a:rPr lang="en-GB" dirty="0"/>
                        <a:t>Nitrogen: </a:t>
                      </a:r>
                    </a:p>
                    <a:p>
                      <a:r>
                        <a:rPr lang="en-GB" dirty="0"/>
                        <a:t>Oxygen:</a:t>
                      </a:r>
                    </a:p>
                    <a:p>
                      <a:r>
                        <a:rPr lang="en-GB" dirty="0"/>
                        <a:t>Carbon dioxide: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Nitrogen: </a:t>
                      </a:r>
                    </a:p>
                    <a:p>
                      <a:r>
                        <a:rPr lang="en-GB" dirty="0"/>
                        <a:t>Oxygen:</a:t>
                      </a:r>
                    </a:p>
                    <a:p>
                      <a:r>
                        <a:rPr lang="en-GB" dirty="0"/>
                        <a:t>Carbon dioxide: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28616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ACCB5F7-C2ED-48C7-A2BE-65A14C972C29}"/>
              </a:ext>
            </a:extLst>
          </p:cNvPr>
          <p:cNvSpPr txBox="1"/>
          <p:nvPr/>
        </p:nvSpPr>
        <p:spPr>
          <a:xfrm>
            <a:off x="386079" y="6278880"/>
            <a:ext cx="11405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Challenge: How does the cardio and respiratory system work together?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59480" y="0"/>
            <a:ext cx="3626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u="sng" dirty="0" smtClean="0"/>
              <a:t>Do Now Activity </a:t>
            </a:r>
            <a:endParaRPr lang="en-US" sz="4000" b="1" u="sng" dirty="0"/>
          </a:p>
        </p:txBody>
      </p:sp>
    </p:spTree>
    <p:extLst>
      <p:ext uri="{BB962C8B-B14F-4D97-AF65-F5344CB8AC3E}">
        <p14:creationId xmlns:p14="http://schemas.microsoft.com/office/powerpoint/2010/main" val="60591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399" y="2040982"/>
            <a:ext cx="11633635" cy="143607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5400" dirty="0" smtClean="0"/>
              <a:t>What this looks like on a graph then…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373770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4" y="188300"/>
            <a:ext cx="11625593" cy="6549084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01299" y="3208617"/>
            <a:ext cx="3692899" cy="150403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29889" y="5215999"/>
            <a:ext cx="3692899" cy="150403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0243202" y="1391052"/>
            <a:ext cx="1771254" cy="1504038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641057" y="3147761"/>
            <a:ext cx="3423530" cy="1180529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956537" y="350942"/>
            <a:ext cx="2929007" cy="5847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NEED TO KNOW</a:t>
            </a:r>
            <a:endParaRPr lang="en-US" sz="3200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downlo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473" y="0"/>
            <a:ext cx="5604909" cy="4198272"/>
          </a:xfrm>
          <a:prstGeom prst="rect">
            <a:avLst/>
          </a:prstGeom>
          <a:ln>
            <a:solidFill>
              <a:srgbClr val="00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926840" y="2632141"/>
            <a:ext cx="407545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dirty="0" smtClean="0"/>
              <a:t>Lets break it down….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71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4" y="188300"/>
            <a:ext cx="11625593" cy="65490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21367" y="949062"/>
            <a:ext cx="10865669" cy="530277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356180" y="5325922"/>
            <a:ext cx="4687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these 2 lines between each </a:t>
            </a:r>
          </a:p>
          <a:p>
            <a:endParaRPr lang="en-US" dirty="0"/>
          </a:p>
          <a:p>
            <a:r>
              <a:rPr lang="en-US" dirty="0" smtClean="0"/>
              <a:t>A total of 7 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121367" y="5325922"/>
            <a:ext cx="1234813" cy="31287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1121367" y="5638800"/>
            <a:ext cx="1234813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938943" y="4747882"/>
            <a:ext cx="4048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this from margin line – margin line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505200" y="5325922"/>
            <a:ext cx="0" cy="92333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019950" y="1544847"/>
            <a:ext cx="40480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is your title!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250927" y="949063"/>
            <a:ext cx="0" cy="5957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470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4" y="188300"/>
            <a:ext cx="11625593" cy="65490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21368" y="949062"/>
            <a:ext cx="7714304" cy="53027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277600" y="1177892"/>
            <a:ext cx="709435" cy="507394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568165" y="1177892"/>
            <a:ext cx="709435" cy="242255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614781" y="949062"/>
            <a:ext cx="1472612" cy="265138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376952" y="4159432"/>
            <a:ext cx="1710440" cy="19140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0568166" y="4159432"/>
            <a:ext cx="1418869" cy="19140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8154457" y="4252224"/>
            <a:ext cx="3786893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b="1" u="sng" dirty="0" smtClean="0"/>
              <a:t>TOTAL LUNG CAPACITY: </a:t>
            </a:r>
            <a:endParaRPr lang="en-US" b="1" u="sng" dirty="0"/>
          </a:p>
          <a:p>
            <a:r>
              <a:rPr lang="en-US" dirty="0" smtClean="0"/>
              <a:t>The </a:t>
            </a:r>
            <a:r>
              <a:rPr lang="en-US" b="1" dirty="0"/>
              <a:t>total lung capacity</a:t>
            </a:r>
            <a:r>
              <a:rPr lang="en-US" dirty="0"/>
              <a:t> (TLC) is the most air that you can inspire into your </a:t>
            </a:r>
            <a:r>
              <a:rPr lang="en-US" b="1" dirty="0"/>
              <a:t>lungs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448963" y="1488927"/>
            <a:ext cx="1484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this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8376953" y="1858259"/>
            <a:ext cx="1428191" cy="2975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8187877" y="5467660"/>
            <a:ext cx="9169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Write this under the graph…  </a:t>
            </a:r>
          </a:p>
        </p:txBody>
      </p:sp>
      <p:cxnSp>
        <p:nvCxnSpPr>
          <p:cNvPr id="16" name="Straight Arrow Connector 15"/>
          <p:cNvCxnSpPr>
            <a:endCxn id="10" idx="0"/>
          </p:cNvCxnSpPr>
          <p:nvPr/>
        </p:nvCxnSpPr>
        <p:spPr>
          <a:xfrm flipH="1" flipV="1">
            <a:off x="11277601" y="4159432"/>
            <a:ext cx="200303" cy="27440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0364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4" y="188300"/>
            <a:ext cx="11625593" cy="65490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21368" y="949062"/>
            <a:ext cx="7714304" cy="530277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76952" y="1177892"/>
            <a:ext cx="1986248" cy="507394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76952" y="2576640"/>
            <a:ext cx="2446747" cy="36751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1277600" y="2560506"/>
            <a:ext cx="871451" cy="351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376952" y="4159432"/>
            <a:ext cx="1710440" cy="191407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4796852" y="2514516"/>
            <a:ext cx="5939535" cy="19389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u="sng" dirty="0" smtClean="0"/>
              <a:t>VITAL CAPACITY: </a:t>
            </a:r>
          </a:p>
          <a:p>
            <a:endParaRPr lang="en-US" sz="2400" b="1" u="sng" dirty="0"/>
          </a:p>
          <a:p>
            <a:r>
              <a:rPr lang="en-US" sz="2400" b="1" dirty="0"/>
              <a:t>Vital capacity</a:t>
            </a:r>
            <a:r>
              <a:rPr lang="en-US" sz="2400" dirty="0"/>
              <a:t> is the maximum amount of air a person can expel from the lungs after a maximum inhalation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48963" y="1488927"/>
            <a:ext cx="1484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this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8376952" y="1858259"/>
            <a:ext cx="1986248" cy="29757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10777919" y="3608018"/>
            <a:ext cx="1209117" cy="5563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65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4" y="188300"/>
            <a:ext cx="11625593" cy="654908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21368" y="949062"/>
            <a:ext cx="7714304" cy="4689738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376952" y="1177892"/>
            <a:ext cx="1986248" cy="5073946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376952" y="2576640"/>
            <a:ext cx="2446747" cy="285270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860928" y="1177892"/>
            <a:ext cx="2288123" cy="489561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376952" y="4159432"/>
            <a:ext cx="1710440" cy="147936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37631" y="3366805"/>
            <a:ext cx="5939535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u="sng" dirty="0" smtClean="0"/>
              <a:t>RESIDUAL VOLUME: </a:t>
            </a:r>
          </a:p>
          <a:p>
            <a:endParaRPr lang="en-US" sz="2400" b="1" u="sng" dirty="0"/>
          </a:p>
          <a:p>
            <a:r>
              <a:rPr lang="en-US" sz="2400" b="1" dirty="0"/>
              <a:t>Residual volume</a:t>
            </a:r>
            <a:r>
              <a:rPr lang="en-US" sz="2400" dirty="0"/>
              <a:t> (RV) is a lung </a:t>
            </a:r>
            <a:r>
              <a:rPr lang="en-US" sz="2400" b="1" dirty="0"/>
              <a:t>volume</a:t>
            </a:r>
            <a:r>
              <a:rPr lang="en-US" sz="2400" dirty="0"/>
              <a:t> representing the amount of air left in the lungs after a forced exhalation; this </a:t>
            </a:r>
            <a:r>
              <a:rPr lang="en-US" sz="2400" b="1" dirty="0"/>
              <a:t>volume</a:t>
            </a:r>
            <a:r>
              <a:rPr lang="en-US" sz="2400" dirty="0"/>
              <a:t> cannot be measured, only calculated.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448963" y="1488927"/>
            <a:ext cx="1484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this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7853931" y="1858259"/>
            <a:ext cx="523021" cy="378054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860929" y="3608018"/>
            <a:ext cx="2126108" cy="5563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75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4" y="188300"/>
            <a:ext cx="11625593" cy="65490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53547" y="1177892"/>
            <a:ext cx="10480088" cy="202450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53547" y="1506730"/>
            <a:ext cx="1484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Draw this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1828801" y="1858260"/>
            <a:ext cx="2636" cy="134413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153546" y="4564332"/>
            <a:ext cx="10750068" cy="167481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541122" y="3202394"/>
            <a:ext cx="8362492" cy="154598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964079" y="1053145"/>
            <a:ext cx="5939535" cy="23083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u="sng" dirty="0" smtClean="0"/>
              <a:t>TIDAL VOLUME: </a:t>
            </a:r>
          </a:p>
          <a:p>
            <a:endParaRPr lang="en-US" sz="2400" dirty="0" smtClean="0"/>
          </a:p>
          <a:p>
            <a:r>
              <a:rPr lang="en-US" sz="2400" dirty="0" smtClean="0"/>
              <a:t>The amount of air breathed in or out during normal breathing</a:t>
            </a:r>
          </a:p>
          <a:p>
            <a:endParaRPr lang="en-US" sz="2400" dirty="0"/>
          </a:p>
          <a:p>
            <a:r>
              <a:rPr lang="en-US" sz="2400" dirty="0" smtClean="0"/>
              <a:t>This increases during exercise – why?</a:t>
            </a:r>
          </a:p>
        </p:txBody>
      </p:sp>
    </p:spTree>
    <p:extLst>
      <p:ext uri="{BB962C8B-B14F-4D97-AF65-F5344CB8AC3E}">
        <p14:creationId xmlns:p14="http://schemas.microsoft.com/office/powerpoint/2010/main" val="273771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44" y="188300"/>
            <a:ext cx="11625593" cy="65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45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65760" y="3364994"/>
            <a:ext cx="11292840" cy="847136"/>
          </a:xfrm>
          <a:prstGeom prst="rect">
            <a:avLst/>
          </a:prstGeom>
          <a:solidFill>
            <a:srgbClr val="B7D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/>
          <p:cNvSpPr/>
          <p:nvPr/>
        </p:nvSpPr>
        <p:spPr>
          <a:xfrm>
            <a:off x="365760" y="2027812"/>
            <a:ext cx="11292840" cy="1067931"/>
          </a:xfrm>
          <a:prstGeom prst="rect">
            <a:avLst/>
          </a:prstGeom>
          <a:solidFill>
            <a:srgbClr val="B7DEE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40123" y="862720"/>
            <a:ext cx="6923597" cy="6742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400" b="1" u="sng" dirty="0"/>
              <a:t>Energy</a:t>
            </a:r>
            <a:r>
              <a:rPr lang="en-GB" sz="4000" dirty="0"/>
              <a:t>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153253" y="2518667"/>
            <a:ext cx="7010400" cy="490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Glucose + oxygen -----Energy + CO2 + water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158231" y="3705593"/>
            <a:ext cx="7010400" cy="490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Glucose -----Energy + lactic acid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5760" y="2027812"/>
            <a:ext cx="7010400" cy="490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bg1"/>
                </a:solidFill>
              </a:rPr>
              <a:t>Aerobic Respiration -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365760" y="1536956"/>
            <a:ext cx="11430000" cy="490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The muscles and liver store glucose (main source of energy from food) 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521711" y="3364995"/>
            <a:ext cx="7010400" cy="4908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 dirty="0">
                <a:solidFill>
                  <a:schemeClr val="accent4"/>
                </a:solidFill>
              </a:rPr>
              <a:t>Anaerobic Respiration -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8572637" y="3536314"/>
            <a:ext cx="423295" cy="3195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 txBox="1">
            <a:spLocks/>
          </p:cNvSpPr>
          <p:nvPr/>
        </p:nvSpPr>
        <p:spPr>
          <a:xfrm>
            <a:off x="7606736" y="3050798"/>
            <a:ext cx="4189956" cy="5629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400" dirty="0">
                <a:solidFill>
                  <a:srgbClr val="FF0000"/>
                </a:solidFill>
              </a:rPr>
              <a:t>Is toxic!, </a:t>
            </a:r>
            <a:r>
              <a:rPr lang="en-GB" sz="1400" dirty="0"/>
              <a:t>causes muscle ache, cramps eventually stopping them from working!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29515" y="4517872"/>
            <a:ext cx="33825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u="sng" dirty="0">
                <a:solidFill>
                  <a:srgbClr val="000000"/>
                </a:solidFill>
              </a:rPr>
              <a:t>Fats</a:t>
            </a:r>
            <a:r>
              <a:rPr lang="en-GB" sz="2000" dirty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en-GB" sz="2000" dirty="0">
                <a:solidFill>
                  <a:srgbClr val="7030A0"/>
                </a:solidFill>
              </a:rPr>
              <a:t>Fuel source for aerobic activity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92153" y="4364997"/>
            <a:ext cx="5280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u="sng" dirty="0"/>
              <a:t>Carbohydrates</a:t>
            </a:r>
            <a:r>
              <a:rPr lang="en-GB" sz="2000" dirty="0">
                <a:solidFill>
                  <a:srgbClr val="7030A0"/>
                </a:solidFill>
              </a:rPr>
              <a:t>:</a:t>
            </a:r>
          </a:p>
          <a:p>
            <a:pPr algn="ctr"/>
            <a:r>
              <a:rPr lang="en-GB" sz="2000" dirty="0">
                <a:solidFill>
                  <a:srgbClr val="7030A0"/>
                </a:solidFill>
              </a:rPr>
              <a:t>Fuel source for anaerobic and aerobic activity  </a:t>
            </a: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173597" y="5723167"/>
            <a:ext cx="11759323" cy="928673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000" dirty="0">
                <a:solidFill>
                  <a:srgbClr val="3366FF"/>
                </a:solidFill>
              </a:rPr>
              <a:t>The amount of oxygen needed at the end of a physical activity to break down lactic acid. Often after a 400m race lactic acid is build up as oxygen is not being used. Oxygen is repaid through deep gasping breaths at the end of exercise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85800" y="5135560"/>
            <a:ext cx="10515600" cy="651749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300" b="1" u="sng" dirty="0"/>
              <a:t>Oxygen debt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3598" y="211861"/>
            <a:ext cx="11819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QUICKLY TALKING THROUGH THIS….. We will come back to this a lot next BUT will touch on it quickly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817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5" grpId="0"/>
      <p:bldP spid="6" grpId="0"/>
      <p:bldP spid="7" grpId="0"/>
      <p:bldP spid="8" grpId="0"/>
      <p:bldP spid="9" grpId="0"/>
      <p:bldP spid="10" grpId="0"/>
      <p:bldP spid="15" grpId="0"/>
      <p:bldP spid="19" grpId="0"/>
      <p:bldP spid="21" grpId="0"/>
      <p:bldP spid="16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24C79-1246-48BC-A6B2-CCF751FC60D0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en-GB" b="1" dirty="0"/>
              <a:t>How both cardiovascular and respiratory system work together.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67931-2B82-40BB-B9A2-ACF850DBAA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325563"/>
          </a:xfrm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/>
              <a:t>During exercise more oxygen is delivered to the muscles than normal, extra carbon dioxide is taken away to be breathed out. Both systems work together to make this happen.</a:t>
            </a:r>
          </a:p>
        </p:txBody>
      </p:sp>
      <p:pic>
        <p:nvPicPr>
          <p:cNvPr id="4" name="Picture 3" descr="hqdefault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63" b="27916"/>
          <a:stretch/>
        </p:blipFill>
        <p:spPr>
          <a:xfrm>
            <a:off x="2716934" y="3743386"/>
            <a:ext cx="6096000" cy="2607002"/>
          </a:xfrm>
          <a:prstGeom prst="rect">
            <a:avLst/>
          </a:prstGeom>
          <a:ln w="76200" cmpd="sng"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38384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22CB9EE-114F-47B4-B77B-5E26C3E6E08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86080" y="768730"/>
          <a:ext cx="11379200" cy="55668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4358">
                  <a:extLst>
                    <a:ext uri="{9D8B030D-6E8A-4147-A177-3AD203B41FA5}">
                      <a16:colId xmlns:a16="http://schemas.microsoft.com/office/drawing/2014/main" val="10358115"/>
                    </a:ext>
                  </a:extLst>
                </a:gridCol>
                <a:gridCol w="7184842">
                  <a:extLst>
                    <a:ext uri="{9D8B030D-6E8A-4147-A177-3AD203B41FA5}">
                      <a16:colId xmlns:a16="http://schemas.microsoft.com/office/drawing/2014/main" val="579953499"/>
                    </a:ext>
                  </a:extLst>
                </a:gridCol>
              </a:tblGrid>
              <a:tr h="2755075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State </a:t>
                      </a:r>
                      <a:r>
                        <a:rPr lang="en-GB" sz="1800" u="sng" dirty="0">
                          <a:solidFill>
                            <a:schemeClr val="tx1"/>
                          </a:solidFill>
                        </a:rPr>
                        <a:t>3 functions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of the cardiovascular system.</a:t>
                      </a:r>
                    </a:p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State the long term effects of exercise on the </a:t>
                      </a:r>
                      <a:r>
                        <a:rPr lang="en-GB" sz="2000" u="sng" dirty="0">
                          <a:solidFill>
                            <a:schemeClr val="tx1"/>
                          </a:solidFill>
                        </a:rPr>
                        <a:t>cardiovascular system..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315737"/>
                  </a:ext>
                </a:extLst>
              </a:tr>
              <a:tr h="2755075">
                <a:tc>
                  <a:txBody>
                    <a:bodyPr/>
                    <a:lstStyle/>
                    <a:p>
                      <a:r>
                        <a:rPr lang="en-GB" sz="1600" b="1" dirty="0"/>
                        <a:t>Can you remember the composition of inspired versus expired air?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>
                          <a:solidFill>
                            <a:schemeClr val="tx1"/>
                          </a:solidFill>
                        </a:rPr>
                        <a:t>State the long term effects of exercise on the </a:t>
                      </a:r>
                      <a:r>
                        <a:rPr lang="en-GB" sz="2000" b="1" u="sng" dirty="0">
                          <a:solidFill>
                            <a:schemeClr val="tx1"/>
                          </a:solidFill>
                        </a:rPr>
                        <a:t>respiratory system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771699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4385928-9A85-472F-94A0-EEC205F5D3C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1299" y="4351271"/>
          <a:ext cx="3960260" cy="17983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0130">
                  <a:extLst>
                    <a:ext uri="{9D8B030D-6E8A-4147-A177-3AD203B41FA5}">
                      <a16:colId xmlns:a16="http://schemas.microsoft.com/office/drawing/2014/main" val="2995715041"/>
                    </a:ext>
                  </a:extLst>
                </a:gridCol>
                <a:gridCol w="1980130">
                  <a:extLst>
                    <a:ext uri="{9D8B030D-6E8A-4147-A177-3AD203B41FA5}">
                      <a16:colId xmlns:a16="http://schemas.microsoft.com/office/drawing/2014/main" val="1621573424"/>
                    </a:ext>
                  </a:extLst>
                </a:gridCol>
              </a:tblGrid>
              <a:tr h="779173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Inspired</a:t>
                      </a:r>
                    </a:p>
                    <a:p>
                      <a:pPr algn="ctr"/>
                      <a:r>
                        <a:rPr lang="en-GB" dirty="0"/>
                        <a:t>(breathed in)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Expired </a:t>
                      </a:r>
                    </a:p>
                    <a:p>
                      <a:pPr algn="ctr"/>
                      <a:r>
                        <a:rPr lang="en-GB" dirty="0"/>
                        <a:t>(breathed out)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779127"/>
                  </a:ext>
                </a:extLst>
              </a:tr>
              <a:tr h="1019175">
                <a:tc>
                  <a:txBody>
                    <a:bodyPr/>
                    <a:lstStyle/>
                    <a:p>
                      <a:r>
                        <a:rPr lang="en-GB" dirty="0"/>
                        <a:t>Nitrogen: </a:t>
                      </a:r>
                    </a:p>
                    <a:p>
                      <a:r>
                        <a:rPr lang="en-GB" dirty="0"/>
                        <a:t>Oxygen:</a:t>
                      </a:r>
                    </a:p>
                    <a:p>
                      <a:r>
                        <a:rPr lang="en-GB" dirty="0"/>
                        <a:t>Carbon dioxide: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Nitrogen: </a:t>
                      </a:r>
                    </a:p>
                    <a:p>
                      <a:r>
                        <a:rPr lang="en-GB" dirty="0"/>
                        <a:t>Oxygen:</a:t>
                      </a:r>
                    </a:p>
                    <a:p>
                      <a:r>
                        <a:rPr lang="en-GB" dirty="0"/>
                        <a:t>Carbon dioxide: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7286162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CACCB5F7-C2ED-48C7-A2BE-65A14C972C29}"/>
              </a:ext>
            </a:extLst>
          </p:cNvPr>
          <p:cNvSpPr txBox="1"/>
          <p:nvPr/>
        </p:nvSpPr>
        <p:spPr>
          <a:xfrm>
            <a:off x="386079" y="6278880"/>
            <a:ext cx="11405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Challenge: How does the cardio and respiratory system work together?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59480" y="0"/>
            <a:ext cx="36268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 Now Activity </a:t>
            </a:r>
            <a:endParaRPr kumimoji="0" lang="en-US" sz="40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052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EA808F7-F50A-4B23-B6D8-910250806B56}"/>
              </a:ext>
            </a:extLst>
          </p:cNvPr>
          <p:cNvSpPr txBox="1"/>
          <p:nvPr/>
        </p:nvSpPr>
        <p:spPr>
          <a:xfrm>
            <a:off x="711200" y="1384300"/>
            <a:ext cx="5384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More O2 delivered</a:t>
            </a:r>
          </a:p>
          <a:p>
            <a:endParaRPr lang="en-GB" sz="2800" dirty="0"/>
          </a:p>
          <a:p>
            <a:r>
              <a:rPr lang="en-GB" sz="2800" dirty="0"/>
              <a:t>Breathing rate and depth increases, to allow more oxygen to be delivered to the alveoli in the lungs.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Cardiac output increases so blood passes through the lungs at a faster rate collecting extra O2 from the alveoli. This is taken to the muscles.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6CFFD8-D9F0-482F-AFBC-130233D7A82A}"/>
              </a:ext>
            </a:extLst>
          </p:cNvPr>
          <p:cNvSpPr txBox="1"/>
          <p:nvPr/>
        </p:nvSpPr>
        <p:spPr>
          <a:xfrm>
            <a:off x="6642100" y="1409700"/>
            <a:ext cx="4673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/>
              <a:t>More CO2 is removed</a:t>
            </a:r>
          </a:p>
          <a:p>
            <a:endParaRPr lang="en-GB" sz="2800" dirty="0"/>
          </a:p>
          <a:p>
            <a:r>
              <a:rPr lang="en-GB" sz="2800" dirty="0"/>
              <a:t>Increased CO output means that the blood can transport CO2 from the muscles to the lungs more quickly</a:t>
            </a:r>
          </a:p>
          <a:p>
            <a:endParaRPr lang="en-GB" sz="2800" dirty="0"/>
          </a:p>
          <a:p>
            <a:r>
              <a:rPr lang="en-GB" sz="2800" dirty="0"/>
              <a:t>Moving back into the alveoli, the higher breathing rate and depth allow it to be breathed out quickly.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BA5055-F0D1-4849-98BA-1C9F276176D8}"/>
              </a:ext>
            </a:extLst>
          </p:cNvPr>
          <p:cNvSpPr txBox="1"/>
          <p:nvPr/>
        </p:nvSpPr>
        <p:spPr>
          <a:xfrm>
            <a:off x="5499100" y="139700"/>
            <a:ext cx="35179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Cardiovascular system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6394C8-5047-461B-A187-BA1D269DF328}"/>
              </a:ext>
            </a:extLst>
          </p:cNvPr>
          <p:cNvSpPr txBox="1"/>
          <p:nvPr/>
        </p:nvSpPr>
        <p:spPr>
          <a:xfrm>
            <a:off x="876300" y="520700"/>
            <a:ext cx="3276600" cy="523220"/>
          </a:xfrm>
          <a:prstGeom prst="rect">
            <a:avLst/>
          </a:prstGeom>
          <a:solidFill>
            <a:schemeClr val="bg2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Respiratory system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3415810-AA23-446A-AB6D-269554FAC70F}"/>
              </a:ext>
            </a:extLst>
          </p:cNvPr>
          <p:cNvCxnSpPr/>
          <p:nvPr/>
        </p:nvCxnSpPr>
        <p:spPr>
          <a:xfrm>
            <a:off x="3898900" y="1043920"/>
            <a:ext cx="2743200" cy="35407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1B72A07-3593-4E17-A625-F9532FEDA851}"/>
              </a:ext>
            </a:extLst>
          </p:cNvPr>
          <p:cNvCxnSpPr/>
          <p:nvPr/>
        </p:nvCxnSpPr>
        <p:spPr>
          <a:xfrm>
            <a:off x="3632200" y="1043920"/>
            <a:ext cx="0" cy="12674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86EE1A1-63AC-42CA-9D40-85DDC0656767}"/>
              </a:ext>
            </a:extLst>
          </p:cNvPr>
          <p:cNvCxnSpPr/>
          <p:nvPr/>
        </p:nvCxnSpPr>
        <p:spPr>
          <a:xfrm flipH="1">
            <a:off x="5308600" y="662920"/>
            <a:ext cx="914400" cy="37058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487C343-1C1E-4ACA-B925-39CDE4409DC9}"/>
              </a:ext>
            </a:extLst>
          </p:cNvPr>
          <p:cNvCxnSpPr/>
          <p:nvPr/>
        </p:nvCxnSpPr>
        <p:spPr>
          <a:xfrm>
            <a:off x="8305800" y="662920"/>
            <a:ext cx="0" cy="164848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D85D160-3A4C-4F67-A819-466F3F551FE9}"/>
              </a:ext>
            </a:extLst>
          </p:cNvPr>
          <p:cNvSpPr txBox="1"/>
          <p:nvPr/>
        </p:nvSpPr>
        <p:spPr>
          <a:xfrm>
            <a:off x="10274309" y="139700"/>
            <a:ext cx="1816088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/>
              <a:t>Cardiac Output: is the amount of blood pumped from the heart in 1 minute.</a:t>
            </a:r>
          </a:p>
        </p:txBody>
      </p:sp>
    </p:spTree>
    <p:extLst>
      <p:ext uri="{BB962C8B-B14F-4D97-AF65-F5344CB8AC3E}">
        <p14:creationId xmlns:p14="http://schemas.microsoft.com/office/powerpoint/2010/main" val="2010081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89523" y="183827"/>
            <a:ext cx="74783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PRINTING THE REVISION BOOKLET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263636" y="1002693"/>
            <a:ext cx="921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Steps …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20378" y="1749712"/>
            <a:ext cx="9479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K Drive – PE – GCSE PE – Revision Pack</a:t>
            </a:r>
            <a:endParaRPr lang="en-GB" sz="40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57998"/>
          <a:stretch/>
        </p:blipFill>
        <p:spPr>
          <a:xfrm>
            <a:off x="264498" y="2488134"/>
            <a:ext cx="5121369" cy="3810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59285"/>
          <a:stretch/>
        </p:blipFill>
        <p:spPr>
          <a:xfrm>
            <a:off x="6659217" y="2745043"/>
            <a:ext cx="5358653" cy="411295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186152" y="3962400"/>
            <a:ext cx="725214" cy="4309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/>
        </p:nvSpPr>
        <p:spPr>
          <a:xfrm>
            <a:off x="8975935" y="4801521"/>
            <a:ext cx="746133" cy="5272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7168055" y="2457598"/>
            <a:ext cx="2170488" cy="234392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2911366" y="2313876"/>
            <a:ext cx="2626507" cy="164852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43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22CB9EE-114F-47B4-B77B-5E26C3E6E0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1994309"/>
              </p:ext>
            </p:extLst>
          </p:nvPr>
        </p:nvGraphicFramePr>
        <p:xfrm>
          <a:off x="76200" y="325120"/>
          <a:ext cx="12020550" cy="60934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30758">
                  <a:extLst>
                    <a:ext uri="{9D8B030D-6E8A-4147-A177-3AD203B41FA5}">
                      <a16:colId xmlns:a16="http://schemas.microsoft.com/office/drawing/2014/main" val="10358115"/>
                    </a:ext>
                  </a:extLst>
                </a:gridCol>
                <a:gridCol w="7589792">
                  <a:extLst>
                    <a:ext uri="{9D8B030D-6E8A-4147-A177-3AD203B41FA5}">
                      <a16:colId xmlns:a16="http://schemas.microsoft.com/office/drawing/2014/main" val="579953499"/>
                    </a:ext>
                  </a:extLst>
                </a:gridCol>
              </a:tblGrid>
              <a:tr h="2364613">
                <a:tc>
                  <a:txBody>
                    <a:bodyPr/>
                    <a:lstStyle/>
                    <a:p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State </a:t>
                      </a:r>
                      <a:r>
                        <a:rPr lang="en-GB" sz="1800" u="sng" dirty="0">
                          <a:solidFill>
                            <a:schemeClr val="tx1"/>
                          </a:solidFill>
                        </a:rPr>
                        <a:t>3 functions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</a:rPr>
                        <a:t>of the cardiovascular system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GB" sz="18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dirty="0">
                          <a:solidFill>
                            <a:schemeClr val="tx1"/>
                          </a:solidFill>
                        </a:rPr>
                        <a:t>State the long term effects of exercise on the </a:t>
                      </a:r>
                      <a:r>
                        <a:rPr lang="en-GB" sz="2000" u="sng" dirty="0">
                          <a:solidFill>
                            <a:schemeClr val="tx1"/>
                          </a:solidFill>
                        </a:rPr>
                        <a:t>cardiovascular system..</a:t>
                      </a:r>
                    </a:p>
                    <a:p>
                      <a:endParaRPr lang="en-GB" sz="20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20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20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20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20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20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20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2000" u="sng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GB" sz="2000" u="sng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315737"/>
                  </a:ext>
                </a:extLst>
              </a:tr>
              <a:tr h="2976880">
                <a:tc>
                  <a:txBody>
                    <a:bodyPr/>
                    <a:lstStyle/>
                    <a:p>
                      <a:r>
                        <a:rPr lang="en-GB" sz="1600" b="1" dirty="0"/>
                        <a:t>Can you remember the composition of inspired versus expired air?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dirty="0">
                          <a:solidFill>
                            <a:schemeClr val="tx1"/>
                          </a:solidFill>
                        </a:rPr>
                        <a:t>State the long term effects of exercise on the </a:t>
                      </a:r>
                      <a:r>
                        <a:rPr lang="en-GB" sz="1800" b="1" u="sng" dirty="0">
                          <a:solidFill>
                            <a:schemeClr val="tx1"/>
                          </a:solidFill>
                        </a:rPr>
                        <a:t>respiratory system</a:t>
                      </a:r>
                    </a:p>
                    <a:p>
                      <a:endParaRPr lang="en-GB" sz="2000" b="1" u="sng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3771699"/>
                  </a:ext>
                </a:extLst>
              </a:tr>
            </a:tbl>
          </a:graphicData>
        </a:graphic>
      </p:graphicFrame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84385928-9A85-472F-94A0-EEC205F5D3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8837338"/>
              </p:ext>
            </p:extLst>
          </p:nvPr>
        </p:nvGraphicFramePr>
        <p:xfrm>
          <a:off x="0" y="4219879"/>
          <a:ext cx="4324350" cy="23431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175">
                  <a:extLst>
                    <a:ext uri="{9D8B030D-6E8A-4147-A177-3AD203B41FA5}">
                      <a16:colId xmlns:a16="http://schemas.microsoft.com/office/drawing/2014/main" val="2995715041"/>
                    </a:ext>
                  </a:extLst>
                </a:gridCol>
                <a:gridCol w="2162175">
                  <a:extLst>
                    <a:ext uri="{9D8B030D-6E8A-4147-A177-3AD203B41FA5}">
                      <a16:colId xmlns:a16="http://schemas.microsoft.com/office/drawing/2014/main" val="1621573424"/>
                    </a:ext>
                  </a:extLst>
                </a:gridCol>
              </a:tblGrid>
              <a:tr h="964827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Inspired</a:t>
                      </a:r>
                    </a:p>
                    <a:p>
                      <a:pPr algn="ctr"/>
                      <a:r>
                        <a:rPr lang="en-GB" dirty="0"/>
                        <a:t>(breathed in)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Expired </a:t>
                      </a:r>
                    </a:p>
                    <a:p>
                      <a:pPr algn="ctr"/>
                      <a:r>
                        <a:rPr lang="en-GB" dirty="0"/>
                        <a:t>(breathed out)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1779127"/>
                  </a:ext>
                </a:extLst>
              </a:tr>
              <a:tr h="1378323">
                <a:tc>
                  <a:txBody>
                    <a:bodyPr/>
                    <a:lstStyle/>
                    <a:p>
                      <a:r>
                        <a:rPr lang="en-GB" dirty="0"/>
                        <a:t>Nitrogen: 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79%</a:t>
                      </a:r>
                    </a:p>
                    <a:p>
                      <a:r>
                        <a:rPr lang="en-GB" dirty="0"/>
                        <a:t>Oxygen: 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21%</a:t>
                      </a:r>
                    </a:p>
                    <a:p>
                      <a:r>
                        <a:rPr lang="en-GB" dirty="0"/>
                        <a:t>Carbon dioxide: 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Nitrogen: 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79%</a:t>
                      </a:r>
                    </a:p>
                    <a:p>
                      <a:r>
                        <a:rPr lang="en-GB" dirty="0"/>
                        <a:t>Oxygen: 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16%</a:t>
                      </a:r>
                    </a:p>
                    <a:p>
                      <a:r>
                        <a:rPr lang="en-GB" dirty="0"/>
                        <a:t>Carbon dioxide: </a:t>
                      </a:r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27286162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561817" y="988247"/>
            <a:ext cx="7435929" cy="1770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685800" eaLnBrk="0" fontAlgn="base" hangingPunct="0">
              <a:lnSpc>
                <a:spcPct val="5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b="1" dirty="0">
                <a:solidFill>
                  <a:srgbClr val="70AD47"/>
                </a:solidFill>
              </a:rPr>
              <a:t>Decreased resting </a:t>
            </a:r>
            <a:r>
              <a:rPr lang="en-GB" altLang="en-US" sz="1600" b="1" dirty="0" smtClean="0">
                <a:solidFill>
                  <a:srgbClr val="70AD47"/>
                </a:solidFill>
              </a:rPr>
              <a:t>HR</a:t>
            </a:r>
          </a:p>
          <a:p>
            <a:pPr marL="171450" lvl="0" indent="-171450" defTabSz="685800" eaLnBrk="0" fontAlgn="base" hangingPunct="0">
              <a:lnSpc>
                <a:spcPct val="5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b="1" dirty="0" smtClean="0">
                <a:solidFill>
                  <a:srgbClr val="70AD47"/>
                </a:solidFill>
              </a:rPr>
              <a:t>Hypertrophy of the heart</a:t>
            </a:r>
            <a:endParaRPr lang="en-GB" altLang="en-US" sz="1600" b="1" dirty="0">
              <a:solidFill>
                <a:srgbClr val="70AD47"/>
              </a:solidFill>
            </a:endParaRPr>
          </a:p>
          <a:p>
            <a:pPr marL="171450" lvl="0" indent="-171450" defTabSz="685800" eaLnBrk="0" fontAlgn="base" hangingPunct="0">
              <a:lnSpc>
                <a:spcPct val="5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 smtClean="0">
                <a:solidFill>
                  <a:srgbClr val="70AD47"/>
                </a:solidFill>
              </a:rPr>
              <a:t>Increased Heart </a:t>
            </a:r>
            <a:r>
              <a:rPr lang="en-GB" altLang="en-US" sz="1600" dirty="0">
                <a:solidFill>
                  <a:srgbClr val="70AD47"/>
                </a:solidFill>
              </a:rPr>
              <a:t>recovery rate </a:t>
            </a:r>
          </a:p>
          <a:p>
            <a:pPr marL="171450" lvl="0" indent="-171450" defTabSz="685800" eaLnBrk="0" fontAlgn="base" hangingPunct="0">
              <a:lnSpc>
                <a:spcPct val="5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rgbClr val="70AD47"/>
                </a:solidFill>
              </a:rPr>
              <a:t>Increased SV (mention </a:t>
            </a:r>
            <a:r>
              <a:rPr lang="en-GB" altLang="en-US" sz="1600" dirty="0" smtClean="0">
                <a:solidFill>
                  <a:srgbClr val="70AD47"/>
                </a:solidFill>
              </a:rPr>
              <a:t>hypertrophy </a:t>
            </a:r>
            <a:r>
              <a:rPr lang="en-GB" altLang="en-US" sz="1600" dirty="0">
                <a:solidFill>
                  <a:srgbClr val="70AD47"/>
                </a:solidFill>
              </a:rPr>
              <a:t>of heart muscle)</a:t>
            </a:r>
          </a:p>
          <a:p>
            <a:pPr marL="171450" lvl="0" indent="-171450" defTabSz="685800" eaLnBrk="0" fontAlgn="base" hangingPunct="0">
              <a:lnSpc>
                <a:spcPct val="5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rgbClr val="70AD47"/>
                </a:solidFill>
              </a:rPr>
              <a:t>CO increase </a:t>
            </a:r>
          </a:p>
          <a:p>
            <a:pPr marL="171450" lvl="0" indent="-171450" defTabSz="685800" eaLnBrk="0" fontAlgn="base" hangingPunct="0">
              <a:lnSpc>
                <a:spcPct val="5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rgbClr val="70AD47"/>
                </a:solidFill>
              </a:rPr>
              <a:t>Blood Pressure reduces </a:t>
            </a:r>
          </a:p>
          <a:p>
            <a:pPr marL="171450" lvl="0" indent="-171450" defTabSz="685800" eaLnBrk="0" fontAlgn="base" hangingPunct="0">
              <a:lnSpc>
                <a:spcPct val="5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GB" altLang="en-US" sz="1600" dirty="0">
                <a:solidFill>
                  <a:srgbClr val="70AD47"/>
                </a:solidFill>
              </a:rPr>
              <a:t>Healthy veins and arteries</a:t>
            </a:r>
          </a:p>
          <a:p>
            <a:pPr marL="171450" lvl="0" indent="-171450" defTabSz="685800" eaLnBrk="0" fontAlgn="base" hangingPunct="0">
              <a:lnSpc>
                <a:spcPct val="50000"/>
              </a:lnSpc>
              <a:spcBef>
                <a:spcPts val="750"/>
              </a:spcBef>
              <a:spcAft>
                <a:spcPct val="0"/>
              </a:spcAft>
              <a:defRPr/>
            </a:pPr>
            <a:r>
              <a:rPr lang="en-GB" altLang="en-US" sz="1600" dirty="0">
                <a:solidFill>
                  <a:srgbClr val="70AD47"/>
                </a:solidFill>
              </a:rPr>
              <a:t>	(link to a decrease risk </a:t>
            </a:r>
            <a:r>
              <a:rPr lang="en-GB" altLang="en-US" sz="1600" dirty="0" smtClean="0">
                <a:solidFill>
                  <a:srgbClr val="70AD47"/>
                </a:solidFill>
              </a:rPr>
              <a:t> </a:t>
            </a:r>
            <a:r>
              <a:rPr lang="en-GB" altLang="en-US" sz="1600" dirty="0">
                <a:solidFill>
                  <a:srgbClr val="70AD47"/>
                </a:solidFill>
              </a:rPr>
              <a:t>of heart decrease)</a:t>
            </a:r>
            <a:endParaRPr lang="en-GB" sz="1600" u="sng" dirty="0">
              <a:solidFill>
                <a:srgbClr val="70AD47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90598" y="1198202"/>
            <a:ext cx="3318492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>
              <a:solidFill>
                <a:schemeClr val="accent6"/>
              </a:solidFill>
            </a:endParaRPr>
          </a:p>
          <a:p>
            <a:r>
              <a:rPr lang="en-GB" dirty="0">
                <a:solidFill>
                  <a:schemeClr val="accent6"/>
                </a:solidFill>
              </a:rPr>
              <a:t>1    Transportation </a:t>
            </a:r>
          </a:p>
          <a:p>
            <a:endParaRPr lang="en-GB" dirty="0">
              <a:solidFill>
                <a:schemeClr val="accent6"/>
              </a:solidFill>
            </a:endParaRPr>
          </a:p>
          <a:p>
            <a:r>
              <a:rPr lang="en-GB" dirty="0">
                <a:solidFill>
                  <a:schemeClr val="accent6"/>
                </a:solidFill>
              </a:rPr>
              <a:t>2    Protection</a:t>
            </a:r>
          </a:p>
          <a:p>
            <a:endParaRPr lang="en-GB" dirty="0">
              <a:solidFill>
                <a:schemeClr val="accent6"/>
              </a:solidFill>
            </a:endParaRPr>
          </a:p>
          <a:p>
            <a:r>
              <a:rPr lang="en-GB" dirty="0">
                <a:solidFill>
                  <a:schemeClr val="accent6"/>
                </a:solidFill>
              </a:rPr>
              <a:t>3   Regulate temperature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51895" y="4054924"/>
            <a:ext cx="7372745" cy="18189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r>
              <a:rPr lang="en-GB" altLang="en-US" b="1" dirty="0">
                <a:solidFill>
                  <a:srgbClr val="70AD47"/>
                </a:solidFill>
                <a:latin typeface="Calibri" panose="020F0502020204030204" pitchFamily="34" charset="0"/>
              </a:rPr>
              <a:t>Increased number </a:t>
            </a:r>
            <a:r>
              <a:rPr lang="en-GB" altLang="en-US" dirty="0">
                <a:solidFill>
                  <a:srgbClr val="70AD47"/>
                </a:solidFill>
                <a:latin typeface="Calibri" panose="020F0502020204030204" pitchFamily="34" charset="0"/>
              </a:rPr>
              <a:t>of </a:t>
            </a:r>
            <a:r>
              <a:rPr lang="en-GB" altLang="en-US" b="1" dirty="0">
                <a:solidFill>
                  <a:srgbClr val="70AD47"/>
                </a:solidFill>
                <a:latin typeface="Calibri" panose="020F0502020204030204" pitchFamily="34" charset="0"/>
              </a:rPr>
              <a:t>alveoli</a:t>
            </a:r>
            <a:r>
              <a:rPr lang="en-GB" altLang="en-US" dirty="0">
                <a:solidFill>
                  <a:srgbClr val="70AD47"/>
                </a:solidFill>
                <a:latin typeface="Calibri" panose="020F0502020204030204" pitchFamily="34" charset="0"/>
              </a:rPr>
              <a:t> – you can take in more air and extract oxygen more </a:t>
            </a:r>
            <a:r>
              <a:rPr lang="en-GB" altLang="en-US" dirty="0" smtClean="0">
                <a:solidFill>
                  <a:srgbClr val="70AD47"/>
                </a:solidFill>
                <a:latin typeface="Calibri" panose="020F0502020204030204" pitchFamily="34" charset="0"/>
              </a:rPr>
              <a:t>effectively</a:t>
            </a:r>
            <a:endParaRPr lang="en-GB" altLang="en-US" dirty="0">
              <a:solidFill>
                <a:srgbClr val="70AD47"/>
              </a:solidFill>
              <a:latin typeface="Calibri" panose="020F0502020204030204" pitchFamily="34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r>
              <a:rPr lang="en-GB" altLang="en-US" b="1" dirty="0">
                <a:solidFill>
                  <a:srgbClr val="70AD47"/>
                </a:solidFill>
                <a:latin typeface="Calibri" panose="020F0502020204030204" pitchFamily="34" charset="0"/>
              </a:rPr>
              <a:t>Increased strength </a:t>
            </a:r>
            <a:r>
              <a:rPr lang="en-GB" altLang="en-US" dirty="0">
                <a:solidFill>
                  <a:srgbClr val="70AD47"/>
                </a:solidFill>
                <a:latin typeface="Calibri" panose="020F0502020204030204" pitchFamily="34" charset="0"/>
              </a:rPr>
              <a:t>of </a:t>
            </a:r>
            <a:r>
              <a:rPr lang="en-GB" altLang="en-US" b="1" dirty="0">
                <a:solidFill>
                  <a:srgbClr val="70AD47"/>
                </a:solidFill>
                <a:latin typeface="Calibri" panose="020F0502020204030204" pitchFamily="34" charset="0"/>
              </a:rPr>
              <a:t>intercostal muscles </a:t>
            </a:r>
            <a:r>
              <a:rPr lang="en-GB" altLang="en-US" dirty="0">
                <a:solidFill>
                  <a:srgbClr val="70AD47"/>
                </a:solidFill>
                <a:latin typeface="Calibri" panose="020F0502020204030204" pitchFamily="34" charset="0"/>
              </a:rPr>
              <a:t>- respiratory system is stronger so it can contract more forcefully when </a:t>
            </a:r>
            <a:r>
              <a:rPr lang="en-GB" altLang="en-US" dirty="0" smtClean="0">
                <a:solidFill>
                  <a:srgbClr val="70AD47"/>
                </a:solidFill>
                <a:latin typeface="Calibri" panose="020F0502020204030204" pitchFamily="34" charset="0"/>
              </a:rPr>
              <a:t>needed</a:t>
            </a:r>
            <a:endParaRPr lang="en-GB" altLang="en-US" dirty="0">
              <a:solidFill>
                <a:srgbClr val="70AD47"/>
              </a:solidFill>
              <a:latin typeface="Calibri" panose="020F0502020204030204" pitchFamily="34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r>
              <a:rPr lang="en-GB" altLang="en-US" b="1" dirty="0">
                <a:solidFill>
                  <a:srgbClr val="70AD47"/>
                </a:solidFill>
                <a:latin typeface="Calibri" panose="020F0502020204030204" pitchFamily="34" charset="0"/>
              </a:rPr>
              <a:t>Increased strength </a:t>
            </a:r>
            <a:r>
              <a:rPr lang="en-GB" altLang="en-US" dirty="0">
                <a:solidFill>
                  <a:srgbClr val="70AD47"/>
                </a:solidFill>
                <a:latin typeface="Calibri" panose="020F0502020204030204" pitchFamily="34" charset="0"/>
              </a:rPr>
              <a:t>of </a:t>
            </a:r>
            <a:r>
              <a:rPr lang="en-GB" altLang="en-US" b="1" dirty="0">
                <a:solidFill>
                  <a:srgbClr val="70AD47"/>
                </a:solidFill>
                <a:latin typeface="Calibri" panose="020F0502020204030204" pitchFamily="34" charset="0"/>
              </a:rPr>
              <a:t>diaphragm</a:t>
            </a:r>
            <a:r>
              <a:rPr lang="en-GB" altLang="en-US" dirty="0">
                <a:solidFill>
                  <a:srgbClr val="70AD47"/>
                </a:solidFill>
                <a:latin typeface="Calibri" panose="020F0502020204030204" pitchFamily="34" charset="0"/>
              </a:rPr>
              <a:t> – respiratory system is stronger so it can contract more forcefully when </a:t>
            </a:r>
            <a:r>
              <a:rPr lang="en-GB" altLang="en-US" dirty="0" smtClean="0">
                <a:solidFill>
                  <a:srgbClr val="70AD47"/>
                </a:solidFill>
                <a:latin typeface="Calibri" panose="020F0502020204030204" pitchFamily="34" charset="0"/>
              </a:rPr>
              <a:t>needed</a:t>
            </a:r>
            <a:endParaRPr lang="en-GB" altLang="en-US" dirty="0">
              <a:solidFill>
                <a:srgbClr val="70AD47"/>
              </a:solidFill>
              <a:latin typeface="Calibri" panose="020F0502020204030204" pitchFamily="34" charset="0"/>
            </a:endParaRPr>
          </a:p>
          <a:p>
            <a:pPr lvl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Calibri" panose="020F0502020204030204" pitchFamily="34" charset="0"/>
              <a:buAutoNum type="arabicPeriod"/>
              <a:defRPr/>
            </a:pPr>
            <a:r>
              <a:rPr lang="en-GB" altLang="en-US" b="1" dirty="0">
                <a:solidFill>
                  <a:srgbClr val="70AD47"/>
                </a:solidFill>
                <a:latin typeface="Calibri" panose="020F0502020204030204" pitchFamily="34" charset="0"/>
              </a:rPr>
              <a:t>Increase lung volume </a:t>
            </a:r>
            <a:r>
              <a:rPr lang="en-GB" altLang="en-US" dirty="0">
                <a:solidFill>
                  <a:srgbClr val="70AD47"/>
                </a:solidFill>
                <a:latin typeface="Calibri" panose="020F0502020204030204" pitchFamily="34" charset="0"/>
              </a:rPr>
              <a:t>– due to increased tidal volume and vital capacity</a:t>
            </a:r>
          </a:p>
        </p:txBody>
      </p:sp>
    </p:spTree>
    <p:extLst>
      <p:ext uri="{BB962C8B-B14F-4D97-AF65-F5344CB8AC3E}">
        <p14:creationId xmlns:p14="http://schemas.microsoft.com/office/powerpoint/2010/main" val="269683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830" y="365127"/>
            <a:ext cx="9481969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Discuss the </a:t>
            </a:r>
            <a:r>
              <a:rPr lang="en-GB" u="sng" dirty="0"/>
              <a:t>immediate effects </a:t>
            </a:r>
            <a:r>
              <a:rPr lang="en-GB" dirty="0"/>
              <a:t>and </a:t>
            </a:r>
            <a:r>
              <a:rPr lang="en-GB" u="sng" dirty="0"/>
              <a:t>long-term training effects </a:t>
            </a:r>
            <a:r>
              <a:rPr lang="en-GB" dirty="0"/>
              <a:t>in physical activity on the </a:t>
            </a:r>
            <a:r>
              <a:rPr lang="en-GB" u="sng" dirty="0"/>
              <a:t>respiratory system</a:t>
            </a:r>
            <a:r>
              <a:rPr lang="en-GB" dirty="0"/>
              <a:t>, and </a:t>
            </a:r>
            <a:r>
              <a:rPr lang="en-GB" u="sng" dirty="0"/>
              <a:t>explain</a:t>
            </a:r>
            <a:r>
              <a:rPr lang="en-GB" dirty="0"/>
              <a:t> why those effects are </a:t>
            </a:r>
            <a:r>
              <a:rPr lang="en-GB" u="sng" dirty="0"/>
              <a:t>beneficial</a:t>
            </a:r>
            <a:r>
              <a:rPr lang="en-GB" dirty="0"/>
              <a:t> to an athlete.   (6 Marks)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153" y="2355925"/>
            <a:ext cx="9165515" cy="3821038"/>
          </a:xfrm>
          <a:solidFill>
            <a:srgbClr val="FFFF00"/>
          </a:solidFill>
          <a:ln>
            <a:solidFill>
              <a:srgbClr val="FFFF00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There are many effects which take place on the respiratory system………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Immediate effects are………….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Long term effects on the respiratory system………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To conclude……….</a:t>
            </a:r>
          </a:p>
        </p:txBody>
      </p:sp>
      <p:sp>
        <p:nvSpPr>
          <p:cNvPr id="4" name="TextBox 3"/>
          <p:cNvSpPr txBox="1"/>
          <p:nvPr/>
        </p:nvSpPr>
        <p:spPr>
          <a:xfrm rot="19446421">
            <a:off x="96819" y="631420"/>
            <a:ext cx="1290917" cy="70788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From last week…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7904" t="71581" r="62845" b="13378"/>
          <a:stretch/>
        </p:blipFill>
        <p:spPr>
          <a:xfrm>
            <a:off x="10176734" y="2355925"/>
            <a:ext cx="666974" cy="6777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6734" y="3033656"/>
            <a:ext cx="670618" cy="682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3906" y="5134734"/>
            <a:ext cx="670618" cy="6828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6734" y="4052792"/>
            <a:ext cx="670618" cy="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12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1271587" y="0"/>
            <a:ext cx="8785226" cy="1143000"/>
          </a:xfrm>
        </p:spPr>
        <p:txBody>
          <a:bodyPr/>
          <a:lstStyle/>
          <a:p>
            <a:pPr eaLnBrk="1" hangingPunct="1"/>
            <a:r>
              <a:rPr lang="en-GB" altLang="en-US" dirty="0"/>
              <a:t> Mark Scheme – peer assessment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24000" y="1052514"/>
            <a:ext cx="9144000" cy="6264275"/>
          </a:xfrm>
        </p:spPr>
        <p:txBody>
          <a:bodyPr rtlCol="0">
            <a:normAutofit fontScale="62500" lnSpcReduction="20000"/>
          </a:bodyPr>
          <a:lstStyle/>
          <a:p>
            <a:pPr marL="45720" indent="0" eaLnBrk="1" fontAlgn="auto" hangingPunct="1">
              <a:spcAft>
                <a:spcPts val="0"/>
              </a:spcAft>
              <a:buNone/>
              <a:defRPr/>
            </a:pPr>
            <a:r>
              <a:rPr lang="en-GB" sz="2900" b="1" dirty="0">
                <a:ea typeface="+mn-ea"/>
              </a:rPr>
              <a:t>Short term benefits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900" dirty="0">
                <a:ea typeface="+mn-ea"/>
              </a:rPr>
              <a:t>Increase in breathing rate (faster breathing) (</a:t>
            </a:r>
            <a:r>
              <a:rPr lang="en-GB" sz="2900" dirty="0" err="1">
                <a:ea typeface="+mn-ea"/>
              </a:rPr>
              <a:t>ss</a:t>
            </a:r>
            <a:r>
              <a:rPr lang="en-GB" sz="2900" dirty="0">
                <a:ea typeface="+mn-ea"/>
              </a:rPr>
              <a:t>) </a:t>
            </a:r>
            <a:r>
              <a:rPr lang="en-GB" sz="2900" dirty="0">
                <a:solidFill>
                  <a:srgbClr val="7030A0"/>
                </a:solidFill>
                <a:ea typeface="+mn-ea"/>
              </a:rPr>
              <a:t>therefore increases the  oxygen intake and aids with the removal of carbon dioxide (ds)</a:t>
            </a:r>
            <a:endParaRPr lang="en-GB" sz="2900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900" dirty="0">
                <a:ea typeface="+mn-ea"/>
              </a:rPr>
              <a:t>Increase in depth of breathing/tidal volume (more air taken in with each breath) (</a:t>
            </a:r>
            <a:r>
              <a:rPr lang="en-GB" sz="2900" dirty="0" err="1">
                <a:ea typeface="+mn-ea"/>
              </a:rPr>
              <a:t>ss</a:t>
            </a:r>
            <a:r>
              <a:rPr lang="en-GB" sz="2900" dirty="0">
                <a:ea typeface="+mn-ea"/>
              </a:rPr>
              <a:t>) </a:t>
            </a:r>
            <a:r>
              <a:rPr lang="en-GB" sz="2900" dirty="0">
                <a:solidFill>
                  <a:srgbClr val="7030A0"/>
                </a:solidFill>
                <a:ea typeface="+mn-ea"/>
              </a:rPr>
              <a:t>which means an increases in the amount of oxygen taken to the lungs in each breath(ds)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900" dirty="0">
                <a:ea typeface="+mn-ea"/>
              </a:rPr>
              <a:t>More effective gas exchange in the alveoli (</a:t>
            </a:r>
            <a:r>
              <a:rPr lang="en-GB" sz="2900" dirty="0" err="1">
                <a:ea typeface="+mn-ea"/>
              </a:rPr>
              <a:t>ss</a:t>
            </a:r>
            <a:r>
              <a:rPr lang="en-GB" sz="2900" dirty="0">
                <a:ea typeface="+mn-ea"/>
              </a:rPr>
              <a:t>) </a:t>
            </a:r>
            <a:r>
              <a:rPr lang="en-GB" sz="2900" dirty="0">
                <a:solidFill>
                  <a:srgbClr val="7030A0"/>
                </a:solidFill>
                <a:ea typeface="+mn-ea"/>
              </a:rPr>
              <a:t>which means oxygen and carbon dioxide is exchanged quicker (ds)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sz="2900" dirty="0">
              <a:ea typeface="+mn-ea"/>
            </a:endParaRPr>
          </a:p>
          <a:p>
            <a:pPr marL="45720" indent="0" eaLnBrk="1" fontAlgn="auto" hangingPunct="1">
              <a:spcAft>
                <a:spcPts val="0"/>
              </a:spcAft>
              <a:buNone/>
              <a:defRPr/>
            </a:pPr>
            <a:r>
              <a:rPr lang="en-GB" sz="2900" b="1" dirty="0">
                <a:ea typeface="+mn-ea"/>
              </a:rPr>
              <a:t>Long term effects: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900" dirty="0">
                <a:ea typeface="+mn-ea"/>
              </a:rPr>
              <a:t>Increased number of alveoli (</a:t>
            </a:r>
            <a:r>
              <a:rPr lang="en-GB" sz="2900" dirty="0" err="1">
                <a:ea typeface="+mn-ea"/>
              </a:rPr>
              <a:t>ss</a:t>
            </a:r>
            <a:r>
              <a:rPr lang="en-GB" sz="2900" dirty="0">
                <a:ea typeface="+mn-ea"/>
              </a:rPr>
              <a:t>) </a:t>
            </a:r>
            <a:r>
              <a:rPr lang="en-GB" sz="2900" dirty="0">
                <a:solidFill>
                  <a:srgbClr val="7030A0"/>
                </a:solidFill>
                <a:ea typeface="+mn-ea"/>
              </a:rPr>
              <a:t>therefore you can take in more air and extract oxygen more effectively (ds)</a:t>
            </a:r>
            <a:endParaRPr lang="en-GB" sz="2900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900" dirty="0">
                <a:ea typeface="+mn-ea"/>
              </a:rPr>
              <a:t>Increased strength of intercostal muscles (</a:t>
            </a:r>
            <a:r>
              <a:rPr lang="en-GB" sz="2900" dirty="0" err="1">
                <a:ea typeface="+mn-ea"/>
              </a:rPr>
              <a:t>ss</a:t>
            </a:r>
            <a:r>
              <a:rPr lang="en-GB" sz="2900" dirty="0">
                <a:ea typeface="+mn-ea"/>
              </a:rPr>
              <a:t>) </a:t>
            </a:r>
            <a:r>
              <a:rPr lang="en-GB" sz="2900" dirty="0">
                <a:solidFill>
                  <a:srgbClr val="7030A0"/>
                </a:solidFill>
                <a:ea typeface="+mn-ea"/>
              </a:rPr>
              <a:t>therefore respiratory system is stronger (ds)</a:t>
            </a:r>
            <a:endParaRPr lang="en-GB" sz="2900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900" dirty="0">
                <a:ea typeface="+mn-ea"/>
              </a:rPr>
              <a:t>Increased strength of diaphragm (</a:t>
            </a:r>
            <a:r>
              <a:rPr lang="en-GB" sz="2900" dirty="0" err="1">
                <a:ea typeface="+mn-ea"/>
              </a:rPr>
              <a:t>ss</a:t>
            </a:r>
            <a:r>
              <a:rPr lang="en-GB" sz="2900" dirty="0">
                <a:ea typeface="+mn-ea"/>
              </a:rPr>
              <a:t>) </a:t>
            </a:r>
            <a:r>
              <a:rPr lang="en-GB" sz="2900" dirty="0">
                <a:solidFill>
                  <a:srgbClr val="7030A0"/>
                </a:solidFill>
                <a:ea typeface="+mn-ea"/>
              </a:rPr>
              <a:t>therefore respiratory system is stronger (ds)</a:t>
            </a:r>
            <a:endParaRPr lang="en-GB" sz="2900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900" dirty="0">
                <a:ea typeface="+mn-ea"/>
              </a:rPr>
              <a:t>Increase lung volume (</a:t>
            </a:r>
            <a:r>
              <a:rPr lang="en-GB" sz="2900" dirty="0" err="1">
                <a:ea typeface="+mn-ea"/>
              </a:rPr>
              <a:t>ss</a:t>
            </a:r>
            <a:r>
              <a:rPr lang="en-GB" sz="2900" dirty="0">
                <a:ea typeface="+mn-ea"/>
              </a:rPr>
              <a:t>) </a:t>
            </a:r>
            <a:r>
              <a:rPr lang="en-GB" sz="2900" dirty="0">
                <a:solidFill>
                  <a:srgbClr val="7030A0"/>
                </a:solidFill>
                <a:ea typeface="+mn-ea"/>
              </a:rPr>
              <a:t>therefore due to increased tidal volume and vital  capacity (ds)</a:t>
            </a:r>
            <a:endParaRPr lang="en-GB" sz="2900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900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</a:rPr>
              <a:t>Due to all of the above you can provide more oxygen for transport to the working muscles (</a:t>
            </a:r>
            <a:r>
              <a:rPr lang="en-GB" sz="2900" dirty="0" err="1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</a:rPr>
              <a:t>ss</a:t>
            </a:r>
            <a:r>
              <a:rPr lang="en-GB" sz="2900" dirty="0">
                <a:solidFill>
                  <a:schemeClr val="tx1">
                    <a:lumMod val="95000"/>
                    <a:lumOff val="5000"/>
                  </a:schemeClr>
                </a:solidFill>
                <a:ea typeface="+mn-ea"/>
              </a:rPr>
              <a:t>) </a:t>
            </a:r>
            <a:r>
              <a:rPr lang="en-GB" sz="2900" dirty="0">
                <a:solidFill>
                  <a:srgbClr val="7030A0"/>
                </a:solidFill>
                <a:ea typeface="+mn-ea"/>
              </a:rPr>
              <a:t>which means the athlete will be able to work for longer (ds)</a:t>
            </a:r>
            <a:endParaRPr lang="en-GB" sz="2900" dirty="0">
              <a:solidFill>
                <a:schemeClr val="tx1">
                  <a:lumMod val="95000"/>
                  <a:lumOff val="5000"/>
                </a:schemeClr>
              </a:solidFill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2600" dirty="0">
              <a:ea typeface="+mn-ea"/>
            </a:endParaRPr>
          </a:p>
          <a:p>
            <a:pPr marL="45720" indent="0" eaLnBrk="1" fontAlgn="auto" hangingPunct="1">
              <a:spcAft>
                <a:spcPts val="0"/>
              </a:spcAft>
              <a:buNone/>
              <a:defRPr/>
            </a:pPr>
            <a:r>
              <a:rPr lang="en-GB" sz="2900" b="1" dirty="0">
                <a:ea typeface="+mn-ea"/>
              </a:rPr>
              <a:t>Conclusion:</a:t>
            </a:r>
          </a:p>
          <a:p>
            <a:pPr marL="45720" indent="0" eaLnBrk="1" fontAlgn="auto" hangingPunct="1">
              <a:spcAft>
                <a:spcPts val="0"/>
              </a:spcAft>
              <a:buNone/>
              <a:defRPr/>
            </a:pPr>
            <a:r>
              <a:rPr lang="en-GB" sz="2900" dirty="0">
                <a:ea typeface="+mn-ea"/>
              </a:rPr>
              <a:t>Summing up key points from above relating to the athlete and why it benefits them </a:t>
            </a:r>
          </a:p>
          <a:p>
            <a:pPr marL="45720" indent="0" eaLnBrk="1" fontAlgn="auto" hangingPunct="1">
              <a:spcAft>
                <a:spcPts val="0"/>
              </a:spcAft>
              <a:buNone/>
              <a:defRPr/>
            </a:pPr>
            <a:endParaRPr lang="en-GB" sz="2600" dirty="0">
              <a:ea typeface="+mn-ea"/>
            </a:endParaRPr>
          </a:p>
          <a:p>
            <a:pPr marL="45720" indent="0" algn="ctr" eaLnBrk="1" fontAlgn="auto" hangingPunct="1">
              <a:spcAft>
                <a:spcPts val="0"/>
              </a:spcAft>
              <a:buNone/>
              <a:defRPr/>
            </a:pPr>
            <a:r>
              <a:rPr lang="en-GB" sz="2600" b="1" i="1" dirty="0">
                <a:ea typeface="+mn-ea"/>
              </a:rPr>
              <a:t>Remember you do not get a point for each statement for these questions, you get marks for the quality of your overall answer</a:t>
            </a:r>
          </a:p>
          <a:p>
            <a:pPr marL="45720" indent="0" eaLnBrk="1" fontAlgn="auto" hangingPunct="1">
              <a:spcAft>
                <a:spcPts val="0"/>
              </a:spcAft>
              <a:buNone/>
              <a:defRPr/>
            </a:pPr>
            <a:endParaRPr lang="en-GB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9455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24" y="333376"/>
            <a:ext cx="11896344" cy="6524625"/>
          </a:xfrm>
        </p:spPr>
        <p:txBody>
          <a:bodyPr rtlCol="0">
            <a:normAutofit fontScale="62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b="1" dirty="0">
                <a:ea typeface="+mn-ea"/>
              </a:rPr>
              <a:t>Mark Scheme</a:t>
            </a:r>
            <a:endParaRPr lang="en-GB" dirty="0"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b="1" dirty="0"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3800" b="1" dirty="0">
                <a:ea typeface="+mn-ea"/>
              </a:rPr>
              <a:t>1-2:</a:t>
            </a:r>
            <a:endParaRPr lang="en-GB" sz="3800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3800" dirty="0">
                <a:ea typeface="+mn-ea"/>
              </a:rPr>
              <a:t>A number of simple statements that discuss the benefit short term and long term training on the respiratory system and why these effects are important to an  athlete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3800" dirty="0">
                <a:solidFill>
                  <a:srgbClr val="7030A0"/>
                </a:solidFill>
                <a:ea typeface="+mn-ea"/>
              </a:rPr>
              <a:t>1-2 Developed statements linked to long term effects linked to the above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3800" dirty="0">
                <a:ea typeface="+mn-ea"/>
              </a:rPr>
              <a:t>No conclusion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3800" b="1" dirty="0"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3800" b="1" dirty="0">
                <a:ea typeface="+mn-ea"/>
              </a:rPr>
              <a:t>3-4:</a:t>
            </a:r>
            <a:endParaRPr lang="en-GB" sz="3800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3800" dirty="0">
                <a:solidFill>
                  <a:srgbClr val="7030A0"/>
                </a:solidFill>
                <a:ea typeface="+mn-ea"/>
              </a:rPr>
              <a:t>Minimum of 3 developed statements </a:t>
            </a:r>
            <a:r>
              <a:rPr lang="en-GB" sz="3800" dirty="0">
                <a:ea typeface="+mn-ea"/>
              </a:rPr>
              <a:t>that discuss  benefit of short term and long term training on the respiratory system and explain why these effects are important to an athlete (no balance)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3800" dirty="0">
                <a:ea typeface="+mn-ea"/>
              </a:rPr>
              <a:t>Short conclusion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3800" b="1" dirty="0">
              <a:ea typeface="+mn-ea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en-GB" sz="3800" b="1" dirty="0">
                <a:ea typeface="+mn-ea"/>
              </a:rPr>
              <a:t>5-6:</a:t>
            </a:r>
            <a:endParaRPr lang="en-GB" sz="3800" dirty="0">
              <a:ea typeface="+mn-ea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3800" dirty="0">
                <a:solidFill>
                  <a:srgbClr val="7030A0"/>
                </a:solidFill>
                <a:ea typeface="+mn-ea"/>
              </a:rPr>
              <a:t>At least 4 developed statements</a:t>
            </a:r>
            <a:r>
              <a:rPr lang="en-GB" sz="3800" dirty="0">
                <a:ea typeface="+mn-ea"/>
              </a:rPr>
              <a:t> that discuss the benefit of short term and long term training on the respiratory system and explain why these effects are important to an athlete (balanced and succinct responses)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3800" dirty="0">
                <a:ea typeface="+mn-ea"/>
              </a:rPr>
              <a:t>Conclusion </a:t>
            </a:r>
          </a:p>
        </p:txBody>
      </p:sp>
    </p:spTree>
    <p:extLst>
      <p:ext uri="{BB962C8B-B14F-4D97-AF65-F5344CB8AC3E}">
        <p14:creationId xmlns:p14="http://schemas.microsoft.com/office/powerpoint/2010/main" val="214857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20603-D8E4-4DE1-A537-FD86D5BE8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37798" y="365125"/>
            <a:ext cx="4316002" cy="1325563"/>
          </a:xfrm>
        </p:spPr>
        <p:txBody>
          <a:bodyPr/>
          <a:lstStyle/>
          <a:p>
            <a:pPr algn="r"/>
            <a:r>
              <a:rPr lang="en-GB" dirty="0"/>
              <a:t> </a:t>
            </a:r>
            <a:r>
              <a:rPr lang="en-GB" sz="3200" u="sng" dirty="0"/>
              <a:t>Monday 9</a:t>
            </a:r>
            <a:r>
              <a:rPr lang="en-GB" sz="3200" u="sng" baseline="30000" dirty="0"/>
              <a:t>th</a:t>
            </a:r>
            <a:r>
              <a:rPr lang="en-GB" sz="3200" u="sng" dirty="0"/>
              <a:t> March 2020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0014A6-E5FC-4DC2-AEBA-32F1116DC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7705"/>
          </a:xfrm>
        </p:spPr>
        <p:txBody>
          <a:bodyPr/>
          <a:lstStyle/>
          <a:p>
            <a:pPr marL="0" indent="0" algn="ctr">
              <a:buNone/>
            </a:pPr>
            <a:r>
              <a:rPr lang="en-GB" u="sng" dirty="0"/>
              <a:t>C</a:t>
            </a:r>
            <a:r>
              <a:rPr lang="en-GB" u="sng" dirty="0" smtClean="0"/>
              <a:t>ardiorespiratory </a:t>
            </a:r>
            <a:r>
              <a:rPr lang="en-GB" u="sng" dirty="0"/>
              <a:t>system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63EB147-BA57-40D6-8063-EF7337B813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4639071"/>
              </p:ext>
            </p:extLst>
          </p:nvPr>
        </p:nvGraphicFramePr>
        <p:xfrm>
          <a:off x="246580" y="2609636"/>
          <a:ext cx="11866652" cy="40171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933326">
                  <a:extLst>
                    <a:ext uri="{9D8B030D-6E8A-4147-A177-3AD203B41FA5}">
                      <a16:colId xmlns:a16="http://schemas.microsoft.com/office/drawing/2014/main" val="3373734147"/>
                    </a:ext>
                  </a:extLst>
                </a:gridCol>
                <a:gridCol w="5933326">
                  <a:extLst>
                    <a:ext uri="{9D8B030D-6E8A-4147-A177-3AD203B41FA5}">
                      <a16:colId xmlns:a16="http://schemas.microsoft.com/office/drawing/2014/main" val="4102333998"/>
                    </a:ext>
                  </a:extLst>
                </a:gridCol>
              </a:tblGrid>
              <a:tr h="1339064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sz="4000" dirty="0"/>
                        <a:t>Good Progress: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r>
                        <a:rPr lang="en-GB" sz="4400" dirty="0"/>
                        <a:t>Outstanding Progress: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2236724"/>
                  </a:ext>
                </a:extLst>
              </a:tr>
              <a:tr h="1339064">
                <a:tc>
                  <a:txBody>
                    <a:bodyPr/>
                    <a:lstStyle/>
                    <a:p>
                      <a:r>
                        <a:rPr lang="en-GB" sz="2400" dirty="0"/>
                        <a:t>Will be able to assess showing some accuracy the short and long term effects of exercise on the respiratory system.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Will show accuracy when assessing the short and long term effects of exercises on the respiratory system.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9716692"/>
                  </a:ext>
                </a:extLst>
              </a:tr>
              <a:tr h="1339064">
                <a:tc>
                  <a:txBody>
                    <a:bodyPr/>
                    <a:lstStyle/>
                    <a:p>
                      <a:r>
                        <a:rPr lang="en-GB" sz="2400" dirty="0"/>
                        <a:t>Will be able to state two ways in how both systems work together in sporting activity.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2400" dirty="0"/>
                        <a:t>Will be able to explain how both systems need to work together to allow sporting performance.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04740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30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31A0BC-78E8-4595-A894-DEB6A6E3C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9900" y="365125"/>
            <a:ext cx="3276600" cy="1325563"/>
          </a:xfr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/>
          <a:p>
            <a:r>
              <a:rPr lang="en-GB" dirty="0"/>
              <a:t>Tidal Volume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CFD92-5081-410A-8846-2661BC976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9900" y="1828799"/>
            <a:ext cx="11544300" cy="2209801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During </a:t>
            </a:r>
            <a:r>
              <a:rPr lang="en-GB" u="sng" dirty="0">
                <a:solidFill>
                  <a:srgbClr val="FF0000"/>
                </a:solidFill>
              </a:rPr>
              <a:t>one breath </a:t>
            </a:r>
            <a:r>
              <a:rPr lang="en-GB" dirty="0"/>
              <a:t>the amount of air you breathe in or out is known as your </a:t>
            </a:r>
            <a:r>
              <a:rPr lang="en-GB" u="sng" dirty="0"/>
              <a:t>Tidal Volume.</a:t>
            </a:r>
          </a:p>
          <a:p>
            <a:endParaRPr lang="en-GB" u="sng" dirty="0"/>
          </a:p>
          <a:p>
            <a:pPr marL="0" indent="0">
              <a:buNone/>
            </a:pPr>
            <a:r>
              <a:rPr lang="en-GB" dirty="0"/>
              <a:t>When you take part in sport your tidal volume increases, you breathe more deeply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9C8006-A628-4582-963C-7E710121F487}"/>
              </a:ext>
            </a:extLst>
          </p:cNvPr>
          <p:cNvSpPr txBox="1"/>
          <p:nvPr/>
        </p:nvSpPr>
        <p:spPr>
          <a:xfrm>
            <a:off x="444500" y="4660900"/>
            <a:ext cx="115443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/>
              <a:t>Bringing more oxygen. This helps to release extra energy in the muscles for aerobic activity, and remove lactic acid from them (produced during anaerobic activity)</a:t>
            </a:r>
          </a:p>
          <a:p>
            <a:endParaRPr lang="en-GB" sz="2400" dirty="0"/>
          </a:p>
          <a:p>
            <a:r>
              <a:rPr lang="en-GB" sz="2400" dirty="0"/>
              <a:t>To breathe out the extra carbon dioxide produced during aerobic activity.</a:t>
            </a:r>
          </a:p>
        </p:txBody>
      </p:sp>
    </p:spTree>
    <p:extLst>
      <p:ext uri="{BB962C8B-B14F-4D97-AF65-F5344CB8AC3E}">
        <p14:creationId xmlns:p14="http://schemas.microsoft.com/office/powerpoint/2010/main" val="2412741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09CC8-EEE6-48B5-97FC-5CFA0EB15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568700" cy="1325563"/>
          </a:xfrm>
          <a:solidFill>
            <a:srgbClr val="FFFF00"/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/>
          <a:lstStyle/>
          <a:p>
            <a:r>
              <a:rPr lang="en-GB" dirty="0"/>
              <a:t>Vital Capacity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40D7A-39C6-439A-BF42-5B0452F94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061700" cy="942975"/>
          </a:xfrm>
          <a:ln>
            <a:solidFill>
              <a:schemeClr val="accent1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en-GB" dirty="0"/>
              <a:t>The </a:t>
            </a:r>
            <a:r>
              <a:rPr lang="en-GB" b="1" dirty="0">
                <a:solidFill>
                  <a:srgbClr val="FF0000"/>
                </a:solidFill>
              </a:rPr>
              <a:t>most air</a:t>
            </a:r>
            <a:r>
              <a:rPr lang="en-GB" dirty="0"/>
              <a:t> you can breathe in after breathing out the largest volume of air you can.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2C4C70-6437-4A7A-8993-62F511EA9CE9}"/>
              </a:ext>
            </a:extLst>
          </p:cNvPr>
          <p:cNvSpPr txBox="1"/>
          <p:nvPr/>
        </p:nvSpPr>
        <p:spPr>
          <a:xfrm>
            <a:off x="838200" y="3340100"/>
            <a:ext cx="11061700" cy="830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4800" b="1" dirty="0"/>
              <a:t>Q </a:t>
            </a:r>
            <a:r>
              <a:rPr lang="en-GB" sz="2400" b="1" dirty="0"/>
              <a:t>how does having a larger vital capacity help in sporting performance?</a:t>
            </a:r>
            <a:endParaRPr lang="en-GB" sz="48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BB723D-DD0B-40C4-8196-537C3745186E}"/>
              </a:ext>
            </a:extLst>
          </p:cNvPr>
          <p:cNvSpPr txBox="1"/>
          <p:nvPr/>
        </p:nvSpPr>
        <p:spPr>
          <a:xfrm>
            <a:off x="838200" y="4622800"/>
            <a:ext cx="11061700" cy="954107"/>
          </a:xfrm>
          <a:prstGeom prst="rect">
            <a:avLst/>
          </a:prstGeom>
          <a:noFill/>
          <a:ln>
            <a:solidFill>
              <a:schemeClr val="accent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/>
              <a:t>The larger your vital capacity, the more oxygen you can take in, the more oxygen you can supply to your muscles</a:t>
            </a:r>
            <a:r>
              <a:rPr lang="en-GB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035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1450</Words>
  <Application>Microsoft Office PowerPoint</Application>
  <PresentationFormat>Widescreen</PresentationFormat>
  <Paragraphs>210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MS PGothic</vt:lpstr>
      <vt:lpstr>Arial</vt:lpstr>
      <vt:lpstr>Calibri</vt:lpstr>
      <vt:lpstr>Calibri Light</vt:lpstr>
      <vt:lpstr>Office Theme</vt:lpstr>
      <vt:lpstr>3_Office Theme</vt:lpstr>
      <vt:lpstr>1_Office Theme</vt:lpstr>
      <vt:lpstr>PowerPoint Presentation</vt:lpstr>
      <vt:lpstr>PowerPoint Presentation</vt:lpstr>
      <vt:lpstr>PowerPoint Presentation</vt:lpstr>
      <vt:lpstr>Discuss the immediate effects and long-term training effects in physical activity on the respiratory system, and explain why those effects are beneficial to an athlete.   (6 Marks)</vt:lpstr>
      <vt:lpstr> Mark Scheme – peer assessment </vt:lpstr>
      <vt:lpstr>PowerPoint Presentation</vt:lpstr>
      <vt:lpstr> Monday 9th March 2020</vt:lpstr>
      <vt:lpstr>Tidal Volume</vt:lpstr>
      <vt:lpstr>Vital Capacity</vt:lpstr>
      <vt:lpstr>What this looks like on a graph then…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How both cardiovascular and respiratory system work together.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Rachael Baker</dc:creator>
  <cp:lastModifiedBy>Rachael Curlett</cp:lastModifiedBy>
  <cp:revision>17</cp:revision>
  <cp:lastPrinted>2020-03-09T07:51:41Z</cp:lastPrinted>
  <dcterms:created xsi:type="dcterms:W3CDTF">2020-03-07T17:25:20Z</dcterms:created>
  <dcterms:modified xsi:type="dcterms:W3CDTF">2020-03-09T08:04:30Z</dcterms:modified>
</cp:coreProperties>
</file>