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369" r:id="rId6"/>
    <p:sldId id="258" r:id="rId7"/>
    <p:sldId id="259" r:id="rId8"/>
    <p:sldId id="260" r:id="rId9"/>
    <p:sldId id="265" r:id="rId10"/>
    <p:sldId id="268" r:id="rId11"/>
    <p:sldId id="261" r:id="rId12"/>
    <p:sldId id="262" r:id="rId13"/>
    <p:sldId id="266" r:id="rId14"/>
    <p:sldId id="263" r:id="rId15"/>
    <p:sldId id="267" r:id="rId16"/>
    <p:sldId id="27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FD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138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FFB5057-4E75-4C40-9132-E9CB43B67A27}" type="datetimeFigureOut">
              <a:rPr lang="en-GB" smtClean="0"/>
              <a:t>10/09/2020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5EC1F2-A266-4D2E-90BD-CAA11AB41563}" type="slidenum">
              <a:rPr lang="en-GB" smtClean="0"/>
              <a:t>‹#›</a:t>
            </a:fld>
            <a:endParaRPr lang="en-GB"/>
          </a:p>
        </p:txBody>
      </p:sp>
    </p:spTree>
    <p:extLst>
      <p:ext uri="{BB962C8B-B14F-4D97-AF65-F5344CB8AC3E}">
        <p14:creationId xmlns:p14="http://schemas.microsoft.com/office/powerpoint/2010/main" val="3697095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FB5057-4E75-4C40-9132-E9CB43B67A27}" type="datetimeFigureOut">
              <a:rPr lang="en-GB" smtClean="0"/>
              <a:t>10/09/2020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5EC1F2-A266-4D2E-90BD-CAA11AB41563}" type="slidenum">
              <a:rPr lang="en-GB" smtClean="0"/>
              <a:t>‹#›</a:t>
            </a:fld>
            <a:endParaRPr lang="en-GB"/>
          </a:p>
        </p:txBody>
      </p:sp>
    </p:spTree>
    <p:extLst>
      <p:ext uri="{BB962C8B-B14F-4D97-AF65-F5344CB8AC3E}">
        <p14:creationId xmlns:p14="http://schemas.microsoft.com/office/powerpoint/2010/main" val="3274104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FB5057-4E75-4C40-9132-E9CB43B67A27}" type="datetimeFigureOut">
              <a:rPr lang="en-GB" smtClean="0"/>
              <a:t>10/09/2020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5EC1F2-A266-4D2E-90BD-CAA11AB41563}" type="slidenum">
              <a:rPr lang="en-GB" smtClean="0"/>
              <a:t>‹#›</a:t>
            </a:fld>
            <a:endParaRPr lang="en-GB"/>
          </a:p>
        </p:txBody>
      </p:sp>
    </p:spTree>
    <p:extLst>
      <p:ext uri="{BB962C8B-B14F-4D97-AF65-F5344CB8AC3E}">
        <p14:creationId xmlns:p14="http://schemas.microsoft.com/office/powerpoint/2010/main" val="3332653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FB5057-4E75-4C40-9132-E9CB43B67A27}" type="datetimeFigureOut">
              <a:rPr lang="en-GB" smtClean="0"/>
              <a:t>10/09/2020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5EC1F2-A266-4D2E-90BD-CAA11AB41563}" type="slidenum">
              <a:rPr lang="en-GB" smtClean="0"/>
              <a:t>‹#›</a:t>
            </a:fld>
            <a:endParaRPr lang="en-GB"/>
          </a:p>
        </p:txBody>
      </p:sp>
    </p:spTree>
    <p:extLst>
      <p:ext uri="{BB962C8B-B14F-4D97-AF65-F5344CB8AC3E}">
        <p14:creationId xmlns:p14="http://schemas.microsoft.com/office/powerpoint/2010/main" val="2695557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FB5057-4E75-4C40-9132-E9CB43B67A27}" type="datetimeFigureOut">
              <a:rPr lang="en-GB" smtClean="0"/>
              <a:t>10/09/2020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5EC1F2-A266-4D2E-90BD-CAA11AB41563}" type="slidenum">
              <a:rPr lang="en-GB" smtClean="0"/>
              <a:t>‹#›</a:t>
            </a:fld>
            <a:endParaRPr lang="en-GB"/>
          </a:p>
        </p:txBody>
      </p:sp>
    </p:spTree>
    <p:extLst>
      <p:ext uri="{BB962C8B-B14F-4D97-AF65-F5344CB8AC3E}">
        <p14:creationId xmlns:p14="http://schemas.microsoft.com/office/powerpoint/2010/main" val="2534745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FB5057-4E75-4C40-9132-E9CB43B67A27}" type="datetimeFigureOut">
              <a:rPr lang="en-GB" smtClean="0"/>
              <a:t>10/09/2020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5EC1F2-A266-4D2E-90BD-CAA11AB41563}" type="slidenum">
              <a:rPr lang="en-GB" smtClean="0"/>
              <a:t>‹#›</a:t>
            </a:fld>
            <a:endParaRPr lang="en-GB"/>
          </a:p>
        </p:txBody>
      </p:sp>
    </p:spTree>
    <p:extLst>
      <p:ext uri="{BB962C8B-B14F-4D97-AF65-F5344CB8AC3E}">
        <p14:creationId xmlns:p14="http://schemas.microsoft.com/office/powerpoint/2010/main" val="2196109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FB5057-4E75-4C40-9132-E9CB43B67A27}" type="datetimeFigureOut">
              <a:rPr lang="en-GB" smtClean="0"/>
              <a:t>10/09/2020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45EC1F2-A266-4D2E-90BD-CAA11AB41563}" type="slidenum">
              <a:rPr lang="en-GB" smtClean="0"/>
              <a:t>‹#›</a:t>
            </a:fld>
            <a:endParaRPr lang="en-GB"/>
          </a:p>
        </p:txBody>
      </p:sp>
    </p:spTree>
    <p:extLst>
      <p:ext uri="{BB962C8B-B14F-4D97-AF65-F5344CB8AC3E}">
        <p14:creationId xmlns:p14="http://schemas.microsoft.com/office/powerpoint/2010/main" val="3269214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FB5057-4E75-4C40-9132-E9CB43B67A27}" type="datetimeFigureOut">
              <a:rPr lang="en-GB" smtClean="0"/>
              <a:t>10/09/2020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45EC1F2-A266-4D2E-90BD-CAA11AB41563}" type="slidenum">
              <a:rPr lang="en-GB" smtClean="0"/>
              <a:t>‹#›</a:t>
            </a:fld>
            <a:endParaRPr lang="en-GB"/>
          </a:p>
        </p:txBody>
      </p:sp>
    </p:spTree>
    <p:extLst>
      <p:ext uri="{BB962C8B-B14F-4D97-AF65-F5344CB8AC3E}">
        <p14:creationId xmlns:p14="http://schemas.microsoft.com/office/powerpoint/2010/main" val="759468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FB5057-4E75-4C40-9132-E9CB43B67A27}" type="datetimeFigureOut">
              <a:rPr lang="en-GB" smtClean="0"/>
              <a:t>10/09/2020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45EC1F2-A266-4D2E-90BD-CAA11AB41563}" type="slidenum">
              <a:rPr lang="en-GB" smtClean="0"/>
              <a:t>‹#›</a:t>
            </a:fld>
            <a:endParaRPr lang="en-GB"/>
          </a:p>
        </p:txBody>
      </p:sp>
    </p:spTree>
    <p:extLst>
      <p:ext uri="{BB962C8B-B14F-4D97-AF65-F5344CB8AC3E}">
        <p14:creationId xmlns:p14="http://schemas.microsoft.com/office/powerpoint/2010/main" val="3570356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FFB5057-4E75-4C40-9132-E9CB43B67A27}" type="datetimeFigureOut">
              <a:rPr lang="en-GB" smtClean="0"/>
              <a:t>10/09/2020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5EC1F2-A266-4D2E-90BD-CAA11AB41563}" type="slidenum">
              <a:rPr lang="en-GB" smtClean="0"/>
              <a:t>‹#›</a:t>
            </a:fld>
            <a:endParaRPr lang="en-GB"/>
          </a:p>
        </p:txBody>
      </p:sp>
    </p:spTree>
    <p:extLst>
      <p:ext uri="{BB962C8B-B14F-4D97-AF65-F5344CB8AC3E}">
        <p14:creationId xmlns:p14="http://schemas.microsoft.com/office/powerpoint/2010/main" val="2405046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FFB5057-4E75-4C40-9132-E9CB43B67A27}" type="datetimeFigureOut">
              <a:rPr lang="en-GB" smtClean="0"/>
              <a:t>10/09/2020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5EC1F2-A266-4D2E-90BD-CAA11AB41563}" type="slidenum">
              <a:rPr lang="en-GB" smtClean="0"/>
              <a:t>‹#›</a:t>
            </a:fld>
            <a:endParaRPr lang="en-GB"/>
          </a:p>
        </p:txBody>
      </p:sp>
    </p:spTree>
    <p:extLst>
      <p:ext uri="{BB962C8B-B14F-4D97-AF65-F5344CB8AC3E}">
        <p14:creationId xmlns:p14="http://schemas.microsoft.com/office/powerpoint/2010/main" val="2739114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FB5057-4E75-4C40-9132-E9CB43B67A27}" type="datetimeFigureOut">
              <a:rPr lang="en-GB" smtClean="0"/>
              <a:t>10/09/2020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5EC1F2-A266-4D2E-90BD-CAA11AB41563}" type="slidenum">
              <a:rPr lang="en-GB" smtClean="0"/>
              <a:t>‹#›</a:t>
            </a:fld>
            <a:endParaRPr lang="en-GB"/>
          </a:p>
        </p:txBody>
      </p:sp>
    </p:spTree>
    <p:extLst>
      <p:ext uri="{BB962C8B-B14F-4D97-AF65-F5344CB8AC3E}">
        <p14:creationId xmlns:p14="http://schemas.microsoft.com/office/powerpoint/2010/main" val="1012914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71450" y="117567"/>
            <a:ext cx="8810625" cy="1244508"/>
          </a:xfrm>
          <a:prstGeom prst="roundRect">
            <a:avLst/>
          </a:prstGeom>
          <a:solidFill>
            <a:srgbClr val="CCF7FC"/>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307794" y="262393"/>
            <a:ext cx="8471262" cy="994908"/>
          </a:xfrm>
        </p:spPr>
        <p:txBody>
          <a:bodyPr>
            <a:noAutofit/>
          </a:bodyPr>
          <a:lstStyle/>
          <a:p>
            <a:r>
              <a:rPr lang="en-GB" sz="6600" dirty="0">
                <a:latin typeface="Comic Sans MS" panose="030F0702030302020204" pitchFamily="66" charset="0"/>
                <a:cs typeface="Consolas" panose="020B0609020204030204" pitchFamily="49" charset="0"/>
              </a:rPr>
              <a:t>Changes of State</a:t>
            </a:r>
          </a:p>
        </p:txBody>
      </p:sp>
      <p:sp>
        <p:nvSpPr>
          <p:cNvPr id="8" name="TextBox 7">
            <a:extLst>
              <a:ext uri="{FF2B5EF4-FFF2-40B4-BE49-F238E27FC236}">
                <a16:creationId xmlns:a16="http://schemas.microsoft.com/office/drawing/2014/main" id="{1C7B3B87-FCEF-4DCC-88FD-ADB378E52328}"/>
              </a:ext>
            </a:extLst>
          </p:cNvPr>
          <p:cNvSpPr txBox="1"/>
          <p:nvPr/>
        </p:nvSpPr>
        <p:spPr>
          <a:xfrm>
            <a:off x="171451" y="1506901"/>
            <a:ext cx="5232654" cy="5232202"/>
          </a:xfrm>
          <a:prstGeom prst="rect">
            <a:avLst/>
          </a:prstGeom>
          <a:noFill/>
        </p:spPr>
        <p:txBody>
          <a:bodyPr wrap="square" rtlCol="0">
            <a:spAutoFit/>
          </a:bodyPr>
          <a:lstStyle/>
          <a:p>
            <a:r>
              <a:rPr lang="en-US" sz="3200" b="1" dirty="0"/>
              <a:t>Do now activity:</a:t>
            </a:r>
          </a:p>
          <a:p>
            <a:endParaRPr lang="en-US" sz="3200" b="1" dirty="0"/>
          </a:p>
          <a:p>
            <a:pPr marL="514350" indent="-514350">
              <a:buAutoNum type="arabicPeriod"/>
            </a:pPr>
            <a:r>
              <a:rPr lang="en-US" sz="2700" dirty="0">
                <a:solidFill>
                  <a:srgbClr val="FF0000"/>
                </a:solidFill>
              </a:rPr>
              <a:t>What are three states of matter?</a:t>
            </a:r>
          </a:p>
          <a:p>
            <a:pPr marL="514350" indent="-514350">
              <a:buAutoNum type="arabicPeriod"/>
            </a:pPr>
            <a:endParaRPr lang="en-US" sz="2700" dirty="0">
              <a:solidFill>
                <a:srgbClr val="FF0000"/>
              </a:solidFill>
            </a:endParaRPr>
          </a:p>
          <a:p>
            <a:pPr marL="514350" indent="-514350">
              <a:buAutoNum type="arabicPeriod"/>
            </a:pPr>
            <a:r>
              <a:rPr lang="en-US" sz="2700" dirty="0">
                <a:solidFill>
                  <a:srgbClr val="FFC000"/>
                </a:solidFill>
              </a:rPr>
              <a:t>What is the law of the conservation of mass? </a:t>
            </a:r>
          </a:p>
          <a:p>
            <a:pPr marL="514350" indent="-514350">
              <a:buAutoNum type="arabicPeriod"/>
            </a:pPr>
            <a:endParaRPr lang="en-US" sz="2700" dirty="0">
              <a:solidFill>
                <a:srgbClr val="FFC000"/>
              </a:solidFill>
            </a:endParaRPr>
          </a:p>
          <a:p>
            <a:pPr marL="514350" indent="-514350">
              <a:buAutoNum type="arabicPeriod"/>
            </a:pPr>
            <a:r>
              <a:rPr lang="en-US" sz="2700" dirty="0">
                <a:solidFill>
                  <a:srgbClr val="00B050"/>
                </a:solidFill>
              </a:rPr>
              <a:t>Explain what happens to the particles found within an ice cube when the ice cube is placed in a mug of warm water.</a:t>
            </a:r>
          </a:p>
        </p:txBody>
      </p:sp>
      <p:pic>
        <p:nvPicPr>
          <p:cNvPr id="1026" name="Picture 2" descr="Ice Cubes, Ice, Water, Cold, Frozen, Refreshment, Cube">
            <a:extLst>
              <a:ext uri="{FF2B5EF4-FFF2-40B4-BE49-F238E27FC236}">
                <a16:creationId xmlns:a16="http://schemas.microsoft.com/office/drawing/2014/main" id="{5A9FD7AC-CC17-4EBD-BB11-235959B2D6A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640" b="7109"/>
          <a:stretch/>
        </p:blipFill>
        <p:spPr bwMode="auto">
          <a:xfrm>
            <a:off x="5073158" y="3940798"/>
            <a:ext cx="3908917" cy="224054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oiling, Pan, Sauce, Water, Grey, Pot, Steam">
            <a:extLst>
              <a:ext uri="{FF2B5EF4-FFF2-40B4-BE49-F238E27FC236}">
                <a16:creationId xmlns:a16="http://schemas.microsoft.com/office/drawing/2014/main" id="{C5AE4E0D-5735-4B05-B720-EF9B5CFEA6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4736" y="1506901"/>
            <a:ext cx="4084320" cy="2042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2899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a:extLst>
              <a:ext uri="{FF2B5EF4-FFF2-40B4-BE49-F238E27FC236}">
                <a16:creationId xmlns:a16="http://schemas.microsoft.com/office/drawing/2014/main" id="{7CFC6C61-9BE3-42ED-AAEA-22C9CDEDE039}"/>
              </a:ext>
            </a:extLst>
          </p:cNvPr>
          <p:cNvSpPr txBox="1"/>
          <p:nvPr/>
        </p:nvSpPr>
        <p:spPr>
          <a:xfrm>
            <a:off x="190499" y="561975"/>
            <a:ext cx="8658225" cy="6186309"/>
          </a:xfrm>
          <a:prstGeom prst="rect">
            <a:avLst/>
          </a:prstGeom>
          <a:noFill/>
        </p:spPr>
        <p:txBody>
          <a:bodyPr wrap="square" rtlCol="0">
            <a:spAutoFit/>
          </a:bodyPr>
          <a:lstStyle/>
          <a:p>
            <a:r>
              <a:rPr lang="en-US" sz="2200" dirty="0"/>
              <a:t>a)</a:t>
            </a:r>
          </a:p>
          <a:p>
            <a:endParaRPr lang="en-US" sz="2200" dirty="0"/>
          </a:p>
          <a:p>
            <a:endParaRPr lang="en-US" sz="2200" dirty="0"/>
          </a:p>
          <a:p>
            <a:endParaRPr lang="en-US" sz="2200" dirty="0"/>
          </a:p>
          <a:p>
            <a:endParaRPr lang="en-US" sz="2200" dirty="0"/>
          </a:p>
          <a:p>
            <a:endParaRPr lang="en-US" sz="2200" dirty="0"/>
          </a:p>
          <a:p>
            <a:endParaRPr lang="en-US" sz="2200" dirty="0"/>
          </a:p>
          <a:p>
            <a:endParaRPr lang="en-US" sz="2200" dirty="0"/>
          </a:p>
          <a:p>
            <a:endParaRPr lang="en-US" sz="2200" dirty="0"/>
          </a:p>
          <a:p>
            <a:endParaRPr lang="en-US" sz="2200" dirty="0"/>
          </a:p>
          <a:p>
            <a:pPr marL="514350" indent="-514350">
              <a:buAutoNum type="alphaLcParenR" startAt="2"/>
            </a:pPr>
            <a:r>
              <a:rPr lang="en-US" sz="2200" dirty="0"/>
              <a:t>Melting point - 79⁰C</a:t>
            </a:r>
          </a:p>
          <a:p>
            <a:pPr marL="514350" indent="-514350">
              <a:buAutoNum type="alphaLcParenR" startAt="2"/>
            </a:pPr>
            <a:r>
              <a:rPr lang="en-GB" sz="2200" dirty="0"/>
              <a:t>As the substance is heated from 60</a:t>
            </a:r>
            <a:r>
              <a:rPr lang="en-US" sz="2200" dirty="0"/>
              <a:t>⁰C to 79⁰C the particles in the solid state start to vibrate about their fixed positions. At 79⁰C the substance has gained enough energy to start melting from a solid to a liquid state. For 90s the substance stays the same temperature (79 ⁰C) as it melts, the energy transferred to the substance during this period is called latent heat.  At 240s the substance is now in a liquid state and its temperature begins to rise.</a:t>
            </a:r>
            <a:endParaRPr lang="en-GB" sz="2200" dirty="0"/>
          </a:p>
        </p:txBody>
      </p:sp>
      <p:sp>
        <p:nvSpPr>
          <p:cNvPr id="41" name="TextBox 40">
            <a:extLst>
              <a:ext uri="{FF2B5EF4-FFF2-40B4-BE49-F238E27FC236}">
                <a16:creationId xmlns:a16="http://schemas.microsoft.com/office/drawing/2014/main" id="{73C7ED5A-4FCC-43BF-AAB1-1DE5BB7BE2A5}"/>
              </a:ext>
            </a:extLst>
          </p:cNvPr>
          <p:cNvSpPr txBox="1"/>
          <p:nvPr/>
        </p:nvSpPr>
        <p:spPr>
          <a:xfrm>
            <a:off x="95250" y="104775"/>
            <a:ext cx="5591175" cy="523220"/>
          </a:xfrm>
          <a:prstGeom prst="rect">
            <a:avLst/>
          </a:prstGeom>
          <a:noFill/>
        </p:spPr>
        <p:txBody>
          <a:bodyPr wrap="square" rtlCol="0">
            <a:spAutoFit/>
          </a:bodyPr>
          <a:lstStyle/>
          <a:p>
            <a:r>
              <a:rPr lang="en-US" sz="2800" dirty="0">
                <a:solidFill>
                  <a:srgbClr val="FF0000"/>
                </a:solidFill>
                <a:latin typeface="Comic Sans MS" panose="030F0702030302020204" pitchFamily="66" charset="0"/>
              </a:rPr>
              <a:t>Self-assessment:</a:t>
            </a:r>
            <a:endParaRPr lang="en-GB" sz="2800" dirty="0">
              <a:solidFill>
                <a:srgbClr val="FF0000"/>
              </a:solidFill>
              <a:latin typeface="Comic Sans MS" panose="030F0702030302020204" pitchFamily="66" charset="0"/>
            </a:endParaRPr>
          </a:p>
        </p:txBody>
      </p:sp>
      <p:pic>
        <p:nvPicPr>
          <p:cNvPr id="42" name="Picture 41">
            <a:extLst>
              <a:ext uri="{FF2B5EF4-FFF2-40B4-BE49-F238E27FC236}">
                <a16:creationId xmlns:a16="http://schemas.microsoft.com/office/drawing/2014/main" id="{D0AE9B57-3C2A-4390-8671-CDDA272F801B}"/>
              </a:ext>
            </a:extLst>
          </p:cNvPr>
          <p:cNvPicPr>
            <a:picLocks noChangeAspect="1"/>
          </p:cNvPicPr>
          <p:nvPr/>
        </p:nvPicPr>
        <p:blipFill>
          <a:blip r:embed="rId2"/>
          <a:stretch>
            <a:fillRect/>
          </a:stretch>
        </p:blipFill>
        <p:spPr>
          <a:xfrm>
            <a:off x="562530" y="657225"/>
            <a:ext cx="4329891" cy="3343053"/>
          </a:xfrm>
          <a:prstGeom prst="rect">
            <a:avLst/>
          </a:prstGeom>
        </p:spPr>
      </p:pic>
      <p:pic>
        <p:nvPicPr>
          <p:cNvPr id="43" name="Picture 2" descr="Mark, Check, Tick, Red, Correct, Symbol, Choice, Yes">
            <a:extLst>
              <a:ext uri="{FF2B5EF4-FFF2-40B4-BE49-F238E27FC236}">
                <a16:creationId xmlns:a16="http://schemas.microsoft.com/office/drawing/2014/main" id="{002F2AA0-E51C-4A9E-8789-3245CB120C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81711" y="5934074"/>
            <a:ext cx="777015" cy="809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3165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463AB3B4-E811-4BF9-8CB8-77DE39BC1EB6}"/>
              </a:ext>
            </a:extLst>
          </p:cNvPr>
          <p:cNvSpPr/>
          <p:nvPr/>
        </p:nvSpPr>
        <p:spPr>
          <a:xfrm>
            <a:off x="247650" y="1371600"/>
            <a:ext cx="4495800" cy="3171825"/>
          </a:xfrm>
          <a:prstGeom prst="roundRect">
            <a:avLst/>
          </a:prstGeom>
          <a:solidFill>
            <a:srgbClr val="EDFDFA"/>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93073" y="284209"/>
            <a:ext cx="8789670" cy="4351338"/>
          </a:xfrm>
        </p:spPr>
        <p:txBody>
          <a:bodyPr>
            <a:normAutofit/>
          </a:bodyPr>
          <a:lstStyle/>
          <a:p>
            <a:pPr marL="0" indent="0">
              <a:buNone/>
            </a:pPr>
            <a:r>
              <a:rPr lang="en-GB" sz="4000" dirty="0">
                <a:solidFill>
                  <a:srgbClr val="0070C0"/>
                </a:solidFill>
                <a:latin typeface="Comic Sans MS" panose="030F0702030302020204" pitchFamily="66" charset="0"/>
              </a:rPr>
              <a:t>Exam-style Question</a:t>
            </a:r>
          </a:p>
        </p:txBody>
      </p:sp>
      <p:pic>
        <p:nvPicPr>
          <p:cNvPr id="5" name="Picture 4">
            <a:extLst>
              <a:ext uri="{FF2B5EF4-FFF2-40B4-BE49-F238E27FC236}">
                <a16:creationId xmlns:a16="http://schemas.microsoft.com/office/drawing/2014/main" id="{05EEA931-159F-4772-9DA0-4F5B2A7D6781}"/>
              </a:ext>
            </a:extLst>
          </p:cNvPr>
          <p:cNvPicPr>
            <a:picLocks noChangeAspect="1"/>
          </p:cNvPicPr>
          <p:nvPr/>
        </p:nvPicPr>
        <p:blipFill>
          <a:blip r:embed="rId2"/>
          <a:stretch>
            <a:fillRect/>
          </a:stretch>
        </p:blipFill>
        <p:spPr>
          <a:xfrm>
            <a:off x="4943475" y="1031218"/>
            <a:ext cx="3941990" cy="5576272"/>
          </a:xfrm>
          <a:prstGeom prst="rect">
            <a:avLst/>
          </a:prstGeom>
        </p:spPr>
      </p:pic>
      <p:sp>
        <p:nvSpPr>
          <p:cNvPr id="2" name="TextBox 1">
            <a:extLst>
              <a:ext uri="{FF2B5EF4-FFF2-40B4-BE49-F238E27FC236}">
                <a16:creationId xmlns:a16="http://schemas.microsoft.com/office/drawing/2014/main" id="{504176A5-8438-4228-9957-6D7E4CC694B5}"/>
              </a:ext>
            </a:extLst>
          </p:cNvPr>
          <p:cNvSpPr txBox="1"/>
          <p:nvPr/>
        </p:nvSpPr>
        <p:spPr>
          <a:xfrm>
            <a:off x="323849" y="1428750"/>
            <a:ext cx="4314825" cy="3046988"/>
          </a:xfrm>
          <a:prstGeom prst="rect">
            <a:avLst/>
          </a:prstGeom>
          <a:noFill/>
        </p:spPr>
        <p:txBody>
          <a:bodyPr wrap="square" rtlCol="0">
            <a:spAutoFit/>
          </a:bodyPr>
          <a:lstStyle/>
          <a:p>
            <a:pPr algn="ctr"/>
            <a:r>
              <a:rPr lang="en-US" sz="3200" dirty="0">
                <a:solidFill>
                  <a:srgbClr val="0070C0"/>
                </a:solidFill>
                <a:latin typeface="Comic Sans MS" panose="030F0702030302020204" pitchFamily="66" charset="0"/>
              </a:rPr>
              <a:t>Task</a:t>
            </a:r>
            <a:r>
              <a:rPr lang="en-US" sz="3200" dirty="0">
                <a:latin typeface="Comic Sans MS" panose="030F0702030302020204" pitchFamily="66" charset="0"/>
              </a:rPr>
              <a:t>: Use your knowledge of what you have learned this lesson to complete the exam-style question.</a:t>
            </a:r>
            <a:endParaRPr lang="en-GB" sz="3200" dirty="0">
              <a:latin typeface="Comic Sans MS" panose="030F0702030302020204" pitchFamily="66" charset="0"/>
            </a:endParaRPr>
          </a:p>
        </p:txBody>
      </p:sp>
    </p:spTree>
    <p:extLst>
      <p:ext uri="{BB962C8B-B14F-4D97-AF65-F5344CB8AC3E}">
        <p14:creationId xmlns:p14="http://schemas.microsoft.com/office/powerpoint/2010/main" val="1372376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47A3A63-B4C6-4262-81F4-15CFBF5C88CA}"/>
              </a:ext>
            </a:extLst>
          </p:cNvPr>
          <p:cNvSpPr txBox="1"/>
          <p:nvPr/>
        </p:nvSpPr>
        <p:spPr>
          <a:xfrm>
            <a:off x="190499" y="323850"/>
            <a:ext cx="4295775" cy="707886"/>
          </a:xfrm>
          <a:prstGeom prst="rect">
            <a:avLst/>
          </a:prstGeom>
          <a:noFill/>
        </p:spPr>
        <p:txBody>
          <a:bodyPr wrap="square" rtlCol="0">
            <a:spAutoFit/>
          </a:bodyPr>
          <a:lstStyle/>
          <a:p>
            <a:r>
              <a:rPr lang="en-US" sz="4000" dirty="0">
                <a:solidFill>
                  <a:srgbClr val="FF0000"/>
                </a:solidFill>
                <a:latin typeface="Comic Sans MS" panose="030F0702030302020204" pitchFamily="66" charset="0"/>
              </a:rPr>
              <a:t>Mark Scheme:</a:t>
            </a:r>
            <a:endParaRPr lang="en-GB" sz="2000" dirty="0">
              <a:solidFill>
                <a:srgbClr val="FF0000"/>
              </a:solidFill>
              <a:latin typeface="Comic Sans MS" panose="030F0702030302020204" pitchFamily="66" charset="0"/>
            </a:endParaRPr>
          </a:p>
        </p:txBody>
      </p:sp>
      <p:sp>
        <p:nvSpPr>
          <p:cNvPr id="6" name="TextBox 5">
            <a:extLst>
              <a:ext uri="{FF2B5EF4-FFF2-40B4-BE49-F238E27FC236}">
                <a16:creationId xmlns:a16="http://schemas.microsoft.com/office/drawing/2014/main" id="{A0BF38C7-61E9-4F77-B59F-A1B261F5DA26}"/>
              </a:ext>
            </a:extLst>
          </p:cNvPr>
          <p:cNvSpPr txBox="1"/>
          <p:nvPr/>
        </p:nvSpPr>
        <p:spPr>
          <a:xfrm>
            <a:off x="285749" y="1162050"/>
            <a:ext cx="8639175" cy="4616648"/>
          </a:xfrm>
          <a:prstGeom prst="rect">
            <a:avLst/>
          </a:prstGeom>
          <a:noFill/>
        </p:spPr>
        <p:txBody>
          <a:bodyPr wrap="square" rtlCol="0">
            <a:spAutoFit/>
          </a:bodyPr>
          <a:lstStyle/>
          <a:p>
            <a:r>
              <a:rPr lang="en-US" sz="2800" b="1" dirty="0"/>
              <a:t>AB</a:t>
            </a:r>
          </a:p>
          <a:p>
            <a:endParaRPr lang="en-US" dirty="0"/>
          </a:p>
          <a:p>
            <a:pPr marL="285750" indent="-285750">
              <a:buFont typeface="Arial" panose="020B0604020202020204" pitchFamily="34" charset="0"/>
              <a:buChar char="•"/>
            </a:pPr>
            <a:r>
              <a:rPr lang="en-US" sz="2800" dirty="0"/>
              <a:t>Changing state from a solid to a liquid / melting            </a:t>
            </a:r>
            <a:r>
              <a:rPr lang="en-US" sz="2800" i="1" dirty="0"/>
              <a:t>1</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At a steady temperature                                                     </a:t>
            </a:r>
            <a:r>
              <a:rPr lang="en-US" sz="2800" i="1" dirty="0"/>
              <a:t>1</a:t>
            </a:r>
          </a:p>
          <a:p>
            <a:pPr marL="285750" indent="-285750">
              <a:buFont typeface="Arial" panose="020B0604020202020204" pitchFamily="34" charset="0"/>
              <a:buChar char="•"/>
            </a:pPr>
            <a:endParaRPr lang="en-US" sz="2800" b="1" dirty="0"/>
          </a:p>
          <a:p>
            <a:r>
              <a:rPr lang="en-US" sz="2800" b="1" dirty="0"/>
              <a:t>BC</a:t>
            </a:r>
          </a:p>
          <a:p>
            <a:endParaRPr lang="en-US" dirty="0"/>
          </a:p>
          <a:p>
            <a:pPr marL="285750" indent="-285750">
              <a:buFont typeface="Arial" panose="020B0604020202020204" pitchFamily="34" charset="0"/>
              <a:buChar char="•"/>
            </a:pPr>
            <a:r>
              <a:rPr lang="en-US" sz="2800" dirty="0"/>
              <a:t>Temperature of liquid rises                                                 </a:t>
            </a:r>
            <a:r>
              <a:rPr lang="en-US" sz="2800" i="1" dirty="0"/>
              <a:t>1</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Until it reaches boiling point                                               </a:t>
            </a:r>
            <a:r>
              <a:rPr lang="en-US" sz="2800" i="1" dirty="0"/>
              <a:t>1</a:t>
            </a:r>
            <a:endParaRPr lang="en-GB" sz="2800" i="1" dirty="0"/>
          </a:p>
        </p:txBody>
      </p:sp>
      <p:pic>
        <p:nvPicPr>
          <p:cNvPr id="7" name="Picture 2" descr="Mark, Check, Tick, Red, Correct, Symbol, Choice, Yes">
            <a:extLst>
              <a:ext uri="{FF2B5EF4-FFF2-40B4-BE49-F238E27FC236}">
                <a16:creationId xmlns:a16="http://schemas.microsoft.com/office/drawing/2014/main" id="{A820C360-A196-47EE-A988-0EA8FE641E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42884" y="5629274"/>
            <a:ext cx="987267" cy="1028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0725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5562600" cy="646331"/>
          </a:xfrm>
          <a:prstGeom prst="rect">
            <a:avLst/>
          </a:prstGeom>
          <a:noFill/>
        </p:spPr>
        <p:txBody>
          <a:bodyPr wrap="square" rtlCol="0">
            <a:spAutoFit/>
          </a:bodyPr>
          <a:lstStyle/>
          <a:p>
            <a:r>
              <a:rPr lang="en-GB" sz="3600" dirty="0">
                <a:solidFill>
                  <a:srgbClr val="0070C0"/>
                </a:solidFill>
                <a:latin typeface="Comic Sans MS" pitchFamily="66" charset="0"/>
              </a:rPr>
              <a:t>Plenary</a:t>
            </a:r>
            <a:r>
              <a:rPr lang="en-GB" sz="3600" dirty="0">
                <a:latin typeface="Comic Sans MS" pitchFamily="66" charset="0"/>
              </a:rPr>
              <a:t> ~ Pick a task:</a:t>
            </a:r>
          </a:p>
        </p:txBody>
      </p:sp>
      <p:sp>
        <p:nvSpPr>
          <p:cNvPr id="5" name="Hexagon 4"/>
          <p:cNvSpPr/>
          <p:nvPr/>
        </p:nvSpPr>
        <p:spPr>
          <a:xfrm>
            <a:off x="425302" y="1201797"/>
            <a:ext cx="3733800" cy="3200400"/>
          </a:xfrm>
          <a:prstGeom prst="hexagon">
            <a:avLst/>
          </a:prstGeom>
          <a:solidFill>
            <a:srgbClr val="002060"/>
          </a:solidFill>
          <a:ln w="38100">
            <a:solidFill>
              <a:srgbClr val="A4F6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latin typeface="Comic Sans MS" pitchFamily="66" charset="0"/>
              </a:rPr>
              <a:t>Summarise what you have learnt today in 3 sentences</a:t>
            </a:r>
          </a:p>
        </p:txBody>
      </p:sp>
      <p:sp>
        <p:nvSpPr>
          <p:cNvPr id="9" name="Plaque 8"/>
          <p:cNvSpPr/>
          <p:nvPr/>
        </p:nvSpPr>
        <p:spPr>
          <a:xfrm>
            <a:off x="4387701" y="1122170"/>
            <a:ext cx="4419600" cy="3276600"/>
          </a:xfrm>
          <a:prstGeom prst="plaque">
            <a:avLst/>
          </a:prstGeom>
          <a:solidFill>
            <a:srgbClr val="C7F9EC"/>
          </a:solidFill>
          <a:ln w="285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rgbClr val="0070C0"/>
                </a:solidFill>
                <a:latin typeface="Comic Sans MS" pitchFamily="66" charset="0"/>
              </a:rPr>
              <a:t>Write a definition for the following key words:</a:t>
            </a:r>
          </a:p>
          <a:p>
            <a:pPr algn="ctr"/>
            <a:endParaRPr lang="en-GB" sz="2400" dirty="0">
              <a:solidFill>
                <a:srgbClr val="0070C0"/>
              </a:solidFill>
              <a:latin typeface="Comic Sans MS" pitchFamily="66" charset="0"/>
            </a:endParaRPr>
          </a:p>
          <a:p>
            <a:pPr algn="ctr"/>
            <a:r>
              <a:rPr lang="en-GB" sz="2400" dirty="0">
                <a:solidFill>
                  <a:srgbClr val="0070C0"/>
                </a:solidFill>
                <a:latin typeface="Comic Sans MS" pitchFamily="66" charset="0"/>
              </a:rPr>
              <a:t>a) Vaporisation</a:t>
            </a:r>
          </a:p>
          <a:p>
            <a:pPr algn="ctr"/>
            <a:r>
              <a:rPr lang="en-GB" sz="2400" dirty="0">
                <a:solidFill>
                  <a:srgbClr val="0070C0"/>
                </a:solidFill>
                <a:latin typeface="Comic Sans MS" pitchFamily="66" charset="0"/>
              </a:rPr>
              <a:t>b) Density</a:t>
            </a:r>
          </a:p>
          <a:p>
            <a:pPr algn="ctr"/>
            <a:r>
              <a:rPr lang="en-GB" sz="2400" dirty="0">
                <a:solidFill>
                  <a:srgbClr val="0070C0"/>
                </a:solidFill>
                <a:latin typeface="Comic Sans MS" pitchFamily="66" charset="0"/>
              </a:rPr>
              <a:t>c) Freezing</a:t>
            </a:r>
          </a:p>
          <a:p>
            <a:pPr algn="ctr"/>
            <a:r>
              <a:rPr lang="en-GB" sz="2400" dirty="0">
                <a:solidFill>
                  <a:srgbClr val="0070C0"/>
                </a:solidFill>
                <a:latin typeface="Comic Sans MS" pitchFamily="66" charset="0"/>
              </a:rPr>
              <a:t>d) Latent heat</a:t>
            </a:r>
          </a:p>
          <a:p>
            <a:pPr algn="ctr"/>
            <a:r>
              <a:rPr lang="en-GB" sz="2400" dirty="0">
                <a:solidFill>
                  <a:srgbClr val="0070C0"/>
                </a:solidFill>
                <a:latin typeface="Comic Sans MS" pitchFamily="66" charset="0"/>
              </a:rPr>
              <a:t>e) Melting point</a:t>
            </a:r>
          </a:p>
        </p:txBody>
      </p:sp>
      <p:pic>
        <p:nvPicPr>
          <p:cNvPr id="5122" name="Picture 2" descr="Thought, Idea, Innovation, Imagination, Inspiration">
            <a:extLst>
              <a:ext uri="{FF2B5EF4-FFF2-40B4-BE49-F238E27FC236}">
                <a16:creationId xmlns:a16="http://schemas.microsoft.com/office/drawing/2014/main" id="{AF1A1227-9448-4F53-A4CC-DA6A7E00C6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7816" y="4729063"/>
            <a:ext cx="2732567" cy="1898565"/>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Writing, Pen, Man, Ink, Paper, Pencils, Hands, Fingers">
            <a:extLst>
              <a:ext uri="{FF2B5EF4-FFF2-40B4-BE49-F238E27FC236}">
                <a16:creationId xmlns:a16="http://schemas.microsoft.com/office/drawing/2014/main" id="{62CE5D2E-559F-4EF3-AAE1-0B38DB3560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8549" y="4679043"/>
            <a:ext cx="2997905" cy="19986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228600"/>
            <a:ext cx="8686800" cy="1371600"/>
          </a:xfrm>
          <a:prstGeom prst="roundRect">
            <a:avLst/>
          </a:prstGeom>
          <a:solidFill>
            <a:srgbClr val="B4D6F2"/>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228600" y="-215283"/>
            <a:ext cx="8686800" cy="1470025"/>
          </a:xfrm>
        </p:spPr>
        <p:txBody>
          <a:bodyPr>
            <a:noAutofit/>
          </a:bodyPr>
          <a:lstStyle/>
          <a:p>
            <a:r>
              <a:rPr lang="en-GB" sz="4000" dirty="0">
                <a:latin typeface="Comic Sans MS" pitchFamily="66" charset="0"/>
              </a:rPr>
              <a:t>Progress indicators</a:t>
            </a:r>
          </a:p>
        </p:txBody>
      </p:sp>
      <p:graphicFrame>
        <p:nvGraphicFramePr>
          <p:cNvPr id="5" name="Table 4">
            <a:extLst>
              <a:ext uri="{FF2B5EF4-FFF2-40B4-BE49-F238E27FC236}">
                <a16:creationId xmlns:a16="http://schemas.microsoft.com/office/drawing/2014/main" id="{7B9F7164-E9FB-443B-9EE8-3C5BCAFE75DE}"/>
              </a:ext>
            </a:extLst>
          </p:cNvPr>
          <p:cNvGraphicFramePr>
            <a:graphicFrameLocks noGrp="1"/>
          </p:cNvGraphicFramePr>
          <p:nvPr>
            <p:extLst>
              <p:ext uri="{D42A27DB-BD31-4B8C-83A1-F6EECF244321}">
                <p14:modId xmlns:p14="http://schemas.microsoft.com/office/powerpoint/2010/main" val="1428432375"/>
              </p:ext>
            </p:extLst>
          </p:nvPr>
        </p:nvGraphicFramePr>
        <p:xfrm>
          <a:off x="228600" y="1824990"/>
          <a:ext cx="8763000" cy="3901440"/>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0000"/>
                    </a:ext>
                  </a:extLst>
                </a:gridCol>
                <a:gridCol w="2295525">
                  <a:extLst>
                    <a:ext uri="{9D8B030D-6E8A-4147-A177-3AD203B41FA5}">
                      <a16:colId xmlns:a16="http://schemas.microsoft.com/office/drawing/2014/main" val="20001"/>
                    </a:ext>
                  </a:extLst>
                </a:gridCol>
                <a:gridCol w="5629275">
                  <a:extLst>
                    <a:ext uri="{9D8B030D-6E8A-4147-A177-3AD203B41FA5}">
                      <a16:colId xmlns:a16="http://schemas.microsoft.com/office/drawing/2014/main" val="20002"/>
                    </a:ext>
                  </a:extLst>
                </a:gridCol>
              </a:tblGrid>
              <a:tr h="330495">
                <a:tc>
                  <a:txBody>
                    <a:bodyPr/>
                    <a:lstStyle/>
                    <a:p>
                      <a:r>
                        <a:rPr lang="en-GB" sz="2000" dirty="0">
                          <a:solidFill>
                            <a:schemeClr val="tx1"/>
                          </a:solidFill>
                        </a:rPr>
                        <a:t>Grade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2800" dirty="0">
                          <a:solidFill>
                            <a:schemeClr val="tx1"/>
                          </a:solidFill>
                        </a:rPr>
                        <a:t>Objective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2800" dirty="0">
                          <a:solidFill>
                            <a:schemeClr val="tx1"/>
                          </a:solidFill>
                        </a:rPr>
                        <a:t>Learning</a:t>
                      </a:r>
                      <a:r>
                        <a:rPr lang="en-GB" sz="2800" baseline="0" dirty="0">
                          <a:solidFill>
                            <a:schemeClr val="tx1"/>
                          </a:solidFill>
                        </a:rPr>
                        <a:t> Outcome</a:t>
                      </a:r>
                      <a:endParaRPr lang="en-GB"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34503">
                <a:tc rowSpan="2">
                  <a:txBody>
                    <a:bodyPr/>
                    <a:lstStyle/>
                    <a:p>
                      <a:r>
                        <a:rPr lang="en-US" sz="2400" dirty="0">
                          <a:solidFill>
                            <a:schemeClr val="tx1"/>
                          </a:solidFill>
                        </a:rPr>
                        <a:t>1</a:t>
                      </a:r>
                      <a:r>
                        <a:rPr lang="en-GB" sz="24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algn="ctr"/>
                      <a:r>
                        <a:rPr lang="en-GB" sz="2400" dirty="0">
                          <a:solidFill>
                            <a:schemeClr val="tx1"/>
                          </a:solidFill>
                        </a:rPr>
                        <a:t>Explain</a:t>
                      </a:r>
                      <a:r>
                        <a:rPr lang="en-GB" sz="2400" baseline="0" dirty="0">
                          <a:solidFill>
                            <a:schemeClr val="tx1"/>
                          </a:solidFill>
                        </a:rPr>
                        <a:t> what is meant by the terms: melting point, boiling point and explain the difference between boiling and evaporation</a:t>
                      </a:r>
                      <a:endParaRPr lang="en-GB"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2400" dirty="0">
                          <a:solidFill>
                            <a:schemeClr val="tx1"/>
                          </a:solidFill>
                        </a:rPr>
                        <a:t>Define</a:t>
                      </a:r>
                      <a:r>
                        <a:rPr lang="en-GB" sz="2400" baseline="0" dirty="0">
                          <a:solidFill>
                            <a:schemeClr val="tx1"/>
                          </a:solidFill>
                        </a:rPr>
                        <a:t> the difference between melting points and boiling points</a:t>
                      </a:r>
                      <a:endParaRPr lang="en-GB"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15448">
                <a:tc vMerge="1">
                  <a:txBody>
                    <a:bodyPr/>
                    <a:lstStyle/>
                    <a:p>
                      <a:endParaRPr lang="en-GB"/>
                    </a:p>
                  </a:txBody>
                  <a:tcPr/>
                </a:tc>
                <a:tc vMerge="1">
                  <a:txBody>
                    <a:bodyPr/>
                    <a:lstStyle/>
                    <a:p>
                      <a:endParaRPr lang="en-GB"/>
                    </a:p>
                  </a:txBody>
                  <a:tcPr/>
                </a:tc>
                <a:tc rowSpan="2">
                  <a:txBody>
                    <a:bodyPr/>
                    <a:lstStyle/>
                    <a:p>
                      <a:r>
                        <a:rPr lang="en-GB" sz="2400" dirty="0"/>
                        <a:t>Explain</a:t>
                      </a:r>
                      <a:r>
                        <a:rPr lang="en-GB" sz="2400" baseline="0" dirty="0"/>
                        <a:t> the difference between  boiling and evaporation</a:t>
                      </a:r>
                      <a:endParaRPr lang="en-GB"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9641954"/>
                  </a:ext>
                </a:extLst>
              </a:tr>
              <a:tr h="302954">
                <a:tc>
                  <a:txBody>
                    <a:bodyPr/>
                    <a:lstStyle/>
                    <a:p>
                      <a:r>
                        <a:rPr lang="en-US" sz="2400" dirty="0"/>
                        <a:t>4</a:t>
                      </a:r>
                      <a:r>
                        <a:rPr lang="en-GB" sz="24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GB"/>
                    </a:p>
                  </a:txBody>
                  <a:tcPr/>
                </a:tc>
                <a:tc vMerge="1">
                  <a:txBody>
                    <a:bodyPr/>
                    <a:lstStyle/>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686345">
                <a:tc>
                  <a:txBody>
                    <a:bodyPr/>
                    <a:lstStyle/>
                    <a:p>
                      <a:r>
                        <a:rPr lang="en-US" sz="2400" dirty="0"/>
                        <a:t>7</a:t>
                      </a:r>
                      <a:r>
                        <a:rPr lang="en-GB" sz="2400"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kern="1200" dirty="0">
                          <a:solidFill>
                            <a:schemeClr val="dk1"/>
                          </a:solidFill>
                          <a:latin typeface="+mn-lt"/>
                          <a:ea typeface="+mn-ea"/>
                          <a:cs typeface="+mn-cs"/>
                        </a:rPr>
                        <a:t>To</a:t>
                      </a:r>
                      <a:r>
                        <a:rPr lang="en-GB" sz="2400" kern="1200" baseline="0" dirty="0">
                          <a:solidFill>
                            <a:schemeClr val="dk1"/>
                          </a:solidFill>
                          <a:latin typeface="+mn-lt"/>
                          <a:ea typeface="+mn-ea"/>
                          <a:cs typeface="+mn-cs"/>
                        </a:rPr>
                        <a:t> be able interpret and use a temperature-time graph to find the melting point and boiling point of a substance.</a:t>
                      </a:r>
                      <a:endParaRPr lang="en-GB" sz="2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44118513"/>
                  </a:ext>
                </a:extLst>
              </a:tr>
            </a:tbl>
          </a:graphicData>
        </a:graphic>
      </p:graphicFrame>
    </p:spTree>
    <p:extLst>
      <p:ext uri="{BB962C8B-B14F-4D97-AF65-F5344CB8AC3E}">
        <p14:creationId xmlns:p14="http://schemas.microsoft.com/office/powerpoint/2010/main" val="1521504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2077" y="245020"/>
            <a:ext cx="8606791" cy="4351338"/>
          </a:xfrm>
        </p:spPr>
        <p:txBody>
          <a:bodyPr>
            <a:normAutofit/>
          </a:bodyPr>
          <a:lstStyle/>
          <a:p>
            <a:pPr marL="0" indent="0" algn="ctr">
              <a:buNone/>
            </a:pPr>
            <a:r>
              <a:rPr lang="en-GB" sz="3200" dirty="0">
                <a:latin typeface="Comic Sans MS" panose="030F0702030302020204" pitchFamily="66" charset="0"/>
              </a:rPr>
              <a:t>For any substance undergoing a change of state, it’s temperature stays the same whilst the change of state is taking place.</a:t>
            </a:r>
          </a:p>
        </p:txBody>
      </p:sp>
      <p:sp>
        <p:nvSpPr>
          <p:cNvPr id="4" name="TextBox 3"/>
          <p:cNvSpPr txBox="1"/>
          <p:nvPr/>
        </p:nvSpPr>
        <p:spPr>
          <a:xfrm>
            <a:off x="302077" y="1894114"/>
            <a:ext cx="8606791" cy="3539430"/>
          </a:xfrm>
          <a:prstGeom prst="rect">
            <a:avLst/>
          </a:prstGeom>
          <a:noFill/>
        </p:spPr>
        <p:txBody>
          <a:bodyPr wrap="square" rtlCol="0">
            <a:spAutoFit/>
          </a:bodyPr>
          <a:lstStyle/>
          <a:p>
            <a:pPr marL="457200" indent="-457200">
              <a:buFont typeface="Arial" panose="020B0604020202020204" pitchFamily="34" charset="0"/>
              <a:buChar char="•"/>
            </a:pPr>
            <a:r>
              <a:rPr lang="en-GB" sz="2800" dirty="0">
                <a:solidFill>
                  <a:srgbClr val="0070C0"/>
                </a:solidFill>
                <a:latin typeface="Comic Sans MS" panose="030F0702030302020204" pitchFamily="66" charset="0"/>
              </a:rPr>
              <a:t>The temperature at which a solid changes to a liquid is called the …..</a:t>
            </a:r>
          </a:p>
          <a:p>
            <a:pPr marL="457200" indent="-457200">
              <a:buFont typeface="Arial" panose="020B0604020202020204" pitchFamily="34" charset="0"/>
              <a:buChar char="•"/>
            </a:pPr>
            <a:endParaRPr lang="en-GB" sz="2800" dirty="0">
              <a:latin typeface="Comic Sans MS" panose="030F0702030302020204" pitchFamily="66" charset="0"/>
            </a:endParaRPr>
          </a:p>
          <a:p>
            <a:pPr marL="457200" indent="-457200">
              <a:buFont typeface="Arial" panose="020B0604020202020204" pitchFamily="34" charset="0"/>
              <a:buChar char="•"/>
            </a:pPr>
            <a:r>
              <a:rPr lang="en-GB" sz="2800" dirty="0">
                <a:solidFill>
                  <a:srgbClr val="0070C0"/>
                </a:solidFill>
                <a:latin typeface="Comic Sans MS" panose="030F0702030302020204" pitchFamily="66" charset="0"/>
              </a:rPr>
              <a:t>The temperature at which a liquid turns to a gas is called the …</a:t>
            </a:r>
          </a:p>
          <a:p>
            <a:pPr marL="457200" indent="-457200">
              <a:buFont typeface="Arial" panose="020B0604020202020204" pitchFamily="34" charset="0"/>
              <a:buChar char="•"/>
            </a:pPr>
            <a:endParaRPr lang="en-GB" sz="2800" dirty="0">
              <a:latin typeface="Comic Sans MS" panose="030F0702030302020204" pitchFamily="66" charset="0"/>
            </a:endParaRPr>
          </a:p>
          <a:p>
            <a:pPr marL="457200" indent="-457200">
              <a:buFont typeface="Arial" panose="020B0604020202020204" pitchFamily="34" charset="0"/>
              <a:buChar char="•"/>
            </a:pPr>
            <a:r>
              <a:rPr lang="en-GB" sz="2800" dirty="0">
                <a:solidFill>
                  <a:srgbClr val="0070C0"/>
                </a:solidFill>
                <a:latin typeface="Comic Sans MS" panose="030F0702030302020204" pitchFamily="66" charset="0"/>
              </a:rPr>
              <a:t>The temperature at which a liquid changes to a solid is called its …</a:t>
            </a:r>
          </a:p>
        </p:txBody>
      </p:sp>
      <p:sp>
        <p:nvSpPr>
          <p:cNvPr id="5" name="TextBox 4"/>
          <p:cNvSpPr txBox="1"/>
          <p:nvPr/>
        </p:nvSpPr>
        <p:spPr>
          <a:xfrm>
            <a:off x="4336869" y="2442755"/>
            <a:ext cx="3278777" cy="584775"/>
          </a:xfrm>
          <a:prstGeom prst="rect">
            <a:avLst/>
          </a:prstGeom>
          <a:noFill/>
        </p:spPr>
        <p:txBody>
          <a:bodyPr wrap="square" rtlCol="0">
            <a:spAutoFit/>
          </a:bodyPr>
          <a:lstStyle/>
          <a:p>
            <a:pPr algn="ctr"/>
            <a:r>
              <a:rPr lang="en-GB" sz="3200" b="1" dirty="0">
                <a:solidFill>
                  <a:srgbClr val="FF0000"/>
                </a:solidFill>
                <a:latin typeface="Comic Sans MS" panose="030F0702030302020204" pitchFamily="66" charset="0"/>
              </a:rPr>
              <a:t>Melting point</a:t>
            </a:r>
          </a:p>
        </p:txBody>
      </p:sp>
      <p:sp>
        <p:nvSpPr>
          <p:cNvPr id="6" name="TextBox 5"/>
          <p:cNvSpPr txBox="1"/>
          <p:nvPr/>
        </p:nvSpPr>
        <p:spPr>
          <a:xfrm>
            <a:off x="3718561" y="3737263"/>
            <a:ext cx="3278777" cy="584775"/>
          </a:xfrm>
          <a:prstGeom prst="rect">
            <a:avLst/>
          </a:prstGeom>
          <a:noFill/>
        </p:spPr>
        <p:txBody>
          <a:bodyPr wrap="square" rtlCol="0">
            <a:spAutoFit/>
          </a:bodyPr>
          <a:lstStyle/>
          <a:p>
            <a:pPr algn="ctr"/>
            <a:r>
              <a:rPr lang="en-GB" sz="3200" b="1" dirty="0">
                <a:solidFill>
                  <a:srgbClr val="FF0000"/>
                </a:solidFill>
                <a:latin typeface="Comic Sans MS" panose="030F0702030302020204" pitchFamily="66" charset="0"/>
              </a:rPr>
              <a:t>Boiling point</a:t>
            </a:r>
          </a:p>
        </p:txBody>
      </p:sp>
      <p:sp>
        <p:nvSpPr>
          <p:cNvPr id="7" name="TextBox 6"/>
          <p:cNvSpPr txBox="1"/>
          <p:nvPr/>
        </p:nvSpPr>
        <p:spPr>
          <a:xfrm>
            <a:off x="3921848" y="5031771"/>
            <a:ext cx="3278777" cy="584775"/>
          </a:xfrm>
          <a:prstGeom prst="rect">
            <a:avLst/>
          </a:prstGeom>
          <a:noFill/>
        </p:spPr>
        <p:txBody>
          <a:bodyPr wrap="square" rtlCol="0">
            <a:spAutoFit/>
          </a:bodyPr>
          <a:lstStyle/>
          <a:p>
            <a:pPr algn="ctr"/>
            <a:r>
              <a:rPr lang="en-GB" sz="3200" b="1" dirty="0">
                <a:solidFill>
                  <a:srgbClr val="FF0000"/>
                </a:solidFill>
                <a:latin typeface="Comic Sans MS" panose="030F0702030302020204" pitchFamily="66" charset="0"/>
              </a:rPr>
              <a:t>Freezing point</a:t>
            </a:r>
          </a:p>
        </p:txBody>
      </p:sp>
      <p:sp>
        <p:nvSpPr>
          <p:cNvPr id="8" name="TextBox 7"/>
          <p:cNvSpPr txBox="1"/>
          <p:nvPr/>
        </p:nvSpPr>
        <p:spPr>
          <a:xfrm>
            <a:off x="302077" y="5895083"/>
            <a:ext cx="8711294" cy="584775"/>
          </a:xfrm>
          <a:prstGeom prst="rect">
            <a:avLst/>
          </a:prstGeom>
          <a:solidFill>
            <a:srgbClr val="CCF7FC"/>
          </a:solidFill>
        </p:spPr>
        <p:txBody>
          <a:bodyPr wrap="square" rtlCol="0">
            <a:spAutoFit/>
          </a:bodyPr>
          <a:lstStyle/>
          <a:p>
            <a:pPr algn="ctr"/>
            <a:r>
              <a:rPr lang="en-GB" sz="3200" i="1" dirty="0"/>
              <a:t>Which two temperatures will always be the same?</a:t>
            </a:r>
          </a:p>
        </p:txBody>
      </p:sp>
    </p:spTree>
    <p:extLst>
      <p:ext uri="{BB962C8B-B14F-4D97-AF65-F5344CB8AC3E}">
        <p14:creationId xmlns:p14="http://schemas.microsoft.com/office/powerpoint/2010/main" val="235008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additive="base">
                                        <p:cTn id="12"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135" y="179705"/>
            <a:ext cx="8841922" cy="1936478"/>
          </a:xfrm>
        </p:spPr>
        <p:txBody>
          <a:bodyPr>
            <a:normAutofit/>
          </a:bodyPr>
          <a:lstStyle/>
          <a:p>
            <a:pPr marL="0" indent="0" algn="ctr">
              <a:buNone/>
            </a:pPr>
            <a:r>
              <a:rPr lang="en-GB" sz="3200" dirty="0">
                <a:latin typeface="Comic Sans MS" panose="030F0702030302020204" pitchFamily="66" charset="0"/>
              </a:rPr>
              <a:t>Why do you think salt is added to a pan of water you want to boil? Or salt is added to roads or paths to stop them from freezing over?</a:t>
            </a:r>
          </a:p>
        </p:txBody>
      </p:sp>
      <p:pic>
        <p:nvPicPr>
          <p:cNvPr id="4" name="Picture 3"/>
          <p:cNvPicPr>
            <a:picLocks noChangeAspect="1"/>
          </p:cNvPicPr>
          <p:nvPr/>
        </p:nvPicPr>
        <p:blipFill rotWithShape="1">
          <a:blip r:embed="rId2"/>
          <a:srcRect r="3963"/>
          <a:stretch/>
        </p:blipFill>
        <p:spPr>
          <a:xfrm>
            <a:off x="336913" y="3892730"/>
            <a:ext cx="4508644" cy="2758169"/>
          </a:xfrm>
          <a:prstGeom prst="rect">
            <a:avLst/>
          </a:prstGeom>
        </p:spPr>
      </p:pic>
      <p:pic>
        <p:nvPicPr>
          <p:cNvPr id="1026" name="Picture 2" descr="Image result for salt on roads"/>
          <p:cNvPicPr>
            <a:picLocks noChangeAspect="1" noChangeArrowheads="1"/>
          </p:cNvPicPr>
          <p:nvPr/>
        </p:nvPicPr>
        <p:blipFill rotWithShape="1">
          <a:blip r:embed="rId3">
            <a:extLst>
              <a:ext uri="{28A0092B-C50C-407E-A947-70E740481C1C}">
                <a14:useLocalDpi xmlns:a14="http://schemas.microsoft.com/office/drawing/2010/main" val="0"/>
              </a:ext>
            </a:extLst>
          </a:blip>
          <a:srcRect r="24767" b="8959"/>
          <a:stretch/>
        </p:blipFill>
        <p:spPr bwMode="auto">
          <a:xfrm>
            <a:off x="5268272" y="3892731"/>
            <a:ext cx="3392402" cy="275816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32410" y="2116183"/>
            <a:ext cx="8715647" cy="1384995"/>
          </a:xfrm>
          <a:prstGeom prst="rect">
            <a:avLst/>
          </a:prstGeom>
          <a:noFill/>
        </p:spPr>
        <p:txBody>
          <a:bodyPr wrap="square" rtlCol="0">
            <a:spAutoFit/>
          </a:bodyPr>
          <a:lstStyle/>
          <a:p>
            <a:pPr algn="ctr"/>
            <a:r>
              <a:rPr lang="en-GB" sz="2800" b="1" dirty="0">
                <a:solidFill>
                  <a:srgbClr val="0070C0"/>
                </a:solidFill>
              </a:rPr>
              <a:t>Impurities</a:t>
            </a:r>
            <a:r>
              <a:rPr lang="en-GB" sz="2800" dirty="0">
                <a:solidFill>
                  <a:srgbClr val="0070C0"/>
                </a:solidFill>
              </a:rPr>
              <a:t> in a substance can affect the melting point and boiling point of that substance, for example the melting point of water is lowered if you add salt to the water.</a:t>
            </a:r>
          </a:p>
        </p:txBody>
      </p:sp>
    </p:spTree>
    <p:extLst>
      <p:ext uri="{BB962C8B-B14F-4D97-AF65-F5344CB8AC3E}">
        <p14:creationId xmlns:p14="http://schemas.microsoft.com/office/powerpoint/2010/main" val="4006219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83272" y="154899"/>
            <a:ext cx="8948057" cy="244569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180428" y="222724"/>
            <a:ext cx="8750482" cy="523220"/>
          </a:xfrm>
          <a:prstGeom prst="rect">
            <a:avLst/>
          </a:prstGeom>
          <a:noFill/>
        </p:spPr>
        <p:txBody>
          <a:bodyPr wrap="square" rtlCol="0">
            <a:spAutoFit/>
          </a:bodyPr>
          <a:lstStyle/>
          <a:p>
            <a:pPr marL="457200" indent="-457200" algn="ctr">
              <a:buFont typeface="Arial" panose="020B0604020202020204" pitchFamily="34" charset="0"/>
              <a:buChar char="•"/>
            </a:pPr>
            <a:r>
              <a:rPr lang="en-GB" sz="2800" dirty="0"/>
              <a:t>Stays constant at 0˚C until all the ice has melted</a:t>
            </a:r>
          </a:p>
        </p:txBody>
      </p:sp>
      <p:sp>
        <p:nvSpPr>
          <p:cNvPr id="5" name="TextBox 4"/>
          <p:cNvSpPr txBox="1"/>
          <p:nvPr/>
        </p:nvSpPr>
        <p:spPr>
          <a:xfrm>
            <a:off x="100419" y="1168598"/>
            <a:ext cx="8948057" cy="954107"/>
          </a:xfrm>
          <a:prstGeom prst="rect">
            <a:avLst/>
          </a:prstGeom>
          <a:noFill/>
        </p:spPr>
        <p:txBody>
          <a:bodyPr wrap="square" rtlCol="0">
            <a:spAutoFit/>
          </a:bodyPr>
          <a:lstStyle/>
          <a:p>
            <a:pPr marL="342900" indent="-342900" algn="ctr">
              <a:buFont typeface="Arial" panose="020B0604020202020204" pitchFamily="34" charset="0"/>
              <a:buChar char="•"/>
            </a:pPr>
            <a:r>
              <a:rPr lang="en-GB" sz="2800" dirty="0"/>
              <a:t>Increases from 0˚C to 100 ˚C until the water in the beaker starts to boil at 100 ˚C</a:t>
            </a:r>
          </a:p>
        </p:txBody>
      </p:sp>
      <p:sp>
        <p:nvSpPr>
          <p:cNvPr id="6" name="TextBox 5"/>
          <p:cNvSpPr txBox="1"/>
          <p:nvPr/>
        </p:nvSpPr>
        <p:spPr>
          <a:xfrm>
            <a:off x="100419" y="702402"/>
            <a:ext cx="8948057" cy="477054"/>
          </a:xfrm>
          <a:prstGeom prst="rect">
            <a:avLst/>
          </a:prstGeom>
          <a:noFill/>
        </p:spPr>
        <p:txBody>
          <a:bodyPr wrap="square" rtlCol="0">
            <a:spAutoFit/>
          </a:bodyPr>
          <a:lstStyle/>
          <a:p>
            <a:pPr marL="342900" indent="-342900" algn="ctr">
              <a:buFont typeface="Arial" panose="020B0604020202020204" pitchFamily="34" charset="0"/>
              <a:buChar char="•"/>
            </a:pPr>
            <a:r>
              <a:rPr lang="en-GB" sz="2500" dirty="0"/>
              <a:t>Increases until it reaches 0 ˚C when the ice starts to melt at 0 ˚C</a:t>
            </a:r>
          </a:p>
        </p:txBody>
      </p:sp>
      <p:sp>
        <p:nvSpPr>
          <p:cNvPr id="7" name="TextBox 6"/>
          <p:cNvSpPr txBox="1"/>
          <p:nvPr/>
        </p:nvSpPr>
        <p:spPr>
          <a:xfrm>
            <a:off x="0" y="2041384"/>
            <a:ext cx="8948057" cy="523220"/>
          </a:xfrm>
          <a:prstGeom prst="rect">
            <a:avLst/>
          </a:prstGeom>
          <a:noFill/>
        </p:spPr>
        <p:txBody>
          <a:bodyPr wrap="square" rtlCol="0">
            <a:spAutoFit/>
          </a:bodyPr>
          <a:lstStyle/>
          <a:p>
            <a:pPr marL="457200" indent="-457200" algn="ctr">
              <a:buFont typeface="Arial" panose="020B0604020202020204" pitchFamily="34" charset="0"/>
              <a:buChar char="•"/>
            </a:pPr>
            <a:r>
              <a:rPr lang="en-GB" sz="2800" dirty="0"/>
              <a:t>Stays constant at 100 ˚C as the water turn to steam</a:t>
            </a:r>
          </a:p>
        </p:txBody>
      </p:sp>
      <p:sp>
        <p:nvSpPr>
          <p:cNvPr id="14" name="Content Placeholder 2"/>
          <p:cNvSpPr>
            <a:spLocks noGrp="1"/>
          </p:cNvSpPr>
          <p:nvPr>
            <p:ph idx="1"/>
          </p:nvPr>
        </p:nvSpPr>
        <p:spPr>
          <a:xfrm>
            <a:off x="5325562" y="3014750"/>
            <a:ext cx="3513638" cy="3567025"/>
          </a:xfrm>
          <a:solidFill>
            <a:srgbClr val="EDFDFA"/>
          </a:solidFill>
        </p:spPr>
        <p:txBody>
          <a:bodyPr>
            <a:noAutofit/>
          </a:bodyPr>
          <a:lstStyle/>
          <a:p>
            <a:pPr marL="0" indent="0" algn="ctr">
              <a:buNone/>
            </a:pPr>
            <a:r>
              <a:rPr lang="en-GB" dirty="0">
                <a:solidFill>
                  <a:srgbClr val="0070C0"/>
                </a:solidFill>
                <a:latin typeface="Comic Sans MS" panose="030F0702030302020204" pitchFamily="66" charset="0"/>
              </a:rPr>
              <a:t>Task: </a:t>
            </a:r>
            <a:r>
              <a:rPr lang="en-GB" dirty="0">
                <a:latin typeface="Comic Sans MS" panose="030F0702030302020204" pitchFamily="66" charset="0"/>
              </a:rPr>
              <a:t>There are four points labelled on the graph opposite, sketch the graph in your books and order the statements above to match the numbers.</a:t>
            </a:r>
          </a:p>
        </p:txBody>
      </p:sp>
      <p:cxnSp>
        <p:nvCxnSpPr>
          <p:cNvPr id="10" name="Straight Arrow Connector 9">
            <a:extLst>
              <a:ext uri="{FF2B5EF4-FFF2-40B4-BE49-F238E27FC236}">
                <a16:creationId xmlns:a16="http://schemas.microsoft.com/office/drawing/2014/main" id="{DBD5DCDE-7B76-443D-B2DE-B8D64F87B35C}"/>
              </a:ext>
            </a:extLst>
          </p:cNvPr>
          <p:cNvCxnSpPr>
            <a:cxnSpLocks/>
          </p:cNvCxnSpPr>
          <p:nvPr/>
        </p:nvCxnSpPr>
        <p:spPr>
          <a:xfrm flipV="1">
            <a:off x="1133475" y="3171825"/>
            <a:ext cx="0" cy="303847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6CD1E3D9-AD68-4452-8919-025A7F93A1D2}"/>
              </a:ext>
            </a:extLst>
          </p:cNvPr>
          <p:cNvCxnSpPr>
            <a:cxnSpLocks/>
          </p:cNvCxnSpPr>
          <p:nvPr/>
        </p:nvCxnSpPr>
        <p:spPr>
          <a:xfrm>
            <a:off x="1133475" y="6200775"/>
            <a:ext cx="37719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CACEF561-157F-4609-B53B-67DBFD698039}"/>
              </a:ext>
            </a:extLst>
          </p:cNvPr>
          <p:cNvSpPr txBox="1"/>
          <p:nvPr/>
        </p:nvSpPr>
        <p:spPr>
          <a:xfrm rot="16200000">
            <a:off x="-704850" y="4552950"/>
            <a:ext cx="2209800" cy="400110"/>
          </a:xfrm>
          <a:prstGeom prst="rect">
            <a:avLst/>
          </a:prstGeom>
          <a:noFill/>
        </p:spPr>
        <p:txBody>
          <a:bodyPr wrap="square" rtlCol="0">
            <a:spAutoFit/>
          </a:bodyPr>
          <a:lstStyle/>
          <a:p>
            <a:pPr algn="ctr"/>
            <a:r>
              <a:rPr lang="en-US" sz="2000" b="1" dirty="0"/>
              <a:t>Temperature</a:t>
            </a:r>
            <a:r>
              <a:rPr lang="en-US" sz="2000" dirty="0"/>
              <a:t> (⁰C)</a:t>
            </a:r>
            <a:endParaRPr lang="en-GB" sz="2000" dirty="0"/>
          </a:p>
        </p:txBody>
      </p:sp>
      <p:sp>
        <p:nvSpPr>
          <p:cNvPr id="20" name="TextBox 19">
            <a:extLst>
              <a:ext uri="{FF2B5EF4-FFF2-40B4-BE49-F238E27FC236}">
                <a16:creationId xmlns:a16="http://schemas.microsoft.com/office/drawing/2014/main" id="{0BDC4DD2-A485-4F78-9E42-02451863D9CA}"/>
              </a:ext>
            </a:extLst>
          </p:cNvPr>
          <p:cNvSpPr txBox="1"/>
          <p:nvPr/>
        </p:nvSpPr>
        <p:spPr>
          <a:xfrm>
            <a:off x="1866900" y="6267450"/>
            <a:ext cx="2209800" cy="400110"/>
          </a:xfrm>
          <a:prstGeom prst="rect">
            <a:avLst/>
          </a:prstGeom>
          <a:noFill/>
        </p:spPr>
        <p:txBody>
          <a:bodyPr wrap="square" rtlCol="0">
            <a:spAutoFit/>
          </a:bodyPr>
          <a:lstStyle/>
          <a:p>
            <a:pPr algn="ctr"/>
            <a:r>
              <a:rPr lang="en-US" sz="2000" b="1" dirty="0"/>
              <a:t>Time </a:t>
            </a:r>
            <a:endParaRPr lang="en-GB" sz="2000" b="1" dirty="0"/>
          </a:p>
        </p:txBody>
      </p:sp>
      <p:sp>
        <p:nvSpPr>
          <p:cNvPr id="21" name="TextBox 20">
            <a:extLst>
              <a:ext uri="{FF2B5EF4-FFF2-40B4-BE49-F238E27FC236}">
                <a16:creationId xmlns:a16="http://schemas.microsoft.com/office/drawing/2014/main" id="{0FCF550F-BD7B-4737-B5DC-9784D81C0EE8}"/>
              </a:ext>
            </a:extLst>
          </p:cNvPr>
          <p:cNvSpPr txBox="1"/>
          <p:nvPr/>
        </p:nvSpPr>
        <p:spPr>
          <a:xfrm>
            <a:off x="561975" y="3562350"/>
            <a:ext cx="619125" cy="381000"/>
          </a:xfrm>
          <a:prstGeom prst="rect">
            <a:avLst/>
          </a:prstGeom>
          <a:noFill/>
        </p:spPr>
        <p:txBody>
          <a:bodyPr wrap="square" rtlCol="0">
            <a:spAutoFit/>
          </a:bodyPr>
          <a:lstStyle/>
          <a:p>
            <a:pPr algn="ctr"/>
            <a:r>
              <a:rPr lang="en-US" dirty="0"/>
              <a:t>100</a:t>
            </a:r>
            <a:endParaRPr lang="en-GB" dirty="0"/>
          </a:p>
        </p:txBody>
      </p:sp>
      <p:sp>
        <p:nvSpPr>
          <p:cNvPr id="22" name="TextBox 21">
            <a:extLst>
              <a:ext uri="{FF2B5EF4-FFF2-40B4-BE49-F238E27FC236}">
                <a16:creationId xmlns:a16="http://schemas.microsoft.com/office/drawing/2014/main" id="{DABBC197-D1E3-4CC8-AF48-D1649A428BC6}"/>
              </a:ext>
            </a:extLst>
          </p:cNvPr>
          <p:cNvSpPr txBox="1"/>
          <p:nvPr/>
        </p:nvSpPr>
        <p:spPr>
          <a:xfrm>
            <a:off x="800100" y="5162550"/>
            <a:ext cx="1314450" cy="369332"/>
          </a:xfrm>
          <a:prstGeom prst="rect">
            <a:avLst/>
          </a:prstGeom>
          <a:noFill/>
        </p:spPr>
        <p:txBody>
          <a:bodyPr wrap="square" rtlCol="0">
            <a:spAutoFit/>
          </a:bodyPr>
          <a:lstStyle/>
          <a:p>
            <a:r>
              <a:rPr lang="en-US" dirty="0"/>
              <a:t>0</a:t>
            </a:r>
            <a:endParaRPr lang="en-GB" dirty="0"/>
          </a:p>
        </p:txBody>
      </p:sp>
      <p:cxnSp>
        <p:nvCxnSpPr>
          <p:cNvPr id="24" name="Straight Connector 23">
            <a:extLst>
              <a:ext uri="{FF2B5EF4-FFF2-40B4-BE49-F238E27FC236}">
                <a16:creationId xmlns:a16="http://schemas.microsoft.com/office/drawing/2014/main" id="{EF659A4F-F07D-4EA7-8CA5-4A69625254E5}"/>
              </a:ext>
            </a:extLst>
          </p:cNvPr>
          <p:cNvCxnSpPr>
            <a:cxnSpLocks/>
          </p:cNvCxnSpPr>
          <p:nvPr/>
        </p:nvCxnSpPr>
        <p:spPr>
          <a:xfrm>
            <a:off x="1133475" y="3752850"/>
            <a:ext cx="3457575"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2FDB0EB-3FAC-438B-BD63-98D8131D1A82}"/>
              </a:ext>
            </a:extLst>
          </p:cNvPr>
          <p:cNvCxnSpPr>
            <a:cxnSpLocks/>
          </p:cNvCxnSpPr>
          <p:nvPr/>
        </p:nvCxnSpPr>
        <p:spPr>
          <a:xfrm>
            <a:off x="1152525" y="5362575"/>
            <a:ext cx="3419475"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07D84C1-A514-4B7C-9AF3-61775DE5C599}"/>
              </a:ext>
            </a:extLst>
          </p:cNvPr>
          <p:cNvCxnSpPr/>
          <p:nvPr/>
        </p:nvCxnSpPr>
        <p:spPr>
          <a:xfrm flipV="1">
            <a:off x="1104900" y="5343525"/>
            <a:ext cx="609600" cy="84772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03FFAAF-BAEA-486C-AED2-ED2134AFD12B}"/>
              </a:ext>
            </a:extLst>
          </p:cNvPr>
          <p:cNvCxnSpPr>
            <a:cxnSpLocks/>
          </p:cNvCxnSpPr>
          <p:nvPr/>
        </p:nvCxnSpPr>
        <p:spPr>
          <a:xfrm flipV="1">
            <a:off x="1704975" y="5362575"/>
            <a:ext cx="1333500" cy="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3B36863-CE14-4FAC-9B93-0E4FCE748BB5}"/>
              </a:ext>
            </a:extLst>
          </p:cNvPr>
          <p:cNvCxnSpPr>
            <a:cxnSpLocks/>
          </p:cNvCxnSpPr>
          <p:nvPr/>
        </p:nvCxnSpPr>
        <p:spPr>
          <a:xfrm flipH="1">
            <a:off x="3038475" y="3733800"/>
            <a:ext cx="1009650" cy="160972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33EC377-5305-4DFA-89DE-ABE76A077158}"/>
              </a:ext>
            </a:extLst>
          </p:cNvPr>
          <p:cNvCxnSpPr>
            <a:cxnSpLocks/>
          </p:cNvCxnSpPr>
          <p:nvPr/>
        </p:nvCxnSpPr>
        <p:spPr>
          <a:xfrm flipH="1">
            <a:off x="4029075" y="3752850"/>
            <a:ext cx="67627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B301DC2B-6522-44B9-B75B-6AFCD3B5F3FB}"/>
              </a:ext>
            </a:extLst>
          </p:cNvPr>
          <p:cNvSpPr txBox="1"/>
          <p:nvPr/>
        </p:nvSpPr>
        <p:spPr>
          <a:xfrm>
            <a:off x="1466850" y="5686425"/>
            <a:ext cx="1828800" cy="307777"/>
          </a:xfrm>
          <a:prstGeom prst="rect">
            <a:avLst/>
          </a:prstGeom>
          <a:noFill/>
        </p:spPr>
        <p:txBody>
          <a:bodyPr wrap="square" rtlCol="0">
            <a:spAutoFit/>
          </a:bodyPr>
          <a:lstStyle/>
          <a:p>
            <a:r>
              <a:rPr lang="en-US" sz="1400" b="1" dirty="0"/>
              <a:t>1</a:t>
            </a:r>
            <a:r>
              <a:rPr lang="en-US" sz="1400" dirty="0"/>
              <a:t>. Ice warms</a:t>
            </a:r>
            <a:endParaRPr lang="en-GB" sz="1400" dirty="0"/>
          </a:p>
        </p:txBody>
      </p:sp>
      <p:sp>
        <p:nvSpPr>
          <p:cNvPr id="38" name="TextBox 37">
            <a:extLst>
              <a:ext uri="{FF2B5EF4-FFF2-40B4-BE49-F238E27FC236}">
                <a16:creationId xmlns:a16="http://schemas.microsoft.com/office/drawing/2014/main" id="{8FA60871-F886-4E2D-B45E-B8963E32D457}"/>
              </a:ext>
            </a:extLst>
          </p:cNvPr>
          <p:cNvSpPr txBox="1"/>
          <p:nvPr/>
        </p:nvSpPr>
        <p:spPr>
          <a:xfrm>
            <a:off x="1666875" y="5076825"/>
            <a:ext cx="1028700" cy="307777"/>
          </a:xfrm>
          <a:prstGeom prst="rect">
            <a:avLst/>
          </a:prstGeom>
          <a:noFill/>
        </p:spPr>
        <p:txBody>
          <a:bodyPr wrap="square" rtlCol="0">
            <a:spAutoFit/>
          </a:bodyPr>
          <a:lstStyle/>
          <a:p>
            <a:r>
              <a:rPr lang="en-US" sz="1400" b="1" dirty="0"/>
              <a:t>2</a:t>
            </a:r>
            <a:r>
              <a:rPr lang="en-US" sz="1400" dirty="0"/>
              <a:t>. Ice melts</a:t>
            </a:r>
            <a:endParaRPr lang="en-GB" sz="1400" dirty="0"/>
          </a:p>
        </p:txBody>
      </p:sp>
      <p:sp>
        <p:nvSpPr>
          <p:cNvPr id="39" name="TextBox 38">
            <a:extLst>
              <a:ext uri="{FF2B5EF4-FFF2-40B4-BE49-F238E27FC236}">
                <a16:creationId xmlns:a16="http://schemas.microsoft.com/office/drawing/2014/main" id="{ABD1A191-86B3-4276-95AE-170C6246E1DD}"/>
              </a:ext>
            </a:extLst>
          </p:cNvPr>
          <p:cNvSpPr txBox="1"/>
          <p:nvPr/>
        </p:nvSpPr>
        <p:spPr>
          <a:xfrm>
            <a:off x="3543300" y="4476750"/>
            <a:ext cx="1543050" cy="307777"/>
          </a:xfrm>
          <a:prstGeom prst="rect">
            <a:avLst/>
          </a:prstGeom>
          <a:noFill/>
        </p:spPr>
        <p:txBody>
          <a:bodyPr wrap="square" rtlCol="0">
            <a:spAutoFit/>
          </a:bodyPr>
          <a:lstStyle/>
          <a:p>
            <a:r>
              <a:rPr lang="en-US" sz="1400" b="1" dirty="0"/>
              <a:t>3</a:t>
            </a:r>
            <a:r>
              <a:rPr lang="en-US" sz="1400" dirty="0"/>
              <a:t>. Water heats up</a:t>
            </a:r>
            <a:endParaRPr lang="en-GB" sz="1400" dirty="0"/>
          </a:p>
        </p:txBody>
      </p:sp>
      <p:sp>
        <p:nvSpPr>
          <p:cNvPr id="40" name="TextBox 39">
            <a:extLst>
              <a:ext uri="{FF2B5EF4-FFF2-40B4-BE49-F238E27FC236}">
                <a16:creationId xmlns:a16="http://schemas.microsoft.com/office/drawing/2014/main" id="{85A12BDC-757B-4BF0-A3AA-AABD445DE736}"/>
              </a:ext>
            </a:extLst>
          </p:cNvPr>
          <p:cNvSpPr txBox="1"/>
          <p:nvPr/>
        </p:nvSpPr>
        <p:spPr>
          <a:xfrm>
            <a:off x="3895725" y="3476625"/>
            <a:ext cx="1314450" cy="307777"/>
          </a:xfrm>
          <a:prstGeom prst="rect">
            <a:avLst/>
          </a:prstGeom>
          <a:noFill/>
        </p:spPr>
        <p:txBody>
          <a:bodyPr wrap="square" rtlCol="0">
            <a:spAutoFit/>
          </a:bodyPr>
          <a:lstStyle/>
          <a:p>
            <a:r>
              <a:rPr lang="en-US" sz="1400" b="1" dirty="0"/>
              <a:t>4</a:t>
            </a:r>
            <a:r>
              <a:rPr lang="en-US" sz="1400" dirty="0"/>
              <a:t>. Water boils</a:t>
            </a:r>
            <a:endParaRPr lang="en-GB" sz="1400" dirty="0"/>
          </a:p>
        </p:txBody>
      </p:sp>
    </p:spTree>
    <p:extLst>
      <p:ext uri="{BB962C8B-B14F-4D97-AF65-F5344CB8AC3E}">
        <p14:creationId xmlns:p14="http://schemas.microsoft.com/office/powerpoint/2010/main" val="1425801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3A120F4-EC6E-483E-B135-DDD1155A5B09}"/>
              </a:ext>
            </a:extLst>
          </p:cNvPr>
          <p:cNvPicPr>
            <a:picLocks noChangeAspect="1"/>
          </p:cNvPicPr>
          <p:nvPr/>
        </p:nvPicPr>
        <p:blipFill>
          <a:blip r:embed="rId2"/>
          <a:stretch>
            <a:fillRect/>
          </a:stretch>
        </p:blipFill>
        <p:spPr>
          <a:xfrm>
            <a:off x="0" y="1465176"/>
            <a:ext cx="5715001" cy="4168912"/>
          </a:xfrm>
          <a:prstGeom prst="rect">
            <a:avLst/>
          </a:prstGeom>
        </p:spPr>
      </p:pic>
      <p:sp>
        <p:nvSpPr>
          <p:cNvPr id="5" name="Rectangle 4">
            <a:extLst>
              <a:ext uri="{FF2B5EF4-FFF2-40B4-BE49-F238E27FC236}">
                <a16:creationId xmlns:a16="http://schemas.microsoft.com/office/drawing/2014/main" id="{B867AA8A-E61B-4098-A7DA-6170BB7C1233}"/>
              </a:ext>
            </a:extLst>
          </p:cNvPr>
          <p:cNvSpPr/>
          <p:nvPr/>
        </p:nvSpPr>
        <p:spPr>
          <a:xfrm>
            <a:off x="200027" y="5601385"/>
            <a:ext cx="5086350" cy="830997"/>
          </a:xfrm>
          <a:prstGeom prst="rect">
            <a:avLst/>
          </a:prstGeom>
          <a:ln>
            <a:solidFill>
              <a:schemeClr val="tx1"/>
            </a:solidFill>
          </a:ln>
        </p:spPr>
        <p:txBody>
          <a:bodyPr wrap="square">
            <a:spAutoFit/>
          </a:bodyPr>
          <a:lstStyle/>
          <a:p>
            <a:pPr algn="ctr"/>
            <a:r>
              <a:rPr lang="en-GB" sz="2400" dirty="0"/>
              <a:t>1.  Increases until it reaches 0 ˚C when the ice starts to melt at 0 ˚C</a:t>
            </a:r>
          </a:p>
        </p:txBody>
      </p:sp>
      <p:sp>
        <p:nvSpPr>
          <p:cNvPr id="6" name="Rectangle 5">
            <a:extLst>
              <a:ext uri="{FF2B5EF4-FFF2-40B4-BE49-F238E27FC236}">
                <a16:creationId xmlns:a16="http://schemas.microsoft.com/office/drawing/2014/main" id="{B261BAC8-18E6-44B9-A2D9-E1051C300052}"/>
              </a:ext>
            </a:extLst>
          </p:cNvPr>
          <p:cNvSpPr/>
          <p:nvPr/>
        </p:nvSpPr>
        <p:spPr>
          <a:xfrm>
            <a:off x="5181602" y="3734485"/>
            <a:ext cx="3629025" cy="830997"/>
          </a:xfrm>
          <a:prstGeom prst="rect">
            <a:avLst/>
          </a:prstGeom>
          <a:ln>
            <a:solidFill>
              <a:schemeClr val="tx1"/>
            </a:solidFill>
          </a:ln>
        </p:spPr>
        <p:txBody>
          <a:bodyPr wrap="square">
            <a:spAutoFit/>
          </a:bodyPr>
          <a:lstStyle/>
          <a:p>
            <a:pPr algn="ctr"/>
            <a:r>
              <a:rPr lang="en-GB" sz="2400" dirty="0"/>
              <a:t>2.  Stays constant at 0˚C until all the ice has melted</a:t>
            </a:r>
          </a:p>
        </p:txBody>
      </p:sp>
      <p:sp>
        <p:nvSpPr>
          <p:cNvPr id="7" name="Rectangle 6">
            <a:extLst>
              <a:ext uri="{FF2B5EF4-FFF2-40B4-BE49-F238E27FC236}">
                <a16:creationId xmlns:a16="http://schemas.microsoft.com/office/drawing/2014/main" id="{8230F71D-7031-40D3-B0D2-ACB7E17A8F1C}"/>
              </a:ext>
            </a:extLst>
          </p:cNvPr>
          <p:cNvSpPr/>
          <p:nvPr/>
        </p:nvSpPr>
        <p:spPr>
          <a:xfrm>
            <a:off x="5657852" y="1905685"/>
            <a:ext cx="3162300" cy="1569660"/>
          </a:xfrm>
          <a:prstGeom prst="rect">
            <a:avLst/>
          </a:prstGeom>
          <a:ln>
            <a:solidFill>
              <a:schemeClr val="tx1"/>
            </a:solidFill>
          </a:ln>
        </p:spPr>
        <p:txBody>
          <a:bodyPr wrap="square">
            <a:spAutoFit/>
          </a:bodyPr>
          <a:lstStyle/>
          <a:p>
            <a:pPr algn="ctr"/>
            <a:r>
              <a:rPr lang="en-GB" sz="2400" dirty="0"/>
              <a:t>3.  Increases from 0˚C to 100 ˚C until the water in the beaker starts to boil at 100 ˚C</a:t>
            </a:r>
          </a:p>
        </p:txBody>
      </p:sp>
      <p:sp>
        <p:nvSpPr>
          <p:cNvPr id="8" name="Rectangle 7">
            <a:extLst>
              <a:ext uri="{FF2B5EF4-FFF2-40B4-BE49-F238E27FC236}">
                <a16:creationId xmlns:a16="http://schemas.microsoft.com/office/drawing/2014/main" id="{46BE3D27-6736-4F87-8B57-54F5BE52B13F}"/>
              </a:ext>
            </a:extLst>
          </p:cNvPr>
          <p:cNvSpPr/>
          <p:nvPr/>
        </p:nvSpPr>
        <p:spPr>
          <a:xfrm>
            <a:off x="1752602" y="1191310"/>
            <a:ext cx="7086600" cy="461665"/>
          </a:xfrm>
          <a:prstGeom prst="rect">
            <a:avLst/>
          </a:prstGeom>
          <a:ln>
            <a:solidFill>
              <a:schemeClr val="tx1"/>
            </a:solidFill>
          </a:ln>
        </p:spPr>
        <p:txBody>
          <a:bodyPr wrap="square">
            <a:spAutoFit/>
          </a:bodyPr>
          <a:lstStyle/>
          <a:p>
            <a:pPr algn="ctr"/>
            <a:r>
              <a:rPr lang="en-GB" sz="2400" dirty="0"/>
              <a:t>4.  Stays constant at 100 ˚C as the water turn to steam</a:t>
            </a:r>
          </a:p>
        </p:txBody>
      </p:sp>
      <p:sp>
        <p:nvSpPr>
          <p:cNvPr id="9" name="TextBox 8">
            <a:extLst>
              <a:ext uri="{FF2B5EF4-FFF2-40B4-BE49-F238E27FC236}">
                <a16:creationId xmlns:a16="http://schemas.microsoft.com/office/drawing/2014/main" id="{C928C93D-67C6-4487-92E3-97BA51DF4C3D}"/>
              </a:ext>
            </a:extLst>
          </p:cNvPr>
          <p:cNvSpPr txBox="1"/>
          <p:nvPr/>
        </p:nvSpPr>
        <p:spPr>
          <a:xfrm>
            <a:off x="114300" y="171450"/>
            <a:ext cx="5238750" cy="707886"/>
          </a:xfrm>
          <a:prstGeom prst="rect">
            <a:avLst/>
          </a:prstGeom>
          <a:noFill/>
        </p:spPr>
        <p:txBody>
          <a:bodyPr wrap="square" rtlCol="0">
            <a:spAutoFit/>
          </a:bodyPr>
          <a:lstStyle/>
          <a:p>
            <a:r>
              <a:rPr lang="en-US" sz="4000" dirty="0">
                <a:solidFill>
                  <a:srgbClr val="FF0000"/>
                </a:solidFill>
                <a:latin typeface="Comic Sans MS" panose="030F0702030302020204" pitchFamily="66" charset="0"/>
              </a:rPr>
              <a:t>Self-assessment:</a:t>
            </a:r>
            <a:endParaRPr lang="en-GB" sz="4000" dirty="0">
              <a:solidFill>
                <a:srgbClr val="FF0000"/>
              </a:solidFill>
              <a:latin typeface="Comic Sans MS" panose="030F0702030302020204" pitchFamily="66" charset="0"/>
            </a:endParaRPr>
          </a:p>
        </p:txBody>
      </p:sp>
      <p:pic>
        <p:nvPicPr>
          <p:cNvPr id="2050" name="Picture 2" descr="Mark, Check, Tick, Red, Correct, Symbol, Choice, Yes">
            <a:extLst>
              <a:ext uri="{FF2B5EF4-FFF2-40B4-BE49-F238E27FC236}">
                <a16:creationId xmlns:a16="http://schemas.microsoft.com/office/drawing/2014/main" id="{8368C0DC-CA03-4BB3-9EFA-7CD161B331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4765" y="5191125"/>
            <a:ext cx="1261505" cy="13144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4328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a:extLst>
              <a:ext uri="{FF2B5EF4-FFF2-40B4-BE49-F238E27FC236}">
                <a16:creationId xmlns:a16="http://schemas.microsoft.com/office/drawing/2014/main" id="{36D9D4FE-7E2D-45B6-849E-7ADA73C89BC2}"/>
              </a:ext>
            </a:extLst>
          </p:cNvPr>
          <p:cNvCxnSpPr>
            <a:cxnSpLocks/>
          </p:cNvCxnSpPr>
          <p:nvPr/>
        </p:nvCxnSpPr>
        <p:spPr>
          <a:xfrm flipV="1">
            <a:off x="962015" y="849057"/>
            <a:ext cx="0" cy="329695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4A7B693B-80D6-42BE-8CBF-CB92F11F4F69}"/>
              </a:ext>
            </a:extLst>
          </p:cNvPr>
          <p:cNvCxnSpPr>
            <a:cxnSpLocks/>
          </p:cNvCxnSpPr>
          <p:nvPr/>
        </p:nvCxnSpPr>
        <p:spPr>
          <a:xfrm flipV="1">
            <a:off x="962015" y="4146013"/>
            <a:ext cx="3995563"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5D81057B-CE2A-4F07-A025-158C3D098403}"/>
              </a:ext>
            </a:extLst>
          </p:cNvPr>
          <p:cNvSpPr txBox="1"/>
          <p:nvPr/>
        </p:nvSpPr>
        <p:spPr>
          <a:xfrm>
            <a:off x="4323254" y="4187890"/>
            <a:ext cx="861237" cy="400110"/>
          </a:xfrm>
          <a:prstGeom prst="rect">
            <a:avLst/>
          </a:prstGeom>
          <a:noFill/>
        </p:spPr>
        <p:txBody>
          <a:bodyPr wrap="square" rtlCol="0">
            <a:spAutoFit/>
          </a:bodyPr>
          <a:lstStyle/>
          <a:p>
            <a:pPr algn="ctr"/>
            <a:r>
              <a:rPr lang="en-GB" sz="2000" dirty="0"/>
              <a:t>time</a:t>
            </a:r>
            <a:endParaRPr lang="en-US" sz="1400" dirty="0"/>
          </a:p>
        </p:txBody>
      </p:sp>
      <p:sp>
        <p:nvSpPr>
          <p:cNvPr id="7" name="TextBox 6">
            <a:extLst>
              <a:ext uri="{FF2B5EF4-FFF2-40B4-BE49-F238E27FC236}">
                <a16:creationId xmlns:a16="http://schemas.microsoft.com/office/drawing/2014/main" id="{7AC43789-7320-4AF1-9B8A-F82E291742BD}"/>
              </a:ext>
            </a:extLst>
          </p:cNvPr>
          <p:cNvSpPr txBox="1"/>
          <p:nvPr/>
        </p:nvSpPr>
        <p:spPr>
          <a:xfrm rot="16200000">
            <a:off x="-393581" y="2373224"/>
            <a:ext cx="1983389" cy="400110"/>
          </a:xfrm>
          <a:prstGeom prst="rect">
            <a:avLst/>
          </a:prstGeom>
          <a:noFill/>
        </p:spPr>
        <p:txBody>
          <a:bodyPr wrap="square" rtlCol="0">
            <a:spAutoFit/>
          </a:bodyPr>
          <a:lstStyle/>
          <a:p>
            <a:pPr algn="ctr"/>
            <a:r>
              <a:rPr lang="en-GB" sz="2000" dirty="0"/>
              <a:t>Temperature/ ⁰C</a:t>
            </a:r>
            <a:endParaRPr lang="en-US" sz="1400" dirty="0"/>
          </a:p>
        </p:txBody>
      </p:sp>
      <p:cxnSp>
        <p:nvCxnSpPr>
          <p:cNvPr id="8" name="Straight Connector 7">
            <a:extLst>
              <a:ext uri="{FF2B5EF4-FFF2-40B4-BE49-F238E27FC236}">
                <a16:creationId xmlns:a16="http://schemas.microsoft.com/office/drawing/2014/main" id="{F7B4BD39-ED9A-49D4-9BB0-74D56D13ACE9}"/>
              </a:ext>
            </a:extLst>
          </p:cNvPr>
          <p:cNvCxnSpPr>
            <a:cxnSpLocks/>
          </p:cNvCxnSpPr>
          <p:nvPr/>
        </p:nvCxnSpPr>
        <p:spPr>
          <a:xfrm flipV="1">
            <a:off x="962015" y="2229184"/>
            <a:ext cx="964810" cy="14383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425D4174-45FB-4A29-9584-DBF5B87AEBF2}"/>
              </a:ext>
            </a:extLst>
          </p:cNvPr>
          <p:cNvSpPr txBox="1"/>
          <p:nvPr/>
        </p:nvSpPr>
        <p:spPr>
          <a:xfrm>
            <a:off x="1319432" y="3624005"/>
            <a:ext cx="858242" cy="461665"/>
          </a:xfrm>
          <a:prstGeom prst="rect">
            <a:avLst/>
          </a:prstGeom>
          <a:noFill/>
        </p:spPr>
        <p:txBody>
          <a:bodyPr wrap="square" rtlCol="0">
            <a:spAutoFit/>
          </a:bodyPr>
          <a:lstStyle/>
          <a:p>
            <a:pPr algn="ctr"/>
            <a:r>
              <a:rPr lang="en-GB" sz="2400" dirty="0"/>
              <a:t>Solid</a:t>
            </a:r>
            <a:endParaRPr lang="en-US" sz="2400" dirty="0"/>
          </a:p>
        </p:txBody>
      </p:sp>
      <p:sp>
        <p:nvSpPr>
          <p:cNvPr id="19" name="TextBox 18">
            <a:extLst>
              <a:ext uri="{FF2B5EF4-FFF2-40B4-BE49-F238E27FC236}">
                <a16:creationId xmlns:a16="http://schemas.microsoft.com/office/drawing/2014/main" id="{A61A7121-803F-447A-8577-7C9E94241DD6}"/>
              </a:ext>
            </a:extLst>
          </p:cNvPr>
          <p:cNvSpPr txBox="1"/>
          <p:nvPr/>
        </p:nvSpPr>
        <p:spPr>
          <a:xfrm>
            <a:off x="136687" y="146806"/>
            <a:ext cx="8102007" cy="584775"/>
          </a:xfrm>
          <a:prstGeom prst="rect">
            <a:avLst/>
          </a:prstGeom>
          <a:noFill/>
        </p:spPr>
        <p:txBody>
          <a:bodyPr wrap="square" rtlCol="0">
            <a:spAutoFit/>
          </a:bodyPr>
          <a:lstStyle/>
          <a:p>
            <a:r>
              <a:rPr lang="en-GB" sz="3200" u="sng" dirty="0">
                <a:solidFill>
                  <a:srgbClr val="0070C0"/>
                </a:solidFill>
                <a:latin typeface="Comic Sans MS" panose="030F0702030302020204" pitchFamily="66" charset="0"/>
              </a:rPr>
              <a:t>Energy transfers during changes of state</a:t>
            </a:r>
            <a:endParaRPr lang="en-US" sz="3200" u="sng" dirty="0">
              <a:solidFill>
                <a:srgbClr val="0070C0"/>
              </a:solidFill>
              <a:latin typeface="Comic Sans MS" panose="030F0702030302020204" pitchFamily="66" charset="0"/>
            </a:endParaRPr>
          </a:p>
        </p:txBody>
      </p:sp>
      <p:cxnSp>
        <p:nvCxnSpPr>
          <p:cNvPr id="22" name="Straight Connector 21">
            <a:extLst>
              <a:ext uri="{FF2B5EF4-FFF2-40B4-BE49-F238E27FC236}">
                <a16:creationId xmlns:a16="http://schemas.microsoft.com/office/drawing/2014/main" id="{9A4458A1-C171-4F61-BAAD-C911FE6FB3F0}"/>
              </a:ext>
            </a:extLst>
          </p:cNvPr>
          <p:cNvCxnSpPr>
            <a:cxnSpLocks/>
          </p:cNvCxnSpPr>
          <p:nvPr/>
        </p:nvCxnSpPr>
        <p:spPr>
          <a:xfrm flipV="1">
            <a:off x="1926825" y="2229184"/>
            <a:ext cx="1472958" cy="440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DF43BD-934C-4AD6-B572-2CBD77A18468}"/>
              </a:ext>
            </a:extLst>
          </p:cNvPr>
          <p:cNvCxnSpPr>
            <a:cxnSpLocks/>
          </p:cNvCxnSpPr>
          <p:nvPr/>
        </p:nvCxnSpPr>
        <p:spPr>
          <a:xfrm flipV="1">
            <a:off x="3393333" y="932052"/>
            <a:ext cx="971259" cy="12971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231C5B3D-534E-45E4-B5D6-3D7675D4AFBA}"/>
              </a:ext>
            </a:extLst>
          </p:cNvPr>
          <p:cNvSpPr txBox="1"/>
          <p:nvPr/>
        </p:nvSpPr>
        <p:spPr>
          <a:xfrm>
            <a:off x="1889868" y="1769722"/>
            <a:ext cx="1614286" cy="461665"/>
          </a:xfrm>
          <a:prstGeom prst="rect">
            <a:avLst/>
          </a:prstGeom>
          <a:noFill/>
        </p:spPr>
        <p:txBody>
          <a:bodyPr wrap="square" rtlCol="0">
            <a:spAutoFit/>
          </a:bodyPr>
          <a:lstStyle/>
          <a:p>
            <a:pPr algn="ctr"/>
            <a:r>
              <a:rPr lang="en-GB" sz="2400" dirty="0"/>
              <a:t>Solid melts</a:t>
            </a:r>
            <a:endParaRPr lang="en-US" sz="2400" dirty="0"/>
          </a:p>
        </p:txBody>
      </p:sp>
      <p:sp>
        <p:nvSpPr>
          <p:cNvPr id="29" name="TextBox 28">
            <a:extLst>
              <a:ext uri="{FF2B5EF4-FFF2-40B4-BE49-F238E27FC236}">
                <a16:creationId xmlns:a16="http://schemas.microsoft.com/office/drawing/2014/main" id="{B5AC294A-E5F2-450C-990C-E13916BEC771}"/>
              </a:ext>
            </a:extLst>
          </p:cNvPr>
          <p:cNvSpPr txBox="1"/>
          <p:nvPr/>
        </p:nvSpPr>
        <p:spPr>
          <a:xfrm>
            <a:off x="4153157" y="1067683"/>
            <a:ext cx="971259" cy="461665"/>
          </a:xfrm>
          <a:prstGeom prst="rect">
            <a:avLst/>
          </a:prstGeom>
          <a:noFill/>
        </p:spPr>
        <p:txBody>
          <a:bodyPr wrap="square" rtlCol="0">
            <a:spAutoFit/>
          </a:bodyPr>
          <a:lstStyle/>
          <a:p>
            <a:pPr algn="ctr"/>
            <a:r>
              <a:rPr lang="en-GB" sz="2400" dirty="0"/>
              <a:t>Liquid</a:t>
            </a:r>
            <a:endParaRPr lang="en-US" sz="2400" dirty="0"/>
          </a:p>
        </p:txBody>
      </p:sp>
      <p:pic>
        <p:nvPicPr>
          <p:cNvPr id="40" name="Picture 39">
            <a:extLst>
              <a:ext uri="{FF2B5EF4-FFF2-40B4-BE49-F238E27FC236}">
                <a16:creationId xmlns:a16="http://schemas.microsoft.com/office/drawing/2014/main" id="{B337FCCA-DAB5-44E5-8A76-1BA325FB566E}"/>
              </a:ext>
            </a:extLst>
          </p:cNvPr>
          <p:cNvPicPr>
            <a:picLocks noChangeAspect="1"/>
          </p:cNvPicPr>
          <p:nvPr/>
        </p:nvPicPr>
        <p:blipFill>
          <a:blip r:embed="rId2"/>
          <a:stretch>
            <a:fillRect/>
          </a:stretch>
        </p:blipFill>
        <p:spPr>
          <a:xfrm>
            <a:off x="1443703" y="3151006"/>
            <a:ext cx="724940" cy="530242"/>
          </a:xfrm>
          <a:prstGeom prst="rect">
            <a:avLst/>
          </a:prstGeom>
        </p:spPr>
      </p:pic>
      <p:pic>
        <p:nvPicPr>
          <p:cNvPr id="51" name="Picture 50">
            <a:extLst>
              <a:ext uri="{FF2B5EF4-FFF2-40B4-BE49-F238E27FC236}">
                <a16:creationId xmlns:a16="http://schemas.microsoft.com/office/drawing/2014/main" id="{D6F1D7AA-E72F-47C6-94C7-8428D31437EB}"/>
              </a:ext>
            </a:extLst>
          </p:cNvPr>
          <p:cNvPicPr>
            <a:picLocks noChangeAspect="1"/>
          </p:cNvPicPr>
          <p:nvPr/>
        </p:nvPicPr>
        <p:blipFill>
          <a:blip r:embed="rId3"/>
          <a:stretch>
            <a:fillRect/>
          </a:stretch>
        </p:blipFill>
        <p:spPr>
          <a:xfrm>
            <a:off x="2302398" y="2497535"/>
            <a:ext cx="721812" cy="632757"/>
          </a:xfrm>
          <a:prstGeom prst="rect">
            <a:avLst/>
          </a:prstGeom>
        </p:spPr>
      </p:pic>
      <p:pic>
        <p:nvPicPr>
          <p:cNvPr id="62" name="Picture 61">
            <a:extLst>
              <a:ext uri="{FF2B5EF4-FFF2-40B4-BE49-F238E27FC236}">
                <a16:creationId xmlns:a16="http://schemas.microsoft.com/office/drawing/2014/main" id="{9AFB5D9D-FD64-439D-BFB2-7F3707357032}"/>
              </a:ext>
            </a:extLst>
          </p:cNvPr>
          <p:cNvPicPr>
            <a:picLocks noChangeAspect="1"/>
          </p:cNvPicPr>
          <p:nvPr/>
        </p:nvPicPr>
        <p:blipFill>
          <a:blip r:embed="rId4"/>
          <a:stretch>
            <a:fillRect/>
          </a:stretch>
        </p:blipFill>
        <p:spPr>
          <a:xfrm>
            <a:off x="4113896" y="1529348"/>
            <a:ext cx="856766" cy="670512"/>
          </a:xfrm>
          <a:prstGeom prst="rect">
            <a:avLst/>
          </a:prstGeom>
        </p:spPr>
      </p:pic>
      <p:sp>
        <p:nvSpPr>
          <p:cNvPr id="63" name="Right Brace 62">
            <a:extLst>
              <a:ext uri="{FF2B5EF4-FFF2-40B4-BE49-F238E27FC236}">
                <a16:creationId xmlns:a16="http://schemas.microsoft.com/office/drawing/2014/main" id="{08AE11F8-9447-44BE-9F01-A94BAC5C71C6}"/>
              </a:ext>
            </a:extLst>
          </p:cNvPr>
          <p:cNvSpPr/>
          <p:nvPr/>
        </p:nvSpPr>
        <p:spPr>
          <a:xfrm rot="5400000">
            <a:off x="2623134" y="1625138"/>
            <a:ext cx="120168" cy="142023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5" name="Straight Arrow Connector 64">
            <a:extLst>
              <a:ext uri="{FF2B5EF4-FFF2-40B4-BE49-F238E27FC236}">
                <a16:creationId xmlns:a16="http://schemas.microsoft.com/office/drawing/2014/main" id="{7A5E93C1-E7CE-4552-9921-911E9CA5F1E9}"/>
              </a:ext>
            </a:extLst>
          </p:cNvPr>
          <p:cNvCxnSpPr>
            <a:cxnSpLocks/>
            <a:stCxn id="69" idx="1"/>
          </p:cNvCxnSpPr>
          <p:nvPr/>
        </p:nvCxnSpPr>
        <p:spPr>
          <a:xfrm flipH="1">
            <a:off x="3344163" y="2721531"/>
            <a:ext cx="2067352" cy="4970"/>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7E04A95E-AA1D-414E-81EB-89373F53CDCE}"/>
              </a:ext>
            </a:extLst>
          </p:cNvPr>
          <p:cNvSpPr txBox="1"/>
          <p:nvPr/>
        </p:nvSpPr>
        <p:spPr>
          <a:xfrm>
            <a:off x="5447752" y="1603116"/>
            <a:ext cx="3402417" cy="2246769"/>
          </a:xfrm>
          <a:prstGeom prst="rect">
            <a:avLst/>
          </a:prstGeom>
          <a:noFill/>
        </p:spPr>
        <p:txBody>
          <a:bodyPr wrap="square" rtlCol="0">
            <a:spAutoFit/>
          </a:bodyPr>
          <a:lstStyle/>
          <a:p>
            <a:pPr algn="ctr"/>
            <a:r>
              <a:rPr lang="en-GB" sz="2000" dirty="0">
                <a:latin typeface="Comic Sans MS" panose="030F0702030302020204" pitchFamily="66" charset="0"/>
              </a:rPr>
              <a:t>The temperature stops rising at the solids melting point. It remains constant until the solid has completely melted. </a:t>
            </a:r>
            <a:r>
              <a:rPr lang="en-GB" sz="2000" i="1" dirty="0">
                <a:solidFill>
                  <a:srgbClr val="0070C0"/>
                </a:solidFill>
                <a:latin typeface="Comic Sans MS" panose="030F0702030302020204" pitchFamily="66" charset="0"/>
              </a:rPr>
              <a:t>Discuss in pairs why you think this might happen?</a:t>
            </a:r>
            <a:endParaRPr lang="en-US" sz="2000" i="1" dirty="0">
              <a:solidFill>
                <a:srgbClr val="0070C0"/>
              </a:solidFill>
              <a:latin typeface="Comic Sans MS" panose="030F0702030302020204" pitchFamily="66" charset="0"/>
            </a:endParaRPr>
          </a:p>
        </p:txBody>
      </p:sp>
      <p:sp>
        <p:nvSpPr>
          <p:cNvPr id="69" name="Rectangle: Rounded Corners 68">
            <a:extLst>
              <a:ext uri="{FF2B5EF4-FFF2-40B4-BE49-F238E27FC236}">
                <a16:creationId xmlns:a16="http://schemas.microsoft.com/office/drawing/2014/main" id="{FC941657-1D40-4E13-9603-4B3A2B259EA1}"/>
              </a:ext>
            </a:extLst>
          </p:cNvPr>
          <p:cNvSpPr/>
          <p:nvPr/>
        </p:nvSpPr>
        <p:spPr>
          <a:xfrm>
            <a:off x="5411515" y="1463201"/>
            <a:ext cx="3473187" cy="2516659"/>
          </a:xfrm>
          <a:prstGeom prst="roundRect">
            <a:avLst/>
          </a:prstGeom>
          <a:noFill/>
          <a:ln w="28575">
            <a:solidFill>
              <a:srgbClr val="B2F4F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E6775C40-4D4C-4AB4-94C9-BE5E59BCA2C5}"/>
              </a:ext>
            </a:extLst>
          </p:cNvPr>
          <p:cNvSpPr txBox="1"/>
          <p:nvPr/>
        </p:nvSpPr>
        <p:spPr>
          <a:xfrm>
            <a:off x="0" y="4611231"/>
            <a:ext cx="9144000" cy="2246769"/>
          </a:xfrm>
          <a:prstGeom prst="rect">
            <a:avLst/>
          </a:prstGeom>
          <a:solidFill>
            <a:srgbClr val="EDFDFA"/>
          </a:solidFill>
        </p:spPr>
        <p:txBody>
          <a:bodyPr wrap="square" rtlCol="0">
            <a:spAutoFit/>
          </a:bodyPr>
          <a:lstStyle/>
          <a:p>
            <a:pPr marL="342900" indent="-342900">
              <a:buFont typeface="Arial" panose="020B0604020202020204" pitchFamily="34" charset="0"/>
              <a:buChar char="•"/>
            </a:pPr>
            <a:r>
              <a:rPr lang="en-GB" sz="2000" dirty="0">
                <a:latin typeface="Comic Sans MS" panose="030F0702030302020204" pitchFamily="66" charset="0"/>
              </a:rPr>
              <a:t>At its melting point, enough energy is being transferred from the surroundings to the solid. This energy is used to break the forces between the particles of the solid, this enables the particles to break away from their fixed position, thus starting the melting process.</a:t>
            </a:r>
          </a:p>
          <a:p>
            <a:pPr marL="342900" indent="-342900">
              <a:buFont typeface="Arial" panose="020B0604020202020204" pitchFamily="34" charset="0"/>
              <a:buChar char="•"/>
            </a:pPr>
            <a:r>
              <a:rPr lang="en-GB" sz="2000" dirty="0">
                <a:latin typeface="Comic Sans MS" panose="030F0702030302020204" pitchFamily="66" charset="0"/>
              </a:rPr>
              <a:t>Once all the particles are free to move the solid has completely melted, the transfer of energy from the surroundings now causes the temperature of the liquid to rise</a:t>
            </a:r>
            <a:endParaRPr lang="en-US" sz="2000" dirty="0">
              <a:latin typeface="Comic Sans MS" panose="030F0702030302020204" pitchFamily="66" charset="0"/>
            </a:endParaRPr>
          </a:p>
        </p:txBody>
      </p:sp>
    </p:spTree>
    <p:extLst>
      <p:ext uri="{BB962C8B-B14F-4D97-AF65-F5344CB8AC3E}">
        <p14:creationId xmlns:p14="http://schemas.microsoft.com/office/powerpoint/2010/main" val="3713162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fade">
                                      <p:cBhvr>
                                        <p:cTn id="7" dur="1000"/>
                                        <p:tgtEl>
                                          <p:spTgt spid="71"/>
                                        </p:tgtEl>
                                      </p:cBhvr>
                                    </p:animEffect>
                                    <p:anim calcmode="lin" valueType="num">
                                      <p:cBhvr>
                                        <p:cTn id="8" dur="1000" fill="hold"/>
                                        <p:tgtEl>
                                          <p:spTgt spid="71"/>
                                        </p:tgtEl>
                                        <p:attrNameLst>
                                          <p:attrName>ppt_x</p:attrName>
                                        </p:attrNameLst>
                                      </p:cBhvr>
                                      <p:tavLst>
                                        <p:tav tm="0">
                                          <p:val>
                                            <p:strVal val="#ppt_x"/>
                                          </p:val>
                                        </p:tav>
                                        <p:tav tm="100000">
                                          <p:val>
                                            <p:strVal val="#ppt_x"/>
                                          </p:val>
                                        </p:tav>
                                      </p:tavLst>
                                    </p:anim>
                                    <p:anim calcmode="lin" valueType="num">
                                      <p:cBhvr>
                                        <p:cTn id="9"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575" y="198483"/>
            <a:ext cx="8659042" cy="3401967"/>
          </a:xfrm>
        </p:spPr>
        <p:txBody>
          <a:bodyPr>
            <a:normAutofit/>
          </a:bodyPr>
          <a:lstStyle/>
          <a:p>
            <a:pPr marL="0" indent="0" algn="ctr">
              <a:buNone/>
            </a:pPr>
            <a:r>
              <a:rPr lang="en-GB" sz="3200" dirty="0">
                <a:latin typeface="Comic Sans MS" panose="030F0702030302020204" pitchFamily="66" charset="0"/>
              </a:rPr>
              <a:t>The energy transferred to a substance when it changes its state is called </a:t>
            </a:r>
            <a:r>
              <a:rPr lang="en-GB" sz="3200" dirty="0">
                <a:solidFill>
                  <a:srgbClr val="FF0000"/>
                </a:solidFill>
                <a:latin typeface="Comic Sans MS" panose="030F0702030302020204" pitchFamily="66" charset="0"/>
              </a:rPr>
              <a:t>latent heat</a:t>
            </a:r>
            <a:r>
              <a:rPr lang="en-GB" sz="3200" dirty="0">
                <a:latin typeface="Comic Sans MS" panose="030F0702030302020204" pitchFamily="66" charset="0"/>
              </a:rPr>
              <a:t>.</a:t>
            </a:r>
            <a:endParaRPr lang="en-GB" sz="1400" dirty="0">
              <a:latin typeface="Comic Sans MS" panose="030F0702030302020204" pitchFamily="66" charset="0"/>
            </a:endParaRPr>
          </a:p>
          <a:p>
            <a:pPr marL="0" indent="0" algn="ctr">
              <a:buNone/>
            </a:pPr>
            <a:r>
              <a:rPr lang="en-GB" sz="3200" dirty="0">
                <a:latin typeface="Comic Sans MS" panose="030F0702030302020204" pitchFamily="66" charset="0"/>
              </a:rPr>
              <a:t>The energy transferred to the substance to melt or boil it is ‘hidden’ by the substance because its </a:t>
            </a:r>
            <a:r>
              <a:rPr lang="en-GB" sz="3200" dirty="0">
                <a:solidFill>
                  <a:srgbClr val="FF0000"/>
                </a:solidFill>
                <a:latin typeface="Comic Sans MS" panose="030F0702030302020204" pitchFamily="66" charset="0"/>
              </a:rPr>
              <a:t>temperature does not change </a:t>
            </a:r>
            <a:r>
              <a:rPr lang="en-GB" sz="3200" dirty="0">
                <a:latin typeface="Comic Sans MS" panose="030F0702030302020204" pitchFamily="66" charset="0"/>
              </a:rPr>
              <a:t>at the substances melting or boiling point</a:t>
            </a:r>
          </a:p>
        </p:txBody>
      </p:sp>
      <p:pic>
        <p:nvPicPr>
          <p:cNvPr id="5" name="Picture 4"/>
          <p:cNvPicPr>
            <a:picLocks noChangeAspect="1"/>
          </p:cNvPicPr>
          <p:nvPr/>
        </p:nvPicPr>
        <p:blipFill>
          <a:blip r:embed="rId2"/>
          <a:stretch>
            <a:fillRect/>
          </a:stretch>
        </p:blipFill>
        <p:spPr>
          <a:xfrm>
            <a:off x="4783392" y="4210050"/>
            <a:ext cx="4139899" cy="1961005"/>
          </a:xfrm>
          <a:prstGeom prst="rect">
            <a:avLst/>
          </a:prstGeom>
        </p:spPr>
      </p:pic>
      <p:pic>
        <p:nvPicPr>
          <p:cNvPr id="2" name="Picture 1">
            <a:extLst>
              <a:ext uri="{FF2B5EF4-FFF2-40B4-BE49-F238E27FC236}">
                <a16:creationId xmlns:a16="http://schemas.microsoft.com/office/drawing/2014/main" id="{A2500365-FDB1-4AB1-86C4-0D8631A84C46}"/>
              </a:ext>
            </a:extLst>
          </p:cNvPr>
          <p:cNvPicPr>
            <a:picLocks noChangeAspect="1"/>
          </p:cNvPicPr>
          <p:nvPr/>
        </p:nvPicPr>
        <p:blipFill>
          <a:blip r:embed="rId3"/>
          <a:stretch>
            <a:fillRect/>
          </a:stretch>
        </p:blipFill>
        <p:spPr>
          <a:xfrm>
            <a:off x="314324" y="3654774"/>
            <a:ext cx="4267201" cy="3112788"/>
          </a:xfrm>
          <a:prstGeom prst="rect">
            <a:avLst/>
          </a:prstGeom>
        </p:spPr>
      </p:pic>
    </p:spTree>
    <p:extLst>
      <p:ext uri="{BB962C8B-B14F-4D97-AF65-F5344CB8AC3E}">
        <p14:creationId xmlns:p14="http://schemas.microsoft.com/office/powerpoint/2010/main" val="3841944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4513" y="179705"/>
            <a:ext cx="8724356" cy="6417038"/>
          </a:xfrm>
        </p:spPr>
        <p:txBody>
          <a:bodyPr>
            <a:normAutofit/>
          </a:bodyPr>
          <a:lstStyle/>
          <a:p>
            <a:pPr marL="0" indent="0">
              <a:buNone/>
            </a:pPr>
            <a:r>
              <a:rPr lang="en-GB" sz="2400" b="1" dirty="0">
                <a:solidFill>
                  <a:srgbClr val="0070C0"/>
                </a:solidFill>
                <a:latin typeface="Comic Sans MS" panose="030F0702030302020204" pitchFamily="66" charset="0"/>
              </a:rPr>
              <a:t>Task:  </a:t>
            </a:r>
            <a:r>
              <a:rPr lang="en-GB" sz="2400" dirty="0">
                <a:latin typeface="Comic Sans MS" panose="030F0702030302020204" pitchFamily="66" charset="0"/>
              </a:rPr>
              <a:t>A pure solid substance X was heated in a tube and its temperature was measured every 30 seconds. The measurements are given in the table below:</a:t>
            </a:r>
          </a:p>
          <a:p>
            <a:pPr marL="0" indent="0">
              <a:buNone/>
            </a:pPr>
            <a:endParaRPr lang="en-GB" dirty="0"/>
          </a:p>
          <a:p>
            <a:pPr marL="0" indent="0">
              <a:buNone/>
            </a:pPr>
            <a:endParaRPr lang="en-GB" dirty="0"/>
          </a:p>
          <a:p>
            <a:pPr marL="0" indent="0">
              <a:buNone/>
            </a:pPr>
            <a:endParaRPr lang="en-GB" dirty="0"/>
          </a:p>
          <a:p>
            <a:pPr marL="514350" indent="-514350">
              <a:buAutoNum type="alphaLcParenR"/>
            </a:pPr>
            <a:r>
              <a:rPr lang="en-GB" sz="2600" dirty="0">
                <a:latin typeface="Comic Sans MS" panose="030F0702030302020204" pitchFamily="66" charset="0"/>
              </a:rPr>
              <a:t>Use the measurements in the table to plot a graph of temperature (y-axis) against time (x-axis)</a:t>
            </a:r>
          </a:p>
          <a:p>
            <a:pPr marL="514350" indent="-514350">
              <a:buAutoNum type="alphaLcParenR"/>
            </a:pPr>
            <a:r>
              <a:rPr lang="en-GB" sz="2600" dirty="0">
                <a:latin typeface="Comic Sans MS" panose="030F0702030302020204" pitchFamily="66" charset="0"/>
              </a:rPr>
              <a:t>Use your graph to find the melting point of X</a:t>
            </a:r>
          </a:p>
          <a:p>
            <a:pPr marL="514350" indent="-514350">
              <a:buAutoNum type="alphaLcParenR"/>
            </a:pPr>
            <a:r>
              <a:rPr lang="en-GB" sz="2600" dirty="0">
                <a:latin typeface="Comic Sans MS" panose="030F0702030302020204" pitchFamily="66" charset="0"/>
              </a:rPr>
              <a:t>Describe the physical state of the substance as it was heated from 60˚C to 90˚C</a:t>
            </a:r>
          </a:p>
        </p:txBody>
      </p:sp>
      <p:graphicFrame>
        <p:nvGraphicFramePr>
          <p:cNvPr id="4" name="Table 3"/>
          <p:cNvGraphicFramePr>
            <a:graphicFrameLocks noGrp="1"/>
          </p:cNvGraphicFramePr>
          <p:nvPr/>
        </p:nvGraphicFramePr>
        <p:xfrm>
          <a:off x="184509" y="1507900"/>
          <a:ext cx="8920298" cy="914400"/>
        </p:xfrm>
        <a:graphic>
          <a:graphicData uri="http://schemas.openxmlformats.org/drawingml/2006/table">
            <a:tbl>
              <a:tblPr firstRow="1" bandRow="1">
                <a:tableStyleId>{5C22544A-7EE6-4342-B048-85BDC9FD1C3A}</a:tableStyleId>
              </a:tblPr>
              <a:tblGrid>
                <a:gridCol w="2611864">
                  <a:extLst>
                    <a:ext uri="{9D8B030D-6E8A-4147-A177-3AD203B41FA5}">
                      <a16:colId xmlns:a16="http://schemas.microsoft.com/office/drawing/2014/main" val="2138511396"/>
                    </a:ext>
                  </a:extLst>
                </a:gridCol>
                <a:gridCol w="475184">
                  <a:extLst>
                    <a:ext uri="{9D8B030D-6E8A-4147-A177-3AD203B41FA5}">
                      <a16:colId xmlns:a16="http://schemas.microsoft.com/office/drawing/2014/main" val="1951767971"/>
                    </a:ext>
                  </a:extLst>
                </a:gridCol>
                <a:gridCol w="541182">
                  <a:extLst>
                    <a:ext uri="{9D8B030D-6E8A-4147-A177-3AD203B41FA5}">
                      <a16:colId xmlns:a16="http://schemas.microsoft.com/office/drawing/2014/main" val="1496611268"/>
                    </a:ext>
                  </a:extLst>
                </a:gridCol>
                <a:gridCol w="607180">
                  <a:extLst>
                    <a:ext uri="{9D8B030D-6E8A-4147-A177-3AD203B41FA5}">
                      <a16:colId xmlns:a16="http://schemas.microsoft.com/office/drawing/2014/main" val="3000758449"/>
                    </a:ext>
                  </a:extLst>
                </a:gridCol>
                <a:gridCol w="659979">
                  <a:extLst>
                    <a:ext uri="{9D8B030D-6E8A-4147-A177-3AD203B41FA5}">
                      <a16:colId xmlns:a16="http://schemas.microsoft.com/office/drawing/2014/main" val="3370741141"/>
                    </a:ext>
                  </a:extLst>
                </a:gridCol>
                <a:gridCol w="593981">
                  <a:extLst>
                    <a:ext uri="{9D8B030D-6E8A-4147-A177-3AD203B41FA5}">
                      <a16:colId xmlns:a16="http://schemas.microsoft.com/office/drawing/2014/main" val="2604094733"/>
                    </a:ext>
                  </a:extLst>
                </a:gridCol>
                <a:gridCol w="567580">
                  <a:extLst>
                    <a:ext uri="{9D8B030D-6E8A-4147-A177-3AD203B41FA5}">
                      <a16:colId xmlns:a16="http://schemas.microsoft.com/office/drawing/2014/main" val="1651254074"/>
                    </a:ext>
                  </a:extLst>
                </a:gridCol>
                <a:gridCol w="593981">
                  <a:extLst>
                    <a:ext uri="{9D8B030D-6E8A-4147-A177-3AD203B41FA5}">
                      <a16:colId xmlns:a16="http://schemas.microsoft.com/office/drawing/2014/main" val="530129411"/>
                    </a:ext>
                  </a:extLst>
                </a:gridCol>
                <a:gridCol w="554382">
                  <a:extLst>
                    <a:ext uri="{9D8B030D-6E8A-4147-A177-3AD203B41FA5}">
                      <a16:colId xmlns:a16="http://schemas.microsoft.com/office/drawing/2014/main" val="2507848877"/>
                    </a:ext>
                  </a:extLst>
                </a:gridCol>
                <a:gridCol w="554382">
                  <a:extLst>
                    <a:ext uri="{9D8B030D-6E8A-4147-A177-3AD203B41FA5}">
                      <a16:colId xmlns:a16="http://schemas.microsoft.com/office/drawing/2014/main" val="3368802718"/>
                    </a:ext>
                  </a:extLst>
                </a:gridCol>
                <a:gridCol w="559712">
                  <a:extLst>
                    <a:ext uri="{9D8B030D-6E8A-4147-A177-3AD203B41FA5}">
                      <a16:colId xmlns:a16="http://schemas.microsoft.com/office/drawing/2014/main" val="864149337"/>
                    </a:ext>
                  </a:extLst>
                </a:gridCol>
                <a:gridCol w="600891">
                  <a:extLst>
                    <a:ext uri="{9D8B030D-6E8A-4147-A177-3AD203B41FA5}">
                      <a16:colId xmlns:a16="http://schemas.microsoft.com/office/drawing/2014/main" val="2037949209"/>
                    </a:ext>
                  </a:extLst>
                </a:gridCol>
              </a:tblGrid>
              <a:tr h="370840">
                <a:tc>
                  <a:txBody>
                    <a:bodyPr/>
                    <a:lstStyle/>
                    <a:p>
                      <a:r>
                        <a:rPr lang="en-GB" sz="2400" dirty="0"/>
                        <a:t>Time (seconds)</a:t>
                      </a:r>
                    </a:p>
                  </a:txBody>
                  <a:tcPr/>
                </a:tc>
                <a:tc>
                  <a:txBody>
                    <a:bodyPr/>
                    <a:lstStyle/>
                    <a:p>
                      <a:r>
                        <a:rPr lang="en-GB" dirty="0"/>
                        <a:t>1</a:t>
                      </a:r>
                    </a:p>
                  </a:txBody>
                  <a:tcPr/>
                </a:tc>
                <a:tc>
                  <a:txBody>
                    <a:bodyPr/>
                    <a:lstStyle/>
                    <a:p>
                      <a:r>
                        <a:rPr lang="en-GB" dirty="0"/>
                        <a:t>30</a:t>
                      </a:r>
                    </a:p>
                  </a:txBody>
                  <a:tcPr/>
                </a:tc>
                <a:tc>
                  <a:txBody>
                    <a:bodyPr/>
                    <a:lstStyle/>
                    <a:p>
                      <a:r>
                        <a:rPr lang="en-GB" dirty="0"/>
                        <a:t>60</a:t>
                      </a:r>
                    </a:p>
                  </a:txBody>
                  <a:tcPr/>
                </a:tc>
                <a:tc>
                  <a:txBody>
                    <a:bodyPr/>
                    <a:lstStyle/>
                    <a:p>
                      <a:r>
                        <a:rPr lang="en-GB" dirty="0"/>
                        <a:t>90</a:t>
                      </a:r>
                    </a:p>
                  </a:txBody>
                  <a:tcPr/>
                </a:tc>
                <a:tc>
                  <a:txBody>
                    <a:bodyPr/>
                    <a:lstStyle/>
                    <a:p>
                      <a:r>
                        <a:rPr lang="en-GB" dirty="0"/>
                        <a:t>120</a:t>
                      </a:r>
                    </a:p>
                  </a:txBody>
                  <a:tcPr/>
                </a:tc>
                <a:tc>
                  <a:txBody>
                    <a:bodyPr/>
                    <a:lstStyle/>
                    <a:p>
                      <a:r>
                        <a:rPr lang="en-GB" dirty="0"/>
                        <a:t>150</a:t>
                      </a:r>
                    </a:p>
                  </a:txBody>
                  <a:tcPr/>
                </a:tc>
                <a:tc>
                  <a:txBody>
                    <a:bodyPr/>
                    <a:lstStyle/>
                    <a:p>
                      <a:r>
                        <a:rPr lang="en-GB" dirty="0"/>
                        <a:t>180</a:t>
                      </a:r>
                    </a:p>
                  </a:txBody>
                  <a:tcPr/>
                </a:tc>
                <a:tc>
                  <a:txBody>
                    <a:bodyPr/>
                    <a:lstStyle/>
                    <a:p>
                      <a:r>
                        <a:rPr lang="en-GB" dirty="0"/>
                        <a:t>210</a:t>
                      </a:r>
                    </a:p>
                  </a:txBody>
                  <a:tcPr/>
                </a:tc>
                <a:tc>
                  <a:txBody>
                    <a:bodyPr/>
                    <a:lstStyle/>
                    <a:p>
                      <a:r>
                        <a:rPr lang="en-GB" dirty="0"/>
                        <a:t>240</a:t>
                      </a:r>
                    </a:p>
                  </a:txBody>
                  <a:tcPr/>
                </a:tc>
                <a:tc>
                  <a:txBody>
                    <a:bodyPr/>
                    <a:lstStyle/>
                    <a:p>
                      <a:r>
                        <a:rPr lang="en-GB" dirty="0"/>
                        <a:t>270</a:t>
                      </a:r>
                    </a:p>
                  </a:txBody>
                  <a:tcPr/>
                </a:tc>
                <a:tc>
                  <a:txBody>
                    <a:bodyPr/>
                    <a:lstStyle/>
                    <a:p>
                      <a:r>
                        <a:rPr lang="en-GB" dirty="0"/>
                        <a:t>300</a:t>
                      </a:r>
                    </a:p>
                  </a:txBody>
                  <a:tcPr/>
                </a:tc>
                <a:extLst>
                  <a:ext uri="{0D108BD9-81ED-4DB2-BD59-A6C34878D82A}">
                    <a16:rowId xmlns:a16="http://schemas.microsoft.com/office/drawing/2014/main" val="2978030074"/>
                  </a:ext>
                </a:extLst>
              </a:tr>
              <a:tr h="370840">
                <a:tc>
                  <a:txBody>
                    <a:bodyPr/>
                    <a:lstStyle/>
                    <a:p>
                      <a:r>
                        <a:rPr lang="en-GB" sz="2400" dirty="0"/>
                        <a:t>Temperature in ˚C</a:t>
                      </a:r>
                    </a:p>
                  </a:txBody>
                  <a:tcPr/>
                </a:tc>
                <a:tc>
                  <a:txBody>
                    <a:bodyPr/>
                    <a:lstStyle/>
                    <a:p>
                      <a:r>
                        <a:rPr lang="en-GB" dirty="0"/>
                        <a:t>20</a:t>
                      </a:r>
                    </a:p>
                  </a:txBody>
                  <a:tcPr/>
                </a:tc>
                <a:tc>
                  <a:txBody>
                    <a:bodyPr/>
                    <a:lstStyle/>
                    <a:p>
                      <a:r>
                        <a:rPr lang="en-GB" dirty="0"/>
                        <a:t>35</a:t>
                      </a:r>
                    </a:p>
                  </a:txBody>
                  <a:tcPr/>
                </a:tc>
                <a:tc>
                  <a:txBody>
                    <a:bodyPr/>
                    <a:lstStyle/>
                    <a:p>
                      <a:r>
                        <a:rPr lang="en-GB" dirty="0"/>
                        <a:t>49</a:t>
                      </a:r>
                    </a:p>
                  </a:txBody>
                  <a:tcPr/>
                </a:tc>
                <a:tc>
                  <a:txBody>
                    <a:bodyPr/>
                    <a:lstStyle/>
                    <a:p>
                      <a:r>
                        <a:rPr lang="en-GB" dirty="0"/>
                        <a:t>61</a:t>
                      </a:r>
                    </a:p>
                  </a:txBody>
                  <a:tcPr/>
                </a:tc>
                <a:tc>
                  <a:txBody>
                    <a:bodyPr/>
                    <a:lstStyle/>
                    <a:p>
                      <a:r>
                        <a:rPr lang="en-GB" dirty="0"/>
                        <a:t>71</a:t>
                      </a:r>
                    </a:p>
                  </a:txBody>
                  <a:tcPr/>
                </a:tc>
                <a:tc>
                  <a:txBody>
                    <a:bodyPr/>
                    <a:lstStyle/>
                    <a:p>
                      <a:r>
                        <a:rPr lang="en-GB" dirty="0"/>
                        <a:t>79</a:t>
                      </a:r>
                    </a:p>
                  </a:txBody>
                  <a:tcPr/>
                </a:tc>
                <a:tc>
                  <a:txBody>
                    <a:bodyPr/>
                    <a:lstStyle/>
                    <a:p>
                      <a:r>
                        <a:rPr lang="en-GB" dirty="0"/>
                        <a:t>79</a:t>
                      </a:r>
                    </a:p>
                  </a:txBody>
                  <a:tcPr/>
                </a:tc>
                <a:tc>
                  <a:txBody>
                    <a:bodyPr/>
                    <a:lstStyle/>
                    <a:p>
                      <a:r>
                        <a:rPr lang="en-GB" dirty="0"/>
                        <a:t>79</a:t>
                      </a:r>
                    </a:p>
                  </a:txBody>
                  <a:tcPr/>
                </a:tc>
                <a:tc>
                  <a:txBody>
                    <a:bodyPr/>
                    <a:lstStyle/>
                    <a:p>
                      <a:r>
                        <a:rPr lang="en-GB" dirty="0"/>
                        <a:t>79</a:t>
                      </a:r>
                    </a:p>
                  </a:txBody>
                  <a:tcPr/>
                </a:tc>
                <a:tc>
                  <a:txBody>
                    <a:bodyPr/>
                    <a:lstStyle/>
                    <a:p>
                      <a:r>
                        <a:rPr lang="en-GB" dirty="0"/>
                        <a:t>86</a:t>
                      </a:r>
                    </a:p>
                  </a:txBody>
                  <a:tcPr/>
                </a:tc>
                <a:tc>
                  <a:txBody>
                    <a:bodyPr/>
                    <a:lstStyle/>
                    <a:p>
                      <a:r>
                        <a:rPr lang="en-GB" dirty="0"/>
                        <a:t>92</a:t>
                      </a:r>
                    </a:p>
                  </a:txBody>
                  <a:tcPr/>
                </a:tc>
                <a:extLst>
                  <a:ext uri="{0D108BD9-81ED-4DB2-BD59-A6C34878D82A}">
                    <a16:rowId xmlns:a16="http://schemas.microsoft.com/office/drawing/2014/main" val="1959935750"/>
                  </a:ext>
                </a:extLst>
              </a:tr>
            </a:tbl>
          </a:graphicData>
        </a:graphic>
      </p:graphicFrame>
      <p:sp>
        <p:nvSpPr>
          <p:cNvPr id="5" name="TextBox 4"/>
          <p:cNvSpPr txBox="1"/>
          <p:nvPr/>
        </p:nvSpPr>
        <p:spPr>
          <a:xfrm>
            <a:off x="194034" y="5310689"/>
            <a:ext cx="8724360" cy="1200329"/>
          </a:xfrm>
          <a:prstGeom prst="rect">
            <a:avLst/>
          </a:prstGeom>
          <a:solidFill>
            <a:srgbClr val="CCF7FC"/>
          </a:solidFill>
        </p:spPr>
        <p:txBody>
          <a:bodyPr wrap="square" rtlCol="0">
            <a:spAutoFit/>
          </a:bodyPr>
          <a:lstStyle/>
          <a:p>
            <a:pPr algn="ctr"/>
            <a:r>
              <a:rPr lang="en-GB" sz="2400" b="1" dirty="0">
                <a:latin typeface="Comic Sans MS" panose="030F0702030302020204" pitchFamily="66" charset="0"/>
              </a:rPr>
              <a:t>Extension: </a:t>
            </a:r>
            <a:r>
              <a:rPr lang="en-GB" sz="2400" dirty="0">
                <a:latin typeface="Comic Sans MS" panose="030F0702030302020204" pitchFamily="66" charset="0"/>
              </a:rPr>
              <a:t>A substance has a melting point of 75 ˚C.  Describe how the arrangement and motion of the particles changes as the substance cools from 80 ˚C to 70 ˚C</a:t>
            </a:r>
          </a:p>
        </p:txBody>
      </p:sp>
    </p:spTree>
    <p:extLst>
      <p:ext uri="{BB962C8B-B14F-4D97-AF65-F5344CB8AC3E}">
        <p14:creationId xmlns:p14="http://schemas.microsoft.com/office/powerpoint/2010/main" val="5655147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1D201D27314143BE863E8D07D284B8" ma:contentTypeVersion="7" ma:contentTypeDescription="Create a new document." ma:contentTypeScope="" ma:versionID="a04bb269a71ec15fb8834c62c42de320">
  <xsd:schema xmlns:xsd="http://www.w3.org/2001/XMLSchema" xmlns:xs="http://www.w3.org/2001/XMLSchema" xmlns:p="http://schemas.microsoft.com/office/2006/metadata/properties" xmlns:ns2="3eb4558b-8982-4134-8cf8-0edee52307a7" xmlns:ns3="049f97e1-32ae-4d3d-9c64-63be60dba368" targetNamespace="http://schemas.microsoft.com/office/2006/metadata/properties" ma:root="true" ma:fieldsID="858dc09fc12d3d2ae6884f6eb9195164" ns2:_="" ns3:_="">
    <xsd:import namespace="3eb4558b-8982-4134-8cf8-0edee52307a7"/>
    <xsd:import namespace="049f97e1-32ae-4d3d-9c64-63be60dba3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b4558b-8982-4134-8cf8-0edee52307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9f97e1-32ae-4d3d-9c64-63be60dba368"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E4F6D46-BADE-482E-898A-AD13DB2A688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3FF2C9C-7F3E-4599-8BE2-688039341CBD}">
  <ds:schemaRefs>
    <ds:schemaRef ds:uri="http://schemas.microsoft.com/sharepoint/v3/contenttype/forms"/>
  </ds:schemaRefs>
</ds:datastoreItem>
</file>

<file path=customXml/itemProps3.xml><?xml version="1.0" encoding="utf-8"?>
<ds:datastoreItem xmlns:ds="http://schemas.openxmlformats.org/officeDocument/2006/customXml" ds:itemID="{A61B3AB4-4C0F-4710-BDF2-61328426C4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b4558b-8982-4134-8cf8-0edee52307a7"/>
    <ds:schemaRef ds:uri="049f97e1-32ae-4d3d-9c64-63be60dba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967</Words>
  <Application>Microsoft Office PowerPoint</Application>
  <PresentationFormat>On-screen Show (4:3)</PresentationFormat>
  <Paragraphs>128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Comic Sans MS</vt:lpstr>
      <vt:lpstr>Office Theme</vt:lpstr>
      <vt:lpstr>Changes of State</vt:lpstr>
      <vt:lpstr>Progress indicators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Changes of State</dc:title>
  <dc:creator>Jodie Rawlings</dc:creator>
  <cp:lastModifiedBy>Helen</cp:lastModifiedBy>
  <cp:revision>14</cp:revision>
  <dcterms:created xsi:type="dcterms:W3CDTF">2019-10-01T11:51:47Z</dcterms:created>
  <dcterms:modified xsi:type="dcterms:W3CDTF">2020-09-10T17:19:58Z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0x010100571D201D27314143BE863E8D07D284B8</vt:lpwstr>
  </property>
</Properties>
</file>