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80" r:id="rId11"/>
    <p:sldId id="281" r:id="rId12"/>
    <p:sldId id="282" r:id="rId13"/>
    <p:sldId id="283" r:id="rId14"/>
    <p:sldId id="285" r:id="rId15"/>
    <p:sldId id="286" r:id="rId16"/>
    <p:sldId id="284" r:id="rId17"/>
    <p:sldId id="287" r:id="rId18"/>
    <p:sldId id="28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3555" autoAdjust="0"/>
  </p:normalViewPr>
  <p:slideViewPr>
    <p:cSldViewPr snapToGrid="0">
      <p:cViewPr varScale="1">
        <p:scale>
          <a:sx n="65" d="100"/>
          <a:sy n="65" d="100"/>
        </p:scale>
        <p:origin x="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0F52A-91DA-4A73-B4FB-404DC190A9D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EDA86-B5D6-42CE-86B7-F1D1A4538C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6694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To print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2EDA86-B5D6-42CE-86B7-F1D1A4538C10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130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72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026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25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8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37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010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866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518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1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525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012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B3CBC-CC92-43D5-A835-A5214216D37C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FB0336-4D6B-481D-A765-0806A77152F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234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GCSE ENGLISH LANGUAGE – PAPER ONE REVISION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75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lated imag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475" y="2676126"/>
            <a:ext cx="1128771" cy="1017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Image result for GROUP discuss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577" y="3834772"/>
            <a:ext cx="1528569" cy="1238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Image result for class discuss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16" y="1162734"/>
            <a:ext cx="1497259" cy="146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Image result for class discuss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16" y="5213649"/>
            <a:ext cx="1497259" cy="1462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110145" y="1483656"/>
            <a:ext cx="98843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CLASS DISCUSSION:</a:t>
            </a:r>
          </a:p>
          <a:p>
            <a:r>
              <a:rPr lang="en-GB" sz="2000" b="1" dirty="0" smtClean="0"/>
              <a:t>1. Read the extract from ‘The Birds’ together as a class. </a:t>
            </a:r>
            <a:endParaRPr lang="en-GB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64076" y="2625574"/>
            <a:ext cx="98843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PAIRED DISCUSSION: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What do you think is happening in the extract? Which parts can you understand?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Is there any vocabulary you are unsure of?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64075" y="3627866"/>
            <a:ext cx="98843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TABLE DISCUSSION: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Discuss on the table what you think is happening in the extract.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Is there anything you are still unsure of? Discuss anything you find confusing as a table/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Thinking ahead to the requirements of each question, is there anything you have noticed in the extract that you could use in an answer?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110145" y="5241358"/>
            <a:ext cx="98843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CLASS DISCUSSION: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What is happening in this extract?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Is there anything we still don’t understand?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Thinking ahead to the requirements of each question, is there anything you have noticed in the extract that you could use in an answer?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ORACY TASK: READING FOR MEANING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05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226" y="1156726"/>
            <a:ext cx="1179554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/>
              <a:t>Check your Horsforth revision grid. Where did you place your ability to identify and interpret </a:t>
            </a:r>
            <a:r>
              <a:rPr lang="en-GB" sz="2400" b="1" u="sng" dirty="0" smtClean="0"/>
              <a:t>explicit information</a:t>
            </a:r>
            <a:r>
              <a:rPr lang="en-GB" sz="2400" b="1" dirty="0" smtClean="0"/>
              <a:t>?</a:t>
            </a:r>
          </a:p>
          <a:p>
            <a:endParaRPr lang="en-GB" sz="2400" b="1" dirty="0"/>
          </a:p>
          <a:p>
            <a:r>
              <a:rPr lang="en-GB" sz="2400" b="1" dirty="0" smtClean="0"/>
              <a:t>Answer the question.</a:t>
            </a:r>
          </a:p>
          <a:p>
            <a:endParaRPr lang="en-GB" sz="2400" b="1" dirty="0"/>
          </a:p>
          <a:p>
            <a:r>
              <a:rPr lang="en-GB" sz="2400" b="1" dirty="0" smtClean="0"/>
              <a:t>Q1. Read again the source from lines 4-7.</a:t>
            </a:r>
          </a:p>
          <a:p>
            <a:endParaRPr lang="en-GB" sz="2400" b="1" dirty="0"/>
          </a:p>
          <a:p>
            <a:r>
              <a:rPr lang="en-GB" sz="2400" b="1" dirty="0" smtClean="0"/>
              <a:t>List four things you learn about the character, Nat </a:t>
            </a:r>
            <a:r>
              <a:rPr lang="en-GB" sz="2400" b="1" dirty="0" err="1" smtClean="0"/>
              <a:t>Hocken</a:t>
            </a:r>
            <a:r>
              <a:rPr lang="en-GB" sz="2400" b="1" dirty="0" smtClean="0"/>
              <a:t>.</a:t>
            </a:r>
          </a:p>
          <a:p>
            <a:endParaRPr lang="en-GB" sz="2400" b="1" dirty="0"/>
          </a:p>
          <a:p>
            <a:r>
              <a:rPr lang="en-GB" sz="2400" b="1" dirty="0" smtClean="0"/>
              <a:t>1.</a:t>
            </a:r>
          </a:p>
          <a:p>
            <a:r>
              <a:rPr lang="en-GB" sz="2400" b="1" dirty="0" smtClean="0"/>
              <a:t>2.</a:t>
            </a:r>
          </a:p>
          <a:p>
            <a:r>
              <a:rPr lang="en-GB" sz="2400" b="1" dirty="0" smtClean="0"/>
              <a:t>3.</a:t>
            </a:r>
          </a:p>
          <a:p>
            <a:r>
              <a:rPr lang="en-GB" sz="2400" b="1" dirty="0" smtClean="0"/>
              <a:t>4.</a:t>
            </a:r>
            <a:endParaRPr lang="en-GB" sz="2400" b="1" dirty="0"/>
          </a:p>
        </p:txBody>
      </p:sp>
      <p:sp>
        <p:nvSpPr>
          <p:cNvPr id="6" name="Rectangle 5"/>
          <p:cNvSpPr/>
          <p:nvPr/>
        </p:nvSpPr>
        <p:spPr>
          <a:xfrm>
            <a:off x="8945773" y="4721225"/>
            <a:ext cx="304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Now mark your question with what you think you got.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IDENTIFYING EXPLICIT INFORMATION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08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>
            <a:off x="3290887" y="949325"/>
            <a:ext cx="8901113" cy="578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2887" y="949325"/>
            <a:ext cx="304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How many marks out of four would you give each candidate?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3481388" y="949325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</a:p>
        </p:txBody>
      </p:sp>
      <p:sp>
        <p:nvSpPr>
          <p:cNvPr id="8" name="Rectangle 7"/>
          <p:cNvSpPr/>
          <p:nvPr/>
        </p:nvSpPr>
        <p:spPr>
          <a:xfrm>
            <a:off x="7629526" y="949324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2000" b="1" dirty="0"/>
              <a:t> </a:t>
            </a:r>
            <a:endParaRPr lang="en-GB" sz="2000" b="1" dirty="0" smtClean="0"/>
          </a:p>
          <a:p>
            <a:endParaRPr lang="en-GB" sz="2000" b="1" dirty="0"/>
          </a:p>
          <a:p>
            <a:endParaRPr lang="en-GB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3481388" y="3624514"/>
            <a:ext cx="414813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600" b="1" dirty="0" smtClean="0"/>
              <a:t>Nat </a:t>
            </a:r>
            <a:r>
              <a:rPr lang="en-GB" sz="1600" b="1" dirty="0" err="1" smtClean="0"/>
              <a:t>Hocken</a:t>
            </a:r>
            <a:r>
              <a:rPr lang="en-GB" sz="1600" b="1" dirty="0" smtClean="0"/>
              <a:t>, because of a wartime disability, had a pension and did not work full time at the farm. He worked three days a week, and they have him lighter jobs,</a:t>
            </a:r>
          </a:p>
          <a:p>
            <a:pPr marL="457200" indent="-457200">
              <a:buAutoNum type="arabicPeriod"/>
            </a:pPr>
            <a:r>
              <a:rPr lang="en-GB" sz="16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1600" b="1" dirty="0"/>
              <a:t> </a:t>
            </a:r>
            <a:endParaRPr lang="en-GB" sz="1600" b="1" dirty="0" smtClean="0"/>
          </a:p>
          <a:p>
            <a:pPr marL="457200" indent="-457200">
              <a:buAutoNum type="arabicPeriod"/>
            </a:pPr>
            <a:r>
              <a:rPr lang="en-GB" sz="1600" b="1" dirty="0"/>
              <a:t> </a:t>
            </a:r>
          </a:p>
          <a:p>
            <a:endParaRPr lang="en-GB" sz="2000" b="1" dirty="0"/>
          </a:p>
        </p:txBody>
      </p:sp>
      <p:sp>
        <p:nvSpPr>
          <p:cNvPr id="10" name="Rectangle 9"/>
          <p:cNvSpPr/>
          <p:nvPr/>
        </p:nvSpPr>
        <p:spPr>
          <a:xfrm>
            <a:off x="7629526" y="3624513"/>
            <a:ext cx="4148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  <a:endParaRPr lang="en-GB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0" y="164774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BE THE EXAMINER. MARK THE FOLLOWING ANSWERS</a:t>
            </a:r>
            <a:endParaRPr lang="en-GB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47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4774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BE THE EXAMINER. MARK THE FOLLOWING ANSWERS</a:t>
            </a:r>
            <a:endParaRPr lang="en-GB" sz="3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pic>
        <p:nvPicPr>
          <p:cNvPr id="5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>
            <a:off x="1636258" y="963840"/>
            <a:ext cx="8901113" cy="578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26759" y="963840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4897" y="963839"/>
            <a:ext cx="414813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2000" b="1" dirty="0"/>
              <a:t> </a:t>
            </a:r>
            <a:endParaRPr lang="en-GB" sz="2000" b="1" dirty="0" smtClean="0"/>
          </a:p>
          <a:p>
            <a:endParaRPr lang="en-GB" sz="2000" b="1" dirty="0"/>
          </a:p>
          <a:p>
            <a:endParaRPr lang="en-GB" sz="2000" b="1" dirty="0"/>
          </a:p>
        </p:txBody>
      </p:sp>
      <p:sp>
        <p:nvSpPr>
          <p:cNvPr id="8" name="Rectangle 7"/>
          <p:cNvSpPr/>
          <p:nvPr/>
        </p:nvSpPr>
        <p:spPr>
          <a:xfrm>
            <a:off x="1826759" y="3639029"/>
            <a:ext cx="414813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400" b="1" dirty="0" smtClean="0"/>
              <a:t>Nat </a:t>
            </a:r>
            <a:r>
              <a:rPr lang="en-GB" sz="1400" b="1" dirty="0" err="1" smtClean="0"/>
              <a:t>Hocken</a:t>
            </a:r>
            <a:r>
              <a:rPr lang="en-GB" sz="1400" b="1" dirty="0" smtClean="0"/>
              <a:t>, because of a wartime disability, had a pension and did not work full time at the farm. He worked three days a week, and they have him lighter jobs: hedging, thatching, repairs to the farm buildings. Although he was married, with children, his was a solitary disposition.</a:t>
            </a:r>
          </a:p>
          <a:p>
            <a:pPr marL="457200" indent="-457200">
              <a:buAutoNum type="arabicPeriod"/>
            </a:pPr>
            <a:r>
              <a:rPr lang="en-GB" sz="14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1400" b="1" dirty="0"/>
              <a:t> </a:t>
            </a:r>
            <a:endParaRPr lang="en-GB" sz="1400" b="1" dirty="0" smtClean="0"/>
          </a:p>
          <a:p>
            <a:pPr marL="457200" indent="-457200">
              <a:buAutoNum type="arabicPeriod"/>
            </a:pPr>
            <a:r>
              <a:rPr lang="en-GB" sz="1400" b="1" dirty="0"/>
              <a:t> </a:t>
            </a:r>
          </a:p>
          <a:p>
            <a:endParaRPr lang="en-GB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5974897" y="3639028"/>
            <a:ext cx="41481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2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2000" b="1" dirty="0" smtClean="0"/>
              <a:t>Nat </a:t>
            </a:r>
            <a:r>
              <a:rPr lang="en-GB" sz="2000" b="1" dirty="0" err="1" smtClean="0"/>
              <a:t>Hocken</a:t>
            </a:r>
            <a:r>
              <a:rPr lang="en-GB" sz="2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2000" b="1" dirty="0" smtClean="0"/>
              <a:t>He is married.</a:t>
            </a:r>
            <a:endParaRPr lang="en-GB" sz="2800" b="1" dirty="0"/>
          </a:p>
        </p:txBody>
      </p:sp>
      <p:pic>
        <p:nvPicPr>
          <p:cNvPr id="10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972" y="1678910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861" y="1981555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2658" y="253605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799" y="2913091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11011" y="963839"/>
            <a:ext cx="165258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4 marks.</a:t>
            </a:r>
          </a:p>
          <a:p>
            <a:pPr algn="ctr"/>
            <a:r>
              <a:rPr lang="en-GB" b="1" dirty="0" smtClean="0"/>
              <a:t>Candidate has correctly identified four things about the character, Nat </a:t>
            </a:r>
            <a:r>
              <a:rPr lang="en-GB" b="1" dirty="0" err="1" smtClean="0"/>
              <a:t>Hocken</a:t>
            </a:r>
            <a:r>
              <a:rPr lang="en-GB" b="1" dirty="0" smtClean="0"/>
              <a:t>. </a:t>
            </a:r>
            <a:endParaRPr lang="en-GB" dirty="0"/>
          </a:p>
        </p:txBody>
      </p:sp>
      <p:pic>
        <p:nvPicPr>
          <p:cNvPr id="15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7175" y="139924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0500" y="1637872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9980" y="2007204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 17"/>
          <p:cNvSpPr/>
          <p:nvPr/>
        </p:nvSpPr>
        <p:spPr>
          <a:xfrm>
            <a:off x="10410594" y="1043859"/>
            <a:ext cx="165258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/>
              <a:t>3</a:t>
            </a:r>
            <a:r>
              <a:rPr lang="en-GB" b="1" dirty="0" smtClean="0"/>
              <a:t> marks.</a:t>
            </a:r>
          </a:p>
          <a:p>
            <a:pPr algn="ctr"/>
            <a:r>
              <a:rPr lang="en-GB" b="1" dirty="0" smtClean="0"/>
              <a:t>Candidate has correctly identified three things about the character, Nat </a:t>
            </a:r>
            <a:r>
              <a:rPr lang="en-GB" b="1" dirty="0" err="1" smtClean="0"/>
              <a:t>Hocken</a:t>
            </a:r>
            <a:r>
              <a:rPr lang="en-GB" b="1" dirty="0" smtClean="0"/>
              <a:t>.</a:t>
            </a:r>
            <a:endParaRPr lang="en-GB" dirty="0"/>
          </a:p>
        </p:txBody>
      </p:sp>
      <p:pic>
        <p:nvPicPr>
          <p:cNvPr id="19" name="Picture 4" descr="Image result for red cro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408" y="5700588"/>
            <a:ext cx="370417" cy="370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78919" y="3977583"/>
            <a:ext cx="165258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0 marks. Candidate has copied the extract out in full which is not allowed. </a:t>
            </a:r>
            <a:endParaRPr lang="en-GB" dirty="0"/>
          </a:p>
        </p:txBody>
      </p:sp>
      <p:pic>
        <p:nvPicPr>
          <p:cNvPr id="21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3713" y="3854173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602" y="411372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19721" y="4595190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Image result for green tick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0763" y="5224078"/>
            <a:ext cx="453573" cy="519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Image result for red cros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1298" y="5224078"/>
            <a:ext cx="370417" cy="370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10410594" y="3632024"/>
            <a:ext cx="1652589" cy="309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500" b="1" dirty="0" smtClean="0"/>
              <a:t>4 marks. Candidate includes a piece of information from outside the extract but because they have included TWO pieces of information in their first point, they receive a total of 4.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2958537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8" grpId="0"/>
      <p:bldP spid="20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226" y="1156726"/>
            <a:ext cx="117955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/>
              <a:t>Answer the question.</a:t>
            </a:r>
          </a:p>
          <a:p>
            <a:endParaRPr lang="en-GB" sz="3200" b="1" dirty="0"/>
          </a:p>
          <a:p>
            <a:r>
              <a:rPr lang="en-GB" sz="3200" b="1" dirty="0"/>
              <a:t>Q1. Read again the source from lines 4-7.</a:t>
            </a:r>
          </a:p>
          <a:p>
            <a:endParaRPr lang="en-GB" sz="3200" b="1" dirty="0"/>
          </a:p>
          <a:p>
            <a:r>
              <a:rPr lang="en-GB" sz="3200" b="1" dirty="0"/>
              <a:t>List four things you learn about the character, Nat </a:t>
            </a:r>
            <a:r>
              <a:rPr lang="en-GB" sz="3200" b="1" dirty="0" err="1"/>
              <a:t>Hocken</a:t>
            </a:r>
            <a:r>
              <a:rPr lang="en-GB" sz="3200" b="1" dirty="0"/>
              <a:t>.</a:t>
            </a:r>
          </a:p>
          <a:p>
            <a:endParaRPr lang="en-GB" sz="3200" b="1" dirty="0"/>
          </a:p>
          <a:p>
            <a:r>
              <a:rPr lang="en-GB" sz="3200" b="1" dirty="0" smtClean="0"/>
              <a:t>1.</a:t>
            </a:r>
          </a:p>
          <a:p>
            <a:r>
              <a:rPr lang="en-GB" sz="3200" b="1" dirty="0" smtClean="0"/>
              <a:t>2.</a:t>
            </a:r>
          </a:p>
          <a:p>
            <a:r>
              <a:rPr lang="en-GB" sz="3200" b="1" dirty="0" smtClean="0"/>
              <a:t>3.</a:t>
            </a:r>
          </a:p>
          <a:p>
            <a:r>
              <a:rPr lang="en-GB" sz="3200" b="1" dirty="0" smtClean="0"/>
              <a:t>4.</a:t>
            </a:r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8945773" y="4721225"/>
            <a:ext cx="304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Can you add any more marks to your answer?</a:t>
            </a:r>
            <a:endParaRPr lang="en-GB" sz="2800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IDENTIFYING EXPLICIT INFORMATION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93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465" y="1310110"/>
            <a:ext cx="3984552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/>
              <a:t>Imagery pertaining to</a:t>
            </a:r>
          </a:p>
          <a:p>
            <a:pPr algn="ctr"/>
            <a:r>
              <a:rPr lang="en-GB" sz="2800" b="1" dirty="0" smtClean="0"/>
              <a:t>physical textures or the</a:t>
            </a:r>
          </a:p>
          <a:p>
            <a:pPr algn="ctr"/>
            <a:r>
              <a:rPr lang="en-GB" sz="2800" b="1" dirty="0" smtClean="0"/>
              <a:t>sense of touch is called… </a:t>
            </a:r>
            <a:endParaRPr lang="en-GB" sz="2800" dirty="0"/>
          </a:p>
        </p:txBody>
      </p:sp>
      <p:sp>
        <p:nvSpPr>
          <p:cNvPr id="6" name="Rectangle 5"/>
          <p:cNvSpPr/>
          <p:nvPr/>
        </p:nvSpPr>
        <p:spPr>
          <a:xfrm>
            <a:off x="4457504" y="2583164"/>
            <a:ext cx="47396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/>
              <a:t>A word or utterance consisting</a:t>
            </a:r>
          </a:p>
          <a:p>
            <a:pPr algn="ctr"/>
            <a:r>
              <a:rPr lang="en-GB" sz="2800" b="1" dirty="0" smtClean="0"/>
              <a:t>of one syllable is … </a:t>
            </a:r>
            <a:endParaRPr lang="en-GB" sz="2800" dirty="0"/>
          </a:p>
        </p:txBody>
      </p:sp>
      <p:sp>
        <p:nvSpPr>
          <p:cNvPr id="8" name="Rectangle 7"/>
          <p:cNvSpPr/>
          <p:nvPr/>
        </p:nvSpPr>
        <p:spPr>
          <a:xfrm>
            <a:off x="179465" y="2695105"/>
            <a:ext cx="3810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Tactile imagery</a:t>
            </a:r>
            <a:endParaRPr lang="en-GB" sz="2400" b="1" dirty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GB" sz="2400" b="1" dirty="0">
              <a:solidFill>
                <a:srgbClr val="FF0000"/>
              </a:solidFill>
            </a:endParaRPr>
          </a:p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991072" y="4414124"/>
            <a:ext cx="390600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/>
              <a:t>Nouns you can physically</a:t>
            </a:r>
          </a:p>
          <a:p>
            <a:pPr algn="ctr"/>
            <a:r>
              <a:rPr lang="en-GB" sz="2800" b="1" dirty="0" smtClean="0"/>
              <a:t>see or touch are called…</a:t>
            </a:r>
            <a:endParaRPr lang="en-GB" sz="2800" dirty="0"/>
          </a:p>
        </p:txBody>
      </p:sp>
      <p:sp>
        <p:nvSpPr>
          <p:cNvPr id="2" name="Rectangle 1"/>
          <p:cNvSpPr/>
          <p:nvPr/>
        </p:nvSpPr>
        <p:spPr>
          <a:xfrm>
            <a:off x="5843684" y="3514032"/>
            <a:ext cx="19673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Monosyllabic.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96069" y="5213724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400" b="1" dirty="0" smtClean="0">
                <a:solidFill>
                  <a:srgbClr val="FF0000"/>
                </a:solidFill>
              </a:rPr>
              <a:t>Concrete nouns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QUICK TERMINOLOGY TEST!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71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flock of bird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45"/>
          <a:stretch/>
        </p:blipFill>
        <p:spPr bwMode="auto">
          <a:xfrm>
            <a:off x="185980" y="910677"/>
            <a:ext cx="5775002" cy="569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310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RESOURCES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353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 rot="16200000">
            <a:off x="-529127" y="1349670"/>
            <a:ext cx="5813437" cy="377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16200000">
            <a:off x="129771" y="4034281"/>
            <a:ext cx="23415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50" b="1" dirty="0" smtClean="0"/>
              <a:t>Nat </a:t>
            </a:r>
            <a:r>
              <a:rPr lang="en-GB" sz="1050" b="1" dirty="0" err="1" smtClean="0"/>
              <a:t>Hocken</a:t>
            </a:r>
            <a:r>
              <a:rPr lang="en-GB" sz="105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is married.</a:t>
            </a:r>
          </a:p>
        </p:txBody>
      </p:sp>
      <p:sp>
        <p:nvSpPr>
          <p:cNvPr id="6" name="Rectangle 5"/>
          <p:cNvSpPr/>
          <p:nvPr/>
        </p:nvSpPr>
        <p:spPr>
          <a:xfrm rot="16200000">
            <a:off x="-197437" y="985544"/>
            <a:ext cx="30575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11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1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1100" b="1" dirty="0"/>
              <a:t> 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1969070" y="3688208"/>
            <a:ext cx="26028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800" b="1" dirty="0" smtClean="0"/>
              <a:t>Nat </a:t>
            </a:r>
            <a:r>
              <a:rPr lang="en-GB" sz="800" b="1" dirty="0" err="1" smtClean="0"/>
              <a:t>Hocken</a:t>
            </a:r>
            <a:r>
              <a:rPr lang="en-GB" sz="800" b="1" dirty="0" smtClean="0"/>
              <a:t>, because of a wartime disability, had a pension and did not work full time at the farm. He worked three days a week, and they have him lighter jobs: hedging, thatching, repairs to the farm buildings. Although he was married, with children, his was a solitary disposition.</a:t>
            </a:r>
          </a:p>
          <a:p>
            <a:pPr marL="457200" indent="-457200">
              <a:buAutoNum type="arabicPeriod"/>
            </a:pPr>
            <a:r>
              <a:rPr lang="en-GB" sz="8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  <a:endParaRPr lang="en-GB" sz="800" b="1" dirty="0" smtClean="0"/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</a:p>
          <a:p>
            <a:endParaRPr lang="en-GB" sz="1050" b="1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1657982" y="1444783"/>
            <a:ext cx="25786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1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00" b="1" dirty="0" smtClean="0"/>
              <a:t>Nat </a:t>
            </a:r>
            <a:r>
              <a:rPr lang="en-GB" sz="1000" b="1" dirty="0" err="1" smtClean="0"/>
              <a:t>Hocken</a:t>
            </a:r>
            <a:r>
              <a:rPr lang="en-GB" sz="1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is married.</a:t>
            </a:r>
            <a:endParaRPr lang="en-GB" sz="1000" b="1" dirty="0"/>
          </a:p>
        </p:txBody>
      </p:sp>
      <p:pic>
        <p:nvPicPr>
          <p:cNvPr id="9" name="Picture 2" descr="Image result for 4 boxes on a p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0" r="8395"/>
          <a:stretch/>
        </p:blipFill>
        <p:spPr bwMode="auto">
          <a:xfrm rot="16200000">
            <a:off x="3631263" y="1349669"/>
            <a:ext cx="5813437" cy="3775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 rot="16200000">
            <a:off x="4290161" y="4034280"/>
            <a:ext cx="234155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1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50" b="1" dirty="0" smtClean="0"/>
              <a:t>Nat </a:t>
            </a:r>
            <a:r>
              <a:rPr lang="en-GB" sz="1050" b="1" dirty="0" err="1" smtClean="0"/>
              <a:t>Hocken</a:t>
            </a:r>
            <a:r>
              <a:rPr lang="en-GB" sz="1050" b="1" dirty="0" smtClean="0"/>
              <a:t> has a wartime disability.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had a pension.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did not work full time at the farm.</a:t>
            </a:r>
          </a:p>
          <a:p>
            <a:pPr marL="457200" indent="-457200">
              <a:buAutoNum type="arabicPeriod"/>
            </a:pPr>
            <a:r>
              <a:rPr lang="en-GB" sz="1050" b="1" dirty="0" smtClean="0"/>
              <a:t>He is married.</a:t>
            </a:r>
          </a:p>
        </p:txBody>
      </p:sp>
      <p:sp>
        <p:nvSpPr>
          <p:cNvPr id="11" name="Rectangle 10"/>
          <p:cNvSpPr/>
          <p:nvPr/>
        </p:nvSpPr>
        <p:spPr>
          <a:xfrm rot="16200000">
            <a:off x="3962953" y="985543"/>
            <a:ext cx="305752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FF0000"/>
                </a:solidFill>
              </a:rPr>
              <a:t>CANDIDATE 2</a:t>
            </a:r>
          </a:p>
          <a:p>
            <a:endParaRPr lang="en-GB" sz="11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100" b="1" dirty="0" smtClean="0"/>
              <a:t>He has a wartime disability.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works at a farm.</a:t>
            </a:r>
          </a:p>
          <a:p>
            <a:pPr marL="457200" indent="-457200">
              <a:buAutoNum type="arabicPeriod"/>
            </a:pPr>
            <a:r>
              <a:rPr lang="en-GB" sz="1100" b="1" dirty="0" smtClean="0"/>
              <a:t>He has lighter jobs to do.</a:t>
            </a:r>
          </a:p>
          <a:p>
            <a:pPr marL="457200" indent="-457200">
              <a:buAutoNum type="arabicPeriod"/>
            </a:pPr>
            <a:r>
              <a:rPr lang="en-GB" sz="1100" b="1" dirty="0"/>
              <a:t> </a:t>
            </a:r>
            <a:endParaRPr lang="en-GB" sz="1100" b="1" dirty="0" smtClean="0"/>
          </a:p>
          <a:p>
            <a:endParaRPr lang="en-GB" sz="1100" b="1" dirty="0"/>
          </a:p>
          <a:p>
            <a:endParaRPr lang="en-GB" sz="1100" b="1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6129460" y="3688207"/>
            <a:ext cx="26028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50" b="1" dirty="0" smtClean="0">
                <a:solidFill>
                  <a:srgbClr val="FF0000"/>
                </a:solidFill>
              </a:rPr>
              <a:t>CANDIDATE 3</a:t>
            </a:r>
          </a:p>
          <a:p>
            <a:endParaRPr lang="en-GB" sz="105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800" b="1" dirty="0" smtClean="0"/>
              <a:t>Nat </a:t>
            </a:r>
            <a:r>
              <a:rPr lang="en-GB" sz="800" b="1" dirty="0" err="1" smtClean="0"/>
              <a:t>Hocken</a:t>
            </a:r>
            <a:r>
              <a:rPr lang="en-GB" sz="800" b="1" dirty="0" smtClean="0"/>
              <a:t>, because of a wartime disability, had a pension and did not work full time at the farm. He worked three days a week, and they have him lighter jobs: hedging, thatching, repairs to the farm buildings. Although he was married, with children, his was a solitary disposition.</a:t>
            </a:r>
          </a:p>
          <a:p>
            <a:pPr marL="457200" indent="-457200">
              <a:buAutoNum type="arabicPeriod"/>
            </a:pPr>
            <a:r>
              <a:rPr lang="en-GB" sz="800" b="1" dirty="0" smtClean="0"/>
              <a:t> </a:t>
            </a:r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  <a:endParaRPr lang="en-GB" sz="800" b="1" dirty="0" smtClean="0"/>
          </a:p>
          <a:p>
            <a:pPr marL="457200" indent="-457200">
              <a:buAutoNum type="arabicPeriod"/>
            </a:pPr>
            <a:r>
              <a:rPr lang="en-GB" sz="800" b="1" dirty="0"/>
              <a:t> </a:t>
            </a:r>
          </a:p>
          <a:p>
            <a:endParaRPr lang="en-GB" sz="1050" b="1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5818372" y="1444782"/>
            <a:ext cx="257866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000" b="1" dirty="0" smtClean="0">
                <a:solidFill>
                  <a:srgbClr val="FF0000"/>
                </a:solidFill>
              </a:rPr>
              <a:t>CANDIDATE 4</a:t>
            </a:r>
          </a:p>
          <a:p>
            <a:endParaRPr lang="en-GB" sz="1000" b="1" dirty="0">
              <a:solidFill>
                <a:srgbClr val="FF0000"/>
              </a:solidFill>
            </a:endParaRPr>
          </a:p>
          <a:p>
            <a:pPr marL="457200" indent="-457200">
              <a:buAutoNum type="arabicPeriod"/>
            </a:pPr>
            <a:r>
              <a:rPr lang="en-GB" sz="1000" b="1" dirty="0" smtClean="0"/>
              <a:t>Nat </a:t>
            </a:r>
            <a:r>
              <a:rPr lang="en-GB" sz="1000" b="1" dirty="0" err="1" smtClean="0"/>
              <a:t>Hocken</a:t>
            </a:r>
            <a:r>
              <a:rPr lang="en-GB" sz="1000" b="1" dirty="0" smtClean="0"/>
              <a:t> has a wartime disability and has a pension.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works three days a week.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eats a pasty around noon.</a:t>
            </a:r>
          </a:p>
          <a:p>
            <a:pPr marL="457200" indent="-457200">
              <a:buAutoNum type="arabicPeriod"/>
            </a:pPr>
            <a:r>
              <a:rPr lang="en-GB" sz="1000" b="1" dirty="0" smtClean="0"/>
              <a:t>He is married.</a:t>
            </a:r>
            <a:endParaRPr lang="en-GB" sz="1000" b="1" dirty="0"/>
          </a:p>
        </p:txBody>
      </p:sp>
    </p:spTree>
    <p:extLst>
      <p:ext uri="{BB962C8B-B14F-4D97-AF65-F5344CB8AC3E}">
        <p14:creationId xmlns:p14="http://schemas.microsoft.com/office/powerpoint/2010/main" val="1234648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4708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REVISION - LESSON THREE </a:t>
            </a:r>
            <a:endParaRPr lang="en-GB" sz="40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786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9939" y="1125763"/>
            <a:ext cx="50985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Today you will be given fifteen questions. These questions all relate to the terms on your knowledge organiser.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You have seen ten of these questions before. These ten have been mixed up with new questions.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Remember, the purpose of this task is to help you remember the subject terminology you will need in the exam.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344535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/>
              <a:t>1. What </a:t>
            </a:r>
            <a:r>
              <a:rPr lang="en-GB" sz="3200" b="1" dirty="0"/>
              <a:t>is a concrete noun?</a:t>
            </a:r>
          </a:p>
          <a:p>
            <a:endParaRPr lang="en-GB" sz="3200" b="1" dirty="0"/>
          </a:p>
          <a:p>
            <a:r>
              <a:rPr lang="en-GB" sz="3200" b="1" dirty="0" smtClean="0"/>
              <a:t>2. </a:t>
            </a:r>
            <a:r>
              <a:rPr lang="en-GB" sz="3200" b="1" dirty="0"/>
              <a:t>What is a verb?</a:t>
            </a:r>
          </a:p>
          <a:p>
            <a:endParaRPr lang="en-GB" sz="3200" b="1" dirty="0"/>
          </a:p>
          <a:p>
            <a:r>
              <a:rPr lang="en-GB" sz="3200" b="1" dirty="0" smtClean="0"/>
              <a:t>3. </a:t>
            </a:r>
            <a:r>
              <a:rPr lang="en-GB" sz="3200" b="1" dirty="0"/>
              <a:t>What is a dynamic verb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 smtClean="0"/>
              <a:t>4. </a:t>
            </a:r>
            <a:r>
              <a:rPr lang="en-GB" sz="3200" b="1" dirty="0"/>
              <a:t>What is an exclamatory sentence?</a:t>
            </a:r>
          </a:p>
          <a:p>
            <a:endParaRPr lang="en-GB" sz="3200" b="1" dirty="0"/>
          </a:p>
          <a:p>
            <a:r>
              <a:rPr lang="en-GB" sz="3200" b="1" dirty="0"/>
              <a:t>5</a:t>
            </a:r>
            <a:r>
              <a:rPr lang="en-GB" sz="3200" b="1" dirty="0" smtClean="0"/>
              <a:t>. </a:t>
            </a:r>
            <a:r>
              <a:rPr lang="en-GB" sz="3200" b="1" dirty="0"/>
              <a:t>What is olfactory </a:t>
            </a:r>
            <a:r>
              <a:rPr lang="en-GB" sz="3200" b="1" dirty="0" smtClean="0"/>
              <a:t>imagery?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80432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70286" y="1124021"/>
            <a:ext cx="6821714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6. What </a:t>
            </a:r>
            <a:r>
              <a:rPr lang="en-GB" sz="3200" b="1" dirty="0"/>
              <a:t>is a noun?</a:t>
            </a:r>
          </a:p>
          <a:p>
            <a:endParaRPr lang="en-GB" sz="3200" b="1" dirty="0"/>
          </a:p>
          <a:p>
            <a:r>
              <a:rPr lang="en-GB" sz="3200" b="1" dirty="0" smtClean="0"/>
              <a:t>7. </a:t>
            </a:r>
            <a:r>
              <a:rPr lang="en-GB" sz="3200" b="1" dirty="0"/>
              <a:t>What is an abstract noun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/>
              <a:t>8</a:t>
            </a:r>
            <a:r>
              <a:rPr lang="en-GB" sz="3200" b="1" dirty="0" smtClean="0"/>
              <a:t>. </a:t>
            </a:r>
            <a:r>
              <a:rPr lang="en-GB" sz="3200" b="1" dirty="0"/>
              <a:t>If something is monosyllabic, what is it?</a:t>
            </a:r>
          </a:p>
          <a:p>
            <a:endParaRPr lang="en-GB" sz="3200" b="1" dirty="0"/>
          </a:p>
          <a:p>
            <a:r>
              <a:rPr lang="en-GB" sz="3200" b="1" dirty="0"/>
              <a:t>9</a:t>
            </a:r>
            <a:r>
              <a:rPr lang="en-GB" sz="3200" b="1" dirty="0" smtClean="0"/>
              <a:t>. </a:t>
            </a:r>
            <a:r>
              <a:rPr lang="en-GB" sz="3200" b="1" dirty="0"/>
              <a:t>What is alliteration?</a:t>
            </a:r>
          </a:p>
          <a:p>
            <a:endParaRPr lang="en-GB" sz="3200" b="1" dirty="0"/>
          </a:p>
          <a:p>
            <a:r>
              <a:rPr lang="en-GB" sz="3200" b="1" dirty="0" smtClean="0"/>
              <a:t>10. </a:t>
            </a:r>
            <a:r>
              <a:rPr lang="en-GB" sz="3200" b="1" dirty="0"/>
              <a:t>What is tactile imagery?</a:t>
            </a:r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9939" y="1125763"/>
            <a:ext cx="50985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Today you will be given fifteen questions. These questions all relate to the terms on your knowledge organiser.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You have seen ten of these questions before. These ten have been mixed up with new questions.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Remember, the purpose of this task is to help you remember the subject terminology you will need in the exam.</a:t>
            </a:r>
          </a:p>
        </p:txBody>
      </p:sp>
    </p:spTree>
    <p:extLst>
      <p:ext uri="{BB962C8B-B14F-4D97-AF65-F5344CB8AC3E}">
        <p14:creationId xmlns:p14="http://schemas.microsoft.com/office/powerpoint/2010/main" val="21351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7371" y="1324944"/>
            <a:ext cx="685074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11. What is a static verb?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12. What is an interrogative sentence?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13. What is auditory imagery?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14. What is hyperbole?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15. What is a declarative sentence?</a:t>
            </a:r>
          </a:p>
          <a:p>
            <a:endParaRPr lang="en-GB" sz="3200" b="1" dirty="0"/>
          </a:p>
        </p:txBody>
      </p:sp>
      <p:sp>
        <p:nvSpPr>
          <p:cNvPr id="5" name="Rectangle 4"/>
          <p:cNvSpPr/>
          <p:nvPr/>
        </p:nvSpPr>
        <p:spPr>
          <a:xfrm>
            <a:off x="139939" y="1125763"/>
            <a:ext cx="5098565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/>
              <a:t>Today you will be given fifteen questions. These questions all relate to the terms on your knowledge organiser.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You have seen ten of these questions before. These ten have been mixed up with new questions.</a:t>
            </a:r>
          </a:p>
          <a:p>
            <a:pPr algn="ctr"/>
            <a:endParaRPr lang="en-GB" sz="2400" b="1" dirty="0"/>
          </a:p>
          <a:p>
            <a:pPr algn="ctr"/>
            <a:r>
              <a:rPr lang="en-GB" sz="2400" b="1" dirty="0" smtClean="0"/>
              <a:t>Remember, the purpose of this task is to help you remember the subject terminology you will need in the exam.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0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0" y="1344535"/>
            <a:ext cx="6096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3200" b="1" dirty="0" smtClean="0"/>
              <a:t>1. What </a:t>
            </a:r>
            <a:r>
              <a:rPr lang="en-GB" sz="3200" b="1" dirty="0"/>
              <a:t>is a concrete noun?</a:t>
            </a:r>
          </a:p>
          <a:p>
            <a:endParaRPr lang="en-GB" sz="3200" b="1" dirty="0"/>
          </a:p>
          <a:p>
            <a:r>
              <a:rPr lang="en-GB" sz="3200" b="1" dirty="0" smtClean="0"/>
              <a:t>2. </a:t>
            </a:r>
            <a:r>
              <a:rPr lang="en-GB" sz="3200" b="1" dirty="0"/>
              <a:t>What is a verb?</a:t>
            </a:r>
          </a:p>
          <a:p>
            <a:endParaRPr lang="en-GB" sz="3200" b="1" dirty="0"/>
          </a:p>
          <a:p>
            <a:r>
              <a:rPr lang="en-GB" sz="3200" b="1" dirty="0" smtClean="0"/>
              <a:t>3. </a:t>
            </a:r>
            <a:r>
              <a:rPr lang="en-GB" sz="3200" b="1" dirty="0"/>
              <a:t>What is a dynamic verb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 smtClean="0"/>
              <a:t>4. </a:t>
            </a:r>
            <a:r>
              <a:rPr lang="en-GB" sz="3200" b="1" dirty="0"/>
              <a:t>What is an exclamatory sentence?</a:t>
            </a:r>
          </a:p>
          <a:p>
            <a:endParaRPr lang="en-GB" sz="3200" b="1" dirty="0"/>
          </a:p>
          <a:p>
            <a:r>
              <a:rPr lang="en-GB" sz="3200" b="1" dirty="0"/>
              <a:t>5</a:t>
            </a:r>
            <a:r>
              <a:rPr lang="en-GB" sz="3200" b="1" dirty="0" smtClean="0"/>
              <a:t>. </a:t>
            </a:r>
            <a:r>
              <a:rPr lang="en-GB" sz="3200" b="1" dirty="0"/>
              <a:t>What is olfactory </a:t>
            </a:r>
            <a:r>
              <a:rPr lang="en-GB" sz="3200" b="1" dirty="0" smtClean="0"/>
              <a:t>imagery?</a:t>
            </a:r>
            <a:endParaRPr lang="en-GB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108942" y="1420231"/>
            <a:ext cx="50985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Mark your answers. Remember, you will be tested on these again so try your best to remember them.</a:t>
            </a:r>
          </a:p>
        </p:txBody>
      </p:sp>
      <p:sp>
        <p:nvSpPr>
          <p:cNvPr id="9" name="Rectangle 8"/>
          <p:cNvSpPr/>
          <p:nvPr/>
        </p:nvSpPr>
        <p:spPr>
          <a:xfrm>
            <a:off x="5990240" y="1420231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1</a:t>
            </a:r>
            <a:r>
              <a:rPr lang="en-GB" sz="2400" b="1" dirty="0" smtClean="0">
                <a:solidFill>
                  <a:srgbClr val="FF0000"/>
                </a:solidFill>
              </a:rPr>
              <a:t>. Nouns you can physically see or touch.</a:t>
            </a:r>
          </a:p>
          <a:p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90240" y="4227898"/>
            <a:ext cx="5995830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>
                <a:solidFill>
                  <a:srgbClr val="FF0000"/>
                </a:solidFill>
              </a:rPr>
              <a:t>4</a:t>
            </a:r>
            <a:r>
              <a:rPr lang="en-GB" sz="2400" b="1" dirty="0" smtClean="0">
                <a:solidFill>
                  <a:srgbClr val="FF0000"/>
                </a:solidFill>
              </a:rPr>
              <a:t>. A sentence type used to express surprise about something unexpected or extraordinary.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90240" y="5530296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>
                <a:solidFill>
                  <a:srgbClr val="FF0000"/>
                </a:solidFill>
              </a:rPr>
              <a:t>5</a:t>
            </a:r>
            <a:r>
              <a:rPr lang="en-GB" sz="2400" b="1" dirty="0" smtClean="0">
                <a:solidFill>
                  <a:srgbClr val="FF0000"/>
                </a:solidFill>
              </a:rPr>
              <a:t>. Imagery pertaining to odours, scents or the sense of smell.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90240" y="3210518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3</a:t>
            </a:r>
            <a:r>
              <a:rPr lang="en-GB" sz="2400" b="1" dirty="0" smtClean="0">
                <a:solidFill>
                  <a:srgbClr val="FF0000"/>
                </a:solidFill>
              </a:rPr>
              <a:t>. A verb that shows continued or progressive action. They occur over a span of time.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990240" y="2193138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2</a:t>
            </a:r>
            <a:r>
              <a:rPr lang="en-GB" sz="2400" b="1" dirty="0" smtClean="0">
                <a:solidFill>
                  <a:srgbClr val="FF0000"/>
                </a:solidFill>
              </a:rPr>
              <a:t>. A word used to describe an action, state or occurrence.</a:t>
            </a:r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66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70286" y="1124021"/>
            <a:ext cx="6821714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6. What </a:t>
            </a:r>
            <a:r>
              <a:rPr lang="en-GB" sz="3200" b="1" dirty="0"/>
              <a:t>is a noun?</a:t>
            </a:r>
          </a:p>
          <a:p>
            <a:endParaRPr lang="en-GB" sz="3200" b="1" dirty="0"/>
          </a:p>
          <a:p>
            <a:r>
              <a:rPr lang="en-GB" sz="3200" b="1" dirty="0" smtClean="0"/>
              <a:t>7. </a:t>
            </a:r>
            <a:r>
              <a:rPr lang="en-GB" sz="3200" b="1" dirty="0"/>
              <a:t>What is an abstract noun</a:t>
            </a:r>
            <a:r>
              <a:rPr lang="en-GB" sz="3200" b="1" dirty="0" smtClean="0"/>
              <a:t>?</a:t>
            </a:r>
          </a:p>
          <a:p>
            <a:endParaRPr lang="en-GB" sz="3200" b="1" dirty="0"/>
          </a:p>
          <a:p>
            <a:r>
              <a:rPr lang="en-GB" sz="3200" b="1" dirty="0"/>
              <a:t>8</a:t>
            </a:r>
            <a:r>
              <a:rPr lang="en-GB" sz="3200" b="1" dirty="0" smtClean="0"/>
              <a:t>. </a:t>
            </a:r>
            <a:r>
              <a:rPr lang="en-GB" sz="3200" b="1" dirty="0"/>
              <a:t>If something is monosyllabic, what is it?</a:t>
            </a:r>
          </a:p>
          <a:p>
            <a:endParaRPr lang="en-GB" sz="3200" b="1" dirty="0"/>
          </a:p>
          <a:p>
            <a:r>
              <a:rPr lang="en-GB" sz="3200" b="1" dirty="0"/>
              <a:t>9</a:t>
            </a:r>
            <a:r>
              <a:rPr lang="en-GB" sz="3200" b="1" dirty="0" smtClean="0"/>
              <a:t>. </a:t>
            </a:r>
            <a:r>
              <a:rPr lang="en-GB" sz="3200" b="1" dirty="0"/>
              <a:t>What is alliteration?</a:t>
            </a:r>
          </a:p>
          <a:p>
            <a:endParaRPr lang="en-GB" sz="3200" b="1" dirty="0"/>
          </a:p>
          <a:p>
            <a:r>
              <a:rPr lang="en-GB" sz="3200" b="1" dirty="0" smtClean="0"/>
              <a:t>10. </a:t>
            </a:r>
            <a:r>
              <a:rPr lang="en-GB" sz="3200" b="1" dirty="0"/>
              <a:t>What is tactile imagery?</a:t>
            </a:r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 smtClean="0"/>
          </a:p>
          <a:p>
            <a:endParaRPr lang="en-GB" sz="3200" b="1" dirty="0"/>
          </a:p>
          <a:p>
            <a:endParaRPr lang="en-GB" sz="3200" b="1" dirty="0"/>
          </a:p>
        </p:txBody>
      </p:sp>
      <p:sp>
        <p:nvSpPr>
          <p:cNvPr id="7" name="Rectangle 6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8942" y="1420231"/>
            <a:ext cx="50985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Mark your answers. Remember, you will be tested on these again so try your best to remember them.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70286" y="1189398"/>
            <a:ext cx="6560457" cy="4616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6</a:t>
            </a:r>
            <a:r>
              <a:rPr lang="en-GB" sz="2400" b="1" dirty="0" smtClean="0">
                <a:solidFill>
                  <a:srgbClr val="FF0000"/>
                </a:solidFill>
              </a:rPr>
              <a:t>. A word that refers to a person, place or thing.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70286" y="1912673"/>
            <a:ext cx="635725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7</a:t>
            </a:r>
            <a:r>
              <a:rPr lang="en-GB" sz="2400" b="1" dirty="0" smtClean="0">
                <a:solidFill>
                  <a:srgbClr val="FF0000"/>
                </a:solidFill>
              </a:rPr>
              <a:t>. Words that name things you cannot physically see or touch. Things that are not tangible.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70286" y="5458760"/>
            <a:ext cx="6723236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10. Imagery </a:t>
            </a:r>
            <a:r>
              <a:rPr lang="en-GB" sz="2400" b="1" dirty="0">
                <a:solidFill>
                  <a:srgbClr val="FF0000"/>
                </a:solidFill>
              </a:rPr>
              <a:t>pertaining to physical textures or the sense of touch.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5370285" y="4238841"/>
            <a:ext cx="6560457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9. The </a:t>
            </a:r>
            <a:r>
              <a:rPr lang="en-GB" sz="2400" b="1" dirty="0">
                <a:solidFill>
                  <a:srgbClr val="FF0000"/>
                </a:solidFill>
              </a:rPr>
              <a:t>occurrence of the same sound at the beginning of adjacent or closely connected words.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370285" y="3146234"/>
            <a:ext cx="6723237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8. A </a:t>
            </a:r>
            <a:r>
              <a:rPr lang="en-GB" sz="2400" b="1" dirty="0">
                <a:solidFill>
                  <a:srgbClr val="FF0000"/>
                </a:solidFill>
              </a:rPr>
              <a:t>word or utterance consisting of one syllable</a:t>
            </a:r>
            <a:r>
              <a:rPr lang="en-GB" sz="2400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GB" sz="2400" b="1" dirty="0" smtClean="0">
                <a:solidFill>
                  <a:srgbClr val="FF0000"/>
                </a:solidFill>
              </a:rPr>
              <a:t>  </a:t>
            </a:r>
          </a:p>
          <a:p>
            <a:endParaRPr lang="en-GB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869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2" grpId="0" animBg="1"/>
      <p:bldP spid="3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7371" y="1324944"/>
            <a:ext cx="685074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/>
              <a:t>11. What is a static verb?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12. What is an interrogative sentence?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13. What is auditory imagery?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14. What is hyperbole?</a:t>
            </a:r>
          </a:p>
          <a:p>
            <a:endParaRPr lang="en-GB" sz="3200" b="1" dirty="0" smtClean="0"/>
          </a:p>
          <a:p>
            <a:r>
              <a:rPr lang="en-GB" sz="3200" b="1" dirty="0" smtClean="0"/>
              <a:t>15. What is a declarative sentence?</a:t>
            </a:r>
          </a:p>
          <a:p>
            <a:endParaRPr lang="en-GB" sz="3200" b="1" dirty="0"/>
          </a:p>
        </p:txBody>
      </p:sp>
      <p:sp>
        <p:nvSpPr>
          <p:cNvPr id="6" name="Rectangle 5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STARTER: GCSE LANGUAGE MEGA RETENTION QUIZ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942" y="1420231"/>
            <a:ext cx="509856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smtClean="0"/>
              <a:t>Mark your answers. Remember, you will be tested on these again so try your best to remember them.</a:t>
            </a:r>
          </a:p>
        </p:txBody>
      </p:sp>
      <p:sp>
        <p:nvSpPr>
          <p:cNvPr id="8" name="Rectangle 7"/>
          <p:cNvSpPr/>
          <p:nvPr/>
        </p:nvSpPr>
        <p:spPr>
          <a:xfrm>
            <a:off x="5457371" y="3236113"/>
            <a:ext cx="5995830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 smtClean="0">
                <a:solidFill>
                  <a:srgbClr val="FF0000"/>
                </a:solidFill>
              </a:rPr>
              <a:t>13. Imagery pertaining to sounds, noises, music or the sense of hearing.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457370" y="2228529"/>
            <a:ext cx="6545943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400" b="1" dirty="0" smtClean="0">
                <a:solidFill>
                  <a:srgbClr val="FF0000"/>
                </a:solidFill>
              </a:rPr>
              <a:t>12. A sentence which has a grammatical form showing it is a question. </a:t>
            </a:r>
            <a:endParaRPr lang="en-GB" sz="2400" b="1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57369" y="1212866"/>
            <a:ext cx="5995830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GB" sz="2000" b="1" dirty="0" smtClean="0">
                <a:solidFill>
                  <a:srgbClr val="FF0000"/>
                </a:solidFill>
              </a:rPr>
              <a:t>11. Verbs that express a state rather than an action. They usually relate to thoughts, emotions, relationships, senses etc.</a:t>
            </a:r>
            <a:endParaRPr lang="en-GB" sz="20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57369" y="4179188"/>
            <a:ext cx="6413889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14. Exaggerated </a:t>
            </a:r>
            <a:r>
              <a:rPr lang="en-GB" sz="2400" b="1" dirty="0">
                <a:solidFill>
                  <a:srgbClr val="FF0000"/>
                </a:solidFill>
              </a:rPr>
              <a:t>statements or claims not meant to be taken literally.</a:t>
            </a:r>
          </a:p>
        </p:txBody>
      </p:sp>
      <p:sp>
        <p:nvSpPr>
          <p:cNvPr id="3" name="Rectangle 2"/>
          <p:cNvSpPr/>
          <p:nvPr/>
        </p:nvSpPr>
        <p:spPr>
          <a:xfrm>
            <a:off x="5498354" y="5122263"/>
            <a:ext cx="6504959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15. A</a:t>
            </a:r>
            <a:r>
              <a:rPr lang="en-GB" sz="2400" b="1" dirty="0">
                <a:solidFill>
                  <a:srgbClr val="FF0000"/>
                </a:solidFill>
              </a:rPr>
              <a:t> declarative sentence (also known as a statement) makes a statement and ends with a full stop. It's named appropriately because it declares or states something.</a:t>
            </a:r>
          </a:p>
        </p:txBody>
      </p:sp>
    </p:spTree>
    <p:extLst>
      <p:ext uri="{BB962C8B-B14F-4D97-AF65-F5344CB8AC3E}">
        <p14:creationId xmlns:p14="http://schemas.microsoft.com/office/powerpoint/2010/main" val="3949738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2" grpId="0" animBg="1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Image result for the birds daphne du mauri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771" y="1325993"/>
            <a:ext cx="5536389" cy="3390263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307866"/>
            <a:ext cx="12192000" cy="663904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chemeClr val="bg1"/>
                </a:solidFill>
                <a:latin typeface="Berlin Sans FB" panose="020E0602020502020306" pitchFamily="34" charset="0"/>
              </a:rPr>
              <a:t>YOUR TASK: READ THE SOURCE</a:t>
            </a:r>
            <a:endParaRPr lang="en-GB" sz="36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9657" y="1325993"/>
            <a:ext cx="6096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3600" b="1" dirty="0"/>
              <a:t>"The Birds" is a horror story by British writer Daphne du </a:t>
            </a:r>
            <a:r>
              <a:rPr lang="en-GB" sz="3600" b="1" dirty="0" err="1"/>
              <a:t>Maurier</a:t>
            </a:r>
            <a:r>
              <a:rPr lang="en-GB" sz="3600" b="1" dirty="0"/>
              <a:t>, first published in her 1952 </a:t>
            </a:r>
            <a:r>
              <a:rPr lang="en-GB" sz="3600" b="1" dirty="0" smtClean="0"/>
              <a:t>collection, </a:t>
            </a:r>
            <a:r>
              <a:rPr lang="en-GB" sz="3600" b="1" i="1" dirty="0" smtClean="0"/>
              <a:t>The </a:t>
            </a:r>
            <a:r>
              <a:rPr lang="en-GB" sz="3600" b="1" i="1" dirty="0"/>
              <a:t>Apple Tree</a:t>
            </a:r>
            <a:r>
              <a:rPr lang="en-GB" sz="3600" b="1" dirty="0"/>
              <a:t>. It is the story of a farmhand, his family, and his community that are attacked by flocks of birds and seabirds in kamikaze fashion.</a:t>
            </a:r>
          </a:p>
        </p:txBody>
      </p:sp>
      <p:pic>
        <p:nvPicPr>
          <p:cNvPr id="1026" name="Picture 2" descr="Image result for the birds daphne du mauri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93952">
            <a:off x="9791890" y="3656212"/>
            <a:ext cx="1992031" cy="2994702"/>
          </a:xfrm>
          <a:prstGeom prst="rect">
            <a:avLst/>
          </a:prstGeom>
          <a:noFill/>
          <a:effectLst>
            <a:glow rad="139700">
              <a:schemeClr val="accent4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658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5FC20FFEB924FB6AA678D6441D5BF" ma:contentTypeVersion="8" ma:contentTypeDescription="Create a new document." ma:contentTypeScope="" ma:versionID="1ac0c792b655add9680a99f9379e73c0">
  <xsd:schema xmlns:xsd="http://www.w3.org/2001/XMLSchema" xmlns:xs="http://www.w3.org/2001/XMLSchema" xmlns:p="http://schemas.microsoft.com/office/2006/metadata/properties" xmlns:ns2="2ee453fb-70d4-481f-b8ac-3f33dad850c1" xmlns:ns3="049f97e1-32ae-4d3d-9c64-63be60dba368" targetNamespace="http://schemas.microsoft.com/office/2006/metadata/properties" ma:root="true" ma:fieldsID="c35a207da0f87ea1a58ccf35b1a207c4" ns2:_="" ns3:_="">
    <xsd:import namespace="2ee453fb-70d4-481f-b8ac-3f33dad850c1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453fb-70d4-481f-b8ac-3f33dad850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7FF969A-B10F-47A3-AE26-F22BA5B716E8}"/>
</file>

<file path=customXml/itemProps2.xml><?xml version="1.0" encoding="utf-8"?>
<ds:datastoreItem xmlns:ds="http://schemas.openxmlformats.org/officeDocument/2006/customXml" ds:itemID="{F37530C2-D22E-4272-82BD-77BEFA14C2B3}"/>
</file>

<file path=customXml/itemProps3.xml><?xml version="1.0" encoding="utf-8"?>
<ds:datastoreItem xmlns:ds="http://schemas.openxmlformats.org/officeDocument/2006/customXml" ds:itemID="{E501CF3D-7839-4F9A-BDBA-638DB2331C59}"/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1853</Words>
  <Application>Microsoft Office PowerPoint</Application>
  <PresentationFormat>Widescreen</PresentationFormat>
  <Paragraphs>269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Berlin Sans FB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Stuart Pryke</dc:creator>
  <cp:lastModifiedBy>Lisa Willetts</cp:lastModifiedBy>
  <cp:revision>56</cp:revision>
  <dcterms:created xsi:type="dcterms:W3CDTF">2019-02-23T13:53:57Z</dcterms:created>
  <dcterms:modified xsi:type="dcterms:W3CDTF">2020-03-12T09:36:40Z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0x01010057A5FC20FFEB924FB6AA678D6441D5BF</vt:lpwstr>
  </property>
</Properties>
</file>