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8" r:id="rId2"/>
    <p:sldId id="358" r:id="rId3"/>
    <p:sldId id="256" r:id="rId4"/>
    <p:sldId id="354" r:id="rId5"/>
    <p:sldId id="360" r:id="rId6"/>
    <p:sldId id="368" r:id="rId7"/>
    <p:sldId id="361" r:id="rId8"/>
    <p:sldId id="362" r:id="rId9"/>
    <p:sldId id="363" r:id="rId10"/>
    <p:sldId id="364" r:id="rId11"/>
    <p:sldId id="365" r:id="rId12"/>
    <p:sldId id="366" r:id="rId13"/>
    <p:sldId id="367" r:id="rId14"/>
    <p:sldId id="359" r:id="rId15"/>
    <p:sldId id="369" r:id="rId16"/>
    <p:sldId id="355" r:id="rId17"/>
    <p:sldId id="33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58" autoAdjust="0"/>
    <p:restoredTop sz="86849" autoAdjust="0"/>
  </p:normalViewPr>
  <p:slideViewPr>
    <p:cSldViewPr snapToGrid="0" snapToObjects="1">
      <p:cViewPr varScale="1">
        <p:scale>
          <a:sx n="60" d="100"/>
          <a:sy n="60" d="100"/>
        </p:scale>
        <p:origin x="107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201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B98AE-1154-4EA4-899F-722CB7986E9F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F82C0-F23D-4216-B121-5EAD982AC6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041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C68D6-0326-4B79-8674-7F44EAF95900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6D7BA-5A63-49A6-BA4D-47957ED634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559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Option 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6D7BA-5A63-49A6-BA4D-47957ED6341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827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Reliant on knowledge of types of number on a dice.</a:t>
            </a:r>
            <a:br>
              <a:rPr lang="en-GB" dirty="0" smtClean="0"/>
            </a:br>
            <a:r>
              <a:rPr lang="en-GB" dirty="0" smtClean="0"/>
              <a:t>Green introduces idea of</a:t>
            </a:r>
            <a:r>
              <a:rPr lang="en-GB" baseline="0" dirty="0" smtClean="0"/>
              <a:t> “or” to stretch students understanding.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6D7BA-5A63-49A6-BA4D-47957ED6341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247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249DE9-2769-8840-A140-E0DFA647B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826063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838199" y="3321544"/>
            <a:ext cx="10515600" cy="661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252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948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2AD7-B791-7045-87D4-74185ED00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9279"/>
            <a:ext cx="8991600" cy="106952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67C3D-8373-4E43-A755-5378E783A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9429"/>
            <a:ext cx="10515600" cy="4217534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5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5739E-86BD-9948-B9D1-39A6BBA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255"/>
            <a:ext cx="9352280" cy="92343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CE2E2-95F7-984D-A8EB-7A8E41BF8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B447A-43A8-D946-8ABE-0E47251AB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84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EA788-5947-0448-A0A3-82A5CBAD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25214"/>
            <a:ext cx="9249092" cy="96547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07749-E76F-1E46-864E-E50FE6C6A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4B205-AC93-D642-97A3-93F7410A2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FEFA3E-FD79-6B47-9234-B0EFA08D9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F85FF4-C2EE-DC49-9DCD-0F5EF1EF4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557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77CE2-C269-FA43-A03B-2482030D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2987"/>
            <a:ext cx="917956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410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95B3D-4B7B-BC41-A867-67EE752A6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9137332" cy="1600200"/>
          </a:xfrm>
          <a:prstGeom prst="rect">
            <a:avLst/>
          </a:prstGeom>
        </p:spPr>
        <p:txBody>
          <a:bodyPr anchor="b"/>
          <a:lstStyle>
            <a:lvl1pPr>
              <a:defRPr sz="32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7A5AA-AB70-B448-BCCE-FDB20D33D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 marL="457200" indent="-457200">
              <a:buFont typeface="Gill Sans MT" panose="020B0502020104020203" pitchFamily="34" charset="0"/>
              <a:buChar char="–"/>
              <a:defRPr sz="3200"/>
            </a:lvl1pPr>
            <a:lvl2pPr marL="914400" indent="-457200">
              <a:buFont typeface="Gill Sans MT" panose="020B0502020104020203" pitchFamily="34" charset="0"/>
              <a:buChar char="–"/>
              <a:defRPr sz="2800"/>
            </a:lvl2pPr>
            <a:lvl3pPr marL="1257300" indent="-342900">
              <a:buFont typeface="Gill Sans MT" panose="020B0502020104020203" pitchFamily="34" charset="0"/>
              <a:buChar char="–"/>
              <a:defRPr sz="2400"/>
            </a:lvl3pPr>
            <a:lvl4pPr marL="1714500" indent="-342900">
              <a:buFont typeface="Gill Sans MT" panose="020B0502020104020203" pitchFamily="34" charset="0"/>
              <a:buChar char="–"/>
              <a:defRPr sz="2000"/>
            </a:lvl4pPr>
            <a:lvl5pPr marL="2171700" indent="-342900">
              <a:buFont typeface="Gill Sans MT" panose="020B0502020104020203" pitchFamily="34" charset="0"/>
              <a:buChar char="–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8D045-13DB-6448-B431-25866B3D5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304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377D9-5AC2-AA40-9F67-667B084E2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BBB4E6-B884-0B43-A94F-321D2C34C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184400"/>
            <a:ext cx="6172200" cy="3676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FC834-48D7-3A4B-B7AD-21839650A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750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3E7EA-A091-224F-835A-2483F015E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5029"/>
            <a:ext cx="9009993" cy="1325563"/>
          </a:xfrm>
          <a:prstGeom prst="rect">
            <a:avLst/>
          </a:prstGeom>
        </p:spPr>
        <p:txBody>
          <a:bodyPr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E255CE-0E68-2140-95EF-367E3FC27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280745"/>
            <a:ext cx="10515600" cy="3896218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55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D525B8-B8CC-CF4D-BDD5-9F8D8EBDC6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553960" y="861847"/>
            <a:ext cx="2399337" cy="5315115"/>
          </a:xfrm>
          <a:prstGeom prst="rect">
            <a:avLst/>
          </a:prstGeom>
        </p:spPr>
        <p:txBody>
          <a:bodyPr vert="eaVert"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4AE958-4C47-7644-A5DF-7EC134115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1847"/>
            <a:ext cx="6649720" cy="5315116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351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17248-B552-3942-AE9D-9ECC2D061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898FF-DEE5-5042-9437-3594D8DAACCD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A009C-9038-E440-86FD-5FB40D18B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DE8EB-E1B5-DE4A-A0AB-03644BA92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90CB4-B97D-9744-B168-1D86DFD7B9A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EAFC6B-D228-B840-AF4B-1B366BE66D5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7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4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6487" y="0"/>
            <a:ext cx="44696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DNA</a:t>
            </a:r>
          </a:p>
        </p:txBody>
      </p:sp>
      <p:sp>
        <p:nvSpPr>
          <p:cNvPr id="4" name="Rectangle 3"/>
          <p:cNvSpPr/>
          <p:nvPr/>
        </p:nvSpPr>
        <p:spPr>
          <a:xfrm>
            <a:off x="196487" y="1253033"/>
            <a:ext cx="1354589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0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Ask a question, make a statement</a:t>
            </a:r>
          </a:p>
          <a:p>
            <a:endParaRPr lang="en-US" sz="440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1377" y="1976308"/>
            <a:ext cx="165301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9900" dirty="0" smtClean="0"/>
              <a:t>π</a:t>
            </a:r>
            <a:endParaRPr lang="en-GB" sz="19900" dirty="0"/>
          </a:p>
        </p:txBody>
      </p:sp>
      <p:sp>
        <p:nvSpPr>
          <p:cNvPr id="3" name="Oval 2"/>
          <p:cNvSpPr/>
          <p:nvPr/>
        </p:nvSpPr>
        <p:spPr>
          <a:xfrm>
            <a:off x="4666096" y="2428650"/>
            <a:ext cx="3303457" cy="31367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827911" y="2428650"/>
            <a:ext cx="255711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/>
              <a:t>Radius </a:t>
            </a:r>
          </a:p>
          <a:p>
            <a:endParaRPr lang="en-GB" sz="4800" dirty="0"/>
          </a:p>
          <a:p>
            <a:endParaRPr lang="en-GB" sz="4800" dirty="0" smtClean="0"/>
          </a:p>
          <a:p>
            <a:r>
              <a:rPr lang="en-GB" sz="4800" dirty="0" smtClean="0"/>
              <a:t>Diameter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00131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936977"/>
            <a:ext cx="6359823" cy="476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78133" y="1377245"/>
            <a:ext cx="23070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/>
              <a:t>Segment</a:t>
            </a:r>
            <a:endParaRPr lang="en-GB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6926359" y="2679616"/>
            <a:ext cx="465313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A part of a circle formed by a chord and an arc.</a:t>
            </a:r>
          </a:p>
        </p:txBody>
      </p:sp>
    </p:spTree>
    <p:extLst>
      <p:ext uri="{BB962C8B-B14F-4D97-AF65-F5344CB8AC3E}">
        <p14:creationId xmlns:p14="http://schemas.microsoft.com/office/powerpoint/2010/main" val="3973060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936977"/>
            <a:ext cx="6359823" cy="476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78133" y="1377245"/>
            <a:ext cx="10926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/>
              <a:t>Arc</a:t>
            </a:r>
            <a:endParaRPr lang="en-GB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6869914" y="2371110"/>
            <a:ext cx="465313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A part of the circumference of the circle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116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936977"/>
            <a:ext cx="6359823" cy="476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78133" y="1377245"/>
            <a:ext cx="21210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/>
              <a:t>Tangent</a:t>
            </a:r>
            <a:endParaRPr lang="en-GB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6872658" y="2613280"/>
            <a:ext cx="465313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A line that touches the circumference at one point only. It meets the radius at right angles.</a:t>
            </a:r>
          </a:p>
        </p:txBody>
      </p:sp>
    </p:spTree>
    <p:extLst>
      <p:ext uri="{BB962C8B-B14F-4D97-AF65-F5344CB8AC3E}">
        <p14:creationId xmlns:p14="http://schemas.microsoft.com/office/powerpoint/2010/main" val="3584513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936977"/>
            <a:ext cx="6359823" cy="476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78133" y="1377245"/>
            <a:ext cx="18168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/>
              <a:t>Chord</a:t>
            </a:r>
            <a:endParaRPr lang="en-GB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6915070" y="2769502"/>
            <a:ext cx="465313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A line that joins two points on the circumference of a circle.</a:t>
            </a:r>
          </a:p>
        </p:txBody>
      </p:sp>
    </p:spTree>
    <p:extLst>
      <p:ext uri="{BB962C8B-B14F-4D97-AF65-F5344CB8AC3E}">
        <p14:creationId xmlns:p14="http://schemas.microsoft.com/office/powerpoint/2010/main" val="3980762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982" r="14104"/>
          <a:stretch/>
        </p:blipFill>
        <p:spPr>
          <a:xfrm>
            <a:off x="2359376" y="589492"/>
            <a:ext cx="6987823" cy="58061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125821"/>
            <a:ext cx="53623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Intelligent Practice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4580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272" y="555892"/>
            <a:ext cx="8033456" cy="63021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-148398"/>
            <a:ext cx="2608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Answers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0976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Elements (must be included)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DNA</a:t>
            </a:r>
          </a:p>
          <a:p>
            <a:r>
              <a:rPr lang="en-GB" dirty="0" smtClean="0"/>
              <a:t>Connect to previous lesson</a:t>
            </a:r>
          </a:p>
          <a:p>
            <a:r>
              <a:rPr lang="en-GB" dirty="0" smtClean="0"/>
              <a:t>Main body – including worked examples, intelligent practice and collaborative learning. </a:t>
            </a:r>
          </a:p>
          <a:p>
            <a:r>
              <a:rPr lang="en-GB" dirty="0" smtClean="0"/>
              <a:t>Demonstrate</a:t>
            </a:r>
          </a:p>
          <a:p>
            <a:pPr marL="0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325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87952"/>
            <a:ext cx="39260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dirty="0" smtClean="0">
                <a:solidFill>
                  <a:schemeClr val="accent1"/>
                </a:solidFill>
                <a:latin typeface="+mj-lt"/>
              </a:rPr>
              <a:t>Demonstrate</a:t>
            </a:r>
            <a:endParaRPr lang="en-GB" sz="54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5369" t="18895" r="20649" b="14062"/>
          <a:stretch/>
        </p:blipFill>
        <p:spPr>
          <a:xfrm>
            <a:off x="287730" y="835378"/>
            <a:ext cx="4841507" cy="59040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243" y="1366162"/>
            <a:ext cx="3956546" cy="4842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05688" y="653203"/>
            <a:ext cx="4944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Label the parts of the circle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1285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6487" y="0"/>
            <a:ext cx="44696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Connect</a:t>
            </a:r>
          </a:p>
        </p:txBody>
      </p:sp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902535B2-7C3A-43E1-8912-57F8C4F63D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67018"/>
              </p:ext>
            </p:extLst>
          </p:nvPr>
        </p:nvGraphicFramePr>
        <p:xfrm>
          <a:off x="307109" y="1275926"/>
          <a:ext cx="9439564" cy="4565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9564">
                  <a:extLst>
                    <a:ext uri="{9D8B030D-6E8A-4147-A177-3AD203B41FA5}">
                      <a16:colId xmlns:a16="http://schemas.microsoft.com/office/drawing/2014/main" val="1436033505"/>
                    </a:ext>
                  </a:extLst>
                </a:gridCol>
              </a:tblGrid>
              <a:tr h="1557585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rgbClr val="FF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00429"/>
                  </a:ext>
                </a:extLst>
              </a:tr>
              <a:tr h="1503937">
                <a:tc>
                  <a:txBody>
                    <a:bodyPr/>
                    <a:lstStyle/>
                    <a:p>
                      <a:endParaRPr lang="en-GB" sz="2400" b="1" i="0" u="non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847975"/>
                  </a:ext>
                </a:extLst>
              </a:tr>
              <a:tr h="1503937">
                <a:tc>
                  <a:txBody>
                    <a:bodyPr/>
                    <a:lstStyle/>
                    <a:p>
                      <a:endParaRPr lang="en-GB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729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625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1835588"/>
            <a:ext cx="10515600" cy="1325563"/>
          </a:xfrm>
        </p:spPr>
        <p:txBody>
          <a:bodyPr/>
          <a:lstStyle/>
          <a:p>
            <a:r>
              <a:rPr lang="en-GB" dirty="0" smtClean="0"/>
              <a:t>Identify key circle properties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Unit 9 Objective 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557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Progress Indicators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134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264"/>
            <a:ext cx="53526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Collaborative Learning</a:t>
            </a: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22" y="694267"/>
            <a:ext cx="5717822" cy="57178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1002927">
            <a:off x="3309623" y="3072935"/>
            <a:ext cx="1491635" cy="316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 rot="21002927">
            <a:off x="2547714" y="3669300"/>
            <a:ext cx="1491635" cy="316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 rot="20074828">
            <a:off x="1644512" y="1590838"/>
            <a:ext cx="1491635" cy="316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 rot="2732867">
            <a:off x="1328571" y="5041405"/>
            <a:ext cx="633981" cy="316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 rot="17035574">
            <a:off x="4910663" y="4574394"/>
            <a:ext cx="1491635" cy="3838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389511" y="1748882"/>
            <a:ext cx="38043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7030A0"/>
                </a:solidFill>
              </a:rPr>
              <a:t>How many of these coloured lines/curves can you name?</a:t>
            </a:r>
            <a:endParaRPr lang="en-GB" sz="3600" dirty="0">
              <a:solidFill>
                <a:srgbClr val="7030A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1513" y="3553178"/>
            <a:ext cx="3038716" cy="243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13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936977"/>
            <a:ext cx="6359823" cy="476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78133" y="1907822"/>
            <a:ext cx="38763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/>
              <a:t>Circumference</a:t>
            </a:r>
            <a:endParaRPr lang="en-GB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6892493" y="2995767"/>
            <a:ext cx="465313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The distance around the outside of the circle.</a:t>
            </a:r>
          </a:p>
        </p:txBody>
      </p:sp>
    </p:spTree>
    <p:extLst>
      <p:ext uri="{BB962C8B-B14F-4D97-AF65-F5344CB8AC3E}">
        <p14:creationId xmlns:p14="http://schemas.microsoft.com/office/powerpoint/2010/main" val="3501359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936977"/>
            <a:ext cx="6359823" cy="476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78133" y="1377245"/>
            <a:ext cx="18133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/>
              <a:t>Radius</a:t>
            </a:r>
            <a:endParaRPr lang="en-GB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6926359" y="2396521"/>
            <a:ext cx="465313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A line from the centre of the circle to a point on the circumference.</a:t>
            </a:r>
          </a:p>
        </p:txBody>
      </p:sp>
    </p:spTree>
    <p:extLst>
      <p:ext uri="{BB962C8B-B14F-4D97-AF65-F5344CB8AC3E}">
        <p14:creationId xmlns:p14="http://schemas.microsoft.com/office/powerpoint/2010/main" val="788171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936977"/>
            <a:ext cx="6359823" cy="476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78133" y="1377245"/>
            <a:ext cx="2557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/>
              <a:t>Diameter</a:t>
            </a:r>
            <a:endParaRPr lang="en-GB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6960226" y="2327802"/>
            <a:ext cx="465313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A line that crosses a circle, passing through the centre.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83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936977"/>
            <a:ext cx="6359823" cy="476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78133" y="1377245"/>
            <a:ext cx="18197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/>
              <a:t>Sector</a:t>
            </a:r>
            <a:endParaRPr lang="en-GB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6881204" y="2499868"/>
            <a:ext cx="465313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A part of a circle formed by two radii and an arc.</a:t>
            </a:r>
          </a:p>
        </p:txBody>
      </p:sp>
    </p:spTree>
    <p:extLst>
      <p:ext uri="{BB962C8B-B14F-4D97-AF65-F5344CB8AC3E}">
        <p14:creationId xmlns:p14="http://schemas.microsoft.com/office/powerpoint/2010/main" val="1849202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195</Words>
  <Application>Microsoft Office PowerPoint</Application>
  <PresentationFormat>Widescreen</PresentationFormat>
  <Paragraphs>43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Comic Sans MS</vt:lpstr>
      <vt:lpstr>Corbel</vt:lpstr>
      <vt:lpstr>Gill Sans MT</vt:lpstr>
      <vt:lpstr>Office Theme</vt:lpstr>
      <vt:lpstr>PowerPoint Presentation</vt:lpstr>
      <vt:lpstr>PowerPoint Presentation</vt:lpstr>
      <vt:lpstr>Identify key circle properties</vt:lpstr>
      <vt:lpstr>Progress Indicators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Elements (must be included)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</dc:creator>
  <cp:lastModifiedBy>Miss E.Turner</cp:lastModifiedBy>
  <cp:revision>121</cp:revision>
  <dcterms:created xsi:type="dcterms:W3CDTF">2018-09-04T10:33:37Z</dcterms:created>
  <dcterms:modified xsi:type="dcterms:W3CDTF">2020-02-07T11:48:23Z</dcterms:modified>
</cp:coreProperties>
</file>