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3" r:id="rId6"/>
    <p:sldId id="267" r:id="rId7"/>
    <p:sldId id="257" r:id="rId8"/>
    <p:sldId id="259" r:id="rId9"/>
    <p:sldId id="260" r:id="rId10"/>
    <p:sldId id="261" r:id="rId11"/>
    <p:sldId id="262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004D6-C367-487A-B670-E267EB18B57A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BB30F-A94C-4E29-8320-396A5BFBE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4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C923-A31F-4495-8F4D-18443E893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42FA3-1493-4C1A-8A60-6A243201B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F6DFE-81AB-4710-AC20-C4569507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12389-760E-4B43-8A38-341DCC3D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4A0A0-01B2-48EE-AF4D-2E627C4B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4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E3B99-A738-4330-BDAD-8B5877F6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9CC21-595F-491F-9CED-DC1C7F1E4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94A9D-B2FC-44D5-910D-A3C3DE1F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9B1CE-AD32-4DC1-932C-21BE5318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685A0-1D1C-41BC-B751-97E544F5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3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B5D1D4-B03D-4949-BA9D-6CBF9B084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DEE60-70C8-4191-AE33-B585527F6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E123A-B5FD-436A-BE1A-2BFFDD81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69D7-000A-46BC-AA26-E64AA0CF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DFE5C-CB4C-440F-A3E6-43FC212F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3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EF29-ECB1-4F9A-A2A4-92390951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FEF76-11ED-4626-8A20-2A5A93F64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EB48A-42E0-4FE4-B6E8-E4E2C40A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78647-229A-49E1-9B9F-A15B1837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E82C6-0A80-43D6-9F32-F54BDD2E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5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D7BC-B63F-417A-94F3-51D7DE649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8E5A4-F8CA-4A7B-ABCC-BDC95A20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FA35B-0871-45C5-8D5C-3C5A29E7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17B1C-F537-4FAD-84CC-7575B4F1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1289F-DBDF-4710-B070-BAF8C6CC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29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049E-FD1F-40C1-B3F0-C46D3F8F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FADC-E162-4DA6-91C2-305293DBE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B6620-F449-4F8F-824E-78AEE5198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49ACB-69DE-4F7D-93F5-58F0F2A4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CC49F-40B9-4EF4-9D17-878EECA9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C764A-20D8-422E-A791-7A45D619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97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9D95-E3B9-4A16-B761-4DAF9D4CB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421F4-4C91-4A4E-86B1-10A50FC8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A967B-BC47-42FC-86EA-3927EB591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12623-51D0-4B1A-9634-AD7399D85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AB45F-9576-48D4-8D77-0669459CE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BA423-45C8-4413-BC4E-4691D6C6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50F32-65EB-46CA-BA72-8B549923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41C6E0-4778-4123-B0BD-5EE25715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81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ABCC-3159-48A3-A061-0ECECF9D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08B94-473E-41FC-B84F-0C3B964F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0AAC3-1CF9-4F71-AD83-F8D85DB4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B77AD-EF2B-4E3B-A280-A5BE38E7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5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4DD88-1664-491C-923E-B600699A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E7166-2414-48B7-ABA8-B581B8CE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AF75A-69E5-4152-BFE1-B1BE6CA13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1706-58BA-4FE8-BC3D-F3CBAF25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4CB54-69D3-4D8E-8DF3-077A3C092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C205D-0CC0-4E22-912E-5AF4D573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3C50E-1F68-4E5F-B939-63A14274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83CC7-E27B-4AB5-9025-F3DD9E74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2423D-9BF8-4AED-B6E3-1D25B633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4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0EFFF-48AD-49CF-BAB2-3699BF5E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EF188-DAFF-4C13-B407-AE74E675B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E8B-D5FC-45B8-8A7E-51AB378C1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6E97F-73D3-4CAA-B671-17C1F30D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49569-30E3-40B3-8D49-57924135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B0B61-CC33-44C1-A7EE-5F3E68E5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2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3815F-F712-414C-AE27-26B55C205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58319-5677-4092-AEA9-9A6D0957B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ECE16-7752-4263-BAF7-5AA980275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90FF-98E2-45F4-BF05-81F5E268C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03DA-EF89-4219-9102-ABA66CB01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96C067-99B4-46BB-8E4E-33F5C2616471}"/>
              </a:ext>
            </a:extLst>
          </p:cNvPr>
          <p:cNvSpPr txBox="1"/>
          <p:nvPr/>
        </p:nvSpPr>
        <p:spPr>
          <a:xfrm>
            <a:off x="7804299" y="223283"/>
            <a:ext cx="4387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FF592E4-1F06-434C-AAF0-40B6F659F73E}" type="datetime2">
              <a:rPr lang="en-GB" sz="2400" u="sng" smtClean="0"/>
              <a:t>Monday, 28 September 2020</a:t>
            </a:fld>
            <a:endParaRPr lang="en-GB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A41DB4-A922-4E1E-9E09-54FFC71707EB}"/>
              </a:ext>
            </a:extLst>
          </p:cNvPr>
          <p:cNvSpPr txBox="1"/>
          <p:nvPr/>
        </p:nvSpPr>
        <p:spPr>
          <a:xfrm>
            <a:off x="170122" y="208362"/>
            <a:ext cx="3444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err="1"/>
              <a:t>CwK</a:t>
            </a:r>
            <a:endParaRPr lang="en-GB" sz="2400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A6AD77-5F0F-4FAF-AACD-88D75353E36F}"/>
              </a:ext>
            </a:extLst>
          </p:cNvPr>
          <p:cNvSpPr txBox="1"/>
          <p:nvPr/>
        </p:nvSpPr>
        <p:spPr>
          <a:xfrm>
            <a:off x="1456660" y="882502"/>
            <a:ext cx="778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Weight and Gravity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A74C9-FC19-4EB9-95B3-AE7288BC22E5}"/>
              </a:ext>
            </a:extLst>
          </p:cNvPr>
          <p:cNvSpPr txBox="1"/>
          <p:nvPr/>
        </p:nvSpPr>
        <p:spPr>
          <a:xfrm>
            <a:off x="333153" y="2076893"/>
            <a:ext cx="1136266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Do Now Activity</a:t>
            </a:r>
          </a:p>
          <a:p>
            <a:endParaRPr lang="en-GB" sz="3200" u="sng" dirty="0"/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What happens to a stationary object if the resultant force is zero?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What happens to a moving object if the resultant force is zero?</a:t>
            </a:r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61164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8F510-4A94-4027-A2DF-9888E2B2E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 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53505-A5ED-4038-BB8B-72C16DBB1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object remains stationary</a:t>
            </a:r>
          </a:p>
          <a:p>
            <a:r>
              <a:rPr lang="en-GB" dirty="0"/>
              <a:t>The object continues to move in the same direction at a constant speed</a:t>
            </a:r>
          </a:p>
        </p:txBody>
      </p:sp>
    </p:spTree>
    <p:extLst>
      <p:ext uri="{BB962C8B-B14F-4D97-AF65-F5344CB8AC3E}">
        <p14:creationId xmlns:p14="http://schemas.microsoft.com/office/powerpoint/2010/main" val="633332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E883E-EBDF-4517-8D86-82F446C2B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241" y="99311"/>
            <a:ext cx="5668926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Word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8509-283E-4606-89D7-A81A6A34C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r>
              <a:rPr lang="en-GB" sz="4400" dirty="0"/>
              <a:t>Mass- the amount of matter in an object</a:t>
            </a:r>
          </a:p>
          <a:p>
            <a:r>
              <a:rPr lang="en-GB" sz="4400" dirty="0"/>
              <a:t>Weight-force exerted on an object due </a:t>
            </a:r>
            <a:r>
              <a:rPr lang="en-GB" sz="4400"/>
              <a:t>to gravity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18360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8578-877E-4078-BEC1-B703EA96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89" y="206189"/>
            <a:ext cx="4944140" cy="623703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Progress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EB3D-E8F9-47CA-9B5A-3F8422784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563"/>
            <a:ext cx="10515600" cy="520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/>
              <a:t>Good Progress</a:t>
            </a:r>
          </a:p>
          <a:p>
            <a:pPr marL="0" indent="0">
              <a:buNone/>
            </a:pPr>
            <a:r>
              <a:rPr lang="en-GB" sz="3200" dirty="0"/>
              <a:t>Recall and apply W=mg. </a:t>
            </a:r>
          </a:p>
          <a:p>
            <a:pPr marL="0" indent="0">
              <a:buNone/>
            </a:pPr>
            <a:r>
              <a:rPr lang="en-GB" sz="3200" dirty="0"/>
              <a:t>Describe the relationship between weight and mass as directly proportional.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u="sng" dirty="0"/>
              <a:t>Outstanding Progress</a:t>
            </a:r>
          </a:p>
          <a:p>
            <a:pPr marL="0" indent="0">
              <a:buNone/>
            </a:pPr>
            <a:r>
              <a:rPr lang="en-GB" sz="3200" dirty="0"/>
              <a:t>use free body diagrams to describe qualitatively examples where several forces lead to a resultant force on an object</a:t>
            </a:r>
            <a:endParaRPr lang="en-GB" sz="3200" u="sng" dirty="0"/>
          </a:p>
          <a:p>
            <a:pPr marL="0" indent="0">
              <a:buNone/>
            </a:pPr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115231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72777-9137-4159-824B-4F6C5AD91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Weight and Gravity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F9D84-3835-4C00-AFDE-C9A4C7361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046688" cy="4351338"/>
          </a:xfrm>
        </p:spPr>
        <p:txBody>
          <a:bodyPr>
            <a:normAutofit/>
          </a:bodyPr>
          <a:lstStyle/>
          <a:p>
            <a:r>
              <a:rPr lang="en-GB" sz="3600" dirty="0"/>
              <a:t>Weight is the force acting on an object due to gravity. </a:t>
            </a:r>
          </a:p>
          <a:p>
            <a:r>
              <a:rPr lang="en-GB" sz="3600" dirty="0"/>
              <a:t>The force of gravity close to the Earth is due to the gravitational field around the Earth.</a:t>
            </a:r>
          </a:p>
          <a:p>
            <a:r>
              <a:rPr lang="en-GB" sz="3600" dirty="0"/>
              <a:t>The weight of an object depends on the gravitational field strength at then point where the object is.</a:t>
            </a:r>
          </a:p>
          <a:p>
            <a:r>
              <a:rPr lang="en-GB" sz="3600" dirty="0">
                <a:solidFill>
                  <a:srgbClr val="FF0000"/>
                </a:solidFill>
              </a:rPr>
              <a:t>Remember weight is not mass!!!</a:t>
            </a:r>
          </a:p>
        </p:txBody>
      </p:sp>
    </p:spTree>
    <p:extLst>
      <p:ext uri="{BB962C8B-B14F-4D97-AF65-F5344CB8AC3E}">
        <p14:creationId xmlns:p14="http://schemas.microsoft.com/office/powerpoint/2010/main" val="168678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AFF77-0781-45A4-A3B0-41C9742CC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519"/>
            <a:ext cx="10515600" cy="681037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B552C-D47C-48B9-93E3-BBDBA5B4B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23" y="1254641"/>
            <a:ext cx="11961628" cy="4922321"/>
          </a:xfrm>
        </p:spPr>
        <p:txBody>
          <a:bodyPr>
            <a:normAutofit/>
          </a:bodyPr>
          <a:lstStyle/>
          <a:p>
            <a:r>
              <a:rPr lang="en-GB" sz="3600" dirty="0"/>
              <a:t>weight = mass × gravitational field strength</a:t>
            </a:r>
          </a:p>
          <a:p>
            <a:r>
              <a:rPr lang="en-GB" sz="3600" i="1" dirty="0"/>
              <a:t>W </a:t>
            </a:r>
            <a:r>
              <a:rPr lang="en-GB" sz="3600" dirty="0"/>
              <a:t>= </a:t>
            </a:r>
            <a:r>
              <a:rPr lang="en-GB" sz="3600" i="1" dirty="0"/>
              <a:t>m g</a:t>
            </a:r>
          </a:p>
          <a:p>
            <a:r>
              <a:rPr lang="en-GB" sz="3600" dirty="0"/>
              <a:t>weight, </a:t>
            </a:r>
            <a:r>
              <a:rPr lang="en-GB" sz="3600" i="1" dirty="0"/>
              <a:t>W</a:t>
            </a:r>
            <a:r>
              <a:rPr lang="en-GB" sz="3600" dirty="0"/>
              <a:t>, in newtons, N</a:t>
            </a:r>
          </a:p>
          <a:p>
            <a:r>
              <a:rPr lang="en-GB" sz="3600" dirty="0"/>
              <a:t>mass, </a:t>
            </a:r>
            <a:r>
              <a:rPr lang="en-GB" sz="3600" i="1" dirty="0"/>
              <a:t>m</a:t>
            </a:r>
            <a:r>
              <a:rPr lang="en-GB" sz="3600" dirty="0"/>
              <a:t>, in kilograms, kg</a:t>
            </a:r>
          </a:p>
          <a:p>
            <a:r>
              <a:rPr lang="en-GB" sz="3600" dirty="0"/>
              <a:t>gravitational field strength, </a:t>
            </a:r>
            <a:r>
              <a:rPr lang="en-GB" sz="3600" i="1" dirty="0"/>
              <a:t>g</a:t>
            </a:r>
            <a:r>
              <a:rPr lang="en-GB" sz="3600" dirty="0"/>
              <a:t>, in newtons per kilogram, N/kg </a:t>
            </a:r>
          </a:p>
          <a:p>
            <a:r>
              <a:rPr lang="en-GB" sz="3600" dirty="0"/>
              <a:t>(In any calculation the value of the gravitational field strength (</a:t>
            </a:r>
            <a:r>
              <a:rPr lang="en-GB" sz="3600" i="1" dirty="0"/>
              <a:t>g</a:t>
            </a:r>
            <a:r>
              <a:rPr lang="en-GB" sz="3600" dirty="0"/>
              <a:t>) will be given.)</a:t>
            </a:r>
          </a:p>
        </p:txBody>
      </p:sp>
    </p:spTree>
    <p:extLst>
      <p:ext uri="{BB962C8B-B14F-4D97-AF65-F5344CB8AC3E}">
        <p14:creationId xmlns:p14="http://schemas.microsoft.com/office/powerpoint/2010/main" val="94128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EFE1F-CBBD-410A-9A76-026087B06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708224"/>
          </a:xfrm>
        </p:spPr>
        <p:txBody>
          <a:bodyPr>
            <a:normAutofit fontScale="90000"/>
          </a:bodyPr>
          <a:lstStyle/>
          <a:p>
            <a:r>
              <a:rPr lang="en-GB" dirty="0"/>
              <a:t>Question</a:t>
            </a:r>
            <a:br>
              <a:rPr lang="en-GB" dirty="0"/>
            </a:br>
            <a:r>
              <a:rPr lang="en-GB" dirty="0"/>
              <a:t>Gravitational field strength on Earth is 9.8N/Kg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F721D-BE0C-4E63-8D05-8E082562F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3600" dirty="0"/>
              <a:t>Calculate the weight of a lunch box that has a mass of 1.2Kg,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Jenny experiences a downward force of 441N anywhere she goes on Earth, calculate her mass.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An armed rover weighs 1900N and has a mass of 340Kg, what is the gravitational field strength?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562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EFE1F-CBBD-410A-9A76-026087B06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708224"/>
          </a:xfrm>
        </p:spPr>
        <p:txBody>
          <a:bodyPr>
            <a:normAutofit/>
          </a:bodyPr>
          <a:lstStyle/>
          <a:p>
            <a:r>
              <a:rPr lang="en-GB" dirty="0"/>
              <a:t>Self Assess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F721D-BE0C-4E63-8D05-8E082562F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W=mg</a:t>
            </a:r>
          </a:p>
          <a:p>
            <a:r>
              <a:rPr lang="en-GB" dirty="0"/>
              <a:t>W=1.2 x 9.8</a:t>
            </a:r>
          </a:p>
          <a:p>
            <a:r>
              <a:rPr lang="en-GB" b="1" dirty="0">
                <a:solidFill>
                  <a:srgbClr val="FF0000"/>
                </a:solidFill>
              </a:rPr>
              <a:t>W=11.76N</a:t>
            </a:r>
          </a:p>
          <a:p>
            <a:r>
              <a:rPr lang="en-GB" dirty="0"/>
              <a:t>W=mg</a:t>
            </a:r>
          </a:p>
          <a:p>
            <a:r>
              <a:rPr lang="en-GB" dirty="0"/>
              <a:t>441=m x 9.8</a:t>
            </a:r>
          </a:p>
          <a:p>
            <a:r>
              <a:rPr lang="en-GB" dirty="0"/>
              <a:t>m=441/9.8</a:t>
            </a:r>
          </a:p>
          <a:p>
            <a:r>
              <a:rPr lang="en-GB" u="sng" dirty="0">
                <a:solidFill>
                  <a:srgbClr val="FF0000"/>
                </a:solidFill>
              </a:rPr>
              <a:t>m=45kg</a:t>
            </a:r>
          </a:p>
          <a:p>
            <a:r>
              <a:rPr lang="en-GB" dirty="0"/>
              <a:t>W=mg</a:t>
            </a:r>
          </a:p>
          <a:p>
            <a:r>
              <a:rPr lang="en-GB" dirty="0"/>
              <a:t>1900=340 x g</a:t>
            </a:r>
          </a:p>
          <a:p>
            <a:r>
              <a:rPr lang="en-GB" dirty="0"/>
              <a:t>g= 1900/340</a:t>
            </a:r>
          </a:p>
          <a:p>
            <a:r>
              <a:rPr lang="en-GB" dirty="0"/>
              <a:t>g=</a:t>
            </a:r>
            <a:r>
              <a:rPr lang="en-GB" u="sng" dirty="0">
                <a:solidFill>
                  <a:srgbClr val="FF0000"/>
                </a:solidFill>
              </a:rPr>
              <a:t>5.58N/Kg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030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6804F-8178-4B3E-BBF2-8DF3A848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FD2D-1CE2-43FF-8CAB-EDBACBD64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377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802E89-DC41-43C7-A242-516A01A0A0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20ABB7-9F96-4B5D-842C-26C5DF2A6A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b4558b-8982-4134-8cf8-0edee52307a7"/>
    <ds:schemaRef ds:uri="049f97e1-32ae-4d3d-9c64-63be60dba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59720C-3237-4E26-A112-0615E22166A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337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Self Asses</vt:lpstr>
      <vt:lpstr>Word Consciousness</vt:lpstr>
      <vt:lpstr>Progress Indicators</vt:lpstr>
      <vt:lpstr>Weight and Gravity</vt:lpstr>
      <vt:lpstr>Equation</vt:lpstr>
      <vt:lpstr>Question Gravitational field strength on Earth is 9.8N/Kg </vt:lpstr>
      <vt:lpstr>Self Assess 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Sutton</dc:creator>
  <cp:lastModifiedBy>Dawn Sutton</cp:lastModifiedBy>
  <cp:revision>9</cp:revision>
  <dcterms:created xsi:type="dcterms:W3CDTF">2019-11-05T19:03:23Z</dcterms:created>
  <dcterms:modified xsi:type="dcterms:W3CDTF">2020-09-28T14:13:55Z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