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2.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11.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94" r:id="rId2"/>
    <p:sldId id="292" r:id="rId3"/>
    <p:sldId id="295" r:id="rId4"/>
    <p:sldId id="296" r:id="rId5"/>
    <p:sldId id="297" r:id="rId6"/>
    <p:sldId id="300" r:id="rId7"/>
    <p:sldId id="302" r:id="rId8"/>
    <p:sldId id="304" r:id="rId9"/>
    <p:sldId id="298" r:id="rId10"/>
    <p:sldId id="301" r:id="rId11"/>
    <p:sldId id="303" r:id="rId12"/>
    <p:sldId id="306" r:id="rId13"/>
    <p:sldId id="309" r:id="rId14"/>
    <p:sldId id="310" r:id="rId15"/>
    <p:sldId id="312" r:id="rId16"/>
    <p:sldId id="311" r:id="rId17"/>
    <p:sldId id="313" r:id="rId18"/>
    <p:sldId id="299" r:id="rId19"/>
    <p:sldId id="305" r:id="rId20"/>
    <p:sldId id="314" r:id="rId21"/>
    <p:sldId id="307" r:id="rId22"/>
    <p:sldId id="30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555" autoAdjust="0"/>
  </p:normalViewPr>
  <p:slideViewPr>
    <p:cSldViewPr snapToGrid="0">
      <p:cViewPr varScale="1">
        <p:scale>
          <a:sx n="65" d="100"/>
          <a:sy n="65" d="100"/>
        </p:scale>
        <p:origin x="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E0F52A-91DA-4A73-B4FB-404DC190A9D2}" type="datetimeFigureOut">
              <a:rPr lang="en-GB" smtClean="0"/>
              <a:t>12/03/2020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2EDA86-B5D6-42CE-86B7-F1D1A4538C10}" type="slidenum">
              <a:rPr lang="en-GB" smtClean="0"/>
              <a:t>‹#›</a:t>
            </a:fld>
            <a:endParaRPr lang="en-GB"/>
          </a:p>
        </p:txBody>
      </p:sp>
    </p:spTree>
    <p:extLst>
      <p:ext uri="{BB962C8B-B14F-4D97-AF65-F5344CB8AC3E}">
        <p14:creationId xmlns:p14="http://schemas.microsoft.com/office/powerpoint/2010/main" val="696694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4</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5</a:t>
            </a:fld>
            <a:endParaRPr lang="en-GB"/>
          </a:p>
        </p:txBody>
      </p:sp>
    </p:spTree>
    <p:extLst>
      <p:ext uri="{BB962C8B-B14F-4D97-AF65-F5344CB8AC3E}">
        <p14:creationId xmlns:p14="http://schemas.microsoft.com/office/powerpoint/2010/main" val="3645188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Example answers to print</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21</a:t>
            </a:fld>
            <a:endParaRPr lang="en-GB"/>
          </a:p>
        </p:txBody>
      </p:sp>
    </p:spTree>
    <p:extLst>
      <p:ext uri="{BB962C8B-B14F-4D97-AF65-F5344CB8AC3E}">
        <p14:creationId xmlns:p14="http://schemas.microsoft.com/office/powerpoint/2010/main" val="433936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Examples to print</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22</a:t>
            </a:fld>
            <a:endParaRPr lang="en-GB"/>
          </a:p>
        </p:txBody>
      </p:sp>
    </p:spTree>
    <p:extLst>
      <p:ext uri="{BB962C8B-B14F-4D97-AF65-F5344CB8AC3E}">
        <p14:creationId xmlns:p14="http://schemas.microsoft.com/office/powerpoint/2010/main" val="1089962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3</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6</a:t>
            </a:fld>
            <a:endParaRPr lang="en-GB"/>
          </a:p>
        </p:txBody>
      </p:sp>
    </p:spTree>
    <p:extLst>
      <p:ext uri="{BB962C8B-B14F-4D97-AF65-F5344CB8AC3E}">
        <p14:creationId xmlns:p14="http://schemas.microsoft.com/office/powerpoint/2010/main" val="1483849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1</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7</a:t>
            </a:fld>
            <a:endParaRPr lang="en-GB"/>
          </a:p>
        </p:txBody>
      </p:sp>
    </p:spTree>
    <p:extLst>
      <p:ext uri="{BB962C8B-B14F-4D97-AF65-F5344CB8AC3E}">
        <p14:creationId xmlns:p14="http://schemas.microsoft.com/office/powerpoint/2010/main" val="921900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2</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8</a:t>
            </a:fld>
            <a:endParaRPr lang="en-GB"/>
          </a:p>
        </p:txBody>
      </p:sp>
    </p:spTree>
    <p:extLst>
      <p:ext uri="{BB962C8B-B14F-4D97-AF65-F5344CB8AC3E}">
        <p14:creationId xmlns:p14="http://schemas.microsoft.com/office/powerpoint/2010/main" val="1483056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4</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9</a:t>
            </a:fld>
            <a:endParaRPr lang="en-GB"/>
          </a:p>
        </p:txBody>
      </p:sp>
    </p:spTree>
    <p:extLst>
      <p:ext uri="{BB962C8B-B14F-4D97-AF65-F5344CB8AC3E}">
        <p14:creationId xmlns:p14="http://schemas.microsoft.com/office/powerpoint/2010/main" val="38881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3</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10</a:t>
            </a:fld>
            <a:endParaRPr lang="en-GB"/>
          </a:p>
        </p:txBody>
      </p:sp>
    </p:spTree>
    <p:extLst>
      <p:ext uri="{BB962C8B-B14F-4D97-AF65-F5344CB8AC3E}">
        <p14:creationId xmlns:p14="http://schemas.microsoft.com/office/powerpoint/2010/main" val="2339939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1</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11</a:t>
            </a:fld>
            <a:endParaRPr lang="en-GB"/>
          </a:p>
        </p:txBody>
      </p:sp>
    </p:spTree>
    <p:extLst>
      <p:ext uri="{BB962C8B-B14F-4D97-AF65-F5344CB8AC3E}">
        <p14:creationId xmlns:p14="http://schemas.microsoft.com/office/powerpoint/2010/main" val="550915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2</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12</a:t>
            </a:fld>
            <a:endParaRPr lang="en-GB"/>
          </a:p>
        </p:txBody>
      </p:sp>
    </p:spTree>
    <p:extLst>
      <p:ext uri="{BB962C8B-B14F-4D97-AF65-F5344CB8AC3E}">
        <p14:creationId xmlns:p14="http://schemas.microsoft.com/office/powerpoint/2010/main" val="1623684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Extracts</a:t>
            </a:r>
            <a:r>
              <a:rPr lang="en-GB" baseline="0" dirty="0" smtClean="0"/>
              <a:t> to print</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20</a:t>
            </a:fld>
            <a:endParaRPr lang="en-GB"/>
          </a:p>
        </p:txBody>
      </p:sp>
    </p:spTree>
    <p:extLst>
      <p:ext uri="{BB962C8B-B14F-4D97-AF65-F5344CB8AC3E}">
        <p14:creationId xmlns:p14="http://schemas.microsoft.com/office/powerpoint/2010/main" val="2213897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681372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03602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819257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38328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875374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400701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E2B3CBC-CC92-43D5-A835-A5214216D37C}" type="datetimeFigureOut">
              <a:rPr lang="en-GB" smtClean="0"/>
              <a:t>12/03/2020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77286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E2B3CBC-CC92-43D5-A835-A5214216D37C}" type="datetimeFigureOut">
              <a:rPr lang="en-GB" smtClean="0"/>
              <a:t>12/03/2020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62951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B3CBC-CC92-43D5-A835-A5214216D37C}" type="datetimeFigureOut">
              <a:rPr lang="en-GB" smtClean="0"/>
              <a:t>12/03/2020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433718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614525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502012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B3CBC-CC92-43D5-A835-A5214216D37C}" type="datetimeFigureOut">
              <a:rPr lang="en-GB" smtClean="0"/>
              <a:t>12/03/2020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B0336-4D6B-481D-A765-0806A77152FB}" type="slidenum">
              <a:rPr lang="en-GB" smtClean="0"/>
              <a:t>‹#›</a:t>
            </a:fld>
            <a:endParaRPr lang="en-GB"/>
          </a:p>
        </p:txBody>
      </p:sp>
    </p:spTree>
    <p:extLst>
      <p:ext uri="{BB962C8B-B14F-4D97-AF65-F5344CB8AC3E}">
        <p14:creationId xmlns:p14="http://schemas.microsoft.com/office/powerpoint/2010/main" val="4242234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827815" y="2874623"/>
            <a:ext cx="4785021" cy="707886"/>
          </a:xfrm>
          <a:prstGeom prst="rect">
            <a:avLst/>
          </a:prstGeom>
          <a:noFill/>
        </p:spPr>
        <p:txBody>
          <a:bodyPr wrap="square" rtlCol="0">
            <a:spAutoFit/>
          </a:bodyPr>
          <a:lstStyle/>
          <a:p>
            <a:pPr algn="ctr"/>
            <a:r>
              <a:rPr lang="en-GB" sz="4000" b="1" dirty="0" smtClean="0">
                <a:solidFill>
                  <a:srgbClr val="FF0000"/>
                </a:solidFill>
              </a:rPr>
              <a:t>Analysis</a:t>
            </a:r>
            <a:endParaRPr lang="en-GB" sz="4000" b="1" dirty="0">
              <a:solidFill>
                <a:srgbClr val="FF0000"/>
              </a:solidFill>
            </a:endParaRPr>
          </a:p>
        </p:txBody>
      </p:sp>
      <p:sp>
        <p:nvSpPr>
          <p:cNvPr id="6" name="TextBox 5"/>
          <p:cNvSpPr txBox="1"/>
          <p:nvPr/>
        </p:nvSpPr>
        <p:spPr>
          <a:xfrm>
            <a:off x="8510590" y="3582509"/>
            <a:ext cx="3419473" cy="2554545"/>
          </a:xfrm>
          <a:prstGeom prst="rect">
            <a:avLst/>
          </a:prstGeom>
          <a:noFill/>
        </p:spPr>
        <p:txBody>
          <a:bodyPr wrap="square" rtlCol="0">
            <a:spAutoFit/>
          </a:bodyPr>
          <a:lstStyle/>
          <a:p>
            <a:pPr algn="ctr"/>
            <a:r>
              <a:rPr lang="en-GB" sz="2000" b="1" dirty="0" smtClean="0">
                <a:solidFill>
                  <a:srgbClr val="FF0000"/>
                </a:solidFill>
              </a:rPr>
              <a:t>A detailed examination of the elements in a text.</a:t>
            </a:r>
          </a:p>
          <a:p>
            <a:pPr algn="ctr"/>
            <a:r>
              <a:rPr lang="en-GB" sz="2000" b="1" dirty="0" smtClean="0">
                <a:solidFill>
                  <a:srgbClr val="FF0000"/>
                </a:solidFill>
              </a:rPr>
              <a:t>An explanation as to WHY writers do what they do.</a:t>
            </a:r>
          </a:p>
          <a:p>
            <a:pPr algn="ctr"/>
            <a:r>
              <a:rPr lang="en-GB" sz="2000" b="1" dirty="0" smtClean="0">
                <a:solidFill>
                  <a:srgbClr val="FF0000"/>
                </a:solidFill>
              </a:rPr>
              <a:t>Analysis includes </a:t>
            </a:r>
            <a:r>
              <a:rPr lang="en-GB" sz="2000" b="1" dirty="0">
                <a:solidFill>
                  <a:srgbClr val="FF0000"/>
                </a:solidFill>
              </a:rPr>
              <a:t>d</a:t>
            </a:r>
            <a:r>
              <a:rPr lang="en-GB" sz="2000" b="1" dirty="0" smtClean="0">
                <a:solidFill>
                  <a:srgbClr val="FF0000"/>
                </a:solidFill>
              </a:rPr>
              <a:t>iscussion of the effects writers want to achieve and how they achieve it.</a:t>
            </a:r>
            <a:endParaRPr lang="en-GB" sz="2000" b="1" dirty="0">
              <a:solidFill>
                <a:srgbClr val="FF0000"/>
              </a:solidFill>
            </a:endParaRPr>
          </a:p>
        </p:txBody>
      </p:sp>
      <p:sp>
        <p:nvSpPr>
          <p:cNvPr id="2" name="Rectangle 1"/>
          <p:cNvSpPr/>
          <p:nvPr/>
        </p:nvSpPr>
        <p:spPr>
          <a:xfrm>
            <a:off x="347663" y="1260964"/>
            <a:ext cx="11582400" cy="5333576"/>
          </a:xfrm>
          <a:prstGeom prst="rect">
            <a:avLst/>
          </a:prstGeom>
        </p:spPr>
        <p:txBody>
          <a:bodyPr wrap="square">
            <a:spAutoFit/>
          </a:bodyPr>
          <a:lstStyle/>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Q2: Look in detail at this extract from lines 14 to 21 of the source:</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20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How does the writer use language to describe the birds</a:t>
            </a:r>
            <a:r>
              <a:rPr lang="en-GB" sz="2000" b="1" dirty="0" smtClean="0">
                <a:latin typeface="Calibri" panose="020F0502020204030204" pitchFamily="34" charset="0"/>
                <a:ea typeface="Calibri" panose="020F0502020204030204" pitchFamily="34" charset="0"/>
                <a:cs typeface="Times New Roman" panose="02020603050405020304" pitchFamily="18" charset="0"/>
              </a:rPr>
              <a:t>? (</a:t>
            </a:r>
            <a:r>
              <a:rPr lang="en-GB" sz="2000" b="1" dirty="0">
                <a:latin typeface="Calibri" panose="020F0502020204030204" pitchFamily="34" charset="0"/>
                <a:ea typeface="Calibri" panose="020F0502020204030204" pitchFamily="34" charset="0"/>
                <a:cs typeface="Times New Roman" panose="02020603050405020304" pitchFamily="18" charset="0"/>
              </a:rPr>
              <a:t>8 marks)</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You could include the writer’s use of:</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en-GB" sz="2000" b="1" dirty="0">
                <a:latin typeface="Calibri" panose="020F0502020204030204" pitchFamily="34" charset="0"/>
                <a:ea typeface="Calibri" panose="020F0502020204030204" pitchFamily="34" charset="0"/>
                <a:cs typeface="Times New Roman" panose="02020603050405020304" pitchFamily="18" charset="0"/>
              </a:rPr>
              <a:t>words and phrases</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en-GB" sz="2000" b="1" dirty="0">
                <a:latin typeface="Calibri" panose="020F0502020204030204" pitchFamily="34" charset="0"/>
                <a:ea typeface="Calibri" panose="020F0502020204030204" pitchFamily="34" charset="0"/>
                <a:cs typeface="Times New Roman" panose="02020603050405020304" pitchFamily="18" charset="0"/>
              </a:rPr>
              <a:t>language features and techniques</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en-GB" sz="2000" b="1" dirty="0">
                <a:latin typeface="Calibri" panose="020F0502020204030204" pitchFamily="34" charset="0"/>
                <a:ea typeface="Calibri" panose="020F0502020204030204" pitchFamily="34" charset="0"/>
                <a:cs typeface="Times New Roman" panose="02020603050405020304" pitchFamily="18" charset="0"/>
              </a:rPr>
              <a:t>sentence forms</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p:cNvSpPr txBox="1"/>
          <p:nvPr/>
        </p:nvSpPr>
        <p:spPr>
          <a:xfrm>
            <a:off x="139627" y="1700213"/>
            <a:ext cx="7896225" cy="2862322"/>
          </a:xfrm>
          <a:prstGeom prst="rect">
            <a:avLst/>
          </a:prstGeom>
          <a:noFill/>
          <a:ln w="28575">
            <a:solidFill>
              <a:schemeClr val="tx1"/>
            </a:solidFill>
          </a:ln>
        </p:spPr>
        <p:txBody>
          <a:bodyPr wrap="square" rtlCol="0">
            <a:spAutoFit/>
          </a:bodyPr>
          <a:lstStyle/>
          <a:p>
            <a:r>
              <a:rPr lang="en-GB" b="1" dirty="0"/>
              <a:t>Great flocks of them came to the peninsula, restless, uneasy, spending themselves in motion; now wheeling, circling in the sky, now settling to feed on the rich, new-turned soil; but even when they fed, it was as though they did so without hunger, without desire. Restlessness drove them to the skies again</a:t>
            </a:r>
            <a:r>
              <a:rPr lang="en-GB" b="1" dirty="0" smtClean="0"/>
              <a:t>.</a:t>
            </a:r>
          </a:p>
          <a:p>
            <a:endParaRPr lang="en-GB" b="1" dirty="0"/>
          </a:p>
          <a:p>
            <a:r>
              <a:rPr lang="en-GB" b="1" dirty="0"/>
              <a:t>Black and white, jackdaw and gull, mingled in strange partnership, seeking some sort of liberation, never satisfied, never still. Flocks of starlings, rustling like silk, flew to fresh pasture, driven by the same necessity of movement, and the smaller birds, the finches and the larks, scattered from tree to hedge as if compelled.</a:t>
            </a:r>
          </a:p>
        </p:txBody>
      </p:sp>
      <p:sp>
        <p:nvSpPr>
          <p:cNvPr id="7" name="TextBox 6"/>
          <p:cNvSpPr txBox="1"/>
          <p:nvPr/>
        </p:nvSpPr>
        <p:spPr>
          <a:xfrm>
            <a:off x="7837040" y="1303371"/>
            <a:ext cx="4785021" cy="707886"/>
          </a:xfrm>
          <a:prstGeom prst="rect">
            <a:avLst/>
          </a:prstGeom>
          <a:noFill/>
        </p:spPr>
        <p:txBody>
          <a:bodyPr wrap="square" rtlCol="0">
            <a:spAutoFit/>
          </a:bodyPr>
          <a:lstStyle/>
          <a:p>
            <a:pPr algn="ctr"/>
            <a:r>
              <a:rPr lang="en-GB" sz="4000" b="1" dirty="0" smtClean="0">
                <a:solidFill>
                  <a:srgbClr val="0070C0"/>
                </a:solidFill>
              </a:rPr>
              <a:t>Inference</a:t>
            </a:r>
            <a:endParaRPr lang="en-GB" sz="4000" b="1" dirty="0">
              <a:solidFill>
                <a:srgbClr val="0070C0"/>
              </a:solidFill>
            </a:endParaRPr>
          </a:p>
        </p:txBody>
      </p:sp>
      <p:sp>
        <p:nvSpPr>
          <p:cNvPr id="8" name="TextBox 7"/>
          <p:cNvSpPr txBox="1"/>
          <p:nvPr/>
        </p:nvSpPr>
        <p:spPr>
          <a:xfrm>
            <a:off x="8519816" y="2036499"/>
            <a:ext cx="3419473" cy="707886"/>
          </a:xfrm>
          <a:prstGeom prst="rect">
            <a:avLst/>
          </a:prstGeom>
          <a:noFill/>
        </p:spPr>
        <p:txBody>
          <a:bodyPr wrap="square" rtlCol="0">
            <a:spAutoFit/>
          </a:bodyPr>
          <a:lstStyle/>
          <a:p>
            <a:pPr algn="ctr"/>
            <a:r>
              <a:rPr lang="en-GB" sz="2000" b="1" dirty="0" smtClean="0">
                <a:solidFill>
                  <a:srgbClr val="0070C0"/>
                </a:solidFill>
              </a:rPr>
              <a:t>Making a prediction about something based on evidence.</a:t>
            </a:r>
            <a:endParaRPr lang="en-GB" sz="2000" b="1" dirty="0">
              <a:solidFill>
                <a:srgbClr val="0070C0"/>
              </a:solidFill>
            </a:endParaRPr>
          </a:p>
        </p:txBody>
      </p:sp>
      <p:sp>
        <p:nvSpPr>
          <p:cNvPr id="9" name="Rectangle 8"/>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CONSIDERING QUESTION 2</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1778405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30983" y="1079702"/>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describes the birds as arriving in ‘great flocks’ which shows there are a lot of them. She also says they are ‘restless’ and ‘uneasy’ which means that something has probably disturbed them or maybe even angered them as they are not calm and peaceful. The writer then creates a striking image of ‘black and white’ birds flying together, ‘mingled in strange partnership, seeking some sort of liberation.’ This is an odd image. ‘Liberation’ suggests freedom and escape, yet the verb ‘seeking’ implies that the birds do not think they are free despite the fact that nothing is keeping them restrained. Perhaps this is the source of their restlessness but this creates a sense of unease because nothing is keeping them imprisoned. The repetition of the adverb ‘never’ shows how the birds are desperate to keep moving; perhaps they are afraid of keeping still. </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TWO)</a:t>
            </a:r>
            <a:endParaRPr lang="en-GB" sz="3200" dirty="0">
              <a:solidFill>
                <a:schemeClr val="bg1"/>
              </a:solidFill>
              <a:latin typeface="Berlin Sans FB" panose="020E0602020502020306" pitchFamily="34" charset="0"/>
            </a:endParaRPr>
          </a:p>
        </p:txBody>
      </p:sp>
      <p:sp>
        <p:nvSpPr>
          <p:cNvPr id="8" name="TextBox 7"/>
          <p:cNvSpPr txBox="1"/>
          <p:nvPr/>
        </p:nvSpPr>
        <p:spPr>
          <a:xfrm>
            <a:off x="4299939" y="4241003"/>
            <a:ext cx="3694410" cy="307777"/>
          </a:xfrm>
          <a:prstGeom prst="rect">
            <a:avLst/>
          </a:prstGeom>
          <a:solidFill>
            <a:srgbClr val="FFFF99"/>
          </a:solidFill>
          <a:ln>
            <a:solidFill>
              <a:schemeClr val="tx1"/>
            </a:solidFill>
          </a:ln>
        </p:spPr>
        <p:txBody>
          <a:bodyPr wrap="square" rtlCol="0">
            <a:spAutoFit/>
          </a:bodyPr>
          <a:lstStyle/>
          <a:p>
            <a:r>
              <a:rPr lang="en-GB" sz="1400" dirty="0" smtClean="0"/>
              <a:t>Clear explanation of the effects of language (L3)</a:t>
            </a:r>
            <a:endParaRPr lang="en-GB" sz="1400" dirty="0"/>
          </a:p>
        </p:txBody>
      </p:sp>
      <p:cxnSp>
        <p:nvCxnSpPr>
          <p:cNvPr id="9" name="Straight Arrow Connector 8"/>
          <p:cNvCxnSpPr>
            <a:stCxn id="8" idx="3"/>
          </p:cNvCxnSpPr>
          <p:nvPr/>
        </p:nvCxnSpPr>
        <p:spPr>
          <a:xfrm flipV="1">
            <a:off x="7994349" y="4284547"/>
            <a:ext cx="566056" cy="110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4131326" y="2384540"/>
            <a:ext cx="3888518" cy="307777"/>
          </a:xfrm>
          <a:prstGeom prst="rect">
            <a:avLst/>
          </a:prstGeom>
          <a:solidFill>
            <a:srgbClr val="FFFF99"/>
          </a:solidFill>
          <a:ln>
            <a:solidFill>
              <a:schemeClr val="tx1"/>
            </a:solidFill>
          </a:ln>
        </p:spPr>
        <p:txBody>
          <a:bodyPr wrap="square" rtlCol="0">
            <a:spAutoFit/>
          </a:bodyPr>
          <a:lstStyle/>
          <a:p>
            <a:r>
              <a:rPr lang="en-GB" sz="1400" dirty="0" smtClean="0"/>
              <a:t>Attempt to comment on the effect of language (L2)</a:t>
            </a:r>
            <a:endParaRPr lang="en-GB" sz="1400" dirty="0"/>
          </a:p>
        </p:txBody>
      </p:sp>
      <p:cxnSp>
        <p:nvCxnSpPr>
          <p:cNvPr id="11" name="Straight Arrow Connector 10"/>
          <p:cNvCxnSpPr>
            <a:stCxn id="10" idx="3"/>
          </p:cNvCxnSpPr>
          <p:nvPr/>
        </p:nvCxnSpPr>
        <p:spPr>
          <a:xfrm flipV="1">
            <a:off x="8019844" y="2428084"/>
            <a:ext cx="566056" cy="110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6295518" y="5559906"/>
            <a:ext cx="3694410" cy="307777"/>
          </a:xfrm>
          <a:prstGeom prst="rect">
            <a:avLst/>
          </a:prstGeom>
          <a:solidFill>
            <a:srgbClr val="FFFF99"/>
          </a:solidFill>
          <a:ln>
            <a:solidFill>
              <a:schemeClr val="tx1"/>
            </a:solidFill>
          </a:ln>
        </p:spPr>
        <p:txBody>
          <a:bodyPr wrap="square" rtlCol="0">
            <a:spAutoFit/>
          </a:bodyPr>
          <a:lstStyle/>
          <a:p>
            <a:r>
              <a:rPr lang="en-GB" sz="1400" dirty="0" smtClean="0"/>
              <a:t>Clear/accurate use of subject terminology (L3)</a:t>
            </a:r>
            <a:endParaRPr lang="en-GB" sz="1400" dirty="0"/>
          </a:p>
        </p:txBody>
      </p:sp>
      <p:cxnSp>
        <p:nvCxnSpPr>
          <p:cNvPr id="15" name="Straight Arrow Connector 14"/>
          <p:cNvCxnSpPr>
            <a:stCxn id="14" idx="3"/>
          </p:cNvCxnSpPr>
          <p:nvPr/>
        </p:nvCxnSpPr>
        <p:spPr>
          <a:xfrm flipV="1">
            <a:off x="9989928" y="5603450"/>
            <a:ext cx="566056" cy="110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AutoShape 12"/>
          <p:cNvSpPr>
            <a:spLocks noChangeArrowheads="1"/>
          </p:cNvSpPr>
          <p:nvPr/>
        </p:nvSpPr>
        <p:spPr bwMode="auto">
          <a:xfrm rot="244626">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THREE</a:t>
            </a:r>
            <a:endParaRPr lang="en-GB" altLang="en-US" sz="9600" b="1" dirty="0">
              <a:solidFill>
                <a:srgbClr val="FF0000"/>
              </a:solidFill>
            </a:endParaRPr>
          </a:p>
        </p:txBody>
      </p:sp>
      <p:pic>
        <p:nvPicPr>
          <p:cNvPr id="13"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583888">
            <a:off x="2669373" y="1691984"/>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2837608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par>
                                <p:cTn id="11" presetID="3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1000" fill="hold"/>
                                        <p:tgtEl>
                                          <p:spTgt spid="13"/>
                                        </p:tgtEl>
                                        <p:attrNameLst>
                                          <p:attrName>ppt_w</p:attrName>
                                        </p:attrNameLst>
                                      </p:cBhvr>
                                      <p:tavLst>
                                        <p:tav tm="0">
                                          <p:val>
                                            <p:fltVal val="0"/>
                                          </p:val>
                                        </p:tav>
                                        <p:tav tm="100000">
                                          <p:val>
                                            <p:strVal val="#ppt_w"/>
                                          </p:val>
                                        </p:tav>
                                      </p:tavLst>
                                    </p:anim>
                                    <p:anim calcmode="lin" valueType="num">
                                      <p:cBhvr>
                                        <p:cTn id="14" dur="1000" fill="hold"/>
                                        <p:tgtEl>
                                          <p:spTgt spid="13"/>
                                        </p:tgtEl>
                                        <p:attrNameLst>
                                          <p:attrName>ppt_h</p:attrName>
                                        </p:attrNameLst>
                                      </p:cBhvr>
                                      <p:tavLst>
                                        <p:tav tm="0">
                                          <p:val>
                                            <p:fltVal val="0"/>
                                          </p:val>
                                        </p:tav>
                                        <p:tav tm="100000">
                                          <p:val>
                                            <p:strVal val="#ppt_h"/>
                                          </p:val>
                                        </p:tav>
                                      </p:tavLst>
                                    </p:anim>
                                    <p:anim calcmode="lin" valueType="num">
                                      <p:cBhvr>
                                        <p:cTn id="15" dur="1000" fill="hold"/>
                                        <p:tgtEl>
                                          <p:spTgt spid="13"/>
                                        </p:tgtEl>
                                        <p:attrNameLst>
                                          <p:attrName>style.rotation</p:attrName>
                                        </p:attrNameLst>
                                      </p:cBhvr>
                                      <p:tavLst>
                                        <p:tav tm="0">
                                          <p:val>
                                            <p:fltVal val="90"/>
                                          </p:val>
                                        </p:tav>
                                        <p:tav tm="100000">
                                          <p:val>
                                            <p:fltVal val="0"/>
                                          </p:val>
                                        </p:tav>
                                      </p:tavLst>
                                    </p:anim>
                                    <p:animEffect transition="in" filter="fade">
                                      <p:cBhvr>
                                        <p:cTn id="16"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30983" y="1079702"/>
            <a:ext cx="6117772" cy="5567678"/>
          </a:xfrm>
          <a:prstGeom prst="rect">
            <a:avLst/>
          </a:prstGeom>
          <a:noFill/>
          <a:ln>
            <a:solidFill>
              <a:schemeClr val="tx1"/>
            </a:solidFill>
          </a:ln>
        </p:spPr>
        <p:txBody>
          <a:bodyPr wrap="square" rtlCol="0">
            <a:spAutoFit/>
          </a:bodyPr>
          <a:lstStyle/>
          <a:p>
            <a:pPr algn="just">
              <a:lnSpc>
                <a:spcPct val="200000"/>
              </a:lnSpc>
            </a:pPr>
            <a:r>
              <a:rPr lang="en-GB" sz="1500" dirty="0" smtClean="0"/>
              <a:t>The writer says the birds are ‘restless’ and ‘uneasy’ which shows that they cannot keep still because the are ‘uneasy’. They keep on ‘wheeling’ and ‘circling’ the sky which shows they are flying around. They are all mixed up together because all the jackdaws and the gulls are flying around together. It also says the ‘birds’ are ‘scattered.’ This is an adjective. There are lots of birds here which can be quite scary. The colours of the birds are also described as being ‘black and white’. The writer also talks about ‘smaller birds’ which shows they are different sizes. The birds are probably quite loud if there are lots of them flying around together which shows how noisy the can be. The writer says they are ‘never still’ which shows they never stop flying around.</a:t>
            </a:r>
          </a:p>
          <a:p>
            <a:pPr algn="just">
              <a:lnSpc>
                <a:spcPct val="200000"/>
              </a:lnSpc>
            </a:pPr>
            <a:endParaRPr lang="en-GB" sz="15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THREE)</a:t>
            </a:r>
            <a:endParaRPr lang="en-GB" sz="3200" dirty="0">
              <a:solidFill>
                <a:schemeClr val="bg1"/>
              </a:solidFill>
              <a:latin typeface="Berlin Sans FB" panose="020E0602020502020306" pitchFamily="34" charset="0"/>
            </a:endParaRPr>
          </a:p>
        </p:txBody>
      </p:sp>
      <p:sp>
        <p:nvSpPr>
          <p:cNvPr id="8" name="TextBox 7"/>
          <p:cNvSpPr txBox="1"/>
          <p:nvPr/>
        </p:nvSpPr>
        <p:spPr>
          <a:xfrm>
            <a:off x="3917544" y="1943865"/>
            <a:ext cx="3628573" cy="307777"/>
          </a:xfrm>
          <a:prstGeom prst="rect">
            <a:avLst/>
          </a:prstGeom>
          <a:solidFill>
            <a:srgbClr val="FFFF99"/>
          </a:solidFill>
          <a:ln>
            <a:solidFill>
              <a:schemeClr val="tx1"/>
            </a:solidFill>
          </a:ln>
        </p:spPr>
        <p:txBody>
          <a:bodyPr wrap="square" rtlCol="0">
            <a:spAutoFit/>
          </a:bodyPr>
          <a:lstStyle/>
          <a:p>
            <a:r>
              <a:rPr lang="en-GB" sz="1400" dirty="0" smtClean="0"/>
              <a:t>Simple comment on the effect of language (L1)</a:t>
            </a:r>
            <a:endParaRPr lang="en-GB" sz="1400" dirty="0"/>
          </a:p>
        </p:txBody>
      </p:sp>
      <p:cxnSp>
        <p:nvCxnSpPr>
          <p:cNvPr id="9" name="Straight Arrow Connector 8"/>
          <p:cNvCxnSpPr>
            <a:stCxn id="8" idx="3"/>
          </p:cNvCxnSpPr>
          <p:nvPr/>
        </p:nvCxnSpPr>
        <p:spPr>
          <a:xfrm flipV="1">
            <a:off x="7546117" y="1987408"/>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5602514" y="3319351"/>
            <a:ext cx="3628573" cy="523220"/>
          </a:xfrm>
          <a:prstGeom prst="rect">
            <a:avLst/>
          </a:prstGeom>
          <a:solidFill>
            <a:srgbClr val="FFFF99"/>
          </a:solidFill>
          <a:ln>
            <a:solidFill>
              <a:schemeClr val="tx1"/>
            </a:solidFill>
          </a:ln>
        </p:spPr>
        <p:txBody>
          <a:bodyPr wrap="square" rtlCol="0">
            <a:spAutoFit/>
          </a:bodyPr>
          <a:lstStyle/>
          <a:p>
            <a:r>
              <a:rPr lang="en-GB" sz="1400" dirty="0" smtClean="0"/>
              <a:t>Simple use of subject terminology (L1)</a:t>
            </a:r>
          </a:p>
          <a:p>
            <a:r>
              <a:rPr lang="en-GB" sz="1400" dirty="0" smtClean="0"/>
              <a:t>Incorrect use of subject terminology</a:t>
            </a:r>
            <a:endParaRPr lang="en-GB" sz="1400" dirty="0"/>
          </a:p>
        </p:txBody>
      </p:sp>
      <p:cxnSp>
        <p:nvCxnSpPr>
          <p:cNvPr id="11" name="Straight Arrow Connector 10"/>
          <p:cNvCxnSpPr>
            <a:stCxn id="10" idx="3"/>
          </p:cNvCxnSpPr>
          <p:nvPr/>
        </p:nvCxnSpPr>
        <p:spPr>
          <a:xfrm flipV="1">
            <a:off x="9231087" y="3362894"/>
            <a:ext cx="566057" cy="21806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5717806" y="5144288"/>
            <a:ext cx="3628573" cy="307777"/>
          </a:xfrm>
          <a:prstGeom prst="rect">
            <a:avLst/>
          </a:prstGeom>
          <a:solidFill>
            <a:srgbClr val="FFFF99"/>
          </a:solidFill>
          <a:ln>
            <a:solidFill>
              <a:schemeClr val="tx1"/>
            </a:solidFill>
          </a:ln>
        </p:spPr>
        <p:txBody>
          <a:bodyPr wrap="square" rtlCol="0">
            <a:spAutoFit/>
          </a:bodyPr>
          <a:lstStyle/>
          <a:p>
            <a:r>
              <a:rPr lang="en-GB" sz="1400" dirty="0" smtClean="0"/>
              <a:t>Simple textual detail (L1)</a:t>
            </a:r>
            <a:endParaRPr lang="en-GB" sz="1400" dirty="0"/>
          </a:p>
        </p:txBody>
      </p:sp>
      <p:cxnSp>
        <p:nvCxnSpPr>
          <p:cNvPr id="13" name="Straight Arrow Connector 12"/>
          <p:cNvCxnSpPr>
            <a:stCxn id="12" idx="3"/>
          </p:cNvCxnSpPr>
          <p:nvPr/>
        </p:nvCxnSpPr>
        <p:spPr>
          <a:xfrm flipV="1">
            <a:off x="9346379" y="5187831"/>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AutoShape 12"/>
          <p:cNvSpPr>
            <a:spLocks noChangeArrowheads="1"/>
          </p:cNvSpPr>
          <p:nvPr/>
        </p:nvSpPr>
        <p:spPr bwMode="auto">
          <a:xfrm rot="21190649">
            <a:off x="2562406" y="1921680"/>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ONE</a:t>
            </a:r>
            <a:endParaRPr lang="en-GB" altLang="en-US" sz="9600" b="1" dirty="0">
              <a:solidFill>
                <a:srgbClr val="FF0000"/>
              </a:solidFill>
            </a:endParaRPr>
          </a:p>
        </p:txBody>
      </p:sp>
      <p:pic>
        <p:nvPicPr>
          <p:cNvPr id="15"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929911">
            <a:off x="2527035" y="1641926"/>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1675819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par>
                                <p:cTn id="11" presetID="3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1000" fill="hold"/>
                                        <p:tgtEl>
                                          <p:spTgt spid="15"/>
                                        </p:tgtEl>
                                        <p:attrNameLst>
                                          <p:attrName>ppt_w</p:attrName>
                                        </p:attrNameLst>
                                      </p:cBhvr>
                                      <p:tavLst>
                                        <p:tav tm="0">
                                          <p:val>
                                            <p:fltVal val="0"/>
                                          </p:val>
                                        </p:tav>
                                        <p:tav tm="100000">
                                          <p:val>
                                            <p:strVal val="#ppt_w"/>
                                          </p:val>
                                        </p:tav>
                                      </p:tavLst>
                                    </p:anim>
                                    <p:anim calcmode="lin" valueType="num">
                                      <p:cBhvr>
                                        <p:cTn id="14" dur="1000" fill="hold"/>
                                        <p:tgtEl>
                                          <p:spTgt spid="15"/>
                                        </p:tgtEl>
                                        <p:attrNameLst>
                                          <p:attrName>ppt_h</p:attrName>
                                        </p:attrNameLst>
                                      </p:cBhvr>
                                      <p:tavLst>
                                        <p:tav tm="0">
                                          <p:val>
                                            <p:fltVal val="0"/>
                                          </p:val>
                                        </p:tav>
                                        <p:tav tm="100000">
                                          <p:val>
                                            <p:strVal val="#ppt_h"/>
                                          </p:val>
                                        </p:tav>
                                      </p:tavLst>
                                    </p:anim>
                                    <p:anim calcmode="lin" valueType="num">
                                      <p:cBhvr>
                                        <p:cTn id="15" dur="1000" fill="hold"/>
                                        <p:tgtEl>
                                          <p:spTgt spid="15"/>
                                        </p:tgtEl>
                                        <p:attrNameLst>
                                          <p:attrName>style.rotation</p:attrName>
                                        </p:attrNameLst>
                                      </p:cBhvr>
                                      <p:tavLst>
                                        <p:tav tm="0">
                                          <p:val>
                                            <p:fltVal val="90"/>
                                          </p:val>
                                        </p:tav>
                                        <p:tav tm="100000">
                                          <p:val>
                                            <p:fltVal val="0"/>
                                          </p:val>
                                        </p:tav>
                                      </p:tavLst>
                                    </p:anim>
                                    <p:animEffect transition="in" filter="fade">
                                      <p:cBhvr>
                                        <p:cTn id="16"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30983" y="1079702"/>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describes the birds using the adjectives ‘restless’ and ‘uneasy’ which shows that something is bothering the birds. Usually birds are carefree and can fly away from danger but they so not fly away here so they remain ‘uneasy’. The verbs ‘wheeling’ and ‘circling’ shows how the birds can fly around freely and easily. The writer repeats the word ‘now’ to show how the birds are everywhere else. This is seen in the quotation ‘now wheeling, circling in the sky, now settling to feed on the rich, new-turned soil.’ It is like the birds cannot keep still. The birds are described as moving in ‘great flocks’ which shows how many of them there are. It means they could all be dangerous together. The adjective ‘great’ shows that maybe the sight of them is very impressive because if something is ‘great’ it is usually positive and exciting to look at. </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FOUR)</a:t>
            </a:r>
            <a:endParaRPr lang="en-GB" sz="3200" dirty="0">
              <a:solidFill>
                <a:schemeClr val="bg1"/>
              </a:solidFill>
              <a:latin typeface="Berlin Sans FB" panose="020E0602020502020306" pitchFamily="34" charset="0"/>
            </a:endParaRPr>
          </a:p>
        </p:txBody>
      </p:sp>
      <p:sp>
        <p:nvSpPr>
          <p:cNvPr id="8" name="TextBox 7"/>
          <p:cNvSpPr txBox="1"/>
          <p:nvPr/>
        </p:nvSpPr>
        <p:spPr>
          <a:xfrm>
            <a:off x="4131326" y="2384540"/>
            <a:ext cx="3888518" cy="307777"/>
          </a:xfrm>
          <a:prstGeom prst="rect">
            <a:avLst/>
          </a:prstGeom>
          <a:solidFill>
            <a:srgbClr val="FFFF99"/>
          </a:solidFill>
          <a:ln>
            <a:solidFill>
              <a:schemeClr val="tx1"/>
            </a:solidFill>
          </a:ln>
        </p:spPr>
        <p:txBody>
          <a:bodyPr wrap="square" rtlCol="0">
            <a:spAutoFit/>
          </a:bodyPr>
          <a:lstStyle/>
          <a:p>
            <a:r>
              <a:rPr lang="en-GB" sz="1400" dirty="0" smtClean="0"/>
              <a:t>Attempt to comment on the effect of language (L2)</a:t>
            </a:r>
            <a:endParaRPr lang="en-GB" sz="1400" dirty="0"/>
          </a:p>
        </p:txBody>
      </p:sp>
      <p:cxnSp>
        <p:nvCxnSpPr>
          <p:cNvPr id="9" name="Straight Arrow Connector 8"/>
          <p:cNvCxnSpPr>
            <a:stCxn id="8" idx="3"/>
          </p:cNvCxnSpPr>
          <p:nvPr/>
        </p:nvCxnSpPr>
        <p:spPr>
          <a:xfrm flipV="1">
            <a:off x="8019844" y="2428084"/>
            <a:ext cx="566056" cy="110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4390439" y="2872820"/>
            <a:ext cx="2881088" cy="307777"/>
          </a:xfrm>
          <a:prstGeom prst="rect">
            <a:avLst/>
          </a:prstGeom>
          <a:solidFill>
            <a:srgbClr val="FFFF99"/>
          </a:solidFill>
          <a:ln>
            <a:solidFill>
              <a:schemeClr val="tx1"/>
            </a:solidFill>
          </a:ln>
        </p:spPr>
        <p:txBody>
          <a:bodyPr wrap="square" rtlCol="0">
            <a:spAutoFit/>
          </a:bodyPr>
          <a:lstStyle/>
          <a:p>
            <a:r>
              <a:rPr lang="en-GB" sz="1400" dirty="0" smtClean="0"/>
              <a:t>Some use of subject terminology (L2)</a:t>
            </a:r>
            <a:endParaRPr lang="en-GB" sz="1400" dirty="0"/>
          </a:p>
        </p:txBody>
      </p:sp>
      <p:cxnSp>
        <p:nvCxnSpPr>
          <p:cNvPr id="11" name="Straight Arrow Connector 10"/>
          <p:cNvCxnSpPr>
            <a:stCxn id="10" idx="3"/>
          </p:cNvCxnSpPr>
          <p:nvPr/>
        </p:nvCxnSpPr>
        <p:spPr>
          <a:xfrm flipV="1">
            <a:off x="7271527" y="2916365"/>
            <a:ext cx="566056" cy="11034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3949065" y="6061342"/>
            <a:ext cx="3888518" cy="307777"/>
          </a:xfrm>
          <a:prstGeom prst="rect">
            <a:avLst/>
          </a:prstGeom>
          <a:solidFill>
            <a:srgbClr val="FFFF99"/>
          </a:solidFill>
          <a:ln>
            <a:solidFill>
              <a:schemeClr val="tx1"/>
            </a:solidFill>
          </a:ln>
        </p:spPr>
        <p:txBody>
          <a:bodyPr wrap="square" rtlCol="0">
            <a:spAutoFit/>
          </a:bodyPr>
          <a:lstStyle/>
          <a:p>
            <a:r>
              <a:rPr lang="en-GB" sz="1400" dirty="0" smtClean="0"/>
              <a:t>Simple comment on the effect of language (L1)</a:t>
            </a:r>
            <a:endParaRPr lang="en-GB" sz="1400" dirty="0"/>
          </a:p>
        </p:txBody>
      </p:sp>
      <p:cxnSp>
        <p:nvCxnSpPr>
          <p:cNvPr id="13" name="Straight Arrow Connector 12"/>
          <p:cNvCxnSpPr>
            <a:stCxn id="12" idx="3"/>
          </p:cNvCxnSpPr>
          <p:nvPr/>
        </p:nvCxnSpPr>
        <p:spPr>
          <a:xfrm flipV="1">
            <a:off x="7837583" y="6104886"/>
            <a:ext cx="566056" cy="110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3949065" y="1951143"/>
            <a:ext cx="3888518" cy="307777"/>
          </a:xfrm>
          <a:prstGeom prst="rect">
            <a:avLst/>
          </a:prstGeom>
          <a:solidFill>
            <a:srgbClr val="FFFF99"/>
          </a:solidFill>
          <a:ln>
            <a:solidFill>
              <a:schemeClr val="tx1"/>
            </a:solidFill>
          </a:ln>
        </p:spPr>
        <p:txBody>
          <a:bodyPr wrap="square" rtlCol="0">
            <a:spAutoFit/>
          </a:bodyPr>
          <a:lstStyle/>
          <a:p>
            <a:r>
              <a:rPr lang="en-GB" sz="1400" dirty="0" smtClean="0"/>
              <a:t>Attempt to comment on the effect of language (L2)</a:t>
            </a:r>
            <a:endParaRPr lang="en-GB" sz="1400" dirty="0"/>
          </a:p>
        </p:txBody>
      </p:sp>
      <p:cxnSp>
        <p:nvCxnSpPr>
          <p:cNvPr id="15" name="Straight Arrow Connector 14"/>
          <p:cNvCxnSpPr>
            <a:stCxn id="14" idx="3"/>
          </p:cNvCxnSpPr>
          <p:nvPr/>
        </p:nvCxnSpPr>
        <p:spPr>
          <a:xfrm flipV="1">
            <a:off x="7837583" y="1994687"/>
            <a:ext cx="566056" cy="110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AutoShape 12"/>
          <p:cNvSpPr>
            <a:spLocks noChangeArrowheads="1"/>
          </p:cNvSpPr>
          <p:nvPr/>
        </p:nvSpPr>
        <p:spPr bwMode="auto">
          <a:xfrm rot="471580">
            <a:off x="2562406" y="1921680"/>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TWO</a:t>
            </a:r>
            <a:endParaRPr lang="en-GB" altLang="en-US" sz="9600" b="1" dirty="0">
              <a:solidFill>
                <a:srgbClr val="FF0000"/>
              </a:solidFill>
            </a:endParaRPr>
          </a:p>
        </p:txBody>
      </p:sp>
      <p:pic>
        <p:nvPicPr>
          <p:cNvPr id="17"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0842">
            <a:off x="2548434" y="1622358"/>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532006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par>
                                <p:cTn id="11" presetID="3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p:cTn id="13" dur="1000" fill="hold"/>
                                        <p:tgtEl>
                                          <p:spTgt spid="17"/>
                                        </p:tgtEl>
                                        <p:attrNameLst>
                                          <p:attrName>ppt_w</p:attrName>
                                        </p:attrNameLst>
                                      </p:cBhvr>
                                      <p:tavLst>
                                        <p:tav tm="0">
                                          <p:val>
                                            <p:fltVal val="0"/>
                                          </p:val>
                                        </p:tav>
                                        <p:tav tm="100000">
                                          <p:val>
                                            <p:strVal val="#ppt_w"/>
                                          </p:val>
                                        </p:tav>
                                      </p:tavLst>
                                    </p:anim>
                                    <p:anim calcmode="lin" valueType="num">
                                      <p:cBhvr>
                                        <p:cTn id="14" dur="1000" fill="hold"/>
                                        <p:tgtEl>
                                          <p:spTgt spid="17"/>
                                        </p:tgtEl>
                                        <p:attrNameLst>
                                          <p:attrName>ppt_h</p:attrName>
                                        </p:attrNameLst>
                                      </p:cBhvr>
                                      <p:tavLst>
                                        <p:tav tm="0">
                                          <p:val>
                                            <p:fltVal val="0"/>
                                          </p:val>
                                        </p:tav>
                                        <p:tav tm="100000">
                                          <p:val>
                                            <p:strVal val="#ppt_h"/>
                                          </p:val>
                                        </p:tav>
                                      </p:tavLst>
                                    </p:anim>
                                    <p:anim calcmode="lin" valueType="num">
                                      <p:cBhvr>
                                        <p:cTn id="15" dur="1000" fill="hold"/>
                                        <p:tgtEl>
                                          <p:spTgt spid="17"/>
                                        </p:tgtEl>
                                        <p:attrNameLst>
                                          <p:attrName>style.rotation</p:attrName>
                                        </p:attrNameLst>
                                      </p:cBhvr>
                                      <p:tavLst>
                                        <p:tav tm="0">
                                          <p:val>
                                            <p:fltVal val="90"/>
                                          </p:val>
                                        </p:tav>
                                        <p:tav tm="100000">
                                          <p:val>
                                            <p:fltVal val="0"/>
                                          </p:val>
                                        </p:tav>
                                      </p:tavLst>
                                    </p:anim>
                                    <p:animEffect transition="in" filter="fade">
                                      <p:cBhvr>
                                        <p:cTn id="1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9040" y="1310110"/>
            <a:ext cx="3805401" cy="1200329"/>
          </a:xfrm>
          <a:prstGeom prst="rect">
            <a:avLst/>
          </a:prstGeom>
        </p:spPr>
        <p:txBody>
          <a:bodyPr wrap="none">
            <a:spAutoFit/>
          </a:bodyPr>
          <a:lstStyle/>
          <a:p>
            <a:pPr algn="ctr"/>
            <a:r>
              <a:rPr lang="en-GB" sz="2400" b="1" dirty="0" smtClean="0"/>
              <a:t>A sentence which has a </a:t>
            </a:r>
          </a:p>
          <a:p>
            <a:pPr algn="ctr"/>
            <a:r>
              <a:rPr lang="en-GB" sz="2400" b="1" dirty="0"/>
              <a:t>g</a:t>
            </a:r>
            <a:r>
              <a:rPr lang="en-GB" sz="2400" b="1" dirty="0" smtClean="0"/>
              <a:t>rammatical form showing</a:t>
            </a:r>
          </a:p>
          <a:p>
            <a:pPr algn="ctr"/>
            <a:r>
              <a:rPr lang="en-GB" sz="2400" b="1" dirty="0"/>
              <a:t>i</a:t>
            </a:r>
            <a:r>
              <a:rPr lang="en-GB" sz="2400" b="1" dirty="0" smtClean="0"/>
              <a:t>t is a question is called an… </a:t>
            </a:r>
            <a:endParaRPr lang="en-GB" sz="2400" dirty="0"/>
          </a:p>
        </p:txBody>
      </p:sp>
      <p:sp>
        <p:nvSpPr>
          <p:cNvPr id="6" name="Rectangle 5"/>
          <p:cNvSpPr/>
          <p:nvPr/>
        </p:nvSpPr>
        <p:spPr>
          <a:xfrm>
            <a:off x="4086629" y="2510863"/>
            <a:ext cx="5938229" cy="1384995"/>
          </a:xfrm>
          <a:prstGeom prst="rect">
            <a:avLst/>
          </a:prstGeom>
        </p:spPr>
        <p:txBody>
          <a:bodyPr wrap="none">
            <a:spAutoFit/>
          </a:bodyPr>
          <a:lstStyle/>
          <a:p>
            <a:pPr algn="ctr"/>
            <a:r>
              <a:rPr lang="en-GB" sz="2800" b="1" dirty="0" smtClean="0"/>
              <a:t>Exaggerated statements or claims</a:t>
            </a:r>
          </a:p>
          <a:p>
            <a:pPr algn="ctr"/>
            <a:r>
              <a:rPr lang="en-GB" sz="2800" b="1" dirty="0" smtClean="0"/>
              <a:t>that are not mean to be taken literally </a:t>
            </a:r>
          </a:p>
          <a:p>
            <a:pPr algn="ctr"/>
            <a:r>
              <a:rPr lang="en-GB" sz="2800" b="1" dirty="0" smtClean="0"/>
              <a:t>are a form of…</a:t>
            </a:r>
            <a:endParaRPr lang="en-GB" sz="2800" dirty="0"/>
          </a:p>
        </p:txBody>
      </p:sp>
      <p:sp>
        <p:nvSpPr>
          <p:cNvPr id="8" name="Rectangle 7"/>
          <p:cNvSpPr/>
          <p:nvPr/>
        </p:nvSpPr>
        <p:spPr>
          <a:xfrm>
            <a:off x="256852" y="2510439"/>
            <a:ext cx="3810000" cy="1200329"/>
          </a:xfrm>
          <a:prstGeom prst="rect">
            <a:avLst/>
          </a:prstGeom>
        </p:spPr>
        <p:txBody>
          <a:bodyPr wrap="square">
            <a:spAutoFit/>
          </a:bodyPr>
          <a:lstStyle/>
          <a:p>
            <a:pPr algn="ctr"/>
            <a:r>
              <a:rPr lang="en-GB" sz="2400" b="1" dirty="0" smtClean="0">
                <a:solidFill>
                  <a:srgbClr val="FF0000"/>
                </a:solidFill>
              </a:rPr>
              <a:t>Interrogative sentence</a:t>
            </a:r>
            <a:endParaRPr lang="en-GB" sz="2400" b="1" dirty="0">
              <a:solidFill>
                <a:srgbClr val="FF0000"/>
              </a:solidFill>
            </a:endParaRPr>
          </a:p>
          <a:p>
            <a:pPr marL="514350" indent="-514350">
              <a:buAutoNum type="arabicPeriod"/>
            </a:pPr>
            <a:endParaRPr lang="en-GB" sz="2400" b="1" dirty="0">
              <a:solidFill>
                <a:srgbClr val="FF0000"/>
              </a:solidFill>
            </a:endParaRPr>
          </a:p>
          <a:p>
            <a:pPr algn="ctr"/>
            <a:r>
              <a:rPr lang="en-GB" sz="2400" b="1" dirty="0" smtClean="0">
                <a:solidFill>
                  <a:srgbClr val="FF0000"/>
                </a:solidFill>
              </a:rPr>
              <a:t> </a:t>
            </a:r>
            <a:endParaRPr lang="en-GB" sz="2400" b="1" dirty="0">
              <a:solidFill>
                <a:srgbClr val="FF0000"/>
              </a:solidFill>
            </a:endParaRPr>
          </a:p>
        </p:txBody>
      </p:sp>
      <p:sp>
        <p:nvSpPr>
          <p:cNvPr id="11" name="Rectangle 10"/>
          <p:cNvSpPr/>
          <p:nvPr/>
        </p:nvSpPr>
        <p:spPr>
          <a:xfrm>
            <a:off x="8005883" y="4414124"/>
            <a:ext cx="3876381" cy="1569660"/>
          </a:xfrm>
          <a:prstGeom prst="rect">
            <a:avLst/>
          </a:prstGeom>
        </p:spPr>
        <p:txBody>
          <a:bodyPr wrap="none">
            <a:spAutoFit/>
          </a:bodyPr>
          <a:lstStyle/>
          <a:p>
            <a:pPr algn="ctr"/>
            <a:r>
              <a:rPr lang="en-GB" sz="2400" b="1" dirty="0" smtClean="0"/>
              <a:t>Verbs that express a state</a:t>
            </a:r>
          </a:p>
          <a:p>
            <a:pPr algn="ctr"/>
            <a:r>
              <a:rPr lang="en-GB" sz="2400" b="1" dirty="0" smtClean="0"/>
              <a:t>rather than an action such as</a:t>
            </a:r>
          </a:p>
          <a:p>
            <a:pPr algn="ctr"/>
            <a:r>
              <a:rPr lang="en-GB" sz="2400" b="1" dirty="0" smtClean="0"/>
              <a:t>thoughts and emotions are</a:t>
            </a:r>
          </a:p>
          <a:p>
            <a:pPr algn="ctr"/>
            <a:r>
              <a:rPr lang="en-GB" sz="2400" b="1" dirty="0" smtClean="0"/>
              <a:t>called…</a:t>
            </a:r>
            <a:endParaRPr lang="en-GB" sz="2400" dirty="0"/>
          </a:p>
        </p:txBody>
      </p:sp>
      <p:sp>
        <p:nvSpPr>
          <p:cNvPr id="2" name="Rectangle 1"/>
          <p:cNvSpPr/>
          <p:nvPr/>
        </p:nvSpPr>
        <p:spPr>
          <a:xfrm>
            <a:off x="6298164" y="3853808"/>
            <a:ext cx="1515158" cy="461665"/>
          </a:xfrm>
          <a:prstGeom prst="rect">
            <a:avLst/>
          </a:prstGeom>
        </p:spPr>
        <p:txBody>
          <a:bodyPr wrap="none">
            <a:spAutoFit/>
          </a:bodyPr>
          <a:lstStyle/>
          <a:p>
            <a:pPr algn="ctr"/>
            <a:r>
              <a:rPr lang="en-GB" sz="2400" b="1" dirty="0" smtClean="0">
                <a:solidFill>
                  <a:srgbClr val="FF0000"/>
                </a:solidFill>
              </a:rPr>
              <a:t>Hyperbole</a:t>
            </a:r>
            <a:endParaRPr lang="en-GB" sz="2400" b="1" dirty="0">
              <a:solidFill>
                <a:srgbClr val="FF0000"/>
              </a:solidFill>
            </a:endParaRPr>
          </a:p>
        </p:txBody>
      </p:sp>
      <p:sp>
        <p:nvSpPr>
          <p:cNvPr id="3" name="Rectangle 2"/>
          <p:cNvSpPr/>
          <p:nvPr/>
        </p:nvSpPr>
        <p:spPr>
          <a:xfrm>
            <a:off x="6896074" y="5983784"/>
            <a:ext cx="6096000" cy="461665"/>
          </a:xfrm>
          <a:prstGeom prst="rect">
            <a:avLst/>
          </a:prstGeom>
        </p:spPr>
        <p:txBody>
          <a:bodyPr>
            <a:spAutoFit/>
          </a:bodyPr>
          <a:lstStyle/>
          <a:p>
            <a:pPr algn="ctr"/>
            <a:r>
              <a:rPr lang="en-GB" sz="2400" b="1" dirty="0" smtClean="0">
                <a:solidFill>
                  <a:srgbClr val="FF0000"/>
                </a:solidFill>
              </a:rPr>
              <a:t>Static verbs</a:t>
            </a:r>
            <a:endParaRPr lang="en-GB" sz="2400" b="1" dirty="0">
              <a:solidFill>
                <a:srgbClr val="FF0000"/>
              </a:solidFill>
            </a:endParaRPr>
          </a:p>
        </p:txBody>
      </p:sp>
      <p:sp>
        <p:nvSpPr>
          <p:cNvPr id="9" name="Rectangle 8"/>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QUICK TERMINOLOGY TEST!</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2191644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42000" y="1071801"/>
            <a:ext cx="6117772" cy="5539978"/>
          </a:xfrm>
          <a:prstGeom prst="rect">
            <a:avLst/>
          </a:prstGeom>
          <a:noFill/>
          <a:ln>
            <a:solidFill>
              <a:schemeClr val="bg1"/>
            </a:solidFill>
          </a:ln>
        </p:spPr>
        <p:txBody>
          <a:bodyPr wrap="square" rtlCol="0">
            <a:spAutoFit/>
          </a:bodyPr>
          <a:lstStyle/>
          <a:p>
            <a:pPr algn="ctr"/>
            <a:r>
              <a:rPr lang="en-GB" sz="2600" b="1" dirty="0" smtClean="0"/>
              <a:t>Write your answer to the following question:</a:t>
            </a:r>
          </a:p>
          <a:p>
            <a:pPr algn="ctr"/>
            <a:endParaRPr lang="en-GB" sz="2600" b="1" dirty="0" smtClean="0"/>
          </a:p>
          <a:p>
            <a:pPr algn="ctr"/>
            <a:r>
              <a:rPr lang="en-GB" sz="2600" b="1" dirty="0" smtClean="0"/>
              <a:t>How does the writer use language to describe the birds?</a:t>
            </a:r>
          </a:p>
          <a:p>
            <a:pPr algn="ctr"/>
            <a:endParaRPr lang="en-GB" sz="2600" b="1" dirty="0" smtClean="0">
              <a:solidFill>
                <a:srgbClr val="0070C0"/>
              </a:solidFill>
            </a:endParaRPr>
          </a:p>
          <a:p>
            <a:pPr algn="ctr"/>
            <a:r>
              <a:rPr lang="en-GB" sz="2600" b="1" dirty="0" smtClean="0"/>
              <a:t>Use the examiner’s comments on the left to help you consider what you are writing.</a:t>
            </a:r>
          </a:p>
          <a:p>
            <a:pPr algn="ctr"/>
            <a:endParaRPr lang="en-GB" sz="2600" b="1" dirty="0"/>
          </a:p>
          <a:p>
            <a:pPr algn="ctr"/>
            <a:r>
              <a:rPr lang="en-GB" sz="2600" b="1" dirty="0" smtClean="0"/>
              <a:t>Remember, this question is worth 8 marks and is testing you on AO2. Check your Horsforth grid to see where you placed this skill. </a:t>
            </a:r>
          </a:p>
          <a:p>
            <a:pPr algn="ctr"/>
            <a:endParaRPr lang="en-GB" sz="16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WRITE YOUR ANSWER</a:t>
            </a:r>
            <a:endParaRPr lang="en-GB" sz="3600" dirty="0">
              <a:solidFill>
                <a:schemeClr val="bg1"/>
              </a:solidFill>
              <a:latin typeface="Berlin Sans FB" panose="020E0602020502020306" pitchFamily="34" charset="0"/>
            </a:endParaRPr>
          </a:p>
        </p:txBody>
      </p:sp>
      <p:sp>
        <p:nvSpPr>
          <p:cNvPr id="2" name="Rectangle 1"/>
          <p:cNvSpPr/>
          <p:nvPr/>
        </p:nvSpPr>
        <p:spPr>
          <a:xfrm>
            <a:off x="5842000" y="2123268"/>
            <a:ext cx="6117772" cy="1115878"/>
          </a:xfrm>
          <a:prstGeom prst="rect">
            <a:avLst/>
          </a:prstGeom>
          <a:noFill/>
          <a:ln>
            <a:solidFill>
              <a:srgbClr val="FFC000"/>
            </a:solidFill>
          </a:ln>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66184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74352"/>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WRITE YOUR ANSWER</a:t>
            </a:r>
            <a:endParaRPr lang="en-GB" sz="3600" dirty="0">
              <a:solidFill>
                <a:schemeClr val="bg1"/>
              </a:solidFill>
              <a:latin typeface="Berlin Sans FB" panose="020E0602020502020306" pitchFamily="34" charset="0"/>
            </a:endParaRPr>
          </a:p>
        </p:txBody>
      </p:sp>
      <p:sp>
        <p:nvSpPr>
          <p:cNvPr id="5" name="Rectangle 4"/>
          <p:cNvSpPr/>
          <p:nvPr/>
        </p:nvSpPr>
        <p:spPr>
          <a:xfrm>
            <a:off x="123991" y="1051450"/>
            <a:ext cx="11944018" cy="482318"/>
          </a:xfrm>
          <a:prstGeom prst="rect">
            <a:avLst/>
          </a:prstGeom>
          <a:ln>
            <a:solidFill>
              <a:srgbClr val="FFC000"/>
            </a:solidFill>
          </a:ln>
          <a:effectLst>
            <a:glow rad="1016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b="1" dirty="0" smtClean="0"/>
              <a:t>How does the writer use language to describe the birds?</a:t>
            </a:r>
            <a:endParaRPr lang="en-GB" sz="2800" b="1" dirty="0"/>
          </a:p>
        </p:txBody>
      </p:sp>
      <p:sp>
        <p:nvSpPr>
          <p:cNvPr id="6" name="Content Placeholder 2"/>
          <p:cNvSpPr>
            <a:spLocks noGrp="1"/>
          </p:cNvSpPr>
          <p:nvPr>
            <p:ph idx="1"/>
          </p:nvPr>
        </p:nvSpPr>
        <p:spPr>
          <a:xfrm>
            <a:off x="593804" y="1799184"/>
            <a:ext cx="4892596" cy="2976499"/>
          </a:xfrm>
        </p:spPr>
        <p:txBody>
          <a:bodyPr>
            <a:normAutofit fontScale="92500" lnSpcReduction="20000"/>
          </a:bodyPr>
          <a:lstStyle/>
          <a:p>
            <a:pPr marL="0" indent="0" fontAlgn="base">
              <a:buNone/>
            </a:pPr>
            <a:r>
              <a:rPr lang="en-US" b="1" dirty="0" smtClean="0">
                <a:solidFill>
                  <a:schemeClr val="tx1"/>
                </a:solidFill>
              </a:rPr>
              <a:t>Making the process of analysis simpler:</a:t>
            </a:r>
          </a:p>
          <a:p>
            <a:pPr marL="0" indent="0" fontAlgn="base">
              <a:buNone/>
            </a:pPr>
            <a:endParaRPr lang="en-US" b="1" dirty="0"/>
          </a:p>
          <a:p>
            <a:pPr fontAlgn="base"/>
            <a:r>
              <a:rPr lang="en-US" b="1" u="sng" dirty="0" smtClean="0">
                <a:solidFill>
                  <a:srgbClr val="FF0000"/>
                </a:solidFill>
              </a:rPr>
              <a:t>What</a:t>
            </a:r>
            <a:r>
              <a:rPr lang="en-US" b="1" dirty="0">
                <a:solidFill>
                  <a:srgbClr val="FF0000"/>
                </a:solidFill>
              </a:rPr>
              <a:t> is the writer telling us about the </a:t>
            </a:r>
            <a:r>
              <a:rPr lang="en-US" b="1" dirty="0" smtClean="0">
                <a:solidFill>
                  <a:srgbClr val="FF0000"/>
                </a:solidFill>
              </a:rPr>
              <a:t>birds?</a:t>
            </a:r>
            <a:endParaRPr lang="en-US" b="1" dirty="0">
              <a:solidFill>
                <a:srgbClr val="FF0000"/>
              </a:solidFill>
            </a:endParaRPr>
          </a:p>
          <a:p>
            <a:pPr fontAlgn="base"/>
            <a:r>
              <a:rPr lang="en-US" b="1" u="sng" dirty="0">
                <a:solidFill>
                  <a:srgbClr val="FF0000"/>
                </a:solidFill>
              </a:rPr>
              <a:t>How</a:t>
            </a:r>
            <a:r>
              <a:rPr lang="en-US" b="1" dirty="0">
                <a:solidFill>
                  <a:srgbClr val="FF0000"/>
                </a:solidFill>
              </a:rPr>
              <a:t> do they use </a:t>
            </a:r>
            <a:r>
              <a:rPr lang="en-US" b="1" dirty="0" smtClean="0">
                <a:solidFill>
                  <a:srgbClr val="FF0000"/>
                </a:solidFill>
              </a:rPr>
              <a:t>language </a:t>
            </a:r>
            <a:r>
              <a:rPr lang="en-US" b="1" dirty="0">
                <a:solidFill>
                  <a:srgbClr val="FF0000"/>
                </a:solidFill>
              </a:rPr>
              <a:t>to do this?</a:t>
            </a:r>
          </a:p>
          <a:p>
            <a:pPr fontAlgn="base"/>
            <a:r>
              <a:rPr lang="en-US" b="1" u="sng" dirty="0">
                <a:solidFill>
                  <a:srgbClr val="FF0000"/>
                </a:solidFill>
              </a:rPr>
              <a:t>Why</a:t>
            </a:r>
            <a:r>
              <a:rPr lang="en-US" b="1" dirty="0">
                <a:solidFill>
                  <a:srgbClr val="FF0000"/>
                </a:solidFill>
              </a:rPr>
              <a:t> are they doing this?</a:t>
            </a:r>
          </a:p>
          <a:p>
            <a:endParaRPr lang="en-US" sz="3600" dirty="0"/>
          </a:p>
        </p:txBody>
      </p:sp>
      <p:sp>
        <p:nvSpPr>
          <p:cNvPr id="7" name="Content Placeholder 2"/>
          <p:cNvSpPr txBox="1">
            <a:spLocks/>
          </p:cNvSpPr>
          <p:nvPr/>
        </p:nvSpPr>
        <p:spPr>
          <a:xfrm>
            <a:off x="593804" y="5286969"/>
            <a:ext cx="11014363" cy="1126565"/>
          </a:xfrm>
          <a:prstGeom prst="rect">
            <a:avLst/>
          </a:prstGeom>
        </p:spPr>
        <p:txBody>
          <a:bodyPr lIns="0" tIns="0" rIns="0" bIns="0">
            <a:normAutofit fontScale="92500" lnSpcReduction="10000"/>
          </a:bodyPr>
          <a:lstStyle>
            <a:lvl1pPr marL="0" indent="0" algn="l" defTabSz="457200" rtl="0" eaLnBrk="1" latinLnBrk="0" hangingPunct="1">
              <a:spcBef>
                <a:spcPct val="20000"/>
              </a:spcBef>
              <a:buClr>
                <a:schemeClr val="accent6"/>
              </a:buClr>
              <a:buFont typeface="Arial"/>
              <a:buNone/>
              <a:defRPr sz="2800" b="1" kern="1200">
                <a:solidFill>
                  <a:srgbClr val="000000"/>
                </a:solidFill>
                <a:latin typeface="+mn-lt"/>
                <a:ea typeface="+mn-ea"/>
                <a:cs typeface="+mn-cs"/>
              </a:defRPr>
            </a:lvl1pPr>
            <a:lvl2pPr marL="365125" indent="-188913" algn="l" defTabSz="457200" rtl="0" eaLnBrk="1" latinLnBrk="0" hangingPunct="1">
              <a:spcBef>
                <a:spcPct val="20000"/>
              </a:spcBef>
              <a:buClr>
                <a:schemeClr val="accent6"/>
              </a:buClr>
              <a:buFont typeface="Arial"/>
              <a:buChar char="•"/>
              <a:defRPr sz="2000" kern="1200">
                <a:solidFill>
                  <a:srgbClr val="000000"/>
                </a:solidFill>
                <a:latin typeface="+mn-lt"/>
                <a:ea typeface="+mn-ea"/>
                <a:cs typeface="+mn-cs"/>
              </a:defRPr>
            </a:lvl2pPr>
            <a:lvl3pPr marL="541338" indent="-176213" algn="l" defTabSz="457200" rtl="0" eaLnBrk="1" latinLnBrk="0" hangingPunct="1">
              <a:spcBef>
                <a:spcPct val="20000"/>
              </a:spcBef>
              <a:buClr>
                <a:schemeClr val="accent6"/>
              </a:buClr>
              <a:buFont typeface="Arial"/>
              <a:buChar char="•"/>
              <a:defRPr sz="2000" kern="1200">
                <a:solidFill>
                  <a:srgbClr val="000000"/>
                </a:solidFill>
                <a:latin typeface="+mn-lt"/>
                <a:ea typeface="+mn-ea"/>
                <a:cs typeface="+mn-cs"/>
              </a:defRPr>
            </a:lvl3pPr>
            <a:lvl4pPr marL="715963" indent="-174625" algn="l" defTabSz="457200" rtl="0" eaLnBrk="1" latinLnBrk="0" hangingPunct="1">
              <a:spcBef>
                <a:spcPct val="20000"/>
              </a:spcBef>
              <a:buClr>
                <a:schemeClr val="accent6"/>
              </a:buClr>
              <a:buFont typeface="Arial"/>
              <a:buChar char="•"/>
              <a:defRPr sz="2000" kern="1200">
                <a:solidFill>
                  <a:srgbClr val="000000"/>
                </a:solidFill>
                <a:latin typeface="+mn-lt"/>
                <a:ea typeface="+mn-ea"/>
                <a:cs typeface="+mn-cs"/>
              </a:defRPr>
            </a:lvl4pPr>
            <a:lvl5pPr marL="892175" indent="-176213" algn="l" defTabSz="457200" rtl="0" eaLnBrk="1" latinLnBrk="0" hangingPunct="1">
              <a:spcBef>
                <a:spcPct val="20000"/>
              </a:spcBef>
              <a:buClr>
                <a:schemeClr val="accent6"/>
              </a:buClr>
              <a:buFont typeface="Arial"/>
              <a:buChar char="•"/>
              <a:defRPr sz="2000" kern="1200">
                <a:solidFill>
                  <a:srgbClr val="000000"/>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en-US" dirty="0" smtClean="0"/>
              <a:t>These 3 questions will help you think an explore the BIG ideas. They cover the basic assessment objectives. If you are answering these questions, you are hitting the assessment objectives. </a:t>
            </a:r>
            <a:endParaRPr lang="en-US" sz="3600" dirty="0"/>
          </a:p>
        </p:txBody>
      </p:sp>
      <p:sp>
        <p:nvSpPr>
          <p:cNvPr id="8" name="Rectangle 7"/>
          <p:cNvSpPr/>
          <p:nvPr/>
        </p:nvSpPr>
        <p:spPr>
          <a:xfrm>
            <a:off x="5827363" y="1799184"/>
            <a:ext cx="6116660" cy="3785652"/>
          </a:xfrm>
          <a:prstGeom prst="rect">
            <a:avLst/>
          </a:prstGeom>
        </p:spPr>
        <p:txBody>
          <a:bodyPr wrap="square">
            <a:spAutoFit/>
          </a:bodyPr>
          <a:lstStyle/>
          <a:p>
            <a:pPr algn="just" fontAlgn="base"/>
            <a:r>
              <a:rPr lang="en-US" sz="2000" b="1" dirty="0" smtClean="0"/>
              <a:t>Layer up from the basic questions:</a:t>
            </a:r>
          </a:p>
          <a:p>
            <a:pPr algn="just" fontAlgn="base"/>
            <a:endParaRPr lang="en-US" sz="2000" b="1" dirty="0" smtClean="0"/>
          </a:p>
          <a:p>
            <a:pPr algn="just" fontAlgn="base"/>
            <a:r>
              <a:rPr lang="en-US" sz="2000" b="1" u="sng" dirty="0" smtClean="0">
                <a:solidFill>
                  <a:srgbClr val="FF0000"/>
                </a:solidFill>
              </a:rPr>
              <a:t>What</a:t>
            </a:r>
            <a:r>
              <a:rPr lang="en-US" sz="2000" b="1" dirty="0" smtClean="0">
                <a:solidFill>
                  <a:srgbClr val="FF0000"/>
                </a:solidFill>
              </a:rPr>
              <a:t> does the writer want us to feel as a reader?</a:t>
            </a:r>
          </a:p>
          <a:p>
            <a:pPr algn="just" fontAlgn="base"/>
            <a:r>
              <a:rPr lang="en-US" sz="2000" b="1" u="sng" dirty="0" smtClean="0">
                <a:solidFill>
                  <a:srgbClr val="FF0000"/>
                </a:solidFill>
              </a:rPr>
              <a:t>How</a:t>
            </a:r>
            <a:r>
              <a:rPr lang="en-US" sz="2000" b="1" dirty="0" smtClean="0">
                <a:solidFill>
                  <a:srgbClr val="FF0000"/>
                </a:solidFill>
              </a:rPr>
              <a:t> does the writer use key words to show this?</a:t>
            </a:r>
          </a:p>
          <a:p>
            <a:pPr algn="just" fontAlgn="base"/>
            <a:r>
              <a:rPr lang="en-US" sz="2000" b="1" u="sng" dirty="0" smtClean="0">
                <a:solidFill>
                  <a:srgbClr val="FF0000"/>
                </a:solidFill>
              </a:rPr>
              <a:t>How</a:t>
            </a:r>
            <a:r>
              <a:rPr lang="en-US" sz="2000" b="1" dirty="0" smtClean="0">
                <a:solidFill>
                  <a:srgbClr val="FF0000"/>
                </a:solidFill>
              </a:rPr>
              <a:t> does it tell us something about a time that a text was written in?</a:t>
            </a:r>
          </a:p>
          <a:p>
            <a:pPr algn="just" fontAlgn="base"/>
            <a:r>
              <a:rPr lang="en-US" sz="2000" b="1" u="sng" dirty="0" smtClean="0">
                <a:solidFill>
                  <a:srgbClr val="FF0000"/>
                </a:solidFill>
              </a:rPr>
              <a:t>Why </a:t>
            </a:r>
            <a:r>
              <a:rPr lang="en-US" sz="2000" b="1" dirty="0" smtClean="0">
                <a:solidFill>
                  <a:srgbClr val="FF0000"/>
                </a:solidFill>
              </a:rPr>
              <a:t>have they chosen that language over other language?</a:t>
            </a:r>
          </a:p>
          <a:p>
            <a:pPr algn="just" fontAlgn="base"/>
            <a:r>
              <a:rPr lang="en-US" sz="2000" b="1" u="sng" dirty="0" smtClean="0">
                <a:solidFill>
                  <a:srgbClr val="FF0000"/>
                </a:solidFill>
              </a:rPr>
              <a:t>Why </a:t>
            </a:r>
            <a:r>
              <a:rPr lang="en-US" sz="2000" b="1" dirty="0" smtClean="0">
                <a:solidFill>
                  <a:srgbClr val="FF0000"/>
                </a:solidFill>
              </a:rPr>
              <a:t>might they want us to interpret it in different ways?</a:t>
            </a:r>
          </a:p>
          <a:p>
            <a:pPr algn="just" fontAlgn="base"/>
            <a:endParaRPr lang="en-US" sz="2000" b="1" dirty="0">
              <a:solidFill>
                <a:srgbClr val="FF0000"/>
              </a:solidFill>
            </a:endParaRPr>
          </a:p>
          <a:p>
            <a:pPr algn="ctr" fontAlgn="base"/>
            <a:endParaRPr lang="en-US" sz="2000" b="1" dirty="0"/>
          </a:p>
        </p:txBody>
      </p:sp>
    </p:spTree>
    <p:extLst>
      <p:ext uri="{BB962C8B-B14F-4D97-AF65-F5344CB8AC3E}">
        <p14:creationId xmlns:p14="http://schemas.microsoft.com/office/powerpoint/2010/main" val="3070282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42000" y="1071801"/>
            <a:ext cx="6117772" cy="2339102"/>
          </a:xfrm>
          <a:prstGeom prst="rect">
            <a:avLst/>
          </a:prstGeom>
          <a:noFill/>
          <a:ln>
            <a:solidFill>
              <a:schemeClr val="bg1"/>
            </a:solidFill>
          </a:ln>
        </p:spPr>
        <p:txBody>
          <a:bodyPr wrap="square" rtlCol="0">
            <a:spAutoFit/>
          </a:bodyPr>
          <a:lstStyle/>
          <a:p>
            <a:pPr algn="ctr"/>
            <a:r>
              <a:rPr lang="en-GB" sz="2600" b="1" dirty="0" smtClean="0"/>
              <a:t>Just like with the examples, mark your answer using the examiner comments on your left.</a:t>
            </a:r>
          </a:p>
          <a:p>
            <a:pPr algn="ctr"/>
            <a:endParaRPr lang="en-GB" sz="2600" b="1" dirty="0"/>
          </a:p>
          <a:p>
            <a:pPr algn="ctr"/>
            <a:r>
              <a:rPr lang="en-GB" sz="2600" b="1" dirty="0" smtClean="0"/>
              <a:t>Annotate in a different colour.</a:t>
            </a:r>
            <a:endParaRPr lang="en-GB" sz="2600" b="1" dirty="0"/>
          </a:p>
          <a:p>
            <a:pPr algn="ctr"/>
            <a:endParaRPr lang="en-GB" sz="1600" dirty="0" smtClean="0"/>
          </a:p>
        </p:txBody>
      </p:sp>
      <p:sp>
        <p:nvSpPr>
          <p:cNvPr id="5" name="TextBox 4"/>
          <p:cNvSpPr txBox="1"/>
          <p:nvPr/>
        </p:nvSpPr>
        <p:spPr>
          <a:xfrm>
            <a:off x="5842000" y="3767376"/>
            <a:ext cx="6117772" cy="2339102"/>
          </a:xfrm>
          <a:prstGeom prst="rect">
            <a:avLst/>
          </a:prstGeom>
          <a:noFill/>
          <a:ln>
            <a:solidFill>
              <a:schemeClr val="bg1"/>
            </a:solidFill>
          </a:ln>
        </p:spPr>
        <p:txBody>
          <a:bodyPr wrap="square" rtlCol="0">
            <a:spAutoFit/>
          </a:bodyPr>
          <a:lstStyle/>
          <a:p>
            <a:pPr algn="ctr"/>
            <a:r>
              <a:rPr lang="en-GB" sz="2600" b="1" dirty="0" smtClean="0"/>
              <a:t>Swap your answer with a partner and check they agree. Feel free to make further annotations on your partner’s work and if you disagree, write a quick note to explain why!</a:t>
            </a:r>
            <a:endParaRPr lang="en-GB" sz="2600" b="1" dirty="0"/>
          </a:p>
          <a:p>
            <a:pPr algn="ctr"/>
            <a:endParaRPr lang="en-GB" sz="1600" dirty="0" smtClean="0"/>
          </a:p>
        </p:txBody>
      </p:sp>
      <p:sp>
        <p:nvSpPr>
          <p:cNvPr id="8" name="Rectangle 7"/>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MARK AN ANSWER</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280775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1737" t="24169" r="22839" b="9585"/>
          <a:stretch/>
        </p:blipFill>
        <p:spPr>
          <a:xfrm>
            <a:off x="150221" y="1193370"/>
            <a:ext cx="8094878" cy="5439906"/>
          </a:xfrm>
          <a:prstGeom prst="rect">
            <a:avLst/>
          </a:prstGeom>
          <a:ln w="19050">
            <a:solidFill>
              <a:schemeClr val="tx1"/>
            </a:solidFill>
          </a:ln>
        </p:spPr>
      </p:pic>
      <p:sp>
        <p:nvSpPr>
          <p:cNvPr id="5" name="Rectangle 4"/>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TO FINISH: ENGLISH REVISION HORSFORTH GRID</a:t>
            </a:r>
            <a:endParaRPr lang="en-GB" sz="3600" dirty="0">
              <a:solidFill>
                <a:schemeClr val="bg1"/>
              </a:solidFill>
              <a:latin typeface="Berlin Sans FB" panose="020E0602020502020306" pitchFamily="34" charset="0"/>
            </a:endParaRPr>
          </a:p>
        </p:txBody>
      </p:sp>
      <p:sp>
        <p:nvSpPr>
          <p:cNvPr id="6" name="Rectangle 5"/>
          <p:cNvSpPr/>
          <p:nvPr/>
        </p:nvSpPr>
        <p:spPr>
          <a:xfrm>
            <a:off x="8245099" y="1193370"/>
            <a:ext cx="3795709" cy="5262979"/>
          </a:xfrm>
          <a:prstGeom prst="rect">
            <a:avLst/>
          </a:prstGeom>
        </p:spPr>
        <p:txBody>
          <a:bodyPr wrap="square">
            <a:spAutoFit/>
          </a:bodyPr>
          <a:lstStyle/>
          <a:p>
            <a:pPr algn="ctr"/>
            <a:r>
              <a:rPr lang="en-GB" sz="2400" b="1" dirty="0" smtClean="0"/>
              <a:t>Look back at your Horsforth Grid audit of Language skills.</a:t>
            </a:r>
          </a:p>
          <a:p>
            <a:pPr algn="ctr"/>
            <a:endParaRPr lang="en-GB" sz="2400" b="1" dirty="0"/>
          </a:p>
          <a:p>
            <a:pPr algn="ctr"/>
            <a:r>
              <a:rPr lang="en-GB" sz="2400" b="1" dirty="0" smtClean="0"/>
              <a:t>Consider where you originally placed AO1 and AO2. Is your skill set still in the same location or would you move it?</a:t>
            </a:r>
            <a:endParaRPr lang="en-GB" sz="2400" b="1" dirty="0"/>
          </a:p>
          <a:p>
            <a:pPr algn="ctr"/>
            <a:endParaRPr lang="en-GB" sz="2400" b="1" dirty="0"/>
          </a:p>
          <a:p>
            <a:pPr algn="ctr"/>
            <a:r>
              <a:rPr lang="en-GB" sz="2400" b="1" dirty="0" smtClean="0"/>
              <a:t>If you are still struggling with analysis, how are YOU going to revise and improve?</a:t>
            </a:r>
            <a:endParaRPr lang="en-GB" sz="2400" b="1" dirty="0"/>
          </a:p>
        </p:txBody>
      </p:sp>
    </p:spTree>
    <p:extLst>
      <p:ext uri="{BB962C8B-B14F-4D97-AF65-F5344CB8AC3E}">
        <p14:creationId xmlns:p14="http://schemas.microsoft.com/office/powerpoint/2010/main" val="1696309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flock of birds"/>
          <p:cNvPicPr>
            <a:picLocks noChangeAspect="1" noChangeArrowheads="1"/>
          </p:cNvPicPr>
          <p:nvPr/>
        </p:nvPicPr>
        <p:blipFill rotWithShape="1">
          <a:blip r:embed="rId2">
            <a:extLst>
              <a:ext uri="{28A0092B-C50C-407E-A947-70E740481C1C}">
                <a14:useLocalDpi xmlns:a14="http://schemas.microsoft.com/office/drawing/2010/main" val="0"/>
              </a:ext>
            </a:extLst>
          </a:blip>
          <a:srcRect b="8745"/>
          <a:stretch/>
        </p:blipFill>
        <p:spPr bwMode="auto">
          <a:xfrm>
            <a:off x="185980" y="681925"/>
            <a:ext cx="6007106" cy="5920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7014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RESOURCES</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983391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p>
          <a:p>
            <a:endParaRPr lang="en-GB" sz="1600" dirty="0" smtClean="0"/>
          </a:p>
        </p:txBody>
      </p:sp>
      <p:sp>
        <p:nvSpPr>
          <p:cNvPr id="7" name="TextBox 6"/>
          <p:cNvSpPr txBox="1"/>
          <p:nvPr/>
        </p:nvSpPr>
        <p:spPr>
          <a:xfrm>
            <a:off x="5856514" y="1141258"/>
            <a:ext cx="6117772" cy="5447645"/>
          </a:xfrm>
          <a:prstGeom prst="rect">
            <a:avLst/>
          </a:prstGeom>
          <a:noFill/>
          <a:ln>
            <a:solidFill>
              <a:schemeClr val="tx1"/>
            </a:solidFill>
          </a:ln>
        </p:spPr>
        <p:txBody>
          <a:bodyPr wrap="square" rtlCol="0">
            <a:spAutoFit/>
          </a:bodyPr>
          <a:lstStyle/>
          <a:p>
            <a:pPr algn="ctr"/>
            <a:endParaRPr lang="en-GB" sz="2600" b="1" dirty="0" smtClean="0"/>
          </a:p>
          <a:p>
            <a:pPr algn="ctr"/>
            <a:endParaRPr lang="en-GB" sz="3200" b="1" dirty="0" smtClean="0"/>
          </a:p>
          <a:p>
            <a:pPr algn="ctr"/>
            <a:endParaRPr lang="en-GB" sz="3200" b="1" dirty="0"/>
          </a:p>
          <a:p>
            <a:pPr algn="ctr"/>
            <a:r>
              <a:rPr lang="en-GB" sz="4000" b="1" dirty="0" smtClean="0"/>
              <a:t>Candidate’s answer will appear here on the examiner’s marking screen.</a:t>
            </a:r>
            <a:endParaRPr lang="en-GB" sz="4000" b="1" dirty="0"/>
          </a:p>
          <a:p>
            <a:pPr algn="ctr"/>
            <a:endParaRPr lang="en-GB" sz="3200" b="1" dirty="0"/>
          </a:p>
          <a:p>
            <a:pPr algn="ctr"/>
            <a:endParaRPr lang="en-GB" sz="3200" b="1" dirty="0" smtClean="0"/>
          </a:p>
          <a:p>
            <a:pPr algn="ctr"/>
            <a:endParaRPr lang="en-GB" sz="3200" b="1" dirty="0" smtClean="0"/>
          </a:p>
          <a:p>
            <a:pPr algn="ctr"/>
            <a:endParaRPr lang="en-GB" sz="2600" b="1" dirty="0"/>
          </a:p>
          <a:p>
            <a:pPr algn="ctr"/>
            <a:endParaRPr lang="en-GB" sz="1600" dirty="0" smtClean="0"/>
          </a:p>
        </p:txBody>
      </p:sp>
      <p:sp>
        <p:nvSpPr>
          <p:cNvPr id="5" name="Rectangle 4"/>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WHAT THE EXAMINER WILL SEE</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3352396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933711" y="1562966"/>
            <a:ext cx="6075335" cy="3693319"/>
          </a:xfrm>
          <a:prstGeom prst="rect">
            <a:avLst/>
          </a:prstGeom>
          <a:noFill/>
          <a:ln w="28575">
            <a:solidFill>
              <a:schemeClr val="tx1"/>
            </a:solidFill>
          </a:ln>
        </p:spPr>
        <p:txBody>
          <a:bodyPr wrap="square" rtlCol="0">
            <a:spAutoFit/>
          </a:bodyPr>
          <a:lstStyle/>
          <a:p>
            <a:r>
              <a:rPr lang="en-GB" b="1" dirty="0"/>
              <a:t>Great flocks of them came to the peninsula, restless, uneasy, spending themselves in motion; now wheeling, circling in the sky, now settling to feed on the rich, new-turned soil; but even when they fed, it was as though they did so without hunger, without desire. Restlessness drove them to the skies again</a:t>
            </a:r>
            <a:r>
              <a:rPr lang="en-GB" b="1" dirty="0" smtClean="0"/>
              <a:t>.</a:t>
            </a:r>
          </a:p>
          <a:p>
            <a:endParaRPr lang="en-GB" b="1" dirty="0"/>
          </a:p>
          <a:p>
            <a:r>
              <a:rPr lang="en-GB" b="1" dirty="0"/>
              <a:t>Black and white, jackdaw and gull, mingled in strange partnership, seeking some sort of liberation, never satisfied, never still. Flocks of starlings, rustling like silk, flew to fresh pasture, driven by the same necessity of movement, and the smaller birds, the finches and the larks, scattered from tree to hedge as if compelled.</a:t>
            </a:r>
          </a:p>
        </p:txBody>
      </p:sp>
      <p:sp>
        <p:nvSpPr>
          <p:cNvPr id="5" name="TextBox 4"/>
          <p:cNvSpPr txBox="1"/>
          <p:nvPr/>
        </p:nvSpPr>
        <p:spPr>
          <a:xfrm rot="16200000">
            <a:off x="2984777" y="1562965"/>
            <a:ext cx="6075335" cy="3693319"/>
          </a:xfrm>
          <a:prstGeom prst="rect">
            <a:avLst/>
          </a:prstGeom>
          <a:noFill/>
          <a:ln w="28575">
            <a:solidFill>
              <a:schemeClr val="tx1"/>
            </a:solidFill>
          </a:ln>
        </p:spPr>
        <p:txBody>
          <a:bodyPr wrap="square" rtlCol="0">
            <a:spAutoFit/>
          </a:bodyPr>
          <a:lstStyle/>
          <a:p>
            <a:r>
              <a:rPr lang="en-GB" b="1" dirty="0"/>
              <a:t>Great flocks of them came to the peninsula, restless, uneasy, spending themselves in motion; now wheeling, circling in the sky, now settling to feed on the rich, new-turned soil; but even when they fed, it was as though they did so without hunger, without desire. Restlessness drove them to the skies again</a:t>
            </a:r>
            <a:r>
              <a:rPr lang="en-GB" b="1" dirty="0" smtClean="0"/>
              <a:t>.</a:t>
            </a:r>
          </a:p>
          <a:p>
            <a:endParaRPr lang="en-GB" b="1" dirty="0"/>
          </a:p>
          <a:p>
            <a:r>
              <a:rPr lang="en-GB" b="1" dirty="0"/>
              <a:t>Black and white, jackdaw and gull, mingled in strange partnership, seeking some sort of liberation, never satisfied, never still. Flocks of starlings, rustling like silk, flew to fresh pasture, driven by the same necessity of movement, and the smaller birds, the finches and the larks, scattered from tree to hedge as if compelled.</a:t>
            </a:r>
          </a:p>
        </p:txBody>
      </p:sp>
      <p:sp>
        <p:nvSpPr>
          <p:cNvPr id="6" name="TextBox 5"/>
          <p:cNvSpPr txBox="1"/>
          <p:nvPr/>
        </p:nvSpPr>
        <p:spPr>
          <a:xfrm rot="16200000">
            <a:off x="6903263" y="1562965"/>
            <a:ext cx="6075335" cy="3693319"/>
          </a:xfrm>
          <a:prstGeom prst="rect">
            <a:avLst/>
          </a:prstGeom>
          <a:noFill/>
          <a:ln w="28575">
            <a:solidFill>
              <a:schemeClr val="tx1"/>
            </a:solidFill>
          </a:ln>
        </p:spPr>
        <p:txBody>
          <a:bodyPr wrap="square" rtlCol="0">
            <a:spAutoFit/>
          </a:bodyPr>
          <a:lstStyle/>
          <a:p>
            <a:r>
              <a:rPr lang="en-GB" b="1" dirty="0"/>
              <a:t>Great flocks of them came to the peninsula, restless, uneasy, spending themselves in motion; now wheeling, circling in the sky, now settling to feed on the rich, new-turned soil; but even when they fed, it was as though they did so without hunger, without desire. Restlessness drove them to the skies again</a:t>
            </a:r>
            <a:r>
              <a:rPr lang="en-GB" b="1" dirty="0" smtClean="0"/>
              <a:t>.</a:t>
            </a:r>
          </a:p>
          <a:p>
            <a:endParaRPr lang="en-GB" b="1" dirty="0"/>
          </a:p>
          <a:p>
            <a:r>
              <a:rPr lang="en-GB" b="1" dirty="0"/>
              <a:t>Black and white, jackdaw and gull, mingled in strange partnership, seeking some sort of liberation, never satisfied, never still. Flocks of starlings, rustling like silk, flew to fresh pasture, driven by the same necessity of movement, and the smaller birds, the finches and the larks, scattered from tree to hedge as if compelled.</a:t>
            </a:r>
          </a:p>
        </p:txBody>
      </p:sp>
    </p:spTree>
    <p:extLst>
      <p:ext uri="{BB962C8B-B14F-4D97-AF65-F5344CB8AC3E}">
        <p14:creationId xmlns:p14="http://schemas.microsoft.com/office/powerpoint/2010/main" val="2931560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088" y="815793"/>
            <a:ext cx="5378773" cy="5633530"/>
          </a:xfrm>
          <a:prstGeom prst="rect">
            <a:avLst/>
          </a:prstGeom>
          <a:noFill/>
          <a:ln>
            <a:solidFill>
              <a:schemeClr val="tx1"/>
            </a:solidFill>
          </a:ln>
        </p:spPr>
        <p:txBody>
          <a:bodyPr wrap="square" rtlCol="0">
            <a:spAutoFit/>
          </a:bodyPr>
          <a:lstStyle/>
          <a:p>
            <a:pPr algn="just">
              <a:lnSpc>
                <a:spcPct val="200000"/>
              </a:lnSpc>
            </a:pPr>
            <a:r>
              <a:rPr lang="en-GB" sz="1400" dirty="0" smtClean="0"/>
              <a:t>The writer describes the birds as arriving in ‘great flocks’, saying the are both ‘restless’ and ‘uneasy.’ The use of these adjectives creates a sense of foreboding, as if the birds themselves are waiting for something dark and sinister to occur. This juxtaposes the stereotypical image of birds as carefree creatures that soar through the air, an image du </a:t>
            </a:r>
            <a:r>
              <a:rPr lang="en-GB" sz="1400" dirty="0" err="1" smtClean="0"/>
              <a:t>Maurier</a:t>
            </a:r>
            <a:r>
              <a:rPr lang="en-GB" sz="1400" dirty="0" smtClean="0"/>
              <a:t> herself references with the simile ‘starlings, rustling like silk.’ The noun ‘silk’ connotes softness and delicacy, presenting these birds as anything but a threat. Silk itself can ripple, much like the movements of flocks of birds, a beautiful image now tainted by the fact they are ‘restless.’ Du </a:t>
            </a:r>
            <a:r>
              <a:rPr lang="en-GB" sz="1400" dirty="0" err="1" smtClean="0"/>
              <a:t>Maurier</a:t>
            </a:r>
            <a:r>
              <a:rPr lang="en-GB" sz="1400" dirty="0" smtClean="0"/>
              <a:t> may be doing this to make her readers feel uncertain of what these birds will do; indeed their movements seen unpredictable through du </a:t>
            </a:r>
            <a:r>
              <a:rPr lang="en-GB" sz="1400" dirty="0" err="1" smtClean="0"/>
              <a:t>Maurier’s</a:t>
            </a:r>
            <a:r>
              <a:rPr lang="en-GB" sz="1400" dirty="0" smtClean="0"/>
              <a:t> constant repetition of the adverb ‘now’, implying the birds are everywhere at once.</a:t>
            </a:r>
          </a:p>
        </p:txBody>
      </p:sp>
      <p:sp>
        <p:nvSpPr>
          <p:cNvPr id="5" name="TextBox 4"/>
          <p:cNvSpPr txBox="1"/>
          <p:nvPr/>
        </p:nvSpPr>
        <p:spPr>
          <a:xfrm>
            <a:off x="6044339" y="815793"/>
            <a:ext cx="5811426" cy="5633530"/>
          </a:xfrm>
          <a:prstGeom prst="rect">
            <a:avLst/>
          </a:prstGeom>
          <a:noFill/>
          <a:ln>
            <a:solidFill>
              <a:schemeClr val="tx1"/>
            </a:solidFill>
          </a:ln>
        </p:spPr>
        <p:txBody>
          <a:bodyPr wrap="square" rtlCol="0">
            <a:spAutoFit/>
          </a:bodyPr>
          <a:lstStyle/>
          <a:p>
            <a:pPr algn="just">
              <a:lnSpc>
                <a:spcPct val="200000"/>
              </a:lnSpc>
            </a:pPr>
            <a:r>
              <a:rPr lang="en-GB" sz="1400" dirty="0" smtClean="0"/>
              <a:t>The writer describes the birds as arriving in ‘great flocks’ which shows there are a lot of them. She also says they are ‘restless’ and ‘uneasy’ which means that something has probably disturbed them or maybe even angered them as they are not calm and peaceful. The writer then creates a striking image of ‘black and white’ birds flying together, ‘mingled in strange partnership, seeking some sort of liberation.’ This is an odd image. ‘Liberation’ suggests freedom and escape, yet the verb ‘seeking’ implies that the birds do not think they are free despite the fact that nothing is keeping them restrained. Perhaps this is the source of their restlessness but this creates a sense of unease because nothing is keeping them imprisoned. The repetition of the adverb ‘never’ shows how the birds are desperate to keep moving; perhaps they are afraid of keeping still.</a:t>
            </a:r>
          </a:p>
          <a:p>
            <a:pPr algn="just">
              <a:lnSpc>
                <a:spcPct val="200000"/>
              </a:lnSpc>
            </a:pPr>
            <a:r>
              <a:rPr lang="en-GB" sz="1400" dirty="0" smtClean="0"/>
              <a:t> </a:t>
            </a:r>
          </a:p>
        </p:txBody>
      </p:sp>
      <p:sp>
        <p:nvSpPr>
          <p:cNvPr id="6" name="TextBox 5"/>
          <p:cNvSpPr txBox="1"/>
          <p:nvPr/>
        </p:nvSpPr>
        <p:spPr>
          <a:xfrm>
            <a:off x="464088" y="294468"/>
            <a:ext cx="11391677" cy="369332"/>
          </a:xfrm>
          <a:prstGeom prst="rect">
            <a:avLst/>
          </a:prstGeom>
          <a:noFill/>
        </p:spPr>
        <p:txBody>
          <a:bodyPr wrap="square" rtlCol="0">
            <a:spAutoFit/>
          </a:bodyPr>
          <a:lstStyle/>
          <a:p>
            <a:r>
              <a:rPr lang="en-GB" b="1" dirty="0" smtClean="0"/>
              <a:t>Candidate 1: Level ______				  Candidate 2: Level ______</a:t>
            </a:r>
            <a:endParaRPr lang="en-GB" b="1" dirty="0"/>
          </a:p>
        </p:txBody>
      </p:sp>
    </p:spTree>
    <p:extLst>
      <p:ext uri="{BB962C8B-B14F-4D97-AF65-F5344CB8AC3E}">
        <p14:creationId xmlns:p14="http://schemas.microsoft.com/office/powerpoint/2010/main" val="1794435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93" y="816231"/>
            <a:ext cx="5684258"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says the birds are ‘restless’ and ‘uneasy’ which shows that they cannot keep still because the are ‘uneasy’. They keep on ‘wheeling’ and ‘circling’ the sky which shows they are flying around. They are all mixed up together because all the jackdaws and the gulls are flying around together. It also says the ‘birds’ are ‘scattered.’ This is an adjective. There are lots of birds here which can be quite scary. The colours of the birds are also described as being ‘black and white’. The writer also talks about ‘smaller birds’ which shows they are different sizes. The birds are probably quite loud if there are lots of them flying around together which shows how noisy the can be. The writer says they are ‘never still’ which shows they never stop flying around.</a:t>
            </a:r>
          </a:p>
          <a:p>
            <a:pPr algn="just">
              <a:lnSpc>
                <a:spcPct val="200000"/>
              </a:lnSpc>
            </a:pPr>
            <a:endParaRPr lang="en-GB" sz="1500" dirty="0" smtClean="0"/>
          </a:p>
        </p:txBody>
      </p:sp>
      <p:sp>
        <p:nvSpPr>
          <p:cNvPr id="5" name="TextBox 4"/>
          <p:cNvSpPr txBox="1"/>
          <p:nvPr/>
        </p:nvSpPr>
        <p:spPr>
          <a:xfrm>
            <a:off x="6121831" y="816231"/>
            <a:ext cx="5826924"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describes the birds using the adjectives ‘restless’ and ‘uneasy’ which shows that something is bothering the birds. Usually birds are carefree and can fly away from danger but they so not fly away here so they remain ‘uneasy’. The verbs ‘wheeling’ and ‘circling’ shows how the birds can fly around freely and easily. The writer repeats the word ‘now’ to show how the birds are everywhere else. This is seen in the quotation ‘now wheeling, circling in the sky, now settling to feed on the rich, new-turned soil.’ It is like the birds cannot keep still. The birds are described as moving in ‘great flocks’ which shows how many of them there are. It means they could all be dangerous together. The adjective ‘great’ shows that maybe the sight of them is very impressive because if something is ‘great’ it is usually positive and exciting to look at. </a:t>
            </a:r>
          </a:p>
        </p:txBody>
      </p:sp>
      <p:sp>
        <p:nvSpPr>
          <p:cNvPr id="6" name="TextBox 5"/>
          <p:cNvSpPr txBox="1"/>
          <p:nvPr/>
        </p:nvSpPr>
        <p:spPr>
          <a:xfrm>
            <a:off x="464088" y="294468"/>
            <a:ext cx="11391677" cy="369332"/>
          </a:xfrm>
          <a:prstGeom prst="rect">
            <a:avLst/>
          </a:prstGeom>
          <a:noFill/>
        </p:spPr>
        <p:txBody>
          <a:bodyPr wrap="square" rtlCol="0">
            <a:spAutoFit/>
          </a:bodyPr>
          <a:lstStyle/>
          <a:p>
            <a:r>
              <a:rPr lang="en-GB" b="1" dirty="0" smtClean="0"/>
              <a:t>Candidate 3: Level ______				  Candidate 4: Level ______</a:t>
            </a:r>
            <a:endParaRPr lang="en-GB" b="1" dirty="0"/>
          </a:p>
        </p:txBody>
      </p:sp>
    </p:spTree>
    <p:extLst>
      <p:ext uri="{BB962C8B-B14F-4D97-AF65-F5344CB8AC3E}">
        <p14:creationId xmlns:p14="http://schemas.microsoft.com/office/powerpoint/2010/main" val="1555444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56514" y="1141258"/>
            <a:ext cx="6117772" cy="5539978"/>
          </a:xfrm>
          <a:prstGeom prst="rect">
            <a:avLst/>
          </a:prstGeom>
          <a:noFill/>
          <a:ln>
            <a:solidFill>
              <a:schemeClr val="tx1"/>
            </a:solidFill>
          </a:ln>
        </p:spPr>
        <p:txBody>
          <a:bodyPr wrap="square" rtlCol="0">
            <a:spAutoFit/>
          </a:bodyPr>
          <a:lstStyle/>
          <a:p>
            <a:pPr algn="ctr"/>
            <a:r>
              <a:rPr lang="en-GB" sz="2600" b="1" dirty="0" smtClean="0"/>
              <a:t>The examiner will see the candidate’s answer to the right of these comments.</a:t>
            </a:r>
          </a:p>
          <a:p>
            <a:pPr algn="ctr"/>
            <a:endParaRPr lang="en-GB" sz="2600" b="1" dirty="0"/>
          </a:p>
          <a:p>
            <a:pPr algn="ctr"/>
            <a:r>
              <a:rPr lang="en-GB" sz="2600" b="1" dirty="0" smtClean="0"/>
              <a:t>The examiner will then click and drag these comments onto your answer to show where you have met the criteria. </a:t>
            </a:r>
          </a:p>
          <a:p>
            <a:pPr algn="ctr"/>
            <a:endParaRPr lang="en-GB" sz="2600" b="1" dirty="0"/>
          </a:p>
          <a:p>
            <a:pPr algn="ctr"/>
            <a:r>
              <a:rPr lang="en-GB" sz="2600" b="1" dirty="0" smtClean="0"/>
              <a:t>This means that part of your answer could contain a L1 comment but also a L4 comment. This means that if part of your answer is L4 but the rest is L1, you will receive a mark in the L4 section of the mark scheme.</a:t>
            </a:r>
          </a:p>
          <a:p>
            <a:pPr algn="ctr"/>
            <a:endParaRPr lang="en-GB" sz="1600" dirty="0" smtClean="0"/>
          </a:p>
        </p:txBody>
      </p:sp>
      <p:cxnSp>
        <p:nvCxnSpPr>
          <p:cNvPr id="9" name="Straight Arrow Connector 8"/>
          <p:cNvCxnSpPr/>
          <p:nvPr/>
        </p:nvCxnSpPr>
        <p:spPr>
          <a:xfrm flipH="1">
            <a:off x="4325257" y="1669144"/>
            <a:ext cx="1770744" cy="15965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 name="Rectangle 7"/>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WHAT THE EXAMINER WILL SEE</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2113436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42000" y="1141258"/>
            <a:ext cx="6117772" cy="1938992"/>
          </a:xfrm>
          <a:prstGeom prst="rect">
            <a:avLst/>
          </a:prstGeom>
          <a:noFill/>
          <a:ln>
            <a:solidFill>
              <a:schemeClr val="bg1"/>
            </a:solidFill>
          </a:ln>
        </p:spPr>
        <p:txBody>
          <a:bodyPr wrap="square" rtlCol="0">
            <a:spAutoFit/>
          </a:bodyPr>
          <a:lstStyle/>
          <a:p>
            <a:pPr algn="ctr"/>
            <a:r>
              <a:rPr lang="en-GB" sz="2600" b="1" dirty="0" smtClean="0"/>
              <a:t>Annotate the following answers with the comments on the left. See if you can identify the highest level the answer achieves and where it achieves it.</a:t>
            </a:r>
          </a:p>
          <a:p>
            <a:pPr algn="ctr"/>
            <a:endParaRPr lang="en-GB" sz="16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MARK THE FOLLOWING ANSWERS</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1912140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42000" y="1141258"/>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describes the birds as arriving in ‘great flocks’, saying the are both ‘restless’ and ‘uneasy.’ The use of these adjectives creates a sense of foreboding, as if the birds themselves are waiting for something dark and sinister to occur. This juxtaposes the stereotypical image of birds as carefree creatures that soar through the air, an image du </a:t>
            </a:r>
            <a:r>
              <a:rPr lang="en-GB" sz="1500" dirty="0" err="1" smtClean="0"/>
              <a:t>Maurier</a:t>
            </a:r>
            <a:r>
              <a:rPr lang="en-GB" sz="1500" dirty="0" smtClean="0"/>
              <a:t> herself references with the simile ‘starlings, rustling like silk.’ The noun ‘silk’ connotes softness and delicacy, presenting these birds as anything but a threat. Silk itself can ripple, much like the movements of flocks of birds, a beautiful image now tainted by the fact they are ‘restless.’ Du </a:t>
            </a:r>
            <a:r>
              <a:rPr lang="en-GB" sz="1500" dirty="0" err="1" smtClean="0"/>
              <a:t>Maurier</a:t>
            </a:r>
            <a:r>
              <a:rPr lang="en-GB" sz="1500" dirty="0" smtClean="0"/>
              <a:t> may be doing this to make her readers feel uncertain of what these birds will do; indeed their movements seen unpredictable through du </a:t>
            </a:r>
            <a:r>
              <a:rPr lang="en-GB" sz="1500" dirty="0" err="1" smtClean="0"/>
              <a:t>Maurier’s</a:t>
            </a:r>
            <a:r>
              <a:rPr lang="en-GB" sz="1500" dirty="0" smtClean="0"/>
              <a:t> constant repetition of the adverb ‘now’, implying the birds are everywhere at once.</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ONE)</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1169438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30983" y="1079702"/>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describes the birds as arriving in ‘great flocks’ which shows there are a lot of them. She also says they are ‘restless’ and ‘uneasy’ which means that something has probably disturbed them or maybe even angered them as they are not calm and peaceful. The writer then creates a striking image of ‘black and white’ birds flying together, ‘mingled in strange partnership, seeking some sort of liberation.’ This is an odd image. ‘Liberation’ suggests freedom and escape, yet the verb ‘seeking’ implies that the birds do not think they are free despite the fact that nothing is keeping them restrained. Perhaps this is the source of their restlessness but this creates a sense of unease because nothing is keeping them imprisoned. The repetition of the adverb ‘never’ shows how the birds are desperate to keep moving; perhaps they are afraid of keeping still. </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TWO)</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2467274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30983" y="1079702"/>
            <a:ext cx="6117772" cy="5567678"/>
          </a:xfrm>
          <a:prstGeom prst="rect">
            <a:avLst/>
          </a:prstGeom>
          <a:noFill/>
          <a:ln>
            <a:solidFill>
              <a:schemeClr val="tx1"/>
            </a:solidFill>
          </a:ln>
        </p:spPr>
        <p:txBody>
          <a:bodyPr wrap="square" rtlCol="0">
            <a:spAutoFit/>
          </a:bodyPr>
          <a:lstStyle/>
          <a:p>
            <a:pPr algn="just">
              <a:lnSpc>
                <a:spcPct val="200000"/>
              </a:lnSpc>
            </a:pPr>
            <a:r>
              <a:rPr lang="en-GB" sz="1500" dirty="0" smtClean="0"/>
              <a:t>The writer says the birds are ‘restless’ and ‘uneasy’ which shows that they cannot keep still because the are ‘uneasy’. They keep on ‘wheeling’ and ‘circling’ the sky which shows they are flying around. They are all mixed up together because all the jackdaws and the gulls are flying around together. It also says the ‘birds’ are ‘scattered.’ This is an adjective. There are lots of birds here which can be quite scary. The colours of the birds are also described as being ‘black and white’. The writer also talks about ‘smaller birds’ which shows they are different sizes. The birds are probably quite loud if there are lots of them flying around together which shows how noisy the can be. The writer says they are ‘never still’ which shows they never stop flying around.</a:t>
            </a:r>
          </a:p>
          <a:p>
            <a:pPr algn="just">
              <a:lnSpc>
                <a:spcPct val="200000"/>
              </a:lnSpc>
            </a:pPr>
            <a:endParaRPr lang="en-GB" sz="15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THREE)</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2667929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30983" y="1079702"/>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describes the birds using the adjectives ‘restless’ and ‘uneasy’ which shows that something is bothering the birds. Usually birds are carefree and can fly away from danger but they so not fly away here so they remain ‘uneasy’. The verbs ‘wheeling’ and ‘circling’ shows how the birds can fly around freely and easily. The writer repeats the word ‘now’ to show how the birds are everywhere else. This is seen in the quotation ‘now wheeling, circling in the sky, now settling to feed on the rich, new-turned soil.’ It is like the birds cannot keep still. The birds are described as moving in ‘great flocks’ which shows how many of them there are. It means they could all be dangerous together. The adjective ‘great’ shows that maybe the sight of them is very impressive because if something is ‘great’ it is usually positive and exciting to look at. </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FOUR)</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1787972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42000" y="1141258"/>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describes the birds as arriving in ‘great flocks’, saying the are both ‘restless’ and ‘uneasy.’ The use of these adjectives creates a sense of foreboding, as if the birds themselves are waiting for something dark and sinister to occur. This juxtaposes the stereotypical image of birds as carefree creatures that soar through the air, an image du </a:t>
            </a:r>
            <a:r>
              <a:rPr lang="en-GB" sz="1500" dirty="0" err="1" smtClean="0"/>
              <a:t>Maurier</a:t>
            </a:r>
            <a:r>
              <a:rPr lang="en-GB" sz="1500" dirty="0" smtClean="0"/>
              <a:t> herself references with the simile ‘starlings, rustling like silk.’ The noun ‘silk’ connotes softness and delicacy, presenting these birds as anything but a threat. Silk itself can ripple, much like the movements of flocks of birds, a beautiful image now tainted by the fact they are ‘restless.’ Du </a:t>
            </a:r>
            <a:r>
              <a:rPr lang="en-GB" sz="1500" dirty="0" err="1" smtClean="0"/>
              <a:t>Maurier</a:t>
            </a:r>
            <a:r>
              <a:rPr lang="en-GB" sz="1500" dirty="0" smtClean="0"/>
              <a:t> may be doing this to make her readers feel uncertain of what these birds will do; indeed their movements seen unpredictable through du </a:t>
            </a:r>
            <a:r>
              <a:rPr lang="en-GB" sz="1500" dirty="0" err="1" smtClean="0"/>
              <a:t>Maurier’s</a:t>
            </a:r>
            <a:r>
              <a:rPr lang="en-GB" sz="1500" dirty="0" smtClean="0"/>
              <a:t> constant repetition of the adverb ‘now’, implying the birds are everywhere at once.</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ONE)</a:t>
            </a:r>
            <a:endParaRPr lang="en-GB" sz="3200" dirty="0">
              <a:solidFill>
                <a:schemeClr val="bg1"/>
              </a:solidFill>
              <a:latin typeface="Berlin Sans FB" panose="020E0602020502020306" pitchFamily="34" charset="0"/>
            </a:endParaRPr>
          </a:p>
        </p:txBody>
      </p:sp>
      <p:sp>
        <p:nvSpPr>
          <p:cNvPr id="8" name="TextBox 7"/>
          <p:cNvSpPr txBox="1"/>
          <p:nvPr/>
        </p:nvSpPr>
        <p:spPr>
          <a:xfrm>
            <a:off x="5602514" y="2016502"/>
            <a:ext cx="3628573" cy="307777"/>
          </a:xfrm>
          <a:prstGeom prst="rect">
            <a:avLst/>
          </a:prstGeom>
          <a:solidFill>
            <a:srgbClr val="FFFF99"/>
          </a:solidFill>
          <a:ln>
            <a:solidFill>
              <a:schemeClr val="tx1"/>
            </a:solidFill>
          </a:ln>
        </p:spPr>
        <p:txBody>
          <a:bodyPr wrap="square" rtlCol="0">
            <a:spAutoFit/>
          </a:bodyPr>
          <a:lstStyle/>
          <a:p>
            <a:r>
              <a:rPr lang="en-GB" sz="1400" b="1" dirty="0" smtClean="0"/>
              <a:t>Clear accurate use of subject terminology (L3)</a:t>
            </a:r>
            <a:endParaRPr lang="en-GB" sz="1400" b="1" dirty="0"/>
          </a:p>
        </p:txBody>
      </p:sp>
      <p:cxnSp>
        <p:nvCxnSpPr>
          <p:cNvPr id="9" name="Straight Arrow Connector 8"/>
          <p:cNvCxnSpPr>
            <a:stCxn id="8" idx="3"/>
          </p:cNvCxnSpPr>
          <p:nvPr/>
        </p:nvCxnSpPr>
        <p:spPr>
          <a:xfrm flipV="1">
            <a:off x="9231087" y="2060045"/>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4367937" y="4764039"/>
            <a:ext cx="3628573" cy="307777"/>
          </a:xfrm>
          <a:prstGeom prst="rect">
            <a:avLst/>
          </a:prstGeom>
          <a:solidFill>
            <a:srgbClr val="FFFF99"/>
          </a:solidFill>
          <a:ln>
            <a:solidFill>
              <a:schemeClr val="tx1"/>
            </a:solidFill>
          </a:ln>
        </p:spPr>
        <p:txBody>
          <a:bodyPr wrap="square" rtlCol="0">
            <a:spAutoFit/>
          </a:bodyPr>
          <a:lstStyle/>
          <a:p>
            <a:r>
              <a:rPr lang="en-GB" sz="1400" b="1" dirty="0" smtClean="0"/>
              <a:t>Analysis of the effects of language (L4)</a:t>
            </a:r>
            <a:endParaRPr lang="en-GB" sz="1400" b="1" dirty="0"/>
          </a:p>
        </p:txBody>
      </p:sp>
      <p:cxnSp>
        <p:nvCxnSpPr>
          <p:cNvPr id="11" name="Straight Arrow Connector 10"/>
          <p:cNvCxnSpPr>
            <a:stCxn id="10" idx="3"/>
          </p:cNvCxnSpPr>
          <p:nvPr/>
        </p:nvCxnSpPr>
        <p:spPr>
          <a:xfrm flipV="1">
            <a:off x="7996510" y="4807582"/>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4027713" y="2908400"/>
            <a:ext cx="3628573" cy="307777"/>
          </a:xfrm>
          <a:prstGeom prst="rect">
            <a:avLst/>
          </a:prstGeom>
          <a:solidFill>
            <a:srgbClr val="FFFF99"/>
          </a:solidFill>
          <a:ln>
            <a:solidFill>
              <a:schemeClr val="tx1"/>
            </a:solidFill>
          </a:ln>
        </p:spPr>
        <p:txBody>
          <a:bodyPr wrap="square" rtlCol="0">
            <a:spAutoFit/>
          </a:bodyPr>
          <a:lstStyle/>
          <a:p>
            <a:r>
              <a:rPr lang="en-GB" sz="1400" b="1" dirty="0" smtClean="0"/>
              <a:t>Sophisticated use of subject terminology (L4)</a:t>
            </a:r>
            <a:endParaRPr lang="en-GB" sz="1400" b="1" dirty="0"/>
          </a:p>
        </p:txBody>
      </p:sp>
      <p:cxnSp>
        <p:nvCxnSpPr>
          <p:cNvPr id="13" name="Straight Arrow Connector 12"/>
          <p:cNvCxnSpPr>
            <a:stCxn id="12" idx="3"/>
          </p:cNvCxnSpPr>
          <p:nvPr/>
        </p:nvCxnSpPr>
        <p:spPr>
          <a:xfrm flipV="1">
            <a:off x="7656286" y="2951943"/>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8105615" y="6089973"/>
            <a:ext cx="3745302" cy="307777"/>
          </a:xfrm>
          <a:prstGeom prst="rect">
            <a:avLst/>
          </a:prstGeom>
          <a:solidFill>
            <a:srgbClr val="FFFF99"/>
          </a:solidFill>
          <a:ln>
            <a:solidFill>
              <a:schemeClr val="tx1"/>
            </a:solidFill>
          </a:ln>
        </p:spPr>
        <p:txBody>
          <a:bodyPr wrap="square" rtlCol="0">
            <a:spAutoFit/>
          </a:bodyPr>
          <a:lstStyle/>
          <a:p>
            <a:r>
              <a:rPr lang="en-GB" sz="1400" b="1" dirty="0" smtClean="0"/>
              <a:t>Clear explanation of the effects of language(L3)</a:t>
            </a:r>
            <a:endParaRPr lang="en-GB" sz="1400" b="1" dirty="0"/>
          </a:p>
        </p:txBody>
      </p:sp>
      <p:cxnSp>
        <p:nvCxnSpPr>
          <p:cNvPr id="15" name="Straight Arrow Connector 14"/>
          <p:cNvCxnSpPr/>
          <p:nvPr/>
        </p:nvCxnSpPr>
        <p:spPr>
          <a:xfrm flipH="1">
            <a:off x="7222210" y="6243862"/>
            <a:ext cx="883405" cy="15388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AutoShape 12"/>
          <p:cNvSpPr>
            <a:spLocks noChangeArrowheads="1"/>
          </p:cNvSpPr>
          <p:nvPr/>
        </p:nvSpPr>
        <p:spPr bwMode="auto">
          <a:xfrm rot="21190649">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FOUR</a:t>
            </a:r>
            <a:endParaRPr lang="en-GB" altLang="en-US" sz="9600" b="1" dirty="0">
              <a:solidFill>
                <a:srgbClr val="FF0000"/>
              </a:solidFill>
            </a:endParaRPr>
          </a:p>
        </p:txBody>
      </p:sp>
      <p:pic>
        <p:nvPicPr>
          <p:cNvPr id="17"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929911">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2756943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par>
                                <p:cTn id="11" presetID="3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p:cTn id="13" dur="1000" fill="hold"/>
                                        <p:tgtEl>
                                          <p:spTgt spid="17"/>
                                        </p:tgtEl>
                                        <p:attrNameLst>
                                          <p:attrName>ppt_w</p:attrName>
                                        </p:attrNameLst>
                                      </p:cBhvr>
                                      <p:tavLst>
                                        <p:tav tm="0">
                                          <p:val>
                                            <p:fltVal val="0"/>
                                          </p:val>
                                        </p:tav>
                                        <p:tav tm="100000">
                                          <p:val>
                                            <p:strVal val="#ppt_w"/>
                                          </p:val>
                                        </p:tav>
                                      </p:tavLst>
                                    </p:anim>
                                    <p:anim calcmode="lin" valueType="num">
                                      <p:cBhvr>
                                        <p:cTn id="14" dur="1000" fill="hold"/>
                                        <p:tgtEl>
                                          <p:spTgt spid="17"/>
                                        </p:tgtEl>
                                        <p:attrNameLst>
                                          <p:attrName>ppt_h</p:attrName>
                                        </p:attrNameLst>
                                      </p:cBhvr>
                                      <p:tavLst>
                                        <p:tav tm="0">
                                          <p:val>
                                            <p:fltVal val="0"/>
                                          </p:val>
                                        </p:tav>
                                        <p:tav tm="100000">
                                          <p:val>
                                            <p:strVal val="#ppt_h"/>
                                          </p:val>
                                        </p:tav>
                                      </p:tavLst>
                                    </p:anim>
                                    <p:anim calcmode="lin" valueType="num">
                                      <p:cBhvr>
                                        <p:cTn id="15" dur="1000" fill="hold"/>
                                        <p:tgtEl>
                                          <p:spTgt spid="17"/>
                                        </p:tgtEl>
                                        <p:attrNameLst>
                                          <p:attrName>style.rotation</p:attrName>
                                        </p:attrNameLst>
                                      </p:cBhvr>
                                      <p:tavLst>
                                        <p:tav tm="0">
                                          <p:val>
                                            <p:fltVal val="90"/>
                                          </p:val>
                                        </p:tav>
                                        <p:tav tm="100000">
                                          <p:val>
                                            <p:fltVal val="0"/>
                                          </p:val>
                                        </p:tav>
                                      </p:tavLst>
                                    </p:anim>
                                    <p:animEffect transition="in" filter="fade">
                                      <p:cBhvr>
                                        <p:cTn id="1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A5FC20FFEB924FB6AA678D6441D5BF" ma:contentTypeVersion="8" ma:contentTypeDescription="Create a new document." ma:contentTypeScope="" ma:versionID="1ac0c792b655add9680a99f9379e73c0">
  <xsd:schema xmlns:xsd="http://www.w3.org/2001/XMLSchema" xmlns:xs="http://www.w3.org/2001/XMLSchema" xmlns:p="http://schemas.microsoft.com/office/2006/metadata/properties" xmlns:ns2="2ee453fb-70d4-481f-b8ac-3f33dad850c1" xmlns:ns3="049f97e1-32ae-4d3d-9c64-63be60dba368" targetNamespace="http://schemas.microsoft.com/office/2006/metadata/properties" ma:root="true" ma:fieldsID="c35a207da0f87ea1a58ccf35b1a207c4" ns2:_="" ns3:_="">
    <xsd:import namespace="2ee453fb-70d4-481f-b8ac-3f33dad850c1"/>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e453fb-70d4-481f-b8ac-3f33dad850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E50759-4009-454A-A579-856B360E8B22}"/>
</file>

<file path=customXml/itemProps2.xml><?xml version="1.0" encoding="utf-8"?>
<ds:datastoreItem xmlns:ds="http://schemas.openxmlformats.org/officeDocument/2006/customXml" ds:itemID="{CD82254A-25D1-4D8E-9319-302C68FD1FF4}"/>
</file>

<file path=customXml/itemProps3.xml><?xml version="1.0" encoding="utf-8"?>
<ds:datastoreItem xmlns:ds="http://schemas.openxmlformats.org/officeDocument/2006/customXml" ds:itemID="{E760CA1F-49DF-474A-A578-1A05306CBBCF}"/>
</file>

<file path=docProps/app.xml><?xml version="1.0" encoding="utf-8"?>
<Properties xmlns="http://schemas.openxmlformats.org/officeDocument/2006/extended-properties" xmlns:vt="http://schemas.openxmlformats.org/officeDocument/2006/docPropsVTypes">
  <TotalTime>454</TotalTime>
  <Words>5204</Words>
  <Application>Microsoft Office PowerPoint</Application>
  <PresentationFormat>Widescreen</PresentationFormat>
  <Paragraphs>427</Paragraphs>
  <Slides>22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Berlin Sans FB</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Pryke</dc:creator>
  <cp:lastModifiedBy>Lisa Willetts</cp:lastModifiedBy>
  <cp:revision>82</cp:revision>
  <dcterms:created xsi:type="dcterms:W3CDTF">2019-02-23T13:53:57Z</dcterms:created>
  <dcterms:modified xsi:type="dcterms:W3CDTF">2020-03-12T09:39:22Z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0x01010057A5FC20FFEB924FB6AA678D6441D5BF</vt:lpwstr>
  </property>
</Properties>
</file>