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3" r:id="rId2"/>
    <p:sldId id="27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3D7A-C734-4D4B-9880-19A5C6D9E78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EFFB1-41A1-174F-9E51-347E9FE7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A4C0-041F-4D99-96A3-C956033CC297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8CEC-8C54-4DC6-8C9F-73B1308AF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5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A4C0-041F-4D99-96A3-C956033CC297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8CEC-8C54-4DC6-8C9F-73B1308AF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1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A4C0-041F-4D99-96A3-C956033CC297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8CEC-8C54-4DC6-8C9F-73B1308AF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6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A4C0-041F-4D99-96A3-C956033CC297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8CEC-8C54-4DC6-8C9F-73B1308AF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6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A4C0-041F-4D99-96A3-C956033CC297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8CEC-8C54-4DC6-8C9F-73B1308AF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5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A4C0-041F-4D99-96A3-C956033CC297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8CEC-8C54-4DC6-8C9F-73B1308AF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0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A4C0-041F-4D99-96A3-C956033CC297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8CEC-8C54-4DC6-8C9F-73B1308AF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A4C0-041F-4D99-96A3-C956033CC297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8CEC-8C54-4DC6-8C9F-73B1308AF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A4C0-041F-4D99-96A3-C956033CC297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8CEC-8C54-4DC6-8C9F-73B1308AF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9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A4C0-041F-4D99-96A3-C956033CC297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8CEC-8C54-4DC6-8C9F-73B1308AF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4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A4C0-041F-4D99-96A3-C956033CC297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8CEC-8C54-4DC6-8C9F-73B1308AF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96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6A4C0-041F-4D99-96A3-C956033CC297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88CEC-8C54-4DC6-8C9F-73B1308AF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3776" y="0"/>
            <a:ext cx="39219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GCSE The Challenge of Resource Management Knowledge Organiser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0"/>
            <a:ext cx="3993777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KI : Food, water and energy are fundamental to human development</a:t>
            </a:r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980483" y="2223788"/>
            <a:ext cx="392447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KI : The changing demand and provision of resources in the UK create opportunities and challenges</a:t>
            </a:r>
            <a:endParaRPr lang="en-GB" sz="1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26124"/>
              </p:ext>
            </p:extLst>
          </p:nvPr>
        </p:nvGraphicFramePr>
        <p:xfrm>
          <a:off x="0" y="269180"/>
          <a:ext cx="3993776" cy="561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3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252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Key terms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Definitions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Resource management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The control</a:t>
                      </a:r>
                      <a:r>
                        <a:rPr lang="en-GB" sz="600" baseline="0" dirty="0" smtClean="0"/>
                        <a:t> and monitoring of resources so they don’t become depleted or exhausted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45500"/>
              </p:ext>
            </p:extLst>
          </p:nvPr>
        </p:nvGraphicFramePr>
        <p:xfrm>
          <a:off x="3980483" y="2619957"/>
          <a:ext cx="3935198" cy="1576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754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Key terms 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Definitions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12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Agribusiness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Application of business skills to agriculture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12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Carbon footprint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A measurement of all the greenhouse</a:t>
                      </a:r>
                      <a:r>
                        <a:rPr lang="en-GB" sz="600" baseline="0" dirty="0" smtClean="0"/>
                        <a:t> gases we individually produce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12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Energy mix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The range of energy sources</a:t>
                      </a:r>
                      <a:r>
                        <a:rPr lang="en-GB" sz="600" baseline="0" dirty="0" smtClean="0"/>
                        <a:t> of a region or country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12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Food miles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The distance covered supplying food to consumers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911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Fossil fuels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A natural fuel formed in the geological</a:t>
                      </a:r>
                      <a:r>
                        <a:rPr lang="en-GB" sz="600" baseline="0" dirty="0" smtClean="0"/>
                        <a:t> past from the remains of living organisms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12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Local</a:t>
                      </a:r>
                      <a:r>
                        <a:rPr lang="en-GB" sz="600" baseline="0" dirty="0" smtClean="0"/>
                        <a:t> food sourcing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A method</a:t>
                      </a:r>
                      <a:r>
                        <a:rPr lang="en-GB" sz="600" baseline="0" dirty="0" smtClean="0"/>
                        <a:t> of food production and distribution that is local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343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Organic</a:t>
                      </a:r>
                      <a:r>
                        <a:rPr lang="en-GB" sz="600" baseline="0" dirty="0" smtClean="0"/>
                        <a:t> produce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Food produced</a:t>
                      </a:r>
                      <a:r>
                        <a:rPr lang="en-GB" sz="600" baseline="0" dirty="0" smtClean="0"/>
                        <a:t> using environmentally and animal friendly farming methods on organic farms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853231"/>
            <a:ext cx="3993776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The significance of food, water and energy to economic and social well being</a:t>
            </a:r>
            <a:endParaRPr lang="en-GB" sz="600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1033220"/>
            <a:ext cx="3993777" cy="186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" dirty="0" smtClean="0"/>
              <a:t>Key for human wellbeing.  All lead to social and economic benefits which all increase the standard of living</a:t>
            </a:r>
            <a:endParaRPr lang="en-GB" sz="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765168"/>
              </p:ext>
            </p:extLst>
          </p:nvPr>
        </p:nvGraphicFramePr>
        <p:xfrm>
          <a:off x="0" y="1219778"/>
          <a:ext cx="3993776" cy="1383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557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Food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Calories provide</a:t>
                      </a:r>
                      <a:r>
                        <a:rPr lang="en-GB" sz="600" baseline="0" dirty="0" smtClean="0"/>
                        <a:t> energy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Availability depends on climate, soil and level of technology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Malnourishment means disease and death. Can also lead to underperforming at school which decreases economic wellbeing in life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More than 1 billion people are malnourished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2 billion are undernourished (poor diet)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Obesity is an issue in some areas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57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Used for</a:t>
                      </a:r>
                      <a:r>
                        <a:rPr lang="en-GB" sz="600" baseline="0" dirty="0" smtClean="0"/>
                        <a:t> survival, washing, food production, industry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We need clean safe water otherwise we can get stuck in a cycle of poverty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57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Energy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Traditionally we get energy from oil, coal and wood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Many different sources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Used for production, heating, transport and for water supply (e.g. wells)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2603615"/>
            <a:ext cx="3993776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An overview of global inequalities in the supply and consumption of resources</a:t>
            </a:r>
            <a:endParaRPr lang="en-GB" sz="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38809"/>
              </p:ext>
            </p:extLst>
          </p:nvPr>
        </p:nvGraphicFramePr>
        <p:xfrm>
          <a:off x="1" y="2788281"/>
          <a:ext cx="399377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Food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UK consume 3200 calories per person per day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Somalia</a:t>
                      </a:r>
                      <a:r>
                        <a:rPr lang="en-GB" sz="600" baseline="0" dirty="0" smtClean="0"/>
                        <a:t> 1580 calories per person per day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Areas of greatest population growth have highest levels of undernourishment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Demand depends on changing diets and increasing population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Supply depends on climate, soil and level of technology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Fresh water is unequally distributed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Water footprint</a:t>
                      </a:r>
                      <a:r>
                        <a:rPr lang="en-GB" sz="600" baseline="0" dirty="0" smtClean="0"/>
                        <a:t> is the amount of water used per day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Global average is 1240 l per day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Bangladesh is 896 l per day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USA is 2483 l per day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Water scarcity can be physical or economic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1 in 5 (more than 1.2 billion people) live in areas of water scarcity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1 in 3 (2.4 billion people) have no access to clean drinking water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Energy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Richest billion people use 50% of the energy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Poorest billion people use 4% of the energy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Countries</a:t>
                      </a:r>
                      <a:r>
                        <a:rPr lang="en-GB" sz="600" baseline="0" dirty="0" smtClean="0"/>
                        <a:t> import and export energy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Some countries do not have their own sources of energy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1795"/>
            <a:ext cx="3993776" cy="20011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55" y="489910"/>
            <a:ext cx="2958354" cy="17257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660" y="0"/>
            <a:ext cx="3423797" cy="16434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93775" y="4371508"/>
            <a:ext cx="3921906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Food</a:t>
            </a:r>
            <a:endParaRPr lang="en-GB" sz="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131558"/>
              </p:ext>
            </p:extLst>
          </p:nvPr>
        </p:nvGraphicFramePr>
        <p:xfrm>
          <a:off x="3993775" y="4566920"/>
          <a:ext cx="3921906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The growing demand for high value</a:t>
                      </a:r>
                      <a:r>
                        <a:rPr lang="en-GB" sz="600" baseline="0" dirty="0" smtClean="0"/>
                        <a:t> food exports from LICs and all year demands for seasonal food and organic produce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Used to be seasonally</a:t>
                      </a:r>
                      <a:r>
                        <a:rPr lang="en-GB" sz="600" baseline="0" dirty="0" smtClean="0"/>
                        <a:t> and locally sourced.  Now eat globally sourced foods all year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In 2013 47% of UK food was imported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More disposable income and increased demand for greater choice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Can’t grow all foods in the UK</a:t>
                      </a:r>
                      <a:r>
                        <a:rPr lang="en-GB" sz="600" baseline="0" dirty="0" smtClean="0"/>
                        <a:t> and foods can only be grown at certain times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High value products are five times the price of similar products e.g. Madagascan vanilla, gourmet coffee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Positive impacts : Jobs and wages for those in LICs, more tax income leads to a better quality of life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Negative impacts </a:t>
                      </a:r>
                      <a:r>
                        <a:rPr lang="mr-IN" sz="600" baseline="0" dirty="0" smtClean="0"/>
                        <a:t>–</a:t>
                      </a:r>
                      <a:r>
                        <a:rPr lang="en-GB" sz="600" baseline="0" dirty="0" smtClean="0"/>
                        <a:t> less land for locals, high water use and exposure to chemicals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Organic </a:t>
                      </a:r>
                      <a:r>
                        <a:rPr lang="mr-IN" sz="600" baseline="0" dirty="0" smtClean="0"/>
                        <a:t>–</a:t>
                      </a:r>
                      <a:r>
                        <a:rPr lang="en-GB" sz="600" baseline="0" dirty="0" smtClean="0"/>
                        <a:t> no pesticides or fertilisers used.  Since the 1990s there has been an increase in demand.  Worth £2 billion a year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Larger carbon footprints due to the increased number of food</a:t>
                      </a:r>
                      <a:r>
                        <a:rPr lang="en-GB" sz="600" baseline="0" dirty="0" smtClean="0"/>
                        <a:t> miles travelled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Grown more cheaply elsewhere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Production and transport lead to carbon footprint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17% of the UK’s carbon footprint is due</a:t>
                      </a:r>
                      <a:r>
                        <a:rPr lang="en-GB" sz="600" baseline="0" dirty="0" smtClean="0"/>
                        <a:t> to food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Tomatoes have less of a carbon footprint being grown in Spain and imported to the UK than if we grew them in the UK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Food miles travelled by UK food imports is 18.8 billion.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68% of food imported is from within the EU, 32% from the rest of the world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Push now for buying local and having an allotment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A trend towards agribusiness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Agribusiness is a farm</a:t>
                      </a:r>
                      <a:r>
                        <a:rPr lang="en-GB" sz="600" baseline="0" dirty="0" smtClean="0"/>
                        <a:t> run as a business with the main aim being profit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Big impacts on the environment as often heavy use of pesticides and fertilizers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East Anglia has a lot of agribusinesses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915681" y="1766464"/>
            <a:ext cx="4276319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Water</a:t>
            </a:r>
            <a:endParaRPr lang="en-GB" sz="6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765581"/>
              </p:ext>
            </p:extLst>
          </p:nvPr>
        </p:nvGraphicFramePr>
        <p:xfrm>
          <a:off x="7904964" y="1951130"/>
          <a:ext cx="42870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Changing</a:t>
                      </a:r>
                      <a:r>
                        <a:rPr lang="en-GB" sz="600" baseline="0" dirty="0" smtClean="0"/>
                        <a:t> demand for water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Increasing</a:t>
                      </a:r>
                      <a:r>
                        <a:rPr lang="en-GB" sz="600" baseline="0" dirty="0" smtClean="0"/>
                        <a:t> wealth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Hygiene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Demand for out of season food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Increasing industrial use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Increased domestic use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Increasing population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Increased use in domestic properties since 1975 by 70%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 quality</a:t>
                      </a:r>
                      <a:r>
                        <a:rPr lang="en-GB" sz="600" baseline="0" dirty="0" smtClean="0"/>
                        <a:t> and pollution management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Water quality is managed by legislation,</a:t>
                      </a:r>
                      <a:r>
                        <a:rPr lang="en-GB" sz="600" baseline="0" dirty="0" smtClean="0"/>
                        <a:t> education campaigns, waste eater treatment, building better treatment plants, investing in infrastructure, pollution traps, green roofs and walls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Key pollutants are fertilisers, pesticides, heavy metals and acid rain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Matching supply and demand </a:t>
                      </a:r>
                      <a:r>
                        <a:rPr lang="mr-IN" sz="600" dirty="0" smtClean="0"/>
                        <a:t>–</a:t>
                      </a:r>
                      <a:r>
                        <a:rPr lang="en-GB" sz="600" dirty="0" smtClean="0"/>
                        <a:t> areas</a:t>
                      </a:r>
                      <a:r>
                        <a:rPr lang="en-GB" sz="600" baseline="0" dirty="0" smtClean="0"/>
                        <a:t> of deficit and surplus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600" dirty="0" smtClean="0"/>
                        <a:t>Highest</a:t>
                      </a:r>
                      <a:r>
                        <a:rPr lang="en-GB" sz="600" baseline="0" dirty="0" smtClean="0"/>
                        <a:t> population is in the South East (area of deficit) and highest rainfall is in the north and west (water surplus)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80% of Southern England relies on</a:t>
                      </a:r>
                      <a:r>
                        <a:rPr lang="en-GB" sz="600" baseline="0" dirty="0" smtClean="0"/>
                        <a:t> groundwater.  50% are affected by water quality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Need for transfer</a:t>
                      </a:r>
                      <a:r>
                        <a:rPr lang="en-GB" sz="600" baseline="0" dirty="0" smtClean="0"/>
                        <a:t> to maintain supply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err="1" smtClean="0"/>
                        <a:t>Kielder</a:t>
                      </a:r>
                      <a:r>
                        <a:rPr lang="en-GB" sz="600" baseline="0" dirty="0" smtClean="0"/>
                        <a:t> Water - transfers water from the </a:t>
                      </a:r>
                      <a:r>
                        <a:rPr lang="en-GB" sz="600" baseline="0" dirty="0" err="1" smtClean="0"/>
                        <a:t>Kielder</a:t>
                      </a:r>
                      <a:r>
                        <a:rPr lang="en-GB" sz="600" baseline="0" dirty="0" smtClean="0"/>
                        <a:t> Dam in Northumberland (surplus) eastwards towards Newcastle-Upon-Tyne (deficit).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Built in order to cope with the high industrial output in the north-east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Still used but not as widely due to the decline in industrial activity in Newcastle-Upon-Tyne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09727" y="4272669"/>
            <a:ext cx="4276320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Energy</a:t>
            </a:r>
            <a:endParaRPr lang="en-GB" sz="6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80297"/>
              </p:ext>
            </p:extLst>
          </p:nvPr>
        </p:nvGraphicFramePr>
        <p:xfrm>
          <a:off x="7915681" y="4488372"/>
          <a:ext cx="428703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The changing energy mix </a:t>
                      </a:r>
                      <a:r>
                        <a:rPr lang="mr-IN" sz="600" dirty="0" smtClean="0"/>
                        <a:t>–</a:t>
                      </a:r>
                      <a:r>
                        <a:rPr lang="en-GB" sz="600" dirty="0" smtClean="0"/>
                        <a:t> reliance on fossil fuels and the growing</a:t>
                      </a:r>
                      <a:r>
                        <a:rPr lang="en-GB" sz="600" baseline="0" dirty="0" smtClean="0"/>
                        <a:t> significance of renewable energy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UK Energy mix in 2015 :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Coal</a:t>
                      </a:r>
                      <a:r>
                        <a:rPr lang="en-GB" sz="600" baseline="0" dirty="0" smtClean="0"/>
                        <a:t> 31%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Gas 25%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Nuclear 19%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Renewable sources 22%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600" baseline="0" dirty="0" smtClean="0"/>
                        <a:t>In 1970 91% was from coal and oil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UK investing in renewable energy e.g. solar energy and subsidies given by the government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Shale gas most recent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Decreasing domestic supply</a:t>
                      </a:r>
                      <a:r>
                        <a:rPr lang="en-GB" sz="600" baseline="0" dirty="0" smtClean="0"/>
                        <a:t> of oil, coal and gas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In 1980 North</a:t>
                      </a:r>
                      <a:r>
                        <a:rPr lang="en-GB" sz="600" baseline="0" dirty="0" smtClean="0"/>
                        <a:t> Sea oil and gas was discovered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Now have decreasing reserves of fossil fuels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EU regulations on emissions has meant decrease in fossil fuel use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12% less energy being used in homes since 1970  and 60% less in industry due to energy efficiency, public awareness and increasing costs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Economic and environmental issues associated with</a:t>
                      </a:r>
                      <a:r>
                        <a:rPr lang="en-GB" sz="600" baseline="0" dirty="0" smtClean="0"/>
                        <a:t> the exploitation of resources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Cheaper to import coal into the UK than to mine it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Nuclear sites being decommissioned and all current plants will close by 2023</a:t>
                      </a:r>
                      <a:r>
                        <a:rPr lang="en-GB" sz="600" baseline="0" dirty="0" smtClean="0"/>
                        <a:t> </a:t>
                      </a:r>
                      <a:r>
                        <a:rPr lang="mr-IN" sz="600" baseline="0" dirty="0" smtClean="0"/>
                        <a:t>–</a:t>
                      </a:r>
                      <a:r>
                        <a:rPr lang="en-GB" sz="600" baseline="0" dirty="0" smtClean="0"/>
                        <a:t> issues of contamination and disposal of nuclear waste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Economic issues </a:t>
                      </a:r>
                      <a:r>
                        <a:rPr lang="mr-IN" sz="600" baseline="0" dirty="0" smtClean="0"/>
                        <a:t>–</a:t>
                      </a:r>
                      <a:r>
                        <a:rPr lang="en-GB" sz="600" baseline="0" dirty="0" smtClean="0"/>
                        <a:t> coasts, jobs, set up costs, research, reliability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Environmental costs </a:t>
                      </a:r>
                      <a:r>
                        <a:rPr lang="mr-IN" sz="600" baseline="0" dirty="0" smtClean="0"/>
                        <a:t>–</a:t>
                      </a:r>
                      <a:r>
                        <a:rPr lang="en-GB" sz="600" baseline="0" dirty="0" smtClean="0"/>
                        <a:t> ecosystems, waste, noise, aesthetics, emissions, pollution, radiation leaks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40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8929" y="0"/>
            <a:ext cx="39219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GCSE The Challenge of Resource Management – Water Management Knowledge Organiser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420892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KI : Demand for water resources is rising globally but supply can be insecure, which may lead to conflict</a:t>
            </a:r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208930" y="3875982"/>
            <a:ext cx="3921902" cy="255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KI : Different strategies can be used to increase water supply</a:t>
            </a:r>
            <a:endParaRPr lang="en-GB" sz="1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141733"/>
              </p:ext>
            </p:extLst>
          </p:nvPr>
        </p:nvGraphicFramePr>
        <p:xfrm>
          <a:off x="0" y="400110"/>
          <a:ext cx="4208929" cy="2390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8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734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Key terms</a:t>
                      </a:r>
                      <a:endParaRPr lang="en-GB" sz="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Definitions</a:t>
                      </a:r>
                      <a:endParaRPr lang="en-GB" sz="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Over</a:t>
                      </a:r>
                      <a:r>
                        <a:rPr lang="en-GB" sz="600" baseline="0" dirty="0" smtClean="0"/>
                        <a:t> abstraction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When water is being used more quickly</a:t>
                      </a:r>
                      <a:r>
                        <a:rPr lang="en-GB" sz="600" baseline="0" dirty="0" smtClean="0"/>
                        <a:t> than it is being replaced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153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Waterborne diseases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Diseases caused by microorganisms that are transmitted in contaminated water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 conflict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Disputes between different regions or</a:t>
                      </a:r>
                      <a:r>
                        <a:rPr lang="en-GB" sz="600" baseline="0" dirty="0" smtClean="0"/>
                        <a:t> countries about the distribution and use of fresh water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 deficit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Where water demand is greater than supply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047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 insecurity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Where water availability is not enough to ensure the population enjoys good health, livelihood and earnings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 quality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Measured in terms of the chemical, physical and biological content of water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 security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Reliable availability of an acceptable quality and quantity of water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191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 stress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Demand for water exceeds the available amount during a certain period</a:t>
                      </a:r>
                      <a:r>
                        <a:rPr lang="en-GB" sz="600" baseline="0" dirty="0" smtClean="0"/>
                        <a:t> or when poor quality restricts its use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 surpluses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 supply is greater than demand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06405"/>
              </p:ext>
            </p:extLst>
          </p:nvPr>
        </p:nvGraphicFramePr>
        <p:xfrm>
          <a:off x="4208930" y="4133804"/>
          <a:ext cx="3921902" cy="1784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6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02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Key terms </a:t>
                      </a:r>
                      <a:endParaRPr lang="en-GB" sz="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Definitions</a:t>
                      </a:r>
                      <a:endParaRPr lang="en-GB" sz="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96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Grey</a:t>
                      </a:r>
                      <a:r>
                        <a:rPr lang="en-GB" sz="600" baseline="0" dirty="0" smtClean="0"/>
                        <a:t> water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Wastewater from peoples’ homes that can be recycled and put to good use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Groundwater management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Regulation and control of water levels, pollution, ownership and use of groundwater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Sustainable development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Development that meets the needs of the present without</a:t>
                      </a:r>
                      <a:r>
                        <a:rPr lang="en-GB" sz="600" baseline="0" dirty="0" smtClean="0"/>
                        <a:t> limiting the ability of future generations to meet their own needs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Sustainable water supply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Meeting the present day need</a:t>
                      </a:r>
                      <a:r>
                        <a:rPr lang="en-GB" sz="600" baseline="0" dirty="0" smtClean="0"/>
                        <a:t> for safe, reliable and affordable water which minimises adverse effects on the environment whilst enabling future generations to meet their requirements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 conservation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The preservation, control and development of water resources</a:t>
                      </a:r>
                      <a:r>
                        <a:rPr lang="en-GB" sz="600" baseline="0" dirty="0" smtClean="0"/>
                        <a:t> and prevention of pollution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 transfer schemes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Systems of canals, pipes and dredging over long distances to transport water from one river basin to another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790336"/>
            <a:ext cx="4208929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Areas of surplus (security) and deficit </a:t>
            </a:r>
            <a:r>
              <a:rPr lang="en-GB" sz="600" smtClean="0"/>
              <a:t>(insecurity)</a:t>
            </a:r>
            <a:endParaRPr lang="en-GB" sz="60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83857"/>
              </p:ext>
            </p:extLst>
          </p:nvPr>
        </p:nvGraphicFramePr>
        <p:xfrm>
          <a:off x="2833" y="2975002"/>
          <a:ext cx="420609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Global patterns of water surplus and deficit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Water stress </a:t>
                      </a:r>
                      <a:r>
                        <a:rPr lang="mr-IN" sz="600" dirty="0" smtClean="0"/>
                        <a:t>–</a:t>
                      </a:r>
                      <a:r>
                        <a:rPr lang="en-GB" sz="600" dirty="0" smtClean="0"/>
                        <a:t> Africa, South Asia, Australia,</a:t>
                      </a:r>
                      <a:r>
                        <a:rPr lang="en-GB" sz="600" baseline="0" dirty="0" smtClean="0"/>
                        <a:t> Middle East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Water surplus </a:t>
                      </a:r>
                      <a:r>
                        <a:rPr lang="mr-IN" sz="600" baseline="0" dirty="0" smtClean="0"/>
                        <a:t>–</a:t>
                      </a:r>
                      <a:r>
                        <a:rPr lang="en-GB" sz="600" baseline="0" dirty="0" smtClean="0"/>
                        <a:t> Northern hemisphere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Supply and demand balanced in North America and Europe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94% of fresh water is stored in aquifers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Reasons for increasing water consumption </a:t>
                      </a:r>
                      <a:r>
                        <a:rPr lang="mr-IN" sz="600" dirty="0" smtClean="0"/>
                        <a:t>–</a:t>
                      </a:r>
                      <a:r>
                        <a:rPr lang="en-GB" sz="600" dirty="0" smtClean="0"/>
                        <a:t> economic development and rising populations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World population increase d</a:t>
                      </a:r>
                      <a:r>
                        <a:rPr lang="en-GB" sz="600" baseline="0" dirty="0" smtClean="0"/>
                        <a:t> to nearly 7.5 billion which has led to an increase in consumption.  Mostly in LICs. Led to an increased demand for food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To produce 1kg of beef it needs 9500 l of water compared to 1800 l for a kg of wheat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GB" sz="600" baseline="0" dirty="0" smtClean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Economic development has led to an increase in commercial agriculture, manufacturing industries and living standards.  More energy is needed (15% of water use is in the generation of energy)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Higher the economic development the higher the standard of living and the more water consumption per capita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929" y="461665"/>
            <a:ext cx="1930219" cy="1277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255162"/>
            <a:ext cx="4208929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Factors affecting water availability</a:t>
            </a:r>
            <a:endParaRPr lang="en-GB" sz="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13847"/>
              </p:ext>
            </p:extLst>
          </p:nvPr>
        </p:nvGraphicFramePr>
        <p:xfrm>
          <a:off x="2831" y="4439828"/>
          <a:ext cx="4206098" cy="2259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9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084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Climate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Most water in tropical,</a:t>
                      </a:r>
                      <a:r>
                        <a:rPr lang="en-GB" sz="600" baseline="0" dirty="0" smtClean="0"/>
                        <a:t> </a:t>
                      </a:r>
                      <a:r>
                        <a:rPr lang="en-GB" sz="600" dirty="0" smtClean="0"/>
                        <a:t> temperate humid</a:t>
                      </a:r>
                      <a:r>
                        <a:rPr lang="en-GB" sz="600" baseline="0" dirty="0" smtClean="0"/>
                        <a:t>  or mountainous areas.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Evaporation rates affect water availability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Water can be stored</a:t>
                      </a:r>
                      <a:r>
                        <a:rPr lang="en-GB" sz="600" baseline="0" dirty="0" smtClean="0"/>
                        <a:t> as snow, and ice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084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Geology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Synclines in rocks</a:t>
                      </a:r>
                      <a:r>
                        <a:rPr lang="en-GB" sz="600" baseline="0" dirty="0" smtClean="0"/>
                        <a:t> often are porous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Where porous rocks are between non porous rocks an aquifer forms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Non porous rocks good for reservoirs to be created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84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Pollution of supply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Polluted water is unfit for human consumption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Industrial</a:t>
                      </a:r>
                      <a:r>
                        <a:rPr lang="en-GB" sz="600" baseline="0" dirty="0" smtClean="0"/>
                        <a:t> waste has metals in it which people drink making them ill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200 children die a day from drinking polluted water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05">
                <a:tc>
                  <a:txBody>
                    <a:bodyPr/>
                    <a:lstStyle/>
                    <a:p>
                      <a:r>
                        <a:rPr lang="en-GB" sz="600" dirty="0" err="1" smtClean="0"/>
                        <a:t>Overabstraction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Causes salt water from sea to be sucked up</a:t>
                      </a:r>
                      <a:r>
                        <a:rPr lang="en-GB" sz="600" baseline="0" dirty="0"/>
                        <a:t> </a:t>
                      </a:r>
                      <a:r>
                        <a:rPr lang="en-GB" sz="600" baseline="0" dirty="0" smtClean="0"/>
                        <a:t>into ground water contaminating the supply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Sinking water tables mean rivers dry up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Mexico city has sunk 9m since 1910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Demand changes seasonally e.g. tourism</a:t>
                      </a:r>
                      <a:endParaRPr lang="en-GB" sz="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84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Limited infrastructure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Water lost from leaking pipes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Rapid urbanisation</a:t>
                      </a:r>
                      <a:r>
                        <a:rPr lang="en-GB" sz="600" baseline="0" dirty="0" smtClean="0"/>
                        <a:t> can cause the contamination of water supplies as city can not install the infrastructure fast enough to keep up with the population growth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933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Poverty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Prevents access to safe water </a:t>
                      </a:r>
                      <a:r>
                        <a:rPr lang="mr-IN" sz="600" dirty="0" smtClean="0"/>
                        <a:t>–</a:t>
                      </a:r>
                      <a:r>
                        <a:rPr lang="en-GB" sz="600" dirty="0" smtClean="0"/>
                        <a:t> economic</a:t>
                      </a:r>
                      <a:r>
                        <a:rPr lang="en-GB" sz="600" baseline="0" dirty="0" smtClean="0"/>
                        <a:t> scarcity.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Need to pay for access to clean treated piped water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08929" y="1739153"/>
            <a:ext cx="3921902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Impacts of </a:t>
            </a:r>
            <a:r>
              <a:rPr lang="en-GB" sz="600" smtClean="0"/>
              <a:t>water insecurity</a:t>
            </a:r>
            <a:endParaRPr lang="en-GB" sz="60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113952"/>
              </p:ext>
            </p:extLst>
          </p:nvPr>
        </p:nvGraphicFramePr>
        <p:xfrm>
          <a:off x="4208929" y="1936115"/>
          <a:ext cx="3921902" cy="129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Waterborne</a:t>
                      </a:r>
                      <a:r>
                        <a:rPr lang="en-GB" sz="600" baseline="0" dirty="0" smtClean="0"/>
                        <a:t> diseases and pollution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Chemicals, sewage, waste,</a:t>
                      </a:r>
                      <a:r>
                        <a:rPr lang="en-GB" sz="600" baseline="0" dirty="0" smtClean="0"/>
                        <a:t> ashes, dead animals </a:t>
                      </a:r>
                      <a:r>
                        <a:rPr lang="en-GB" sz="600" baseline="0" dirty="0" err="1" smtClean="0"/>
                        <a:t>etc</a:t>
                      </a:r>
                      <a:r>
                        <a:rPr lang="en-GB" sz="600" baseline="0" dirty="0" smtClean="0"/>
                        <a:t> lead to cholera, dysentery, malaria and polio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11% of the world’s population is water insecure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2.6 billion lack access to sanitation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Often have to queue or walk miles for water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Food production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Reliant on water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Decrease in quality of livestock if not enough</a:t>
                      </a:r>
                      <a:r>
                        <a:rPr lang="en-GB" sz="600" baseline="0" dirty="0" smtClean="0"/>
                        <a:t> water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Agriculture is the biggest polluter of water e.g. fertilisers and pesticides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Industrial output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Increase</a:t>
                      </a:r>
                      <a:r>
                        <a:rPr lang="en-GB" sz="600" baseline="0" dirty="0" smtClean="0"/>
                        <a:t> in product price if water cost is too high e.g. chemicals and textiles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LICs and NEEs </a:t>
                      </a:r>
                      <a:r>
                        <a:rPr lang="mr-IN" sz="600" baseline="0" dirty="0" smtClean="0"/>
                        <a:t>–</a:t>
                      </a:r>
                      <a:r>
                        <a:rPr lang="en-GB" sz="600" baseline="0" dirty="0" smtClean="0"/>
                        <a:t> 70% of industrial waste is untreated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Without water there would be no industry meaning less wages and a failing economy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08929" y="3226435"/>
            <a:ext cx="3921902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Potential for conflict where demand exceeds supply</a:t>
            </a:r>
            <a:endParaRPr lang="en-GB" sz="600" dirty="0"/>
          </a:p>
        </p:txBody>
      </p:sp>
      <p:sp>
        <p:nvSpPr>
          <p:cNvPr id="17" name="TextBox 16"/>
          <p:cNvSpPr txBox="1"/>
          <p:nvPr/>
        </p:nvSpPr>
        <p:spPr>
          <a:xfrm>
            <a:off x="4208929" y="3411101"/>
            <a:ext cx="392190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" dirty="0" smtClean="0"/>
              <a:t>e.g. India and Bangladesh share the Ganges River; Canada and the USA have the Great Lakes; USA and Mexico have the Colorado river; Israel, Jordan, Syria and Lebanon share the River Jordan.</a:t>
            </a:r>
          </a:p>
          <a:p>
            <a:r>
              <a:rPr lang="en-GB" sz="600" dirty="0" smtClean="0"/>
              <a:t>Where this occurs there is the potential for water wars </a:t>
            </a:r>
            <a:r>
              <a:rPr lang="mr-IN" sz="600" dirty="0" smtClean="0"/>
              <a:t>–</a:t>
            </a:r>
            <a:r>
              <a:rPr lang="en-GB" sz="600" dirty="0" smtClean="0"/>
              <a:t> physical fighting over the use of the water from the rivers especially if those countries nearer the source use all the water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8929" y="5918200"/>
            <a:ext cx="3921902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Overview of strategies to increase water supply</a:t>
            </a:r>
            <a:endParaRPr lang="en-GB" sz="6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09295"/>
              </p:ext>
            </p:extLst>
          </p:nvPr>
        </p:nvGraphicFramePr>
        <p:xfrm>
          <a:off x="4208929" y="6102866"/>
          <a:ext cx="392190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5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Diverting supply and increasing</a:t>
                      </a:r>
                      <a:r>
                        <a:rPr lang="en-GB" sz="600" baseline="0" dirty="0" smtClean="0"/>
                        <a:t> storage, dams and reservoirs, water transfers and desalination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Diverting supply</a:t>
                      </a:r>
                      <a:r>
                        <a:rPr lang="en-GB" sz="600" baseline="0" dirty="0" smtClean="0"/>
                        <a:t> is expensive, has environmental impacts and can encourage wastage.  Often includes HEP scheme and leisure. 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Water can be stored in aquifers e.g. London and Oklahoma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Dams have social, economic and environmental impacts.  50,000 large dams worldwide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Desalination is very expensive. Starting to be more common.  UAE, Kuwait and Saudi Arabia use it.  98% of Dubai’s water supply as more efficient plants than Europe. 1% population worldwide rely on it. £2 per m</a:t>
                      </a:r>
                      <a:r>
                        <a:rPr lang="en-GB" sz="600" baseline="30000" dirty="0" smtClean="0"/>
                        <a:t>3</a:t>
                      </a:r>
                      <a:r>
                        <a:rPr lang="en-GB" sz="600" baseline="0" dirty="0" smtClean="0"/>
                        <a:t> of water.  Brine waste damages ecosystems. 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130831" y="0"/>
            <a:ext cx="4061169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Example of a large scale water transfer scheme to show how it’s development has advantages and disadvantages</a:t>
            </a:r>
            <a:endParaRPr lang="en-GB" sz="600" dirty="0"/>
          </a:p>
        </p:txBody>
      </p:sp>
      <p:sp>
        <p:nvSpPr>
          <p:cNvPr id="22" name="TextBox 21"/>
          <p:cNvSpPr txBox="1"/>
          <p:nvPr/>
        </p:nvSpPr>
        <p:spPr>
          <a:xfrm>
            <a:off x="8128352" y="181094"/>
            <a:ext cx="40611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" dirty="0" smtClean="0"/>
              <a:t>Lesotho Highland Water Project -A huge water transfer scheme aimed to help solve the water shortage in South Africa. 40% of the surplus water in Lesotho is transferred to South Africa. It involves the construction of dams and reservoirs as well as pipelines and roads.</a:t>
            </a:r>
            <a:endParaRPr lang="en-GB" sz="6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2286"/>
              </p:ext>
            </p:extLst>
          </p:nvPr>
        </p:nvGraphicFramePr>
        <p:xfrm>
          <a:off x="8123587" y="558845"/>
          <a:ext cx="4068412" cy="781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351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Advantages for Lesotho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Disadvantages for Lesotho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338"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Provides</a:t>
                      </a:r>
                      <a:r>
                        <a:rPr lang="en-GB" sz="600" baseline="0" dirty="0" smtClean="0"/>
                        <a:t> income. 75% of Lesotho’s GDP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Supplies renewable energy to Lesotho (Hydro-Electric Power, HEP)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GB" sz="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Building the first two dams meant 30,000</a:t>
                      </a:r>
                      <a:r>
                        <a:rPr lang="en-GB" sz="600" baseline="0" dirty="0" smtClean="0"/>
                        <a:t> people were moved homes (displaced)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Destruction of a unique wetland ecosystem (habitats)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A</a:t>
                      </a:r>
                      <a:r>
                        <a:rPr lang="en-GB" sz="600" baseline="0" dirty="0" smtClean="0"/>
                        <a:t> corrupt government has meant money has been prevented from reaching people affected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138072" y="1913295"/>
            <a:ext cx="4061169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Moving towards a sustainable resource future</a:t>
            </a:r>
            <a:endParaRPr lang="en-GB" sz="6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326154"/>
              </p:ext>
            </p:extLst>
          </p:nvPr>
        </p:nvGraphicFramePr>
        <p:xfrm>
          <a:off x="8138072" y="2111507"/>
          <a:ext cx="4053926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991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Water</a:t>
                      </a:r>
                      <a:r>
                        <a:rPr lang="en-GB" sz="600" baseline="0" dirty="0" smtClean="0"/>
                        <a:t> conservation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Minimise water footprint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Lots</a:t>
                      </a:r>
                      <a:r>
                        <a:rPr lang="en-GB" sz="600" baseline="0" dirty="0" smtClean="0"/>
                        <a:t> of different ways : a</a:t>
                      </a:r>
                      <a:r>
                        <a:rPr lang="en-GB" sz="600" dirty="0" smtClean="0"/>
                        <a:t>rtificial</a:t>
                      </a:r>
                      <a:r>
                        <a:rPr lang="en-GB" sz="600" baseline="0" dirty="0" smtClean="0"/>
                        <a:t> grass, push taps, mend leaks, hydroponics, drip agriculture, education, water meters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Nevada has decreased water use by 23% in 10 years despite population increase by ½ million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91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Groundwater management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Decrease the amount of permitted</a:t>
                      </a:r>
                      <a:r>
                        <a:rPr lang="en-GB" sz="600" baseline="0" dirty="0" smtClean="0"/>
                        <a:t> pumping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Can recharge with reclaimed / grey water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Need to decrease the amount of fertilisers and pesticides used in the area and monitor the water levels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70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Recycling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Can use reclaimed water</a:t>
                      </a:r>
                      <a:r>
                        <a:rPr lang="en-GB" sz="600" baseline="0" dirty="0" smtClean="0"/>
                        <a:t> - sewage water that has been treated and is suitable for irrigation, industry and power plants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Coca Cola use 25% of harvested water in bottling plants, washing vehicles and flushing toilets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72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Grey water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Flushing toilets, irrigation and washing cars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Expensive</a:t>
                      </a:r>
                      <a:r>
                        <a:rPr lang="en-GB" sz="600" baseline="0" dirty="0" smtClean="0"/>
                        <a:t> system to put in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138072" y="3679533"/>
            <a:ext cx="4061169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An example of a local scheme in a LIC or NEE to increase the sustainable supply of water</a:t>
            </a:r>
            <a:endParaRPr lang="en-GB" sz="600" dirty="0"/>
          </a:p>
        </p:txBody>
      </p:sp>
      <p:sp>
        <p:nvSpPr>
          <p:cNvPr id="28" name="TextBox 27"/>
          <p:cNvSpPr txBox="1"/>
          <p:nvPr/>
        </p:nvSpPr>
        <p:spPr>
          <a:xfrm>
            <a:off x="8138073" y="3872352"/>
            <a:ext cx="4053927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" b="1" dirty="0" smtClean="0"/>
              <a:t>The </a:t>
            </a:r>
            <a:r>
              <a:rPr lang="en-GB" sz="600" b="1" dirty="0" err="1" smtClean="0"/>
              <a:t>Wakel</a:t>
            </a:r>
            <a:r>
              <a:rPr lang="en-GB" sz="600" b="1" dirty="0" smtClean="0"/>
              <a:t> River Basin Project</a:t>
            </a:r>
            <a:r>
              <a:rPr lang="en-GB" sz="600" dirty="0" smtClean="0"/>
              <a:t>, Rajasthan, India.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 smtClean="0"/>
              <a:t>Little rainfall in the area has led to food and water shortages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 smtClean="0"/>
              <a:t>Over use of water for irrigation has led to waterlogging and running out of 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 smtClean="0"/>
              <a:t>Water supply has been increased by encouraging locals to make changes to their farming practice. Rainwater harvesting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41593"/>
              </p:ext>
            </p:extLst>
          </p:nvPr>
        </p:nvGraphicFramePr>
        <p:xfrm>
          <a:off x="8145313" y="4434503"/>
          <a:ext cx="4053928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421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How?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 smtClean="0"/>
                        <a:t>Pos</a:t>
                      </a:r>
                      <a:r>
                        <a:rPr lang="en-GB" sz="600" dirty="0" smtClean="0"/>
                        <a:t> v </a:t>
                      </a:r>
                      <a:r>
                        <a:rPr lang="en-GB" sz="600" dirty="0" err="1" smtClean="0"/>
                        <a:t>Neg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GB" sz="600" b="1" dirty="0" smtClean="0"/>
                        <a:t>Pats</a:t>
                      </a:r>
                      <a:r>
                        <a:rPr lang="en-GB" sz="600" baseline="0" dirty="0" smtClean="0"/>
                        <a:t> – Small irrigation channels that have been dug off the main river channel. They divert water from the river to the fields where water is needed to irrigate crops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GB" sz="600" b="1" baseline="0" dirty="0" err="1" smtClean="0"/>
                        <a:t>Taankas</a:t>
                      </a:r>
                      <a:r>
                        <a:rPr lang="en-GB" sz="600" baseline="0" dirty="0" smtClean="0"/>
                        <a:t> – Underground water storage systems. Collect surface water from roofs via drains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GB" sz="600" b="1" baseline="0" dirty="0" err="1" smtClean="0"/>
                        <a:t>Johed</a:t>
                      </a:r>
                      <a:r>
                        <a:rPr lang="en-GB" sz="600" baseline="0" dirty="0" smtClean="0"/>
                        <a:t> – Small earth and mud dams that trap water and allow it to soak back into the soil increasing the amount of groundwater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GB" sz="600" dirty="0" smtClean="0"/>
                        <a:t>Positive</a:t>
                      </a:r>
                      <a:endParaRPr lang="en-GB" sz="600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600" baseline="0" dirty="0" smtClean="0"/>
                        <a:t>Built using low cost materials such as mud and earth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600" baseline="0" dirty="0" smtClean="0"/>
                        <a:t>Can be maintained by the locals if anything isn’t working as well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600" baseline="0" dirty="0" smtClean="0"/>
                        <a:t>Has increased water supply to the area resulting in less food and water shortages.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600" baseline="0" dirty="0" smtClean="0"/>
                        <a:t>Negative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600" baseline="0" dirty="0" smtClean="0"/>
                        <a:t>Small 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77731"/>
              </p:ext>
            </p:extLst>
          </p:nvPr>
        </p:nvGraphicFramePr>
        <p:xfrm>
          <a:off x="8130829" y="1352359"/>
          <a:ext cx="406841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518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Advantages for South Africa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Disadvantages</a:t>
                      </a:r>
                      <a:r>
                        <a:rPr lang="en-GB" sz="600" baseline="0" dirty="0" smtClean="0"/>
                        <a:t> for South Africa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37"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Provides</a:t>
                      </a:r>
                      <a:r>
                        <a:rPr lang="en-GB" sz="600" baseline="0" dirty="0" smtClean="0"/>
                        <a:t> water to an area with regular droughts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Provides safe water to an extra 10% of the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dirty="0" smtClean="0"/>
                        <a:t>The</a:t>
                      </a:r>
                      <a:r>
                        <a:rPr lang="en-GB" sz="600" baseline="0" dirty="0" smtClean="0"/>
                        <a:t> cost of building and buying the water is at $4bn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40% of water is lost through leakages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600" baseline="0" dirty="0" smtClean="0"/>
                        <a:t>Corrupt government has plagued the project</a:t>
                      </a: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Location of study area in the Wakal River Basin, southern Rajasthan, India. The two study sites were located in the villages of Jharapipla and Godawara . (India/Pakistan boundary as promulgated in the 1972 SIMLA Agreement)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247558"/>
            <a:ext cx="1295033" cy="149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inwater harvesting (RWH) structures: a nadi and b anicut. These RWH structures are located in the village of Jharapip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841" y="7623683"/>
            <a:ext cx="432176" cy="4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HW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33" y="461665"/>
            <a:ext cx="1925454" cy="12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inwater harvesting (RWH) structures: a nadi and b anicut. These RWH structures are located in the village of Jharapip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34" y="5347098"/>
            <a:ext cx="993524" cy="148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ainwaterharvesting.org/Rural/img/Pat-im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098" y="5924540"/>
            <a:ext cx="1210517" cy="8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99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2571</Words>
  <Application>Microsoft Office PowerPoint</Application>
  <PresentationFormat>Widescreen</PresentationFormat>
  <Paragraphs>264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Price</dc:creator>
  <cp:lastModifiedBy>Simon Roe</cp:lastModifiedBy>
  <cp:revision>73</cp:revision>
  <dcterms:created xsi:type="dcterms:W3CDTF">2017-07-19T10:05:29Z</dcterms:created>
  <dcterms:modified xsi:type="dcterms:W3CDTF">2020-03-16T13:26:21Z</dcterms:modified>
</cp:coreProperties>
</file>