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329" r:id="rId2"/>
    <p:sldId id="439" r:id="rId3"/>
    <p:sldId id="408" r:id="rId4"/>
    <p:sldId id="409" r:id="rId5"/>
    <p:sldId id="410" r:id="rId6"/>
    <p:sldId id="411" r:id="rId7"/>
    <p:sldId id="412" r:id="rId8"/>
    <p:sldId id="413" r:id="rId9"/>
    <p:sldId id="414" r:id="rId10"/>
    <p:sldId id="331" r:id="rId11"/>
    <p:sldId id="420" r:id="rId12"/>
    <p:sldId id="440" r:id="rId13"/>
    <p:sldId id="454" r:id="rId14"/>
    <p:sldId id="441" r:id="rId15"/>
    <p:sldId id="442" r:id="rId16"/>
    <p:sldId id="443" r:id="rId17"/>
    <p:sldId id="444" r:id="rId18"/>
    <p:sldId id="449" r:id="rId19"/>
    <p:sldId id="450" r:id="rId20"/>
    <p:sldId id="451" r:id="rId21"/>
    <p:sldId id="452" r:id="rId22"/>
    <p:sldId id="45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12" autoAdjust="0"/>
    <p:restoredTop sz="94660"/>
  </p:normalViewPr>
  <p:slideViewPr>
    <p:cSldViewPr snapToGrid="0">
      <p:cViewPr varScale="1">
        <p:scale>
          <a:sx n="91" d="100"/>
          <a:sy n="91" d="100"/>
        </p:scale>
        <p:origin x="18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91FE2-230D-4747-91C3-5B69BEF2430F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3533B-4372-4EB0-A893-3BA2267CC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1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CFDFE9-5442-4E9D-8036-FD911C558D80}" type="slidenum">
              <a:rPr lang="en-GB"/>
              <a:pPr/>
              <a:t>12</a:t>
            </a:fld>
            <a:endParaRPr lang="en-GB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Pupils should learn any of the names that they do not know already.</a:t>
            </a:r>
          </a:p>
        </p:txBody>
      </p:sp>
    </p:spTree>
    <p:extLst>
      <p:ext uri="{BB962C8B-B14F-4D97-AF65-F5344CB8AC3E}">
        <p14:creationId xmlns:p14="http://schemas.microsoft.com/office/powerpoint/2010/main" val="4104894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40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25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67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89916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3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55"/>
            <a:ext cx="935228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1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214"/>
            <a:ext cx="9249092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2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87"/>
            <a:ext cx="91795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37332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457200" indent="-457200">
              <a:buFont typeface="Gill Sans MT" panose="020B0502020104020203" pitchFamily="34" charset="0"/>
              <a:buChar char="–"/>
              <a:defRPr sz="3200"/>
            </a:lvl1pPr>
            <a:lvl2pPr marL="914400" indent="-457200">
              <a:buFont typeface="Gill Sans MT" panose="020B0502020104020203" pitchFamily="34" charset="0"/>
              <a:buChar char="–"/>
              <a:defRPr sz="2800"/>
            </a:lvl2pPr>
            <a:lvl3pPr marL="1257300" indent="-342900">
              <a:buFont typeface="Gill Sans MT" panose="020B0502020104020203" pitchFamily="34" charset="0"/>
              <a:buChar char="–"/>
              <a:defRPr sz="2400"/>
            </a:lvl3pPr>
            <a:lvl4pPr marL="1714500" indent="-342900">
              <a:buFont typeface="Gill Sans MT" panose="020B0502020104020203" pitchFamily="34" charset="0"/>
              <a:buChar char="–"/>
              <a:defRPr sz="2000"/>
            </a:lvl4pPr>
            <a:lvl5pPr marL="2171700" indent="-342900">
              <a:buFont typeface="Gill Sans MT" panose="020B0502020104020203" pitchFamily="34" charset="0"/>
              <a:buChar char="–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97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91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029"/>
            <a:ext cx="9009993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80745"/>
            <a:ext cx="10515600" cy="389621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81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61847"/>
            <a:ext cx="2399337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1847"/>
            <a:ext cx="6649720" cy="531511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8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2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vk.com/id118036470&amp;ei=NVdGVJfRKPG1sQSK0ILIDQ&amp;bvm=bv.77880786,d.ZGU&amp;psig=AFQjCNGzORAI_BLbq_FG4d4quypCUgJEuw&amp;ust=141398216569633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997921" y="4017698"/>
            <a:ext cx="5415873" cy="23929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48966" y="4067242"/>
            <a:ext cx="5075958" cy="23929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032489" y="1545681"/>
            <a:ext cx="4120055" cy="23929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04339" y="1545682"/>
            <a:ext cx="4120055" cy="2392951"/>
          </a:xfrm>
          <a:prstGeom prst="rect">
            <a:avLst/>
          </a:prstGeom>
          <a:solidFill>
            <a:srgbClr val="E028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0" y="197886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itchFamily="66" charset="0"/>
              </a:rPr>
              <a:t>Pink</a:t>
            </a:r>
            <a:endParaRPr lang="en-GB" sz="2400" b="1" u="sng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0736" y="155269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itchFamily="66" charset="0"/>
              </a:rPr>
              <a:t>Orange</a:t>
            </a:r>
            <a:endParaRPr lang="en-GB" sz="2400" b="1" u="sng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68696" y="4270485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itchFamily="66" charset="0"/>
              </a:rPr>
              <a:t>Green</a:t>
            </a:r>
            <a:endParaRPr lang="en-GB" sz="2400" b="1" u="sng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6437" y="489684"/>
            <a:ext cx="9195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Connect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947" y="2011631"/>
            <a:ext cx="3571137" cy="17166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109" y="4717427"/>
            <a:ext cx="5053496" cy="16318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963" y="4806235"/>
            <a:ext cx="4438650" cy="1543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7400" y="1849775"/>
            <a:ext cx="2530275" cy="17215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46352" y="417875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itchFamily="66" charset="0"/>
              </a:rPr>
              <a:t>*Challenge</a:t>
            </a:r>
            <a:endParaRPr lang="en-GB" sz="2400" b="1" u="sng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206" y="1506405"/>
            <a:ext cx="9238129" cy="5301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7889" y="1095128"/>
            <a:ext cx="4105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itchFamily="66" charset="0"/>
              </a:rPr>
              <a:t>Name these shapes </a:t>
            </a:r>
            <a:endParaRPr lang="en-GB" sz="2400" b="1" u="sng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4497" y="161438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itchFamily="66" charset="0"/>
              </a:rPr>
              <a:t>BRONZE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00258" y="1614381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itchFamily="66" charset="0"/>
              </a:rPr>
              <a:t>SILVER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2913" y="4291461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itchFamily="66" charset="0"/>
              </a:rPr>
              <a:t>GOLD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760" y="4291461"/>
            <a:ext cx="1368152" cy="622331"/>
          </a:xfrm>
          <a:prstGeom prst="rect">
            <a:avLst/>
          </a:prstGeom>
        </p:spPr>
      </p:pic>
      <p:sp>
        <p:nvSpPr>
          <p:cNvPr id="11" name="Isosceles Triangle 10"/>
          <p:cNvSpPr/>
          <p:nvPr/>
        </p:nvSpPr>
        <p:spPr>
          <a:xfrm>
            <a:off x="3004949" y="2405211"/>
            <a:ext cx="1750252" cy="13577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/>
          <p:cNvSpPr/>
          <p:nvPr/>
        </p:nvSpPr>
        <p:spPr>
          <a:xfrm>
            <a:off x="5087889" y="1876705"/>
            <a:ext cx="1750252" cy="1886251"/>
          </a:xfrm>
          <a:prstGeom prst="triangle">
            <a:avLst>
              <a:gd name="adj" fmla="val 49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gular Pentagon 11"/>
          <p:cNvSpPr/>
          <p:nvPr/>
        </p:nvSpPr>
        <p:spPr>
          <a:xfrm>
            <a:off x="7679649" y="2405210"/>
            <a:ext cx="1937435" cy="1357745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Hexagon 15"/>
          <p:cNvSpPr/>
          <p:nvPr/>
        </p:nvSpPr>
        <p:spPr>
          <a:xfrm>
            <a:off x="10090359" y="2466465"/>
            <a:ext cx="1519750" cy="127563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arallelogram 16"/>
          <p:cNvSpPr/>
          <p:nvPr/>
        </p:nvSpPr>
        <p:spPr>
          <a:xfrm>
            <a:off x="3352800" y="5126182"/>
            <a:ext cx="1402401" cy="1288473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rapezoid 17"/>
          <p:cNvSpPr/>
          <p:nvPr/>
        </p:nvSpPr>
        <p:spPr>
          <a:xfrm>
            <a:off x="5243494" y="5126182"/>
            <a:ext cx="1690254" cy="1288473"/>
          </a:xfrm>
          <a:prstGeom prst="trapezoid">
            <a:avLst>
              <a:gd name="adj" fmla="val 36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ecagon 20"/>
          <p:cNvSpPr/>
          <p:nvPr/>
        </p:nvSpPr>
        <p:spPr>
          <a:xfrm>
            <a:off x="8004543" y="4753126"/>
            <a:ext cx="1887602" cy="1661529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3352800" y="2895600"/>
            <a:ext cx="304800" cy="1939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095564" y="2962445"/>
            <a:ext cx="403544" cy="1246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880075" y="3574623"/>
            <a:ext cx="0" cy="334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285709" y="2681201"/>
            <a:ext cx="211363" cy="221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356150" y="2753764"/>
            <a:ext cx="304800" cy="1939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spid="1065" name="ShockwaveFlash1" r:id="rId2" imgW="1782720" imgH="1152360"/>
        </mc:Choice>
        <mc:Fallback>
          <p:control name="ShockwaveFlash1" r:id="rId2" imgW="1782720" imgH="1152360">
            <p:pic>
              <p:nvPicPr>
                <p:cNvPr id="1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32182" y="5782235"/>
                  <a:ext cx="1782315" cy="10253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8643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7346" y="2534652"/>
            <a:ext cx="8341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latin typeface="Comic Sans MS" panose="030F0702030302020204" pitchFamily="66" charset="0"/>
              </a:rPr>
              <a:t>What are polygons?</a:t>
            </a:r>
            <a:endParaRPr lang="en-GB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6146" name="Group 2"/>
          <p:cNvGraphicFramePr>
            <a:graphicFrameLocks noGrp="1"/>
          </p:cNvGraphicFramePr>
          <p:nvPr/>
        </p:nvGraphicFramePr>
        <p:xfrm>
          <a:off x="3143250" y="1784350"/>
          <a:ext cx="6096000" cy="41148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Number of sides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E8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Name of polygon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E8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5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5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5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5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5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5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5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5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5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5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5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5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5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5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5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5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46180" name="Rectangle 36"/>
          <p:cNvSpPr>
            <a:spLocks noGrp="1" noChangeArrowheads="1"/>
          </p:cNvSpPr>
          <p:nvPr>
            <p:ph type="title" idx="4294967295"/>
          </p:nvPr>
        </p:nvSpPr>
        <p:spPr>
          <a:xfrm>
            <a:off x="132953" y="183079"/>
            <a:ext cx="7772400" cy="609600"/>
          </a:xfrm>
          <a:noFill/>
          <a:ln/>
        </p:spPr>
        <p:txBody>
          <a:bodyPr/>
          <a:lstStyle/>
          <a:p>
            <a:r>
              <a:rPr lang="en-GB" dirty="0">
                <a:solidFill>
                  <a:srgbClr val="5B0091"/>
                </a:solidFill>
              </a:rPr>
              <a:t>Naming polygons</a:t>
            </a:r>
            <a:endParaRPr lang="en-GB" dirty="0"/>
          </a:p>
        </p:txBody>
      </p:sp>
      <p:sp>
        <p:nvSpPr>
          <p:cNvPr id="646181" name="Text Box 37"/>
          <p:cNvSpPr txBox="1">
            <a:spLocks noChangeArrowheads="1"/>
          </p:cNvSpPr>
          <p:nvPr/>
        </p:nvSpPr>
        <p:spPr bwMode="auto">
          <a:xfrm>
            <a:off x="1828801" y="1143000"/>
            <a:ext cx="792162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/>
              <a:t>Polygons are named according to their number of sides.</a:t>
            </a:r>
            <a:endParaRPr lang="en-GB"/>
          </a:p>
        </p:txBody>
      </p:sp>
      <p:sp>
        <p:nvSpPr>
          <p:cNvPr id="646182" name="Text Box 38"/>
          <p:cNvSpPr txBox="1">
            <a:spLocks noChangeArrowheads="1"/>
          </p:cNvSpPr>
          <p:nvPr/>
        </p:nvSpPr>
        <p:spPr bwMode="auto">
          <a:xfrm>
            <a:off x="6994526" y="2217738"/>
            <a:ext cx="910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Triangle</a:t>
            </a:r>
            <a:endParaRPr lang="en-GB"/>
          </a:p>
        </p:txBody>
      </p:sp>
      <p:sp>
        <p:nvSpPr>
          <p:cNvPr id="646183" name="Text Box 39"/>
          <p:cNvSpPr txBox="1">
            <a:spLocks noChangeArrowheads="1"/>
          </p:cNvSpPr>
          <p:nvPr/>
        </p:nvSpPr>
        <p:spPr bwMode="auto">
          <a:xfrm>
            <a:off x="6672263" y="2676525"/>
            <a:ext cx="1425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Quadrilateral</a:t>
            </a:r>
            <a:endParaRPr lang="en-GB"/>
          </a:p>
        </p:txBody>
      </p:sp>
      <p:sp>
        <p:nvSpPr>
          <p:cNvPr id="646184" name="Text Box 40"/>
          <p:cNvSpPr txBox="1">
            <a:spLocks noChangeArrowheads="1"/>
          </p:cNvSpPr>
          <p:nvPr/>
        </p:nvSpPr>
        <p:spPr bwMode="auto">
          <a:xfrm>
            <a:off x="6892926" y="3135313"/>
            <a:ext cx="10342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Pentagon</a:t>
            </a:r>
            <a:endParaRPr lang="en-GB"/>
          </a:p>
        </p:txBody>
      </p:sp>
      <p:sp>
        <p:nvSpPr>
          <p:cNvPr id="646185" name="Text Box 41"/>
          <p:cNvSpPr txBox="1">
            <a:spLocks noChangeArrowheads="1"/>
          </p:cNvSpPr>
          <p:nvPr/>
        </p:nvSpPr>
        <p:spPr bwMode="auto">
          <a:xfrm>
            <a:off x="6935788" y="3594100"/>
            <a:ext cx="10143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Hexagon</a:t>
            </a:r>
            <a:endParaRPr lang="en-GB"/>
          </a:p>
        </p:txBody>
      </p:sp>
      <p:sp>
        <p:nvSpPr>
          <p:cNvPr id="646186" name="Text Box 42"/>
          <p:cNvSpPr txBox="1">
            <a:spLocks noChangeArrowheads="1"/>
          </p:cNvSpPr>
          <p:nvPr/>
        </p:nvSpPr>
        <p:spPr bwMode="auto">
          <a:xfrm>
            <a:off x="6884988" y="4054475"/>
            <a:ext cx="10913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Heptagon</a:t>
            </a:r>
            <a:endParaRPr lang="en-GB"/>
          </a:p>
        </p:txBody>
      </p:sp>
      <p:sp>
        <p:nvSpPr>
          <p:cNvPr id="646187" name="Text Box 43"/>
          <p:cNvSpPr txBox="1">
            <a:spLocks noChangeArrowheads="1"/>
          </p:cNvSpPr>
          <p:nvPr/>
        </p:nvSpPr>
        <p:spPr bwMode="auto">
          <a:xfrm>
            <a:off x="6969125" y="4513263"/>
            <a:ext cx="9887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Octagon</a:t>
            </a:r>
            <a:endParaRPr lang="en-GB"/>
          </a:p>
        </p:txBody>
      </p:sp>
      <p:sp>
        <p:nvSpPr>
          <p:cNvPr id="646188" name="Text Box 44"/>
          <p:cNvSpPr txBox="1">
            <a:spLocks noChangeArrowheads="1"/>
          </p:cNvSpPr>
          <p:nvPr/>
        </p:nvSpPr>
        <p:spPr bwMode="auto">
          <a:xfrm>
            <a:off x="6926263" y="4972050"/>
            <a:ext cx="10416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Nonagon</a:t>
            </a:r>
            <a:endParaRPr lang="en-GB"/>
          </a:p>
        </p:txBody>
      </p:sp>
      <p:sp>
        <p:nvSpPr>
          <p:cNvPr id="646189" name="Text Box 45"/>
          <p:cNvSpPr txBox="1">
            <a:spLocks noChangeArrowheads="1"/>
          </p:cNvSpPr>
          <p:nvPr/>
        </p:nvSpPr>
        <p:spPr bwMode="auto">
          <a:xfrm>
            <a:off x="6935788" y="5432425"/>
            <a:ext cx="1004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Decagon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88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82" grpId="0" autoUpdateAnimBg="0"/>
      <p:bldP spid="646183" grpId="0" autoUpdateAnimBg="0"/>
      <p:bldP spid="646184" grpId="0" autoUpdateAnimBg="0"/>
      <p:bldP spid="646185" grpId="0" autoUpdateAnimBg="0"/>
      <p:bldP spid="646186" grpId="0" autoUpdateAnimBg="0"/>
      <p:bldP spid="646187" grpId="0" autoUpdateAnimBg="0"/>
      <p:bldP spid="646188" grpId="0" autoUpdateAnimBg="0"/>
      <p:bldP spid="64618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8406" y="1159556"/>
            <a:ext cx="842435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triangles do you know?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Tell me about each one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are the properties?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85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Equilateral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Isosceles Triangle 3"/>
          <p:cNvSpPr/>
          <p:nvPr/>
        </p:nvSpPr>
        <p:spPr>
          <a:xfrm>
            <a:off x="3155324" y="1825625"/>
            <a:ext cx="3400022" cy="29524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21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Isosceles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Isosceles Triangle 3"/>
          <p:cNvSpPr/>
          <p:nvPr/>
        </p:nvSpPr>
        <p:spPr>
          <a:xfrm>
            <a:off x="3618963" y="1931831"/>
            <a:ext cx="1700012" cy="37091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81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Right angled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ight Triangle 3"/>
          <p:cNvSpPr/>
          <p:nvPr/>
        </p:nvSpPr>
        <p:spPr>
          <a:xfrm>
            <a:off x="1275008" y="2240924"/>
            <a:ext cx="4018209" cy="306517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1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Scalene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305318" y="3181082"/>
            <a:ext cx="566671" cy="1107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871989" y="4288665"/>
            <a:ext cx="2492062" cy="452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05318" y="3181082"/>
            <a:ext cx="3058733" cy="1560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42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55"/>
            <a:ext cx="8991600" cy="1069521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Recap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0069" y="97290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Comic Sans MS" pitchFamily="66" charset="0"/>
              </a:rPr>
              <a:t>1)  What is a Quadrilateral?</a:t>
            </a:r>
          </a:p>
          <a:p>
            <a:pPr marL="0" indent="0">
              <a:buNone/>
            </a:pPr>
            <a:r>
              <a:rPr lang="en-GB" sz="2000" dirty="0">
                <a:latin typeface="Comic Sans MS" pitchFamily="66" charset="0"/>
              </a:rPr>
              <a:t>	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A shape with 4 straight sides…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2000" dirty="0">
                <a:latin typeface="Comic Sans MS" pitchFamily="66" charset="0"/>
              </a:rPr>
              <a:t>2)  How many can you name?</a:t>
            </a:r>
          </a:p>
          <a:p>
            <a:pPr marL="0" indent="0">
              <a:buNone/>
            </a:pPr>
            <a:endParaRPr lang="en-GB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2000" dirty="0">
              <a:latin typeface="Comic Sans MS" pitchFamily="66" charset="0"/>
            </a:endParaRP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1721069" y="2649306"/>
            <a:ext cx="381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3626069" y="2649306"/>
            <a:ext cx="990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6" name="Parallelogram 5"/>
          <p:cNvSpPr>
            <a:spLocks noChangeAspect="1"/>
          </p:cNvSpPr>
          <p:nvPr/>
        </p:nvSpPr>
        <p:spPr>
          <a:xfrm>
            <a:off x="1416269" y="4334924"/>
            <a:ext cx="685800" cy="515639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Parallelogram 6"/>
          <p:cNvSpPr>
            <a:spLocks noChangeAspect="1"/>
          </p:cNvSpPr>
          <p:nvPr/>
        </p:nvSpPr>
        <p:spPr>
          <a:xfrm>
            <a:off x="3778469" y="4411123"/>
            <a:ext cx="990600" cy="469232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rapezoid 7"/>
          <p:cNvSpPr>
            <a:spLocks noChangeAspect="1"/>
          </p:cNvSpPr>
          <p:nvPr/>
        </p:nvSpPr>
        <p:spPr>
          <a:xfrm>
            <a:off x="5607269" y="2573107"/>
            <a:ext cx="914400" cy="455537"/>
          </a:xfrm>
          <a:prstGeom prst="trapezoid">
            <a:avLst>
              <a:gd name="adj" fmla="val 6095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674069" y="2649306"/>
            <a:ext cx="609600" cy="304800"/>
            <a:chOff x="5334000" y="4495800"/>
            <a:chExt cx="1219200" cy="685800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5334000" y="4495800"/>
              <a:ext cx="0" cy="685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34000" y="5181600"/>
              <a:ext cx="1219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334000" y="4495800"/>
              <a:ext cx="838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6172200" y="4495800"/>
              <a:ext cx="381000" cy="685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8579069" y="2268306"/>
            <a:ext cx="685800" cy="914400"/>
            <a:chOff x="7315200" y="3200400"/>
            <a:chExt cx="1066800" cy="1371600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7315200" y="3200400"/>
              <a:ext cx="53340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848600" y="3200400"/>
              <a:ext cx="53340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848600" y="3505200"/>
              <a:ext cx="533400" cy="1066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7315200" y="3505200"/>
              <a:ext cx="533400" cy="1066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 flipV="1">
            <a:off x="6064469" y="4097850"/>
            <a:ext cx="685800" cy="762000"/>
            <a:chOff x="5562600" y="1752600"/>
            <a:chExt cx="1066800" cy="1066800"/>
          </a:xfrm>
        </p:grpSpPr>
        <p:cxnSp>
          <p:nvCxnSpPr>
            <p:cNvPr id="31" name="Straight Connector 30"/>
            <p:cNvCxnSpPr/>
            <p:nvPr/>
          </p:nvCxnSpPr>
          <p:spPr>
            <a:xfrm flipH="1" flipV="1">
              <a:off x="5562600" y="1752600"/>
              <a:ext cx="533400" cy="381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6096000" y="1752600"/>
              <a:ext cx="533400" cy="381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6096000" y="1752600"/>
              <a:ext cx="533400" cy="1066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5562600" y="1752600"/>
              <a:ext cx="533400" cy="1066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035269" y="3106507"/>
            <a:ext cx="1981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prstClr val="black"/>
                </a:solidFill>
                <a:latin typeface="Comic Sans MS" pitchFamily="66" charset="0"/>
              </a:rPr>
              <a:t>Square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Equal 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sides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 pairs of Parallel sides</a:t>
            </a:r>
            <a:endParaRPr lang="en-GB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All angles 90˚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16469" y="3106507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prstClr val="black"/>
                </a:solidFill>
                <a:latin typeface="Comic Sans MS" pitchFamily="66" charset="0"/>
              </a:rPr>
              <a:t>Rectangle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 pairs of Equal 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sides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2pairs of Parallel sides</a:t>
            </a:r>
            <a:endParaRPr lang="en-GB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All angles 90˚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54869" y="3106506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prstClr val="black"/>
                </a:solidFill>
                <a:latin typeface="Comic Sans MS" pitchFamily="66" charset="0"/>
              </a:rPr>
              <a:t>Trapezium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1 pair of parallel sides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35269" y="4944524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prstClr val="black"/>
                </a:solidFill>
                <a:latin typeface="Comic Sans MS" pitchFamily="66" charset="0"/>
              </a:rPr>
              <a:t>Rhombus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Equal sides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Opposite 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sides 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parallel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Opposite angles equal</a:t>
            </a:r>
            <a:endParaRPr lang="en-GB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16469" y="4944524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prstClr val="black"/>
                </a:solidFill>
                <a:latin typeface="Comic Sans MS" pitchFamily="66" charset="0"/>
              </a:rPr>
              <a:t>Parallelogram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 pairs of equal sides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Opposite 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sides 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parallel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Opposite angles equal</a:t>
            </a:r>
            <a:endParaRPr lang="en-GB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54869" y="4817931"/>
            <a:ext cx="2057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prstClr val="black"/>
                </a:solidFill>
                <a:latin typeface="Comic Sans MS" pitchFamily="66" charset="0"/>
              </a:rPr>
              <a:t>Arrowhead (Delta)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Contains a reflex 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angle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Adjacent sides are equal</a:t>
            </a:r>
            <a:endParaRPr lang="en-GB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92685" y="3106506"/>
            <a:ext cx="2234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prstClr val="black"/>
                </a:solidFill>
                <a:latin typeface="Comic Sans MS" pitchFamily="66" charset="0"/>
              </a:rPr>
              <a:t>Kite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2 pairs of equal sides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No parallel sides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64669" y="5249323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prstClr val="black"/>
                </a:solidFill>
                <a:latin typeface="Comic Sans MS" pitchFamily="66" charset="0"/>
              </a:rPr>
              <a:t>Irregular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None of the other ones!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121869" y="4411123"/>
            <a:ext cx="1447800" cy="609600"/>
            <a:chOff x="7239000" y="4648200"/>
            <a:chExt cx="1447800" cy="609600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7239000" y="4648200"/>
              <a:ext cx="685800" cy="609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7924800" y="4648200"/>
              <a:ext cx="762000" cy="228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686800" y="4876800"/>
              <a:ext cx="0" cy="228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7239000" y="5105400"/>
              <a:ext cx="1447800" cy="152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477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055"/>
            <a:ext cx="9179560" cy="1325563"/>
          </a:xfrm>
        </p:spPr>
        <p:txBody>
          <a:bodyPr/>
          <a:lstStyle/>
          <a:p>
            <a:r>
              <a:rPr lang="en-GB" dirty="0" smtClean="0"/>
              <a:t>Lines of Symmetry</a:t>
            </a:r>
            <a:endParaRPr lang="en-GB" dirty="0"/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1991544" y="2761928"/>
            <a:ext cx="751656" cy="751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3657600" y="2853184"/>
            <a:ext cx="1600200" cy="66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5" name="Parallelogram 4"/>
          <p:cNvSpPr>
            <a:spLocks noChangeAspect="1"/>
          </p:cNvSpPr>
          <p:nvPr/>
        </p:nvSpPr>
        <p:spPr>
          <a:xfrm>
            <a:off x="2057400" y="4985356"/>
            <a:ext cx="1014264" cy="762604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Parallelogram 5"/>
          <p:cNvSpPr>
            <a:spLocks noChangeAspect="1"/>
          </p:cNvSpPr>
          <p:nvPr/>
        </p:nvSpPr>
        <p:spPr>
          <a:xfrm>
            <a:off x="3606230" y="4923240"/>
            <a:ext cx="1803970" cy="854513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rapezoid 6"/>
          <p:cNvSpPr>
            <a:spLocks noChangeAspect="1"/>
          </p:cNvSpPr>
          <p:nvPr/>
        </p:nvSpPr>
        <p:spPr>
          <a:xfrm>
            <a:off x="5840516" y="2853185"/>
            <a:ext cx="1322284" cy="658737"/>
          </a:xfrm>
          <a:prstGeom prst="trapezoid">
            <a:avLst>
              <a:gd name="adj" fmla="val 6095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315200" y="2853184"/>
            <a:ext cx="1118616" cy="584200"/>
            <a:chOff x="5334000" y="4495800"/>
            <a:chExt cx="12192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5334000" y="4495800"/>
              <a:ext cx="0" cy="685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34000" y="5181600"/>
              <a:ext cx="1219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34000" y="4495800"/>
              <a:ext cx="838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6172200" y="4495800"/>
              <a:ext cx="381000" cy="685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8832304" y="2363688"/>
            <a:ext cx="1073696" cy="1302296"/>
            <a:chOff x="7315200" y="3200400"/>
            <a:chExt cx="1066800" cy="137160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7315200" y="3200400"/>
              <a:ext cx="53340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848600" y="3200400"/>
              <a:ext cx="53340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848600" y="3505200"/>
              <a:ext cx="533400" cy="1066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7315200" y="3505200"/>
              <a:ext cx="533400" cy="1066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flipV="1">
            <a:off x="6096000" y="4662176"/>
            <a:ext cx="1295400" cy="1287105"/>
            <a:chOff x="5562600" y="1752600"/>
            <a:chExt cx="1066800" cy="1066800"/>
          </a:xfrm>
        </p:grpSpPr>
        <p:cxnSp>
          <p:nvCxnSpPr>
            <p:cNvPr id="19" name="Straight Connector 18"/>
            <p:cNvCxnSpPr/>
            <p:nvPr/>
          </p:nvCxnSpPr>
          <p:spPr>
            <a:xfrm flipH="1" flipV="1">
              <a:off x="5562600" y="1752600"/>
              <a:ext cx="533400" cy="381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096000" y="1752600"/>
              <a:ext cx="533400" cy="381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096000" y="1752600"/>
              <a:ext cx="533400" cy="1066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5562600" y="1752600"/>
              <a:ext cx="533400" cy="1066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8458200" y="5139264"/>
            <a:ext cx="1752600" cy="778857"/>
            <a:chOff x="7239000" y="4648200"/>
            <a:chExt cx="1447800" cy="609600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7239000" y="4648200"/>
              <a:ext cx="685800" cy="609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7924800" y="4648200"/>
              <a:ext cx="762000" cy="228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686800" y="4876800"/>
              <a:ext cx="0" cy="228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239000" y="5105400"/>
              <a:ext cx="1447800" cy="152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1524000" y="136164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How many </a:t>
            </a:r>
            <a:r>
              <a:rPr lang="en-GB" sz="2400" dirty="0"/>
              <a:t>lines of symmetry </a:t>
            </a:r>
            <a:r>
              <a:rPr lang="en-GB" sz="2400" dirty="0" smtClean="0"/>
              <a:t>does each </a:t>
            </a:r>
            <a:r>
              <a:rPr lang="en-GB" sz="2400" dirty="0"/>
              <a:t>quadrilateral </a:t>
            </a:r>
            <a:r>
              <a:rPr lang="en-GB" sz="2400" dirty="0" smtClean="0"/>
              <a:t>have?</a:t>
            </a:r>
            <a:endParaRPr lang="en-GB" sz="2400" dirty="0"/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1775520" y="2564904"/>
            <a:ext cx="1152128" cy="1152128"/>
          </a:xfrm>
          <a:prstGeom prst="line">
            <a:avLst/>
          </a:prstGeom>
          <a:ln w="190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703512" y="2636912"/>
            <a:ext cx="1152128" cy="1152128"/>
          </a:xfrm>
          <a:prstGeom prst="line">
            <a:avLst/>
          </a:prstGeom>
          <a:ln w="190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351584" y="2508388"/>
            <a:ext cx="0" cy="1361045"/>
          </a:xfrm>
          <a:prstGeom prst="line">
            <a:avLst/>
          </a:prstGeom>
          <a:ln w="190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631504" y="3129618"/>
            <a:ext cx="1512168" cy="11351"/>
          </a:xfrm>
          <a:prstGeom prst="line">
            <a:avLst/>
          </a:prstGeom>
          <a:ln w="190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457700" y="2761928"/>
            <a:ext cx="0" cy="904056"/>
          </a:xfrm>
          <a:prstGeom prst="line">
            <a:avLst/>
          </a:prstGeom>
          <a:ln w="190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503712" y="3183384"/>
            <a:ext cx="1906488" cy="0"/>
          </a:xfrm>
          <a:prstGeom prst="line">
            <a:avLst/>
          </a:prstGeom>
          <a:ln w="190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6496215" y="2750437"/>
            <a:ext cx="0" cy="904056"/>
          </a:xfrm>
          <a:prstGeom prst="line">
            <a:avLst/>
          </a:prstGeom>
          <a:ln w="190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9369153" y="2276872"/>
            <a:ext cx="5443" cy="1512168"/>
          </a:xfrm>
          <a:prstGeom prst="line">
            <a:avLst/>
          </a:prstGeom>
          <a:ln w="190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2057400" y="4797153"/>
            <a:ext cx="1014264" cy="1120969"/>
          </a:xfrm>
          <a:prstGeom prst="line">
            <a:avLst/>
          </a:prstGeom>
          <a:ln w="190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847528" y="4797153"/>
            <a:ext cx="1440160" cy="1120969"/>
          </a:xfrm>
          <a:prstGeom prst="line">
            <a:avLst/>
          </a:prstGeom>
          <a:ln w="190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6743701" y="4437112"/>
            <a:ext cx="5443" cy="1512168"/>
          </a:xfrm>
          <a:prstGeom prst="line">
            <a:avLst/>
          </a:prstGeom>
          <a:ln w="190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063552" y="3804930"/>
            <a:ext cx="54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7030A0"/>
                </a:solidFill>
              </a:rPr>
              <a:t>4</a:t>
            </a:r>
            <a:endParaRPr lang="en-GB" sz="3600" dirty="0">
              <a:solidFill>
                <a:srgbClr val="7030A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186926" y="3717033"/>
            <a:ext cx="54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7030A0"/>
                </a:solidFill>
              </a:rPr>
              <a:t>2</a:t>
            </a:r>
            <a:endParaRPr lang="en-GB" sz="3600" dirty="0">
              <a:solidFill>
                <a:srgbClr val="7030A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196777" y="3639979"/>
            <a:ext cx="54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7030A0"/>
                </a:solidFill>
              </a:rPr>
              <a:t>1</a:t>
            </a:r>
            <a:endParaRPr lang="en-GB" sz="3600" dirty="0">
              <a:solidFill>
                <a:srgbClr val="7030A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064470" y="3789041"/>
            <a:ext cx="54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7030A0"/>
                </a:solidFill>
              </a:rPr>
              <a:t>1</a:t>
            </a:r>
            <a:endParaRPr lang="en-GB" sz="3600" dirty="0">
              <a:solidFill>
                <a:srgbClr val="7030A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492044" y="5918121"/>
            <a:ext cx="54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7030A0"/>
                </a:solidFill>
              </a:rPr>
              <a:t>1</a:t>
            </a:r>
            <a:endParaRPr lang="en-GB" sz="3600" dirty="0">
              <a:solidFill>
                <a:srgbClr val="7030A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79576" y="5818956"/>
            <a:ext cx="54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7030A0"/>
                </a:solidFill>
              </a:rPr>
              <a:t>2</a:t>
            </a:r>
            <a:endParaRPr lang="en-GB" sz="3600" dirty="0">
              <a:solidFill>
                <a:srgbClr val="7030A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238185" y="5805265"/>
            <a:ext cx="54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7030A0"/>
                </a:solidFill>
              </a:rPr>
              <a:t>0</a:t>
            </a:r>
            <a:endParaRPr lang="en-GB" sz="3600" dirty="0">
              <a:solidFill>
                <a:srgbClr val="7030A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544189" y="3481764"/>
            <a:ext cx="54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7030A0"/>
                </a:solidFill>
              </a:rPr>
              <a:t>0</a:t>
            </a:r>
            <a:endParaRPr lang="en-GB" sz="3600" dirty="0">
              <a:solidFill>
                <a:srgbClr val="7030A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208945" y="5805265"/>
            <a:ext cx="54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7030A0"/>
                </a:solidFill>
              </a:rPr>
              <a:t>0</a:t>
            </a:r>
            <a:endParaRPr lang="en-GB" sz="3600" dirty="0">
              <a:solidFill>
                <a:srgbClr val="7030A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937048" y="2257128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prstClr val="black"/>
                </a:solidFill>
                <a:latin typeface="Comic Sans MS" pitchFamily="66" charset="0"/>
              </a:rPr>
              <a:t>Square</a:t>
            </a:r>
            <a:endParaRPr lang="en-GB" sz="1400" b="1" u="sng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834577" y="2483024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prstClr val="black"/>
                </a:solidFill>
                <a:latin typeface="Comic Sans MS" pitchFamily="66" charset="0"/>
              </a:rPr>
              <a:t>Rectangle</a:t>
            </a:r>
            <a:endParaRPr lang="en-GB" sz="1400" b="1" u="sng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531440" y="243046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prstClr val="black"/>
                </a:solidFill>
                <a:latin typeface="Comic Sans MS" pitchFamily="66" charset="0"/>
              </a:rPr>
              <a:t>Trapezium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153072" y="4612369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prstClr val="black"/>
                </a:solidFill>
                <a:latin typeface="Comic Sans MS" pitchFamily="66" charset="0"/>
              </a:rPr>
              <a:t>Rhombus</a:t>
            </a:r>
            <a:endParaRPr lang="en-GB" sz="1400" b="1" u="sng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76767" y="458747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prstClr val="black"/>
                </a:solidFill>
                <a:latin typeface="Comic Sans MS" pitchFamily="66" charset="0"/>
              </a:rPr>
              <a:t>Parallelogram</a:t>
            </a:r>
            <a:endParaRPr lang="en-GB" sz="1400" b="1" u="sng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725951" y="4433581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prstClr val="black"/>
                </a:solidFill>
                <a:latin typeface="Comic Sans MS" pitchFamily="66" charset="0"/>
              </a:rPr>
              <a:t>Arrowhead (Delta</a:t>
            </a:r>
            <a:r>
              <a:rPr lang="en-GB" sz="1400" b="1" u="sng" dirty="0">
                <a:solidFill>
                  <a:prstClr val="black"/>
                </a:solidFill>
                <a:latin typeface="Comic Sans MS" pitchFamily="66" charset="0"/>
              </a:rPr>
              <a:t>)</a:t>
            </a:r>
            <a:endParaRPr lang="en-GB" sz="1400" b="1" u="sng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722536" y="2055912"/>
            <a:ext cx="2234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prstClr val="black"/>
                </a:solidFill>
                <a:latin typeface="Comic Sans MS" pitchFamily="66" charset="0"/>
              </a:rPr>
              <a:t>Kite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893640" y="483146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prstClr val="black"/>
                </a:solidFill>
                <a:latin typeface="Comic Sans MS" pitchFamily="66" charset="0"/>
              </a:rPr>
              <a:t>Irregular</a:t>
            </a:r>
            <a:endParaRPr lang="en-GB" sz="1400" b="1" u="sng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912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Polygons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6i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37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235" y="-910"/>
            <a:ext cx="9179560" cy="1325563"/>
          </a:xfrm>
        </p:spPr>
        <p:txBody>
          <a:bodyPr/>
          <a:lstStyle/>
          <a:p>
            <a:r>
              <a:rPr lang="en-GB" dirty="0" smtClean="0"/>
              <a:t>Rotational Symmetry</a:t>
            </a:r>
            <a:endParaRPr lang="en-GB" dirty="0"/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1161226" y="2287793"/>
            <a:ext cx="751656" cy="751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2827282" y="2379049"/>
            <a:ext cx="1600200" cy="66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5" name="Parallelogram 4"/>
          <p:cNvSpPr>
            <a:spLocks noChangeAspect="1"/>
          </p:cNvSpPr>
          <p:nvPr/>
        </p:nvSpPr>
        <p:spPr>
          <a:xfrm>
            <a:off x="1227082" y="4511221"/>
            <a:ext cx="1014264" cy="762604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Parallelogram 5"/>
          <p:cNvSpPr>
            <a:spLocks noChangeAspect="1"/>
          </p:cNvSpPr>
          <p:nvPr/>
        </p:nvSpPr>
        <p:spPr>
          <a:xfrm>
            <a:off x="2775912" y="4449105"/>
            <a:ext cx="1803970" cy="854513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rapezoid 6"/>
          <p:cNvSpPr>
            <a:spLocks noChangeAspect="1"/>
          </p:cNvSpPr>
          <p:nvPr/>
        </p:nvSpPr>
        <p:spPr>
          <a:xfrm>
            <a:off x="5010198" y="2379050"/>
            <a:ext cx="1322284" cy="658737"/>
          </a:xfrm>
          <a:prstGeom prst="trapezoid">
            <a:avLst>
              <a:gd name="adj" fmla="val 6095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84882" y="2379049"/>
            <a:ext cx="1118616" cy="584200"/>
            <a:chOff x="5334000" y="4495800"/>
            <a:chExt cx="12192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5334000" y="4495800"/>
              <a:ext cx="0" cy="685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34000" y="5181600"/>
              <a:ext cx="1219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34000" y="4495800"/>
              <a:ext cx="838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6172200" y="4495800"/>
              <a:ext cx="381000" cy="685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8001986" y="1889553"/>
            <a:ext cx="1073696" cy="1302296"/>
            <a:chOff x="7315200" y="3200400"/>
            <a:chExt cx="1066800" cy="137160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7315200" y="3200400"/>
              <a:ext cx="53340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848600" y="3200400"/>
              <a:ext cx="53340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848600" y="3505200"/>
              <a:ext cx="533400" cy="1066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7315200" y="3505200"/>
              <a:ext cx="533400" cy="1066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flipV="1">
            <a:off x="5265682" y="4188041"/>
            <a:ext cx="1295400" cy="1287105"/>
            <a:chOff x="5562600" y="1752600"/>
            <a:chExt cx="1066800" cy="1066800"/>
          </a:xfrm>
        </p:grpSpPr>
        <p:cxnSp>
          <p:nvCxnSpPr>
            <p:cNvPr id="19" name="Straight Connector 18"/>
            <p:cNvCxnSpPr/>
            <p:nvPr/>
          </p:nvCxnSpPr>
          <p:spPr>
            <a:xfrm flipH="1" flipV="1">
              <a:off x="5562600" y="1752600"/>
              <a:ext cx="533400" cy="381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096000" y="1752600"/>
              <a:ext cx="533400" cy="381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096000" y="1752600"/>
              <a:ext cx="533400" cy="1066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5562600" y="1752600"/>
              <a:ext cx="533400" cy="1066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627882" y="4665129"/>
            <a:ext cx="1752600" cy="778857"/>
            <a:chOff x="7239000" y="4648200"/>
            <a:chExt cx="1447800" cy="609600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7239000" y="4648200"/>
              <a:ext cx="685800" cy="609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7924800" y="4648200"/>
              <a:ext cx="762000" cy="228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686800" y="4876800"/>
              <a:ext cx="0" cy="228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239000" y="5105400"/>
              <a:ext cx="1447800" cy="152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1233234" y="3330795"/>
            <a:ext cx="54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6600"/>
                </a:solidFill>
              </a:rPr>
              <a:t>4</a:t>
            </a:r>
            <a:endParaRPr lang="en-GB" sz="3600" dirty="0">
              <a:solidFill>
                <a:srgbClr val="FF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6608" y="3242898"/>
            <a:ext cx="54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6600"/>
                </a:solidFill>
              </a:rPr>
              <a:t>2</a:t>
            </a:r>
            <a:endParaRPr lang="en-GB" sz="3600" dirty="0">
              <a:solidFill>
                <a:srgbClr val="FF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33634" y="3165844"/>
            <a:ext cx="149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6600"/>
                </a:solidFill>
              </a:rPr>
              <a:t>No rotational symmetry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42972" y="3257705"/>
            <a:ext cx="1183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6600"/>
                </a:solidFill>
              </a:rPr>
              <a:t>No rotational symmetry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70935" y="5443986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6600"/>
                </a:solidFill>
              </a:rPr>
              <a:t>No rotational symmetry</a:t>
            </a:r>
          </a:p>
          <a:p>
            <a:pPr algn="ctr"/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49258" y="5344821"/>
            <a:ext cx="54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6600"/>
                </a:solidFill>
              </a:rPr>
              <a:t>2</a:t>
            </a:r>
            <a:endParaRPr lang="en-GB" sz="3600" dirty="0">
              <a:solidFill>
                <a:srgbClr val="FF66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07867" y="5331130"/>
            <a:ext cx="54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6600"/>
                </a:solidFill>
              </a:rPr>
              <a:t>2</a:t>
            </a:r>
            <a:endParaRPr lang="en-GB" sz="3600" dirty="0">
              <a:solidFill>
                <a:srgbClr val="FF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85963" y="5331129"/>
            <a:ext cx="1132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6600"/>
                </a:solidFill>
              </a:rPr>
              <a:t>No rotational symmetry</a:t>
            </a:r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1161226" y="2290025"/>
            <a:ext cx="751656" cy="751656"/>
          </a:xfrm>
          <a:prstGeom prst="rect">
            <a:avLst/>
          </a:prstGeom>
          <a:noFill/>
          <a:ln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>
            <a:spLocks/>
          </p:cNvSpPr>
          <p:nvPr/>
        </p:nvSpPr>
        <p:spPr>
          <a:xfrm>
            <a:off x="2817410" y="2381281"/>
            <a:ext cx="1600200" cy="660400"/>
          </a:xfrm>
          <a:prstGeom prst="rect">
            <a:avLst/>
          </a:prstGeom>
          <a:noFill/>
          <a:ln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39" name="Trapezoid 38"/>
          <p:cNvSpPr>
            <a:spLocks noChangeAspect="1"/>
          </p:cNvSpPr>
          <p:nvPr/>
        </p:nvSpPr>
        <p:spPr>
          <a:xfrm>
            <a:off x="5023518" y="2382945"/>
            <a:ext cx="1322284" cy="658737"/>
          </a:xfrm>
          <a:prstGeom prst="trapezoid">
            <a:avLst>
              <a:gd name="adj" fmla="val 60952"/>
            </a:avLst>
          </a:prstGeom>
          <a:noFill/>
          <a:ln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489818" y="2393609"/>
            <a:ext cx="1118616" cy="584200"/>
            <a:chOff x="5334000" y="4495800"/>
            <a:chExt cx="1219200" cy="685800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5334000" y="4495800"/>
              <a:ext cx="0" cy="685800"/>
            </a:xfrm>
            <a:prstGeom prst="line">
              <a:avLst/>
            </a:prstGeom>
            <a:ln w="25400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334000" y="5181600"/>
              <a:ext cx="1219200" cy="0"/>
            </a:xfrm>
            <a:prstGeom prst="line">
              <a:avLst/>
            </a:prstGeom>
            <a:ln w="25400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334000" y="4495800"/>
              <a:ext cx="838200" cy="0"/>
            </a:xfrm>
            <a:prstGeom prst="line">
              <a:avLst/>
            </a:prstGeom>
            <a:ln w="25400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6172200" y="4495800"/>
              <a:ext cx="381000" cy="685800"/>
            </a:xfrm>
            <a:prstGeom prst="line">
              <a:avLst/>
            </a:prstGeom>
            <a:ln w="25400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8001986" y="1889553"/>
            <a:ext cx="1073696" cy="1302296"/>
            <a:chOff x="7315200" y="3200400"/>
            <a:chExt cx="1066800" cy="1371600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7315200" y="3200400"/>
              <a:ext cx="533400" cy="304800"/>
            </a:xfrm>
            <a:prstGeom prst="line">
              <a:avLst/>
            </a:prstGeom>
            <a:ln w="25400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848600" y="3200400"/>
              <a:ext cx="533400" cy="304800"/>
            </a:xfrm>
            <a:prstGeom prst="line">
              <a:avLst/>
            </a:prstGeom>
            <a:ln w="25400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7848600" y="3505200"/>
              <a:ext cx="533400" cy="1066800"/>
            </a:xfrm>
            <a:prstGeom prst="line">
              <a:avLst/>
            </a:prstGeom>
            <a:ln w="25400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7315200" y="3505200"/>
              <a:ext cx="533400" cy="1066800"/>
            </a:xfrm>
            <a:prstGeom prst="line">
              <a:avLst/>
            </a:prstGeom>
            <a:ln w="25400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Parallelogram 49"/>
          <p:cNvSpPr>
            <a:spLocks noChangeAspect="1"/>
          </p:cNvSpPr>
          <p:nvPr/>
        </p:nvSpPr>
        <p:spPr>
          <a:xfrm>
            <a:off x="1233234" y="4511325"/>
            <a:ext cx="1014264" cy="762604"/>
          </a:xfrm>
          <a:prstGeom prst="parallelogram">
            <a:avLst/>
          </a:prstGeom>
          <a:noFill/>
          <a:ln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1" name="Parallelogram 50"/>
          <p:cNvSpPr>
            <a:spLocks noChangeAspect="1"/>
          </p:cNvSpPr>
          <p:nvPr/>
        </p:nvSpPr>
        <p:spPr>
          <a:xfrm>
            <a:off x="2775912" y="4465371"/>
            <a:ext cx="1803970" cy="854513"/>
          </a:xfrm>
          <a:prstGeom prst="parallelogram">
            <a:avLst/>
          </a:prstGeom>
          <a:noFill/>
          <a:ln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 flipV="1">
            <a:off x="5265682" y="4193810"/>
            <a:ext cx="1295400" cy="1287105"/>
            <a:chOff x="5562600" y="1752600"/>
            <a:chExt cx="1066800" cy="1066800"/>
          </a:xfrm>
        </p:grpSpPr>
        <p:cxnSp>
          <p:nvCxnSpPr>
            <p:cNvPr id="53" name="Straight Connector 52"/>
            <p:cNvCxnSpPr/>
            <p:nvPr/>
          </p:nvCxnSpPr>
          <p:spPr>
            <a:xfrm flipH="1" flipV="1">
              <a:off x="5562600" y="1752600"/>
              <a:ext cx="533400" cy="381000"/>
            </a:xfrm>
            <a:prstGeom prst="line">
              <a:avLst/>
            </a:prstGeom>
            <a:ln w="25400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6096000" y="1752600"/>
              <a:ext cx="533400" cy="381000"/>
            </a:xfrm>
            <a:prstGeom prst="line">
              <a:avLst/>
            </a:prstGeom>
            <a:ln w="25400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6096000" y="1752600"/>
              <a:ext cx="533400" cy="1066800"/>
            </a:xfrm>
            <a:prstGeom prst="line">
              <a:avLst/>
            </a:prstGeom>
            <a:ln w="25400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5562600" y="1752600"/>
              <a:ext cx="533400" cy="1066800"/>
            </a:xfrm>
            <a:prstGeom prst="line">
              <a:avLst/>
            </a:prstGeom>
            <a:ln w="25400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7617538" y="4665129"/>
            <a:ext cx="1752600" cy="778857"/>
            <a:chOff x="7239000" y="4648200"/>
            <a:chExt cx="1447800" cy="609600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7239000" y="4648200"/>
              <a:ext cx="685800" cy="609600"/>
            </a:xfrm>
            <a:prstGeom prst="line">
              <a:avLst/>
            </a:prstGeom>
            <a:ln w="25400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7924800" y="4648200"/>
              <a:ext cx="762000" cy="228600"/>
            </a:xfrm>
            <a:prstGeom prst="line">
              <a:avLst/>
            </a:prstGeom>
            <a:ln w="25400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8686800" y="4876800"/>
              <a:ext cx="0" cy="228600"/>
            </a:xfrm>
            <a:prstGeom prst="line">
              <a:avLst/>
            </a:prstGeom>
            <a:ln w="25400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7239000" y="5105400"/>
              <a:ext cx="1447800" cy="152400"/>
            </a:xfrm>
            <a:prstGeom prst="line">
              <a:avLst/>
            </a:prstGeom>
            <a:ln w="25400">
              <a:solidFill>
                <a:srgbClr val="FF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519686" y="123372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How many times does the shape fit exactly on itself? Count as it spins</a:t>
            </a:r>
            <a:endParaRPr lang="en-GB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6438837" y="3041682"/>
            <a:ext cx="1210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6600"/>
                </a:solidFill>
              </a:rPr>
              <a:t>No rotational symmetry</a:t>
            </a:r>
          </a:p>
          <a:p>
            <a:pPr algn="ctr"/>
            <a:endParaRPr lang="en-GB" dirty="0">
              <a:solidFill>
                <a:srgbClr val="FF66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6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 animBg="1"/>
      <p:bldP spid="38" grpId="0" animBg="1"/>
      <p:bldP spid="39" grpId="0" animBg="1"/>
      <p:bldP spid="50" grpId="0" animBg="1"/>
      <p:bldP spid="51" grpId="0" animBg="1"/>
      <p:bldP spid="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1991544" y="2113856"/>
            <a:ext cx="751656" cy="751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3657600" y="2205112"/>
            <a:ext cx="1600200" cy="66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16" name="Parallelogram 15"/>
          <p:cNvSpPr>
            <a:spLocks noChangeAspect="1"/>
          </p:cNvSpPr>
          <p:nvPr/>
        </p:nvSpPr>
        <p:spPr>
          <a:xfrm>
            <a:off x="2057400" y="4337284"/>
            <a:ext cx="1014264" cy="762604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Parallelogram 16"/>
          <p:cNvSpPr>
            <a:spLocks noChangeAspect="1"/>
          </p:cNvSpPr>
          <p:nvPr/>
        </p:nvSpPr>
        <p:spPr>
          <a:xfrm>
            <a:off x="3606230" y="4275168"/>
            <a:ext cx="1803970" cy="854513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Trapezoid 17"/>
          <p:cNvSpPr>
            <a:spLocks noChangeAspect="1"/>
          </p:cNvSpPr>
          <p:nvPr/>
        </p:nvSpPr>
        <p:spPr>
          <a:xfrm>
            <a:off x="5840516" y="2205113"/>
            <a:ext cx="1322284" cy="658737"/>
          </a:xfrm>
          <a:prstGeom prst="trapezoid">
            <a:avLst>
              <a:gd name="adj" fmla="val 6095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315200" y="2205112"/>
            <a:ext cx="1118616" cy="584200"/>
            <a:chOff x="5334000" y="4495800"/>
            <a:chExt cx="1219200" cy="685800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5334000" y="4495800"/>
              <a:ext cx="0" cy="685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334000" y="5181600"/>
              <a:ext cx="1219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334000" y="4495800"/>
              <a:ext cx="838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6172200" y="4495800"/>
              <a:ext cx="381000" cy="685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832304" y="1715616"/>
            <a:ext cx="1073696" cy="1302296"/>
            <a:chOff x="7315200" y="3200400"/>
            <a:chExt cx="1066800" cy="1371600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7315200" y="3200400"/>
              <a:ext cx="53340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848600" y="3200400"/>
              <a:ext cx="53340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848600" y="3505200"/>
              <a:ext cx="533400" cy="1066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7315200" y="3505200"/>
              <a:ext cx="533400" cy="1066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 flipV="1">
            <a:off x="6096000" y="4014104"/>
            <a:ext cx="1295400" cy="1287105"/>
            <a:chOff x="5562600" y="1752600"/>
            <a:chExt cx="1066800" cy="1066800"/>
          </a:xfrm>
        </p:grpSpPr>
        <p:cxnSp>
          <p:nvCxnSpPr>
            <p:cNvPr id="30" name="Straight Connector 29"/>
            <p:cNvCxnSpPr/>
            <p:nvPr/>
          </p:nvCxnSpPr>
          <p:spPr>
            <a:xfrm flipH="1" flipV="1">
              <a:off x="5562600" y="1752600"/>
              <a:ext cx="533400" cy="381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096000" y="1752600"/>
              <a:ext cx="533400" cy="381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6096000" y="1752600"/>
              <a:ext cx="533400" cy="1066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5562600" y="1752600"/>
              <a:ext cx="533400" cy="1066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1676400" y="2941712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prstClr val="black"/>
                </a:solidFill>
                <a:latin typeface="Comic Sans MS" pitchFamily="66" charset="0"/>
              </a:rPr>
              <a:t>Square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Bisect each other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Cross at 90°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57600" y="2941712"/>
            <a:ext cx="236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prstClr val="black"/>
                </a:solidFill>
                <a:latin typeface="Comic Sans MS" pitchFamily="66" charset="0"/>
              </a:rPr>
              <a:t>Rectangle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Bisect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NOT at 90°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96000" y="2941712"/>
            <a:ext cx="236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prstClr val="black"/>
                </a:solidFill>
                <a:latin typeface="Comic Sans MS" pitchFamily="66" charset="0"/>
              </a:rPr>
              <a:t>Trapezium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DO NOT Bisect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NOT at 90°</a:t>
            </a:r>
            <a:endParaRPr lang="en-GB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76400" y="5193848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prstClr val="black"/>
                </a:solidFill>
                <a:latin typeface="Comic Sans MS" pitchFamily="66" charset="0"/>
              </a:rPr>
              <a:t>Rhombus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Bisect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Cross at 90°</a:t>
            </a:r>
            <a:endParaRPr lang="en-GB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57600" y="5193848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prstClr val="black"/>
                </a:solidFill>
                <a:latin typeface="Comic Sans MS" pitchFamily="66" charset="0"/>
              </a:rPr>
              <a:t>Parallelogram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Bisect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NOT at 90°</a:t>
            </a:r>
            <a:endParaRPr lang="en-GB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79976" y="5406028"/>
            <a:ext cx="2057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prstClr val="black"/>
                </a:solidFill>
                <a:latin typeface="Comic Sans MS" pitchFamily="66" charset="0"/>
              </a:rPr>
              <a:t>Arrowhead (Delta)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DO NOT Bisect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Cross at 90° OUTSIDE the shape</a:t>
            </a:r>
            <a:endParaRPr lang="en-GB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33816" y="2941712"/>
            <a:ext cx="2234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prstClr val="black"/>
                </a:solidFill>
                <a:latin typeface="Comic Sans MS" pitchFamily="66" charset="0"/>
              </a:rPr>
              <a:t>Kite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DO NOT Bisect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Cross at 90°</a:t>
            </a:r>
            <a:endParaRPr lang="en-GB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05800" y="5498648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prstClr val="black"/>
                </a:solidFill>
                <a:latin typeface="Comic Sans MS" pitchFamily="66" charset="0"/>
              </a:rPr>
              <a:t>Irregular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DO NOT Bisect</a:t>
            </a:r>
          </a:p>
          <a:p>
            <a:pPr marL="285750" indent="-285750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NOT at 90°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8458200" y="4491192"/>
            <a:ext cx="1752600" cy="778857"/>
            <a:chOff x="7239000" y="4648200"/>
            <a:chExt cx="1447800" cy="609600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7239000" y="4648200"/>
              <a:ext cx="685800" cy="609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7924800" y="4648200"/>
              <a:ext cx="762000" cy="228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8686800" y="4876800"/>
              <a:ext cx="0" cy="228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7239000" y="5105400"/>
              <a:ext cx="1447800" cy="152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49631"/>
            <a:ext cx="9179560" cy="1325563"/>
          </a:xfrm>
        </p:spPr>
        <p:txBody>
          <a:bodyPr/>
          <a:lstStyle/>
          <a:p>
            <a:r>
              <a:rPr lang="en-GB" dirty="0" smtClean="0"/>
              <a:t>Diagonals in Quadrilaterals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135560" y="1340768"/>
            <a:ext cx="5693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Bisect</a:t>
            </a:r>
            <a:r>
              <a:rPr lang="en-GB" sz="2800" dirty="0"/>
              <a:t>: Divide into two equal parts</a:t>
            </a:r>
            <a:endParaRPr lang="en-GB" sz="2800" dirty="0"/>
          </a:p>
        </p:txBody>
      </p:sp>
      <p:cxnSp>
        <p:nvCxnSpPr>
          <p:cNvPr id="2048" name="Straight Connector 2047"/>
          <p:cNvCxnSpPr/>
          <p:nvPr/>
        </p:nvCxnSpPr>
        <p:spPr>
          <a:xfrm flipH="1" flipV="1">
            <a:off x="1775520" y="1916832"/>
            <a:ext cx="1152128" cy="115212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703512" y="1988840"/>
            <a:ext cx="1152128" cy="115212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287688" y="2044080"/>
            <a:ext cx="2448272" cy="95287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3287688" y="2060848"/>
            <a:ext cx="2448272" cy="100811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519936" y="2005016"/>
            <a:ext cx="1547614" cy="106394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5879976" y="1988841"/>
            <a:ext cx="1547614" cy="106394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7072073" y="2113857"/>
            <a:ext cx="1186961" cy="82785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7072073" y="2113856"/>
            <a:ext cx="1616217" cy="78975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507248" y="1988843"/>
            <a:ext cx="1703553" cy="1617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9369152" y="1484784"/>
            <a:ext cx="14694" cy="165618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884704" y="4221089"/>
            <a:ext cx="1330977" cy="98594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2057400" y="4149080"/>
            <a:ext cx="1158280" cy="130637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3335626" y="4149080"/>
            <a:ext cx="2400335" cy="112096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3335626" y="4014104"/>
            <a:ext cx="2184310" cy="132795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6743701" y="3861048"/>
            <a:ext cx="5773" cy="155674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5807968" y="5289035"/>
            <a:ext cx="1818726" cy="1217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8088212" y="4702424"/>
            <a:ext cx="2400335" cy="63963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8688289" y="4149080"/>
            <a:ext cx="1870902" cy="108948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5165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55" y="303906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/>
              <a:t>QUAD-RIDDLES: WHAT AM I </a:t>
            </a:r>
            <a:r>
              <a:rPr lang="en-GB" b="1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20" y="1183553"/>
            <a:ext cx="82296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I </a:t>
            </a:r>
            <a:r>
              <a:rPr lang="en-GB" sz="2400" dirty="0"/>
              <a:t>am a quad. All my sides are equal, but all my angles aren’t.</a:t>
            </a:r>
          </a:p>
          <a:p>
            <a:pPr marL="0" indent="0">
              <a:buNone/>
            </a:pPr>
            <a:r>
              <a:rPr lang="en-GB" sz="2400" dirty="0"/>
              <a:t>I </a:t>
            </a:r>
            <a:r>
              <a:rPr lang="en-GB" sz="2400" dirty="0"/>
              <a:t>am a quad. I have no parallel sides.</a:t>
            </a:r>
          </a:p>
          <a:p>
            <a:pPr marL="0" indent="0">
              <a:buNone/>
            </a:pPr>
            <a:r>
              <a:rPr lang="en-GB" sz="2400" dirty="0"/>
              <a:t>I </a:t>
            </a:r>
            <a:r>
              <a:rPr lang="en-GB" sz="2400" dirty="0"/>
              <a:t>am a quad. My diagonals bisect each other at right angles.</a:t>
            </a:r>
          </a:p>
          <a:p>
            <a:pPr marL="0" indent="0">
              <a:buNone/>
            </a:pPr>
            <a:r>
              <a:rPr lang="en-GB" sz="2400" dirty="0"/>
              <a:t>I </a:t>
            </a:r>
            <a:r>
              <a:rPr lang="en-GB" sz="2400" dirty="0"/>
              <a:t>am a quad. My diagonals are not equal, but they </a:t>
            </a:r>
            <a:r>
              <a:rPr lang="en-GB" sz="2400" dirty="0"/>
              <a:t>cross each other </a:t>
            </a:r>
            <a:r>
              <a:rPr lang="en-GB" sz="2400" dirty="0"/>
              <a:t>at right angles.</a:t>
            </a:r>
          </a:p>
          <a:p>
            <a:pPr marL="0" indent="0">
              <a:buNone/>
            </a:pPr>
            <a:r>
              <a:rPr lang="en-GB" sz="2400" dirty="0"/>
              <a:t>I </a:t>
            </a:r>
            <a:r>
              <a:rPr lang="en-GB" sz="2400" dirty="0"/>
              <a:t>am a quad. I have only one line of symmetry.</a:t>
            </a:r>
          </a:p>
          <a:p>
            <a:pPr marL="0" indent="0">
              <a:buNone/>
            </a:pPr>
            <a:r>
              <a:rPr lang="en-GB" sz="2400" dirty="0"/>
              <a:t>I </a:t>
            </a:r>
            <a:r>
              <a:rPr lang="en-GB" sz="2400" dirty="0"/>
              <a:t>am a quad. Some refer to me as ‘regular quadrilateral’.</a:t>
            </a:r>
          </a:p>
          <a:p>
            <a:pPr marL="0" indent="0">
              <a:buNone/>
            </a:pPr>
            <a:r>
              <a:rPr lang="en-GB" sz="2400" dirty="0"/>
              <a:t>I </a:t>
            </a:r>
            <a:r>
              <a:rPr lang="en-GB" sz="2400" dirty="0"/>
              <a:t>am a </a:t>
            </a:r>
            <a:r>
              <a:rPr lang="en-GB" sz="2400" dirty="0"/>
              <a:t>quad </a:t>
            </a:r>
            <a:r>
              <a:rPr lang="en-GB" sz="2400" dirty="0"/>
              <a:t>with no lines of symmetry.</a:t>
            </a:r>
          </a:p>
          <a:p>
            <a:pPr marL="0" indent="0">
              <a:buNone/>
            </a:pPr>
            <a:r>
              <a:rPr lang="en-GB" sz="2400" dirty="0"/>
              <a:t>I </a:t>
            </a:r>
            <a:r>
              <a:rPr lang="en-GB" sz="2400" dirty="0"/>
              <a:t>am the only quad with four lines of symmetry.</a:t>
            </a:r>
          </a:p>
        </p:txBody>
      </p:sp>
      <p:pic>
        <p:nvPicPr>
          <p:cNvPr id="1026" name="Picture 2" descr="https://encrypted-tbn3.gstatic.com/images?q=tbn:ANd9GcSSUd022c7_bBCzXWK57TFsy0QfpOiGSsvZOeG-eJEIiTho7FM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968" y="2934734"/>
            <a:ext cx="1905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90758" y="1350217"/>
            <a:ext cx="2493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</a:rPr>
              <a:t>Rhombus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940" y="1831626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</a:rPr>
              <a:t>Arrowhead or Kite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7940" y="2286321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</a:rPr>
              <a:t>Square or Rhombus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3964" y="3055762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</a:rPr>
              <a:t>Kite or Arrowhead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9868" y="3487809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</a:rPr>
              <a:t>Kite or Arrowhead or        Isosceles Trapezium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44004" y="3942505"/>
            <a:ext cx="2773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</a:rPr>
              <a:t>Square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3964" y="4351906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</a:rPr>
              <a:t>Parallelogram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44005" y="4734593"/>
            <a:ext cx="2773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</a:rPr>
              <a:t>Square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88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568" y="1340768"/>
            <a:ext cx="8109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On your white boards name these shapes.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3712" y="2636912"/>
            <a:ext cx="4896544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66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568" y="1340768"/>
            <a:ext cx="8109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On your white boards name these shapes.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4295800" y="2780928"/>
            <a:ext cx="3384376" cy="2376264"/>
          </a:xfrm>
          <a:prstGeom prst="triangle">
            <a:avLst>
              <a:gd name="adj" fmla="val 27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312024" y="3789040"/>
            <a:ext cx="216024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771964" y="5013176"/>
            <a:ext cx="36004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080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568" y="1340768"/>
            <a:ext cx="8109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On your white boards name these shapes.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Regular Pentagon 2"/>
          <p:cNvSpPr/>
          <p:nvPr/>
        </p:nvSpPr>
        <p:spPr>
          <a:xfrm>
            <a:off x="4295800" y="2636912"/>
            <a:ext cx="3240360" cy="280831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10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568" y="1340768"/>
            <a:ext cx="8109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On your white boards name these shapes.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Decagon 2"/>
          <p:cNvSpPr/>
          <p:nvPr/>
        </p:nvSpPr>
        <p:spPr>
          <a:xfrm>
            <a:off x="3863752" y="2564904"/>
            <a:ext cx="3888432" cy="3528392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680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568" y="1340768"/>
            <a:ext cx="8109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On your white boards name these shapes.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3863752" y="2708920"/>
            <a:ext cx="3456384" cy="302433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462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568" y="1340768"/>
            <a:ext cx="8109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On your white boards name these shapes.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Octagon 2"/>
          <p:cNvSpPr/>
          <p:nvPr/>
        </p:nvSpPr>
        <p:spPr>
          <a:xfrm>
            <a:off x="3935760" y="2708920"/>
            <a:ext cx="3888432" cy="3528392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952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568" y="1340768"/>
            <a:ext cx="8109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On your white boards name these shapes.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Heptagon 2"/>
          <p:cNvSpPr/>
          <p:nvPr/>
        </p:nvSpPr>
        <p:spPr>
          <a:xfrm>
            <a:off x="4151784" y="2708920"/>
            <a:ext cx="3744416" cy="3096344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0461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26ADA8D-FF7C-4671-9DD5-B4B8D91D7471}" vid="{E80C1779-2902-4D43-B232-E5ECDC2C18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 Michaels</Template>
  <TotalTime>18135</TotalTime>
  <Words>528</Words>
  <Application>Microsoft Office PowerPoint</Application>
  <PresentationFormat>Widescreen</PresentationFormat>
  <Paragraphs>153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Comic Sans MS</vt:lpstr>
      <vt:lpstr>Gill Sans MT</vt:lpstr>
      <vt:lpstr>Wingdings</vt:lpstr>
      <vt:lpstr>Theme1</vt:lpstr>
      <vt:lpstr>PowerPoint Presentation</vt:lpstr>
      <vt:lpstr>Polygons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Naming polygons</vt:lpstr>
      <vt:lpstr>PowerPoint Presentation</vt:lpstr>
      <vt:lpstr>Equilateral</vt:lpstr>
      <vt:lpstr>Isosceles</vt:lpstr>
      <vt:lpstr>Right angled</vt:lpstr>
      <vt:lpstr>Scalene</vt:lpstr>
      <vt:lpstr>Recap</vt:lpstr>
      <vt:lpstr>Lines of Symmetry</vt:lpstr>
      <vt:lpstr>Rotational Symmetry</vt:lpstr>
      <vt:lpstr>Diagonals in Quadrilaterals</vt:lpstr>
      <vt:lpstr>QUAD-RIDDLES: WHAT AM I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 Hickling</dc:creator>
  <cp:lastModifiedBy>Stephanie Bagley</cp:lastModifiedBy>
  <cp:revision>116</cp:revision>
  <dcterms:created xsi:type="dcterms:W3CDTF">2017-01-04T08:22:56Z</dcterms:created>
  <dcterms:modified xsi:type="dcterms:W3CDTF">2020-02-05T12:38:28Z</dcterms:modified>
</cp:coreProperties>
</file>