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540" r:id="rId5"/>
    <p:sldId id="339" r:id="rId6"/>
    <p:sldId id="541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282" r:id="rId22"/>
    <p:sldId id="283" r:id="rId23"/>
    <p:sldId id="284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9" autoAdjust="0"/>
    <p:restoredTop sz="94660"/>
  </p:normalViewPr>
  <p:slideViewPr>
    <p:cSldViewPr snapToGrid="0">
      <p:cViewPr varScale="1">
        <p:scale>
          <a:sx n="90" d="100"/>
          <a:sy n="90" d="100"/>
        </p:scale>
        <p:origin x="8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F4E5A-A6CB-43D5-8D69-07C9D6EEC2F8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A1EAB-2843-41DE-9165-9222FB3BA2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017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29DEEA-D7F9-6D41-AB2B-6F03CB5A9F69}" type="slidenum">
              <a:rPr lang="en-GB"/>
              <a:pPr/>
              <a:t>7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KS3 Science 2008</a:t>
            </a:r>
          </a:p>
          <a:p>
            <a:r>
              <a:rPr lang="en-GB"/>
              <a:t>Cells</a:t>
            </a: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Images By Jill D.B. (Own work) [CC BY-SA 3.0 (https://creativecommons.org/licenses/by-sa/3.0)], via Wikimedia Commons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27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BB03-DE6A-4D17-9EB0-6B40C8E8E6AD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D0BB-6FD0-48BA-ABDC-26D3CE373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63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BB03-DE6A-4D17-9EB0-6B40C8E8E6AD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D0BB-6FD0-48BA-ABDC-26D3CE373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65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BB03-DE6A-4D17-9EB0-6B40C8E8E6AD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D0BB-6FD0-48BA-ABDC-26D3CE373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28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BB03-DE6A-4D17-9EB0-6B40C8E8E6AD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D0BB-6FD0-48BA-ABDC-26D3CE373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39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BB03-DE6A-4D17-9EB0-6B40C8E8E6AD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D0BB-6FD0-48BA-ABDC-26D3CE373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17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BB03-DE6A-4D17-9EB0-6B40C8E8E6AD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D0BB-6FD0-48BA-ABDC-26D3CE373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32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BB03-DE6A-4D17-9EB0-6B40C8E8E6AD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D0BB-6FD0-48BA-ABDC-26D3CE373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22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BB03-DE6A-4D17-9EB0-6B40C8E8E6AD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D0BB-6FD0-48BA-ABDC-26D3CE373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37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BB03-DE6A-4D17-9EB0-6B40C8E8E6AD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D0BB-6FD0-48BA-ABDC-26D3CE373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35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BB03-DE6A-4D17-9EB0-6B40C8E8E6AD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D0BB-6FD0-48BA-ABDC-26D3CE373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111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BB03-DE6A-4D17-9EB0-6B40C8E8E6AD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D0BB-6FD0-48BA-ABDC-26D3CE373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27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9BB03-DE6A-4D17-9EB0-6B40C8E8E6AD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0BB-6FD0-48BA-ABDC-26D3CE373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72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86800" cy="1371600"/>
          </a:xfrm>
          <a:prstGeom prst="roundRect">
            <a:avLst/>
          </a:prstGeom>
          <a:solidFill>
            <a:srgbClr val="B4D6F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8686800" cy="1470025"/>
          </a:xfrm>
        </p:spPr>
        <p:txBody>
          <a:bodyPr>
            <a:noAutofit/>
          </a:bodyPr>
          <a:lstStyle/>
          <a:p>
            <a:r>
              <a:rPr lang="en-GB" sz="4000" dirty="0">
                <a:latin typeface="Comic Sans MS" pitchFamily="66" charset="0"/>
              </a:rPr>
              <a:t>80/20 – THINK! What do you NEED to cover with your set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82BFA2-B7C9-4418-8E50-B7E3FEE7D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142248"/>
              </p:ext>
            </p:extLst>
          </p:nvPr>
        </p:nvGraphicFramePr>
        <p:xfrm>
          <a:off x="228600" y="1698626"/>
          <a:ext cx="8686800" cy="4949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1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0285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Grade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Learning Objective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Learning Outcome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93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Describe levels of organisation within a living organisms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Comic Sans MS" panose="030F0702030302020204" pitchFamily="66" charset="0"/>
                        </a:rPr>
                        <a:t>Recall examples of tissues, organs and organ systems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2400" dirty="0">
                        <a:latin typeface="Comic Sans MS" panose="030F0702030302020204" pitchFamily="66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Comic Sans MS" panose="030F0702030302020204" pitchFamily="66" charset="0"/>
                        </a:rPr>
                        <a:t>Describe the components of tissues, organs and organ systems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2400" dirty="0">
                        <a:latin typeface="Comic Sans MS" panose="030F0702030302020204" pitchFamily="66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Comic Sans MS" panose="030F0702030302020204" pitchFamily="66" charset="0"/>
                        </a:rPr>
                        <a:t>Explain the hierarchy of organization in a multicellular organisms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746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028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504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Comic Sans MS" pitchFamily="66" charset="0"/>
              </a:rPr>
              <a:t>Task</a:t>
            </a:r>
            <a:r>
              <a:rPr lang="en-GB" sz="2400" dirty="0">
                <a:latin typeface="Comic Sans MS" pitchFamily="66" charset="0"/>
              </a:rPr>
              <a:t>: From the selection of organs below select the ones you think make up the following organ systems:</a:t>
            </a:r>
          </a:p>
          <a:p>
            <a:endParaRPr lang="en-GB" sz="2400" dirty="0">
              <a:latin typeface="Comic Sans MS" pitchFamily="66" charset="0"/>
            </a:endParaRPr>
          </a:p>
          <a:p>
            <a:pPr marL="342900" indent="-342900">
              <a:buAutoNum type="alphaLcParenR"/>
            </a:pPr>
            <a:r>
              <a:rPr lang="en-GB" sz="2400" dirty="0">
                <a:latin typeface="Comic Sans MS" pitchFamily="66" charset="0"/>
              </a:rPr>
              <a:t>Digestive system</a:t>
            </a:r>
          </a:p>
          <a:p>
            <a:pPr marL="342900" indent="-342900">
              <a:buAutoNum type="alphaLcParenR"/>
            </a:pPr>
            <a:r>
              <a:rPr lang="en-GB" sz="2400" dirty="0">
                <a:latin typeface="Comic Sans MS" pitchFamily="66" charset="0"/>
              </a:rPr>
              <a:t>Respiratory system</a:t>
            </a:r>
          </a:p>
          <a:p>
            <a:pPr marL="342900" indent="-342900">
              <a:buAutoNum type="alphaLcParenR"/>
            </a:pPr>
            <a:r>
              <a:rPr lang="en-GB" sz="2400" dirty="0">
                <a:latin typeface="Comic Sans MS" pitchFamily="66" charset="0"/>
              </a:rPr>
              <a:t>Water transport system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5928" y="3869432"/>
            <a:ext cx="397078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8625" y="60977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Petal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25549" y="436942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Roots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10479" y="29784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4120" y="619891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Leaf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5421" r="14093"/>
          <a:stretch/>
        </p:blipFill>
        <p:spPr bwMode="auto">
          <a:xfrm>
            <a:off x="381000" y="2667000"/>
            <a:ext cx="1298955" cy="108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132397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67000"/>
            <a:ext cx="10477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81600"/>
            <a:ext cx="14097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486400"/>
            <a:ext cx="12287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88061" y="3856389"/>
            <a:ext cx="119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Intestines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19040" y="2522449"/>
            <a:ext cx="119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Lungs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66503" y="6069742"/>
            <a:ext cx="119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Liver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56629" y="6315075"/>
            <a:ext cx="119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Stomach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724400"/>
            <a:ext cx="1288569" cy="151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962400" y="3581400"/>
            <a:ext cx="119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Heart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94449" y="6312688"/>
            <a:ext cx="773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Gullet</a:t>
            </a:r>
          </a:p>
        </p:txBody>
      </p:sp>
      <p:pic>
        <p:nvPicPr>
          <p:cNvPr id="25" name="Picture 3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74" y="2871982"/>
            <a:ext cx="688504" cy="156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246300" y="4498903"/>
            <a:ext cx="116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Windpipe</a:t>
            </a:r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2400"/>
            <a:ext cx="13335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495800" y="4648200"/>
            <a:ext cx="107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Brain</a:t>
            </a:r>
          </a:p>
        </p:txBody>
      </p:sp>
      <p:pic>
        <p:nvPicPr>
          <p:cNvPr id="10242" name="Picture 2" descr="Flower, Rose, Petal, Love, Floral"/>
          <p:cNvPicPr>
            <a:picLocks noChangeAspect="1" noChangeArrowheads="1"/>
          </p:cNvPicPr>
          <p:nvPr/>
        </p:nvPicPr>
        <p:blipFill>
          <a:blip r:embed="rId10" cstate="print"/>
          <a:srcRect t="2360" r="45834" b="4425"/>
          <a:stretch>
            <a:fillRect/>
          </a:stretch>
        </p:blipFill>
        <p:spPr bwMode="auto">
          <a:xfrm>
            <a:off x="381000" y="4572000"/>
            <a:ext cx="1143000" cy="1389185"/>
          </a:xfrm>
          <a:prstGeom prst="rect">
            <a:avLst/>
          </a:prstGeom>
          <a:noFill/>
        </p:spPr>
      </p:pic>
      <p:pic>
        <p:nvPicPr>
          <p:cNvPr id="10244" name="Picture 4" descr="Rose, Stem, Pale Pink, Flower, Bloom"/>
          <p:cNvPicPr>
            <a:picLocks noChangeAspect="1" noChangeArrowheads="1"/>
          </p:cNvPicPr>
          <p:nvPr/>
        </p:nvPicPr>
        <p:blipFill>
          <a:blip r:embed="rId11" cstate="print"/>
          <a:srcRect t="42222"/>
          <a:stretch>
            <a:fillRect/>
          </a:stretch>
        </p:blipFill>
        <p:spPr bwMode="auto">
          <a:xfrm>
            <a:off x="6934200" y="1371600"/>
            <a:ext cx="1642514" cy="1600201"/>
          </a:xfrm>
          <a:prstGeom prst="rect">
            <a:avLst/>
          </a:prstGeom>
          <a:noFill/>
        </p:spPr>
      </p:pic>
      <p:pic>
        <p:nvPicPr>
          <p:cNvPr id="10246" name="Picture 6" descr="Leaf, Nature, Flora, Desktop, Tropical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6200000">
            <a:off x="7671354" y="4901646"/>
            <a:ext cx="1412086" cy="1057594"/>
          </a:xfrm>
          <a:prstGeom prst="rect">
            <a:avLst/>
          </a:prstGeom>
          <a:noFill/>
        </p:spPr>
      </p:pic>
      <p:pic>
        <p:nvPicPr>
          <p:cNvPr id="10248" name="Picture 8" descr="Tree, Branches, Root, Eco, Ecology, Nature, Plant"/>
          <p:cNvPicPr>
            <a:picLocks noChangeAspect="1" noChangeArrowheads="1"/>
          </p:cNvPicPr>
          <p:nvPr/>
        </p:nvPicPr>
        <p:blipFill>
          <a:blip r:embed="rId13" cstate="print"/>
          <a:srcRect l="8955" t="55556"/>
          <a:stretch>
            <a:fillRect/>
          </a:stretch>
        </p:blipFill>
        <p:spPr bwMode="auto">
          <a:xfrm>
            <a:off x="1905000" y="3124200"/>
            <a:ext cx="1981200" cy="1165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Comic Sans MS" pitchFamily="66" charset="0"/>
              </a:rPr>
              <a:t>Self-assessment:</a:t>
            </a:r>
          </a:p>
        </p:txBody>
      </p:sp>
      <p:sp>
        <p:nvSpPr>
          <p:cNvPr id="3" name="Rectangle 2"/>
          <p:cNvSpPr/>
          <p:nvPr/>
        </p:nvSpPr>
        <p:spPr>
          <a:xfrm>
            <a:off x="6179079" y="914400"/>
            <a:ext cx="1403205" cy="134975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914400"/>
            <a:ext cx="1216329" cy="186080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914400"/>
            <a:ext cx="1403205" cy="173863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4" t="5421" r="14093"/>
          <a:stretch/>
        </p:blipFill>
        <p:spPr bwMode="auto">
          <a:xfrm>
            <a:off x="3310647" y="1042550"/>
            <a:ext cx="1112507" cy="108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459" y="1039677"/>
            <a:ext cx="12287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1261" y="2231939"/>
            <a:ext cx="119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Intestines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44903" y="1909920"/>
            <a:ext cx="119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Stomach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r="12716"/>
          <a:stretch/>
        </p:blipFill>
        <p:spPr bwMode="auto">
          <a:xfrm>
            <a:off x="4875958" y="952313"/>
            <a:ext cx="1025495" cy="151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05046" y="2462571"/>
            <a:ext cx="773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Gullet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914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Digestive system: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28956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Respiratory system: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24249" y="2956947"/>
            <a:ext cx="1403205" cy="199605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03851" y="3067489"/>
            <a:ext cx="1403205" cy="173863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00400"/>
            <a:ext cx="132397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18840" y="4275049"/>
            <a:ext cx="119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Lungs</a:t>
            </a:r>
          </a:p>
        </p:txBody>
      </p:sp>
      <p:pic>
        <p:nvPicPr>
          <p:cNvPr id="18" name="Picture 3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0"/>
            <a:ext cx="688504" cy="156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28600" y="50292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Water transport system:</a:t>
            </a:r>
          </a:p>
        </p:txBody>
      </p:sp>
      <p:pic>
        <p:nvPicPr>
          <p:cNvPr id="27" name="Picture 4" descr="Rose, Stem, Pale Pink, Flower, Bloom"/>
          <p:cNvPicPr>
            <a:picLocks noChangeAspect="1" noChangeArrowheads="1"/>
          </p:cNvPicPr>
          <p:nvPr/>
        </p:nvPicPr>
        <p:blipFill>
          <a:blip r:embed="rId7" cstate="print"/>
          <a:srcRect t="42222"/>
          <a:stretch>
            <a:fillRect/>
          </a:stretch>
        </p:blipFill>
        <p:spPr bwMode="auto">
          <a:xfrm>
            <a:off x="5638800" y="5105400"/>
            <a:ext cx="1642514" cy="1600201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</p:pic>
      <p:pic>
        <p:nvPicPr>
          <p:cNvPr id="28" name="Picture 6" descr="Leaf, Nature, Flora, Desktop, Tropica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7271224" y="5301775"/>
            <a:ext cx="1564486" cy="1171735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</p:pic>
      <p:pic>
        <p:nvPicPr>
          <p:cNvPr id="30" name="Picture 8" descr="Tree, Branches, Root, Eco, Ecology, Nature, Plant"/>
          <p:cNvPicPr>
            <a:picLocks noChangeAspect="1" noChangeArrowheads="1"/>
          </p:cNvPicPr>
          <p:nvPr/>
        </p:nvPicPr>
        <p:blipFill>
          <a:blip r:embed="rId9" cstate="print"/>
          <a:srcRect l="8955" t="55556"/>
          <a:stretch>
            <a:fillRect/>
          </a:stretch>
        </p:blipFill>
        <p:spPr bwMode="auto">
          <a:xfrm>
            <a:off x="3429000" y="5486400"/>
            <a:ext cx="1981200" cy="116590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</p:pic>
      <p:pic>
        <p:nvPicPr>
          <p:cNvPr id="4098" name="Picture 2" descr="Mark, Check, Tick, Red, Correct, Symbol, Choice, Yes">
            <a:extLst>
              <a:ext uri="{FF2B5EF4-FFF2-40B4-BE49-F238E27FC236}">
                <a16:creationId xmlns:a16="http://schemas.microsoft.com/office/drawing/2014/main" id="{58711D0F-50C8-487D-A195-65FCAD8DD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770" y="3495197"/>
            <a:ext cx="1206906" cy="125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03C1582-7282-4944-BCC6-0E9A69BE3921}"/>
              </a:ext>
            </a:extLst>
          </p:cNvPr>
          <p:cNvSpPr/>
          <p:nvPr/>
        </p:nvSpPr>
        <p:spPr>
          <a:xfrm>
            <a:off x="7668603" y="862633"/>
            <a:ext cx="1403205" cy="173863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id="{3142583D-E188-407F-81F8-7B7C2BD0F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60" y="952313"/>
            <a:ext cx="1271040" cy="79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9945481-E362-491B-8DC8-1FF19159305A}"/>
              </a:ext>
            </a:extLst>
          </p:cNvPr>
          <p:cNvSpPr txBox="1"/>
          <p:nvPr/>
        </p:nvSpPr>
        <p:spPr>
          <a:xfrm>
            <a:off x="7806663" y="1754261"/>
            <a:ext cx="119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Liver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763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Comic Sans MS" pitchFamily="66" charset="0"/>
              </a:rPr>
              <a:t>Task: </a:t>
            </a:r>
            <a:r>
              <a:rPr lang="en-GB" sz="2800" dirty="0">
                <a:latin typeface="Comic Sans MS" pitchFamily="66" charset="0"/>
              </a:rPr>
              <a:t>Match each of the following organ systems to their function:</a:t>
            </a:r>
          </a:p>
          <a:p>
            <a:endParaRPr lang="en-GB" sz="2800" dirty="0">
              <a:latin typeface="Comic Sans MS" pitchFamily="66" charset="0"/>
            </a:endParaRPr>
          </a:p>
          <a:p>
            <a:pPr marL="514350" indent="-514350">
              <a:buAutoNum type="alphaLcParenR"/>
            </a:pPr>
            <a:r>
              <a:rPr lang="en-GB" sz="2400" dirty="0">
                <a:latin typeface="Comic Sans MS" pitchFamily="66" charset="0"/>
              </a:rPr>
              <a:t>Respiratory system</a:t>
            </a:r>
          </a:p>
          <a:p>
            <a:pPr marL="514350" indent="-514350">
              <a:buAutoNum type="alphaLcParenR"/>
            </a:pPr>
            <a:endParaRPr lang="en-GB" sz="2400" dirty="0">
              <a:latin typeface="Comic Sans MS" pitchFamily="66" charset="0"/>
            </a:endParaRPr>
          </a:p>
          <a:p>
            <a:pPr marL="514350" indent="-514350">
              <a:buAutoNum type="alphaLcParenR"/>
            </a:pPr>
            <a:r>
              <a:rPr lang="en-GB" sz="2400" dirty="0">
                <a:latin typeface="Comic Sans MS" pitchFamily="66" charset="0"/>
              </a:rPr>
              <a:t>Digestive system</a:t>
            </a:r>
          </a:p>
          <a:p>
            <a:pPr marL="514350" indent="-514350">
              <a:buAutoNum type="alphaLcParenR"/>
            </a:pPr>
            <a:endParaRPr lang="en-GB" sz="2400" dirty="0">
              <a:latin typeface="Comic Sans MS" pitchFamily="66" charset="0"/>
            </a:endParaRPr>
          </a:p>
          <a:p>
            <a:pPr marL="514350" indent="-514350">
              <a:buAutoNum type="alphaLcParenR"/>
            </a:pPr>
            <a:r>
              <a:rPr lang="en-GB" sz="2400" dirty="0">
                <a:latin typeface="Comic Sans MS" pitchFamily="66" charset="0"/>
              </a:rPr>
              <a:t>Circulatory system</a:t>
            </a:r>
          </a:p>
          <a:p>
            <a:pPr marL="514350" indent="-514350">
              <a:buAutoNum type="alphaLcParenR"/>
            </a:pPr>
            <a:endParaRPr lang="en-GB" sz="2400" dirty="0">
              <a:latin typeface="Comic Sans MS" pitchFamily="66" charset="0"/>
            </a:endParaRPr>
          </a:p>
          <a:p>
            <a:pPr marL="514350" indent="-514350">
              <a:buAutoNum type="alphaLcParenR"/>
            </a:pPr>
            <a:r>
              <a:rPr lang="en-GB" sz="2400" dirty="0">
                <a:latin typeface="Comic Sans MS" pitchFamily="66" charset="0"/>
              </a:rPr>
              <a:t>Nervous system</a:t>
            </a:r>
          </a:p>
          <a:p>
            <a:pPr marL="514350" indent="-514350">
              <a:buAutoNum type="alphaLcParenR"/>
            </a:pPr>
            <a:endParaRPr lang="en-GB" sz="2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3410" y="127767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Regulates behaviour and responses to the environment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2269" y="2103475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Transport nutrients, wastes, hormones and gases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9740" y="28831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Moves air into and out of the lungs to control gas exchange between blood &amp; lungs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9107" y="3650512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Extracts and absorbs nutrients from food, removes waste and maintains water balance</a:t>
            </a:r>
          </a:p>
        </p:txBody>
      </p:sp>
      <p:pic>
        <p:nvPicPr>
          <p:cNvPr id="5122" name="Picture 2" descr="Human Heart, Blood Flow, Oxygenated And Deoxygenated">
            <a:extLst>
              <a:ext uri="{FF2B5EF4-FFF2-40B4-BE49-F238E27FC236}">
                <a16:creationId xmlns:a16="http://schemas.microsoft.com/office/drawing/2014/main" id="{D4202E05-44F9-4329-A81C-2E8BB08D3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63" y="4660223"/>
            <a:ext cx="1271145" cy="191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ungs, Organ, Human, Diagram, Medicine, Biology">
            <a:extLst>
              <a:ext uri="{FF2B5EF4-FFF2-40B4-BE49-F238E27FC236}">
                <a16:creationId xmlns:a16="http://schemas.microsoft.com/office/drawing/2014/main" id="{A97813BC-9C86-4B64-9C55-86684294F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56" y="4600903"/>
            <a:ext cx="1450938" cy="181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tomach, Anatomy, Human Body, Biology, Science">
            <a:extLst>
              <a:ext uri="{FF2B5EF4-FFF2-40B4-BE49-F238E27FC236}">
                <a16:creationId xmlns:a16="http://schemas.microsoft.com/office/drawing/2014/main" id="{3ABF2F99-AD62-4FB3-AAF7-D3B876405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202" y="4667692"/>
            <a:ext cx="1777409" cy="188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Brain, Anatomy, Human, Science, Health, Medical, Organ">
            <a:extLst>
              <a:ext uri="{FF2B5EF4-FFF2-40B4-BE49-F238E27FC236}">
                <a16:creationId xmlns:a16="http://schemas.microsoft.com/office/drawing/2014/main" id="{AE1C3B92-A266-4CB9-8B81-65C08C756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036" y="5024880"/>
            <a:ext cx="1810771" cy="130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52400" y="228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Comic Sans MS" pitchFamily="66" charset="0"/>
              </a:rPr>
              <a:t>Self-assessment: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4DD1D77-C84B-4D2A-A66E-AB9BE6415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1" y="1251651"/>
            <a:ext cx="9069779" cy="343730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2CCCB1-3D02-44EF-BC55-60690D6B9BFE}"/>
              </a:ext>
            </a:extLst>
          </p:cNvPr>
          <p:cNvCxnSpPr/>
          <p:nvPr/>
        </p:nvCxnSpPr>
        <p:spPr>
          <a:xfrm>
            <a:off x="3668233" y="1733107"/>
            <a:ext cx="414669" cy="14672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8CD0AA4-F2D9-4249-955A-0AF57A835089}"/>
              </a:ext>
            </a:extLst>
          </p:cNvPr>
          <p:cNvCxnSpPr>
            <a:cxnSpLocks/>
          </p:cNvCxnSpPr>
          <p:nvPr/>
        </p:nvCxnSpPr>
        <p:spPr>
          <a:xfrm>
            <a:off x="3381153" y="2530549"/>
            <a:ext cx="701749" cy="14885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2B427C2-CFD3-444C-A9C2-D1AD5C923F2D}"/>
              </a:ext>
            </a:extLst>
          </p:cNvPr>
          <p:cNvCxnSpPr>
            <a:cxnSpLocks/>
          </p:cNvCxnSpPr>
          <p:nvPr/>
        </p:nvCxnSpPr>
        <p:spPr>
          <a:xfrm flipV="1">
            <a:off x="3221665" y="1669312"/>
            <a:ext cx="903768" cy="2307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173A6CE-A5CA-43A5-902C-5F22C492B6BA}"/>
              </a:ext>
            </a:extLst>
          </p:cNvPr>
          <p:cNvCxnSpPr>
            <a:cxnSpLocks/>
          </p:cNvCxnSpPr>
          <p:nvPr/>
        </p:nvCxnSpPr>
        <p:spPr>
          <a:xfrm flipV="1">
            <a:off x="3572540" y="2392326"/>
            <a:ext cx="563525" cy="8187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Mark, Check, Tick, Red, Correct, Symbol, Choice, Yes">
            <a:extLst>
              <a:ext uri="{FF2B5EF4-FFF2-40B4-BE49-F238E27FC236}">
                <a16:creationId xmlns:a16="http://schemas.microsoft.com/office/drawing/2014/main" id="{6F74024C-A8DE-4BD9-B918-EA620308B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505" y="4622248"/>
            <a:ext cx="1206906" cy="125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04800"/>
            <a:ext cx="8686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0070C0"/>
                </a:solidFill>
                <a:latin typeface="Comic Sans MS" pitchFamily="66" charset="0"/>
              </a:rPr>
              <a:t>Task</a:t>
            </a:r>
            <a:r>
              <a:rPr lang="en-GB" sz="2600" dirty="0">
                <a:latin typeface="Comic Sans MS" pitchFamily="66" charset="0"/>
              </a:rPr>
              <a:t>: 1. Fill in the blanks using the following key words: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828800"/>
            <a:ext cx="868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The human body is made up of several different ______________________ e.g. the digestive, immune and circulatory systems</a:t>
            </a:r>
            <a:br>
              <a:rPr lang="en-US" sz="2000" dirty="0">
                <a:latin typeface="Comic Sans MS" pitchFamily="66" charset="0"/>
              </a:rPr>
            </a:b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Organ Systems are made up of _________________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Organs are made up of ____________________</a:t>
            </a:r>
            <a:br>
              <a:rPr lang="en-US" sz="2000" dirty="0">
                <a:latin typeface="Comic Sans MS" pitchFamily="66" charset="0"/>
              </a:rPr>
            </a:b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Tissues are made up of ____________________</a:t>
            </a:r>
            <a:br>
              <a:rPr lang="en-US" dirty="0">
                <a:latin typeface="Comic Sans MS" pitchFamily="66" charset="0"/>
              </a:rPr>
            </a:b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66800"/>
            <a:ext cx="91440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>
                <a:latin typeface="Comic Sans MS" pitchFamily="66" charset="0"/>
              </a:rPr>
              <a:t>Key words</a:t>
            </a:r>
            <a:r>
              <a:rPr lang="en-GB" sz="2800" i="1" dirty="0">
                <a:latin typeface="Comic Sans MS" pitchFamily="66" charset="0"/>
              </a:rPr>
              <a:t>: organs, cells, organ systems, tissues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48768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2. For each of the following, state whether they are a specialised cell, a tissue or an organ. Explain your answer:</a:t>
            </a:r>
          </a:p>
          <a:p>
            <a:endParaRPr lang="en-GB" sz="2400" dirty="0">
              <a:latin typeface="Comic Sans MS" pitchFamily="66" charset="0"/>
            </a:endParaRPr>
          </a:p>
          <a:p>
            <a:r>
              <a:rPr lang="en-GB" sz="2400" dirty="0">
                <a:latin typeface="Comic Sans MS" pitchFamily="66" charset="0"/>
              </a:rPr>
              <a:t>a) sperm       b) kidney     c) stomach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21336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Organ systems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00" y="30480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Organs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0" y="36576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Tissues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0" y="42672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Cells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F0A1E1-65E9-4432-987D-CE3EDA89ECF4}"/>
              </a:ext>
            </a:extLst>
          </p:cNvPr>
          <p:cNvSpPr txBox="1"/>
          <p:nvPr/>
        </p:nvSpPr>
        <p:spPr>
          <a:xfrm>
            <a:off x="0" y="5667153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Specialised cell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BCFC2F-81B5-4DE4-857F-F15BE52777B6}"/>
              </a:ext>
            </a:extLst>
          </p:cNvPr>
          <p:cNvSpPr txBox="1"/>
          <p:nvPr/>
        </p:nvSpPr>
        <p:spPr>
          <a:xfrm>
            <a:off x="1853609" y="5670698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Organ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EDD938-3FFA-40FB-9E81-E7B9FDA2EAD1}"/>
              </a:ext>
            </a:extLst>
          </p:cNvPr>
          <p:cNvSpPr txBox="1"/>
          <p:nvPr/>
        </p:nvSpPr>
        <p:spPr>
          <a:xfrm>
            <a:off x="3802911" y="5695508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Organ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5" name="Picture 2" descr="Mark, Check, Tick, Red, Correct, Symbol, Choice, Yes">
            <a:extLst>
              <a:ext uri="{FF2B5EF4-FFF2-40B4-BE49-F238E27FC236}">
                <a16:creationId xmlns:a16="http://schemas.microsoft.com/office/drawing/2014/main" id="{368C14CC-7026-43DA-A5CA-17BED3AF6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872" y="5409057"/>
            <a:ext cx="1206906" cy="125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allAtOnce"/>
      <p:bldP spid="11" grpId="0" build="allAtOnce"/>
      <p:bldP spid="12" grpId="0"/>
      <p:bldP spid="13" grpId="0" build="p"/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70367" y="3565451"/>
          <a:ext cx="8458200" cy="1048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9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9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266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Cell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Tissue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Organ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314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7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7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2903" y="264042"/>
            <a:ext cx="8610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Comic Sans MS" pitchFamily="66" charset="0"/>
              </a:rPr>
              <a:t>Task</a:t>
            </a:r>
            <a:r>
              <a:rPr lang="en-GB" sz="2800" dirty="0">
                <a:latin typeface="Comic Sans MS" pitchFamily="66" charset="0"/>
              </a:rPr>
              <a:t>: You have been given some images and names of cells, tissues and organs. </a:t>
            </a:r>
          </a:p>
          <a:p>
            <a:endParaRPr lang="en-GB" sz="2800" dirty="0">
              <a:latin typeface="Comic Sans MS" pitchFamily="66" charset="0"/>
            </a:endParaRPr>
          </a:p>
          <a:p>
            <a:pPr marL="342900" indent="-342900">
              <a:buAutoNum type="arabicPeriod"/>
            </a:pPr>
            <a:r>
              <a:rPr lang="en-GB" sz="2800" dirty="0">
                <a:latin typeface="Comic Sans MS" pitchFamily="66" charset="0"/>
              </a:rPr>
              <a:t>Match the name of the cell/tissue/organ to the correct image</a:t>
            </a:r>
          </a:p>
          <a:p>
            <a:pPr marL="342900" indent="-342900">
              <a:buAutoNum type="arabicPeriod"/>
            </a:pPr>
            <a:r>
              <a:rPr lang="en-GB" sz="2800" dirty="0">
                <a:latin typeface="Comic Sans MS" pitchFamily="66" charset="0"/>
              </a:rPr>
              <a:t>Place this structure into the correct column – is it a cell, tissue or organ?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533400"/>
          <a:ext cx="8458200" cy="1048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9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9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266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Cell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Tissue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Organ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314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7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7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64668"/>
            <a:ext cx="1615701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6488668"/>
            <a:ext cx="19621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Root Hair Cell</a:t>
            </a: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1513659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4572000"/>
            <a:ext cx="19621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Palisade Cell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1524000" cy="150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4400" y="2514600"/>
            <a:ext cx="1447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Muscle Cell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1219200"/>
            <a:ext cx="1603035" cy="154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24200"/>
            <a:ext cx="1420091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953000"/>
            <a:ext cx="1399769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81400" y="2743200"/>
            <a:ext cx="19621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Muscle Tissue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7600" y="4572000"/>
            <a:ext cx="1600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Palisade Tissue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33800" y="6400800"/>
            <a:ext cx="1600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Root Hair Tissue</a:t>
            </a: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19200"/>
            <a:ext cx="142691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24200"/>
            <a:ext cx="150302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53000"/>
            <a:ext cx="1447800" cy="146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477000" y="2667000"/>
            <a:ext cx="19621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Heart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00800" y="4572000"/>
            <a:ext cx="19621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Leaf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00800" y="6324600"/>
            <a:ext cx="19621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Root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120502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Self-assessment:</a:t>
            </a:r>
          </a:p>
        </p:txBody>
      </p:sp>
      <p:pic>
        <p:nvPicPr>
          <p:cNvPr id="22" name="Picture 2" descr="Mark, Check, Tick, Red, Correct, Symbol, Choice, Yes">
            <a:extLst>
              <a:ext uri="{FF2B5EF4-FFF2-40B4-BE49-F238E27FC236}">
                <a16:creationId xmlns:a16="http://schemas.microsoft.com/office/drawing/2014/main" id="{8869CA96-0D37-4337-9D2D-363659504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482" y="5799863"/>
            <a:ext cx="1015518" cy="105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 bwMode="auto">
          <a:xfrm>
            <a:off x="251520" y="260648"/>
            <a:ext cx="8712968" cy="403490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buFontTx/>
              <a:buNone/>
            </a:pPr>
            <a:r>
              <a:rPr lang="en-GB" sz="4000" b="1" dirty="0">
                <a:solidFill>
                  <a:srgbClr val="0070C0"/>
                </a:solidFill>
                <a:latin typeface="Comic Sans MS" pitchFamily="66" charset="0"/>
              </a:rPr>
              <a:t>Organ systems ~ Team Challenge</a:t>
            </a:r>
          </a:p>
          <a:p>
            <a:pPr>
              <a:buFontTx/>
              <a:buNone/>
            </a:pPr>
            <a:endParaRPr lang="en-GB" sz="1800" b="1" dirty="0">
              <a:solidFill>
                <a:srgbClr val="008000"/>
              </a:solidFill>
              <a:latin typeface="Comic Sans MS" pitchFamily="66" charset="0"/>
            </a:endParaRPr>
          </a:p>
          <a:p>
            <a:r>
              <a:rPr lang="en-GB" sz="3200" dirty="0">
                <a:latin typeface="Comic Sans MS" pitchFamily="66" charset="0"/>
              </a:rPr>
              <a:t>Label all </a:t>
            </a:r>
            <a:r>
              <a:rPr lang="en-GB" sz="3200" dirty="0">
                <a:solidFill>
                  <a:srgbClr val="0070C0"/>
                </a:solidFill>
                <a:latin typeface="Comic Sans MS" pitchFamily="66" charset="0"/>
              </a:rPr>
              <a:t>organs, organ systems </a:t>
            </a:r>
            <a:r>
              <a:rPr lang="en-GB" sz="3200" dirty="0">
                <a:latin typeface="Comic Sans MS" pitchFamily="66" charset="0"/>
              </a:rPr>
              <a:t>AND include a </a:t>
            </a:r>
            <a:r>
              <a:rPr lang="en-GB" sz="3200" dirty="0">
                <a:solidFill>
                  <a:srgbClr val="0070C0"/>
                </a:solidFill>
                <a:latin typeface="Comic Sans MS" pitchFamily="66" charset="0"/>
              </a:rPr>
              <a:t>description</a:t>
            </a:r>
          </a:p>
          <a:p>
            <a:r>
              <a:rPr lang="en-GB" sz="3200" dirty="0">
                <a:latin typeface="Comic Sans MS" pitchFamily="66" charset="0"/>
              </a:rPr>
              <a:t>Straight line behind the poster with a pen</a:t>
            </a:r>
          </a:p>
          <a:p>
            <a:r>
              <a:rPr lang="en-GB" sz="3200" dirty="0">
                <a:latin typeface="Comic Sans MS" pitchFamily="66" charset="0"/>
              </a:rPr>
              <a:t>One person fills in on box at a time</a:t>
            </a:r>
          </a:p>
          <a:p>
            <a:r>
              <a:rPr lang="en-GB" sz="3200" dirty="0">
                <a:latin typeface="Comic Sans MS" pitchFamily="66" charset="0"/>
              </a:rPr>
              <a:t>Quietly &amp; Quickly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842988-E167-4B9C-9EDB-73AF1E3C5A1B}"/>
              </a:ext>
            </a:extLst>
          </p:cNvPr>
          <p:cNvSpPr/>
          <p:nvPr/>
        </p:nvSpPr>
        <p:spPr>
          <a:xfrm>
            <a:off x="308344" y="4572849"/>
            <a:ext cx="8601740" cy="1569660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  <a:latin typeface="Comic Sans MS" pitchFamily="66" charset="0"/>
              </a:rPr>
              <a:t>Winner:</a:t>
            </a:r>
            <a:r>
              <a:rPr lang="en-GB" sz="32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3200" dirty="0">
                <a:latin typeface="Comic Sans MS" pitchFamily="66" charset="0"/>
              </a:rPr>
              <a:t>First team with completed poster sat quietly in their seats – will take in to assess all groups.</a:t>
            </a:r>
          </a:p>
        </p:txBody>
      </p:sp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0B1426-A02D-48E1-AADD-F549DF76192B}"/>
              </a:ext>
            </a:extLst>
          </p:cNvPr>
          <p:cNvSpPr txBox="1"/>
          <p:nvPr/>
        </p:nvSpPr>
        <p:spPr>
          <a:xfrm>
            <a:off x="327378" y="383822"/>
            <a:ext cx="7360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Plenary </a:t>
            </a:r>
            <a:r>
              <a:rPr lang="en-GB" sz="4000" dirty="0">
                <a:latin typeface="Comic Sans MS" panose="030F0702030302020204" pitchFamily="66" charset="0"/>
              </a:rPr>
              <a:t>~ Take a minute! 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pic>
        <p:nvPicPr>
          <p:cNvPr id="11266" name="Picture 2" descr="Clock, Time, Hour, Watch, Countdown">
            <a:extLst>
              <a:ext uri="{FF2B5EF4-FFF2-40B4-BE49-F238E27FC236}">
                <a16:creationId xmlns:a16="http://schemas.microsoft.com/office/drawing/2014/main" id="{D22D5551-6922-4E2F-AE3F-039E1AB52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625" y="3616824"/>
            <a:ext cx="2857354" cy="285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F92351-6B07-4C9C-A68D-4CFCDBCAB1C4}"/>
              </a:ext>
            </a:extLst>
          </p:cNvPr>
          <p:cNvSpPr txBox="1"/>
          <p:nvPr/>
        </p:nvSpPr>
        <p:spPr>
          <a:xfrm>
            <a:off x="372532" y="1502545"/>
            <a:ext cx="8353779" cy="1754326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Spend a minute talking to the person next to you about what you have learnt today!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11268" name="Picture 4" descr="Communicate, Communication, Conference, Crowd">
            <a:extLst>
              <a:ext uri="{FF2B5EF4-FFF2-40B4-BE49-F238E27FC236}">
                <a16:creationId xmlns:a16="http://schemas.microsoft.com/office/drawing/2014/main" id="{2822370A-2A72-4198-9444-F3DF84A45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29" y="3601130"/>
            <a:ext cx="3589645" cy="297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633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A02C0-A04C-49F2-9300-77B33AD11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Resources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737703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094FAE-2D5B-442E-9E50-F878C3F8BFA8}"/>
              </a:ext>
            </a:extLst>
          </p:cNvPr>
          <p:cNvSpPr/>
          <p:nvPr/>
        </p:nvSpPr>
        <p:spPr>
          <a:xfrm>
            <a:off x="250257" y="182880"/>
            <a:ext cx="8701238" cy="1174282"/>
          </a:xfrm>
          <a:prstGeom prst="roundRect">
            <a:avLst/>
          </a:prstGeom>
          <a:solidFill>
            <a:srgbClr val="D6FA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AFC36-9D77-409B-9A03-045CC12CF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39" y="236839"/>
            <a:ext cx="8631454" cy="1129948"/>
          </a:xfrm>
        </p:spPr>
        <p:txBody>
          <a:bodyPr anchor="ctr">
            <a:normAutofit fontScale="90000"/>
          </a:bodyPr>
          <a:lstStyle/>
          <a:p>
            <a:r>
              <a:rPr lang="en-US" sz="6600" dirty="0">
                <a:latin typeface="Comic Sans MS" panose="030F0702030302020204" pitchFamily="66" charset="0"/>
              </a:rPr>
              <a:t>Levels of Organisation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0DE4B-358D-4137-B98A-12B26A92DA2F}"/>
              </a:ext>
            </a:extLst>
          </p:cNvPr>
          <p:cNvSpPr txBox="1"/>
          <p:nvPr/>
        </p:nvSpPr>
        <p:spPr>
          <a:xfrm>
            <a:off x="278651" y="1535598"/>
            <a:ext cx="8631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Do now activity</a:t>
            </a:r>
            <a:r>
              <a:rPr lang="en-GB" sz="2800" dirty="0">
                <a:latin typeface="Comic Sans MS" panose="030F0702030302020204" pitchFamily="66" charset="0"/>
              </a:rPr>
              <a:t>: </a:t>
            </a:r>
            <a:r>
              <a:rPr lang="en-GB" sz="3200" dirty="0">
                <a:latin typeface="Comic Sans MS" panose="030F0702030302020204" pitchFamily="66" charset="0"/>
              </a:rPr>
              <a:t>What do we remember about the structural features of the following unicellular organisms?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63576D-3522-40A9-821B-8917CB9B8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8" y="3752743"/>
            <a:ext cx="2412618" cy="24895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5FB242-87D0-43B7-9D31-7F7232383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925" y="3595955"/>
            <a:ext cx="1829672" cy="22610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657C9C-338B-4746-886E-FF2CD52CA3E4}"/>
              </a:ext>
            </a:extLst>
          </p:cNvPr>
          <p:cNvSpPr txBox="1"/>
          <p:nvPr/>
        </p:nvSpPr>
        <p:spPr>
          <a:xfrm>
            <a:off x="3102338" y="3769553"/>
            <a:ext cx="147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Euglena</a:t>
            </a:r>
            <a:endParaRPr lang="en-GB" sz="2400" b="1" i="1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6E92941-F838-4A16-AD57-6F9E14DF69C6}"/>
              </a:ext>
            </a:extLst>
          </p:cNvPr>
          <p:cNvCxnSpPr>
            <a:cxnSpLocks/>
          </p:cNvCxnSpPr>
          <p:nvPr/>
        </p:nvCxnSpPr>
        <p:spPr>
          <a:xfrm flipH="1">
            <a:off x="2538814" y="4088530"/>
            <a:ext cx="659219" cy="6379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600AB4B-9D10-42A9-8439-C5C300EB7B37}"/>
              </a:ext>
            </a:extLst>
          </p:cNvPr>
          <p:cNvSpPr txBox="1"/>
          <p:nvPr/>
        </p:nvSpPr>
        <p:spPr>
          <a:xfrm>
            <a:off x="4254755" y="5098687"/>
            <a:ext cx="147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Amoeba</a:t>
            </a:r>
            <a:endParaRPr lang="en-GB" sz="2400" b="1" i="1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1F3AB25-80C9-4A70-957E-B481BFC0C973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5732682" y="5243999"/>
            <a:ext cx="762001" cy="855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251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0CF7FE-4906-462A-97DF-92331EB0C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88" y="520996"/>
            <a:ext cx="4374272" cy="57522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96E730-F150-4584-94AD-D3981B975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222" y="595423"/>
            <a:ext cx="4299097" cy="565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76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AB0A26-1191-4F55-A7C2-3ADF6C239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69" y="231368"/>
            <a:ext cx="4502603" cy="63076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2A690D-11AE-4B18-80C8-72251B7DC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397" y="192382"/>
            <a:ext cx="4502603" cy="63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9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5F063-9CF6-4B2A-9745-F7452438C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GOOD PROGRESS:</a:t>
            </a:r>
          </a:p>
          <a:p>
            <a:pPr marL="457200" indent="-457200"/>
            <a:r>
              <a:rPr lang="en-US" dirty="0">
                <a:latin typeface="Comic Sans MS" panose="030F0702030302020204" pitchFamily="66" charset="0"/>
              </a:rPr>
              <a:t>Recall examples of tissues, organs and organ systems</a:t>
            </a:r>
          </a:p>
          <a:p>
            <a:pPr marL="457200" indent="-457200"/>
            <a:endParaRPr lang="en-US" dirty="0">
              <a:latin typeface="Comic Sans MS" panose="030F0702030302020204" pitchFamily="66" charset="0"/>
            </a:endParaRPr>
          </a:p>
          <a:p>
            <a:pPr marL="457200" indent="-457200"/>
            <a:r>
              <a:rPr lang="en-US" dirty="0">
                <a:latin typeface="Comic Sans MS" panose="030F0702030302020204" pitchFamily="66" charset="0"/>
              </a:rPr>
              <a:t>Describe the components of tissues, organs and organ systems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OUTSTANDING PROGRESS:</a:t>
            </a:r>
          </a:p>
          <a:p>
            <a:r>
              <a:rPr lang="en-US" dirty="0">
                <a:latin typeface="Comic Sans MS" panose="030F0702030302020204" pitchFamily="66" charset="0"/>
              </a:rPr>
              <a:t>Explain the hierarchy of organization in a multicellular organisms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F158EA-583B-4FB4-AE40-293B10DE0766}"/>
              </a:ext>
            </a:extLst>
          </p:cNvPr>
          <p:cNvSpPr/>
          <p:nvPr/>
        </p:nvSpPr>
        <p:spPr>
          <a:xfrm>
            <a:off x="228600" y="228600"/>
            <a:ext cx="86868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86800F-00C6-4FAB-B275-C286A18884B2}"/>
              </a:ext>
            </a:extLst>
          </p:cNvPr>
          <p:cNvSpPr txBox="1">
            <a:spLocks/>
          </p:cNvSpPr>
          <p:nvPr/>
        </p:nvSpPr>
        <p:spPr>
          <a:xfrm>
            <a:off x="228600" y="228601"/>
            <a:ext cx="8686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Comic Sans MS" pitchFamily="66" charset="0"/>
              </a:rPr>
              <a:t>Progress indicators</a:t>
            </a:r>
          </a:p>
        </p:txBody>
      </p:sp>
    </p:spTree>
    <p:extLst>
      <p:ext uri="{BB962C8B-B14F-4D97-AF65-F5344CB8AC3E}">
        <p14:creationId xmlns:p14="http://schemas.microsoft.com/office/powerpoint/2010/main" val="1949585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4798A7-AC62-45DC-948E-F62314177E7D}"/>
              </a:ext>
            </a:extLst>
          </p:cNvPr>
          <p:cNvSpPr txBox="1"/>
          <p:nvPr/>
        </p:nvSpPr>
        <p:spPr>
          <a:xfrm>
            <a:off x="212650" y="318977"/>
            <a:ext cx="881439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Multicellular organisms are made up of many cells.  </a:t>
            </a:r>
          </a:p>
          <a:p>
            <a:pPr algn="ctr"/>
            <a:endParaRPr lang="en-US" sz="2000" dirty="0">
              <a:latin typeface="Comic Sans MS" panose="030F0702030302020204" pitchFamily="66" charset="0"/>
            </a:endParaRPr>
          </a:p>
          <a:p>
            <a:pPr algn="ctr"/>
            <a:r>
              <a:rPr lang="en-US" sz="3200" dirty="0">
                <a:latin typeface="Comic Sans MS" panose="030F0702030302020204" pitchFamily="66" charset="0"/>
              </a:rPr>
              <a:t>They contain organ systems to perform their life processes.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5" name="Picture 8" descr="Human Body, Circulatory System, Circulation, Blood">
            <a:extLst>
              <a:ext uri="{FF2B5EF4-FFF2-40B4-BE49-F238E27FC236}">
                <a16:creationId xmlns:a16="http://schemas.microsoft.com/office/drawing/2014/main" id="{716322C1-D193-46AD-808A-6D3D457A7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4919" y="2674086"/>
            <a:ext cx="1858040" cy="371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igestive, System, Human, Digestion, Labelled, Diagram">
            <a:extLst>
              <a:ext uri="{FF2B5EF4-FFF2-40B4-BE49-F238E27FC236}">
                <a16:creationId xmlns:a16="http://schemas.microsoft.com/office/drawing/2014/main" id="{12726603-6D5B-4F55-AAC0-A318DD96D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85" y="2977116"/>
            <a:ext cx="2438960" cy="34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otor Neurone, Neuron, Neurone, Nerve, Nerve Cell">
            <a:extLst>
              <a:ext uri="{FF2B5EF4-FFF2-40B4-BE49-F238E27FC236}">
                <a16:creationId xmlns:a16="http://schemas.microsoft.com/office/drawing/2014/main" id="{0DA49FAC-FD61-4150-A762-C07BBC683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7949">
            <a:off x="2418325" y="4021151"/>
            <a:ext cx="3658804" cy="182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98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411760" y="1159607"/>
            <a:ext cx="4104456" cy="1569660"/>
          </a:xfrm>
          <a:prstGeom prst="roundRect">
            <a:avLst/>
          </a:prstGeom>
          <a:solidFill>
            <a:srgbClr val="D0F7F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7678" y="-662"/>
            <a:ext cx="7772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All Systems Go!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252667" y="2857026"/>
            <a:ext cx="3816350" cy="5889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200">
                <a:latin typeface="Comic Sans MS" pitchFamily="66" charset="0"/>
              </a:rPr>
              <a:t>Cells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912389" y="6021288"/>
            <a:ext cx="3816350" cy="5889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200">
                <a:latin typeface="Comic Sans MS" pitchFamily="66" charset="0"/>
              </a:rPr>
              <a:t>Tissues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2410" y="2857025"/>
            <a:ext cx="3816350" cy="5889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200">
                <a:latin typeface="Comic Sans MS" pitchFamily="66" charset="0"/>
              </a:rPr>
              <a:t>Organs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3377" y="6021288"/>
            <a:ext cx="3816350" cy="5889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200" dirty="0">
                <a:latin typeface="Comic Sans MS" pitchFamily="66" charset="0"/>
              </a:rPr>
              <a:t>Organ systems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3025" y="1170239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Put these in order of SIZE – smallest to largest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267744" y="2327759"/>
            <a:ext cx="720080" cy="4015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269647" y="2638588"/>
            <a:ext cx="720080" cy="32121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224796" y="2638588"/>
            <a:ext cx="643348" cy="31666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898755" y="2327759"/>
            <a:ext cx="921809" cy="4015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eart, Blood, Organ, Human, Beat, Life">
            <a:extLst>
              <a:ext uri="{FF2B5EF4-FFF2-40B4-BE49-F238E27FC236}">
                <a16:creationId xmlns:a16="http://schemas.microsoft.com/office/drawing/2014/main" id="{4A98EE6F-E0F9-4D42-8A43-734D38609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2" t="9607" r="32093" b="6628"/>
          <a:stretch/>
        </p:blipFill>
        <p:spPr bwMode="auto">
          <a:xfrm>
            <a:off x="400945" y="425303"/>
            <a:ext cx="1512915" cy="237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ell, Receptors, Nerve Tissue, Medicine, Medical">
            <a:extLst>
              <a:ext uri="{FF2B5EF4-FFF2-40B4-BE49-F238E27FC236}">
                <a16:creationId xmlns:a16="http://schemas.microsoft.com/office/drawing/2014/main" id="{097137A8-50D4-43CD-8FAE-B3A58F7C4A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17" b="67442"/>
          <a:stretch/>
        </p:blipFill>
        <p:spPr bwMode="auto">
          <a:xfrm>
            <a:off x="5935960" y="3997842"/>
            <a:ext cx="2932180" cy="145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ew, Cell, Information, Close, Microscope, Animal">
            <a:extLst>
              <a:ext uri="{FF2B5EF4-FFF2-40B4-BE49-F238E27FC236}">
                <a16:creationId xmlns:a16="http://schemas.microsoft.com/office/drawing/2014/main" id="{3BA36C73-D483-4DE0-8C54-01DD10449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264" y="1010093"/>
            <a:ext cx="2001143" cy="147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uman Body, Circulatory System, Circulation, Blood">
            <a:extLst>
              <a:ext uri="{FF2B5EF4-FFF2-40B4-BE49-F238E27FC236}">
                <a16:creationId xmlns:a16="http://schemas.microsoft.com/office/drawing/2014/main" id="{AC2DB4AC-61BA-4D29-8789-52A6AB4FC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04137" y="3668232"/>
            <a:ext cx="1079204" cy="215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607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4213" y="534988"/>
            <a:ext cx="3816350" cy="5889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200">
                <a:latin typeface="Comic Sans MS" pitchFamily="66" charset="0"/>
              </a:rPr>
              <a:t>Cells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84213" y="2192338"/>
            <a:ext cx="3816350" cy="5889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200">
                <a:latin typeface="Comic Sans MS" pitchFamily="66" charset="0"/>
              </a:rPr>
              <a:t>Tissues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84213" y="3848100"/>
            <a:ext cx="3816350" cy="5889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200">
                <a:latin typeface="Comic Sans MS" pitchFamily="66" charset="0"/>
              </a:rPr>
              <a:t>Organs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41682" y="5722753"/>
            <a:ext cx="3816350" cy="5889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200">
                <a:latin typeface="Comic Sans MS" pitchFamily="66" charset="0"/>
              </a:rPr>
              <a:t>Organ systems</a:t>
            </a: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2051050" y="1270000"/>
            <a:ext cx="1152525" cy="863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D0F7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2051050" y="2924175"/>
            <a:ext cx="1152525" cy="863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D0F7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2051050" y="4581525"/>
            <a:ext cx="1152525" cy="863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D0F7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24" name="Picture 2" descr="Heart, Blood, Organ, Human, Beat, Life">
            <a:extLst>
              <a:ext uri="{FF2B5EF4-FFF2-40B4-BE49-F238E27FC236}">
                <a16:creationId xmlns:a16="http://schemas.microsoft.com/office/drawing/2014/main" id="{F6978AAC-F7AC-4445-8F81-536B3EFB8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2" t="9607" r="32093" b="6628"/>
          <a:stretch/>
        </p:blipFill>
        <p:spPr bwMode="auto">
          <a:xfrm>
            <a:off x="4951680" y="3274829"/>
            <a:ext cx="1112637" cy="174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ell, Receptors, Nerve Tissue, Medicine, Medical">
            <a:extLst>
              <a:ext uri="{FF2B5EF4-FFF2-40B4-BE49-F238E27FC236}">
                <a16:creationId xmlns:a16="http://schemas.microsoft.com/office/drawing/2014/main" id="{F7620BA2-4169-4C25-8123-A653BFD07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17" b="67442"/>
          <a:stretch/>
        </p:blipFill>
        <p:spPr bwMode="auto">
          <a:xfrm>
            <a:off x="4872705" y="2041452"/>
            <a:ext cx="1904847" cy="9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View, Cell, Information, Close, Microscope, Animal">
            <a:extLst>
              <a:ext uri="{FF2B5EF4-FFF2-40B4-BE49-F238E27FC236}">
                <a16:creationId xmlns:a16="http://schemas.microsoft.com/office/drawing/2014/main" id="{09FD4E48-A9F9-49C5-9D9D-030DC4458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01" y="265815"/>
            <a:ext cx="1756397" cy="129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Human Body, Circulatory System, Circulation, Blood">
            <a:extLst>
              <a:ext uri="{FF2B5EF4-FFF2-40B4-BE49-F238E27FC236}">
                <a16:creationId xmlns:a16="http://schemas.microsoft.com/office/drawing/2014/main" id="{AFCD8E46-F84A-4B6A-8438-D857F1A06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18397" y="3981891"/>
            <a:ext cx="1390207" cy="278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ark, Check, Tick, Red, Correct, Symbol, Choice, Yes">
            <a:extLst>
              <a:ext uri="{FF2B5EF4-FFF2-40B4-BE49-F238E27FC236}">
                <a16:creationId xmlns:a16="http://schemas.microsoft.com/office/drawing/2014/main" id="{00964E4A-E0D7-4AC1-BC55-804616D08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761" y="5305647"/>
            <a:ext cx="1336763" cy="139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477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763000" cy="708025"/>
          </a:xfrm>
          <a:solidFill>
            <a:srgbClr val="D0F7FC"/>
          </a:solidFill>
        </p:spPr>
        <p:txBody>
          <a:bodyPr>
            <a:normAutofit/>
          </a:bodyPr>
          <a:lstStyle/>
          <a:p>
            <a:r>
              <a:rPr lang="en-GB" b="1" dirty="0"/>
              <a:t>How is the body organized?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186069" y="960475"/>
            <a:ext cx="8763000" cy="1384995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dirty="0">
                <a:latin typeface="Comic Sans MS" pitchFamily="66" charset="0"/>
              </a:rPr>
              <a:t>Each specific cell is grouped with other </a:t>
            </a:r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cells</a:t>
            </a:r>
            <a:r>
              <a:rPr lang="en-US" sz="2800" dirty="0">
                <a:latin typeface="Comic Sans MS" pitchFamily="66" charset="0"/>
              </a:rPr>
              <a:t> similar in structure and function to form </a:t>
            </a:r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tissues</a:t>
            </a:r>
            <a:r>
              <a:rPr lang="en-US" sz="2800" dirty="0">
                <a:latin typeface="Comic Sans MS" pitchFamily="66" charset="0"/>
              </a:rPr>
              <a:t> and ultimately</a:t>
            </a:r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organs</a:t>
            </a:r>
            <a:r>
              <a:rPr lang="en-US" sz="2800" dirty="0">
                <a:latin typeface="Comic Sans MS" pitchFamily="66" charset="0"/>
              </a:rPr>
              <a:t>: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5867400" y="2209800"/>
            <a:ext cx="3129757" cy="80021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300" b="0" dirty="0"/>
              <a:t>Groups of tissues work together to form organs.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2453251" y="2427399"/>
            <a:ext cx="3271380" cy="80021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300" b="0" dirty="0"/>
              <a:t>Groups of cells work together to form tissues</a:t>
            </a:r>
            <a:r>
              <a:rPr lang="en-GB" sz="2300" b="0" dirty="0">
                <a:solidFill>
                  <a:srgbClr val="010066"/>
                </a:solidFill>
              </a:rPr>
              <a:t>.</a:t>
            </a:r>
          </a:p>
        </p:txBody>
      </p:sp>
      <p:sp>
        <p:nvSpPr>
          <p:cNvPr id="42011" name="Text Box 27"/>
          <p:cNvSpPr txBox="1">
            <a:spLocks noChangeArrowheads="1"/>
          </p:cNvSpPr>
          <p:nvPr/>
        </p:nvSpPr>
        <p:spPr bwMode="auto">
          <a:xfrm>
            <a:off x="104810" y="2461994"/>
            <a:ext cx="2320694" cy="80021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300" b="0" dirty="0"/>
              <a:t>Cells are the basic units of life.</a:t>
            </a:r>
          </a:p>
        </p:txBody>
      </p:sp>
      <p:sp>
        <p:nvSpPr>
          <p:cNvPr id="42012" name="Text Box 28"/>
          <p:cNvSpPr txBox="1">
            <a:spLocks noChangeArrowheads="1"/>
          </p:cNvSpPr>
          <p:nvPr/>
        </p:nvSpPr>
        <p:spPr bwMode="auto">
          <a:xfrm>
            <a:off x="1043623" y="4974445"/>
            <a:ext cx="609462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cell</a:t>
            </a:r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3200400" y="5638800"/>
            <a:ext cx="914033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tissue</a:t>
            </a:r>
          </a:p>
        </p:txBody>
      </p:sp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7237507" y="2934351"/>
            <a:ext cx="897682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organ</a:t>
            </a:r>
          </a:p>
        </p:txBody>
      </p:sp>
      <p:sp>
        <p:nvSpPr>
          <p:cNvPr id="42015" name="AutoShape 31"/>
          <p:cNvSpPr>
            <a:spLocks noChangeArrowheads="1"/>
          </p:cNvSpPr>
          <p:nvPr/>
        </p:nvSpPr>
        <p:spPr bwMode="auto">
          <a:xfrm rot="32400000">
            <a:off x="2124740" y="4019107"/>
            <a:ext cx="690562" cy="214313"/>
          </a:xfrm>
          <a:prstGeom prst="leftArrow">
            <a:avLst>
              <a:gd name="adj1" fmla="val 34815"/>
              <a:gd name="adj2" fmla="val 81003"/>
            </a:avLst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284921" y="5041605"/>
            <a:ext cx="4720856" cy="1631216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BA8D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u="sng" dirty="0">
                <a:latin typeface="Comic Sans MS" panose="030F0702030302020204" pitchFamily="66" charset="0"/>
              </a:rPr>
              <a:t>Question</a:t>
            </a:r>
          </a:p>
          <a:p>
            <a:pPr marL="457200" indent="-457200" eaLnBrk="0" hangingPunct="0">
              <a:spcBef>
                <a:spcPct val="50000"/>
              </a:spcBef>
              <a:buAutoNum type="arabicPeriod"/>
            </a:pPr>
            <a:r>
              <a:rPr lang="en-US" sz="2000" b="1" dirty="0">
                <a:latin typeface="Comic Sans MS" panose="030F0702030302020204" pitchFamily="66" charset="0"/>
              </a:rPr>
              <a:t>How is an organ formed?</a:t>
            </a:r>
          </a:p>
          <a:p>
            <a:pPr marL="457200" indent="-457200" eaLnBrk="0" hangingPunct="0">
              <a:spcBef>
                <a:spcPct val="50000"/>
              </a:spcBef>
              <a:buAutoNum type="arabicPeriod"/>
            </a:pPr>
            <a:r>
              <a:rPr lang="en-US" sz="2000" b="1" dirty="0">
                <a:latin typeface="Comic Sans MS" panose="030F0702030302020204" pitchFamily="66" charset="0"/>
              </a:rPr>
              <a:t>What is the difference between a tissue and an organ?</a:t>
            </a:r>
          </a:p>
        </p:txBody>
      </p:sp>
      <p:sp>
        <p:nvSpPr>
          <p:cNvPr id="20" name="AutoShape 31"/>
          <p:cNvSpPr>
            <a:spLocks noChangeArrowheads="1"/>
          </p:cNvSpPr>
          <p:nvPr/>
        </p:nvSpPr>
        <p:spPr bwMode="auto">
          <a:xfrm rot="32400000">
            <a:off x="4665921" y="4051004"/>
            <a:ext cx="690562" cy="214313"/>
          </a:xfrm>
          <a:prstGeom prst="leftArrow">
            <a:avLst>
              <a:gd name="adj1" fmla="val 34815"/>
              <a:gd name="adj2" fmla="val 81003"/>
            </a:avLst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10" name="Picture 2" descr="File:Anatomical Levels of Organization.JPG"/>
          <p:cNvPicPr>
            <a:picLocks noChangeAspect="1" noChangeArrowheads="1"/>
          </p:cNvPicPr>
          <p:nvPr/>
        </p:nvPicPr>
        <p:blipFill>
          <a:blip r:embed="rId3" cstate="print"/>
          <a:srcRect l="77000" t="7512" b="66197"/>
          <a:stretch>
            <a:fillRect/>
          </a:stretch>
        </p:blipFill>
        <p:spPr bwMode="auto">
          <a:xfrm rot="5810071">
            <a:off x="2587832" y="3708440"/>
            <a:ext cx="2225147" cy="1354437"/>
          </a:xfrm>
          <a:prstGeom prst="rect">
            <a:avLst/>
          </a:prstGeom>
          <a:noFill/>
        </p:spPr>
      </p:pic>
      <p:pic>
        <p:nvPicPr>
          <p:cNvPr id="17412" name="Picture 4" descr="File:Anatomical Levels of Organization.JPG"/>
          <p:cNvPicPr>
            <a:picLocks noChangeAspect="1" noChangeArrowheads="1"/>
          </p:cNvPicPr>
          <p:nvPr/>
        </p:nvPicPr>
        <p:blipFill>
          <a:blip r:embed="rId3" cstate="print"/>
          <a:srcRect t="37559" r="78000" b="4225"/>
          <a:stretch>
            <a:fillRect/>
          </a:stretch>
        </p:blipFill>
        <p:spPr bwMode="auto">
          <a:xfrm>
            <a:off x="5915248" y="3160369"/>
            <a:ext cx="1265902" cy="1783771"/>
          </a:xfrm>
          <a:prstGeom prst="rect">
            <a:avLst/>
          </a:prstGeom>
          <a:noFill/>
        </p:spPr>
      </p:pic>
      <p:sp>
        <p:nvSpPr>
          <p:cNvPr id="21" name="Oval 20"/>
          <p:cNvSpPr/>
          <p:nvPr/>
        </p:nvSpPr>
        <p:spPr>
          <a:xfrm>
            <a:off x="304800" y="3429000"/>
            <a:ext cx="533400" cy="762000"/>
          </a:xfrm>
          <a:prstGeom prst="ellipse">
            <a:avLst/>
          </a:prstGeom>
          <a:solidFill>
            <a:srgbClr val="F9CFDF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914400" y="4419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914400" y="4191000"/>
            <a:ext cx="533400" cy="762000"/>
          </a:xfrm>
          <a:prstGeom prst="ellipse">
            <a:avLst/>
          </a:prstGeom>
          <a:solidFill>
            <a:srgbClr val="F9CFDF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228600" y="4648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28600" y="4419600"/>
            <a:ext cx="533400" cy="762000"/>
          </a:xfrm>
          <a:prstGeom prst="ellipse">
            <a:avLst/>
          </a:prstGeom>
          <a:solidFill>
            <a:srgbClr val="F9CFDF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1000" y="4800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1295400" y="3429000"/>
            <a:ext cx="533400" cy="762000"/>
          </a:xfrm>
          <a:prstGeom prst="ellipse">
            <a:avLst/>
          </a:prstGeom>
          <a:solidFill>
            <a:srgbClr val="F9CFDF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1447800" y="3810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1066800" y="4648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457200" y="3886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48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 animBg="1"/>
      <p:bldP spid="42009" grpId="0"/>
      <p:bldP spid="42010" grpId="0"/>
      <p:bldP spid="42011" grpId="0"/>
      <p:bldP spid="42012" grpId="0"/>
      <p:bldP spid="42013" grpId="0"/>
      <p:bldP spid="42014" grpId="0"/>
      <p:bldP spid="42015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Comic Sans MS" pitchFamily="66" charset="0"/>
              </a:rPr>
              <a:t>So what is an organ system?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743200" y="2743200"/>
            <a:ext cx="3124200" cy="1600200"/>
          </a:xfrm>
          <a:prstGeom prst="roundRect">
            <a:avLst/>
          </a:prstGeom>
          <a:solidFill>
            <a:srgbClr val="D0F7FC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Comic Sans MS" pitchFamily="66" charset="0"/>
              </a:rPr>
              <a:t>Examples of organ systems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9144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itchFamily="66" charset="0"/>
              </a:rPr>
              <a:t>An organ system is consists of many organs working together to carry out a common function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5638800"/>
            <a:ext cx="8763000" cy="954107"/>
          </a:xfrm>
          <a:prstGeom prst="rect">
            <a:avLst/>
          </a:prstGeom>
          <a:solidFill>
            <a:srgbClr val="AFF7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omic Sans MS" pitchFamily="66" charset="0"/>
              </a:rPr>
              <a:t>Task</a:t>
            </a:r>
            <a:r>
              <a:rPr lang="en-GB" sz="2800" dirty="0">
                <a:latin typeface="Comic Sans MS" pitchFamily="66" charset="0"/>
              </a:rPr>
              <a:t>: Brainstorm in your books different examples of organ systems in the human body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638800" y="2209800"/>
            <a:ext cx="5334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981200" y="3200400"/>
            <a:ext cx="7620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867400" y="4038600"/>
            <a:ext cx="5334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228600"/>
            <a:ext cx="4114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omic Sans MS" pitchFamily="66" charset="0"/>
              </a:rPr>
              <a:t>Self-assessment: </a:t>
            </a:r>
            <a:r>
              <a:rPr lang="en-GB" sz="2400" dirty="0">
                <a:latin typeface="Comic Sans MS" pitchFamily="66" charset="0"/>
              </a:rPr>
              <a:t>How many did you think of?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16764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Others include the 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reproductive system </a:t>
            </a:r>
            <a:r>
              <a:rPr lang="en-GB" sz="2400" dirty="0">
                <a:latin typeface="Comic Sans MS" pitchFamily="66" charset="0"/>
              </a:rPr>
              <a:t>and the 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endocrine system</a:t>
            </a:r>
          </a:p>
        </p:txBody>
      </p:sp>
      <p:pic>
        <p:nvPicPr>
          <p:cNvPr id="11266" name="Picture 2" descr="File:Organ Systems 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4343400" cy="6553200"/>
          </a:xfrm>
          <a:prstGeom prst="rect">
            <a:avLst/>
          </a:prstGeom>
          <a:noFill/>
        </p:spPr>
      </p:pic>
      <p:pic>
        <p:nvPicPr>
          <p:cNvPr id="6" name="Picture 2" descr="Mark, Check, Tick, Red, Correct, Symbol, Choice, Yes">
            <a:extLst>
              <a:ext uri="{FF2B5EF4-FFF2-40B4-BE49-F238E27FC236}">
                <a16:creationId xmlns:a16="http://schemas.microsoft.com/office/drawing/2014/main" id="{1F43838E-37F4-4309-BC70-26A339C4C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07" y="4902856"/>
            <a:ext cx="1743741" cy="181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1D201D27314143BE863E8D07D284B8" ma:contentTypeVersion="7" ma:contentTypeDescription="Create a new document." ma:contentTypeScope="" ma:versionID="a04bb269a71ec15fb8834c62c42de320">
  <xsd:schema xmlns:xsd="http://www.w3.org/2001/XMLSchema" xmlns:xs="http://www.w3.org/2001/XMLSchema" xmlns:p="http://schemas.microsoft.com/office/2006/metadata/properties" xmlns:ns2="3eb4558b-8982-4134-8cf8-0edee52307a7" xmlns:ns3="049f97e1-32ae-4d3d-9c64-63be60dba368" targetNamespace="http://schemas.microsoft.com/office/2006/metadata/properties" ma:root="true" ma:fieldsID="858dc09fc12d3d2ae6884f6eb9195164" ns2:_="" ns3:_="">
    <xsd:import namespace="3eb4558b-8982-4134-8cf8-0edee52307a7"/>
    <xsd:import namespace="049f97e1-32ae-4d3d-9c64-63be60dba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4558b-8982-4134-8cf8-0edee52307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f97e1-32ae-4d3d-9c64-63be60dba3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3AD964-F2FA-48D9-B766-C70C1CF878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BB0311-2DA8-4305-81A5-072A85A410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b4558b-8982-4134-8cf8-0edee52307a7"/>
    <ds:schemaRef ds:uri="049f97e1-32ae-4d3d-9c64-63be60dba3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93072D-25AA-477B-AE92-8B1E4842011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720</Words>
  <Application>Microsoft Office PowerPoint</Application>
  <PresentationFormat>On-screen Show (4:3)</PresentationFormat>
  <Paragraphs>144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Office Theme</vt:lpstr>
      <vt:lpstr>80/20 – THINK! What do you NEED to cover with your set</vt:lpstr>
      <vt:lpstr>Levels of Organisation</vt:lpstr>
      <vt:lpstr>PowerPoint Presentation</vt:lpstr>
      <vt:lpstr>PowerPoint Presentation</vt:lpstr>
      <vt:lpstr>PowerPoint Presentation</vt:lpstr>
      <vt:lpstr>PowerPoint Presentation</vt:lpstr>
      <vt:lpstr>How is the body organized?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80/20 – THINK! What do you NEED to cover with your set</dc:title>
  <dc:creator>Matt Holden</dc:creator>
  <cp:lastModifiedBy>Zachariah Sullivan</cp:lastModifiedBy>
  <cp:revision>3</cp:revision>
  <dcterms:created xsi:type="dcterms:W3CDTF">2020-08-25T10:49:42Z</dcterms:created>
  <dcterms:modified xsi:type="dcterms:W3CDTF">2020-09-11T06:52:17Z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0x010100571D201D27314143BE863E8D07D284B8</vt:lpwstr>
  </property>
</Properties>
</file>