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7" r:id="rId2"/>
    <p:sldId id="258" r:id="rId3"/>
    <p:sldId id="259" r:id="rId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91" d="100"/>
          <a:sy n="91" d="100"/>
        </p:scale>
        <p:origin x="8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4C05D37-AC0A-48DC-BAEB-80AD1594E319}" type="datetimeFigureOut">
              <a:rPr lang="en-GB" smtClean="0"/>
              <a:t>16/03/2020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DA74AD7-181B-4B13-BC30-8C115272D571}" type="slidenum">
              <a:rPr lang="en-GB" smtClean="0"/>
              <a:t>‹#›</a:t>
            </a:fld>
            <a:endParaRPr lang="en-GB"/>
          </a:p>
        </p:txBody>
      </p:sp>
    </p:spTree>
    <p:extLst>
      <p:ext uri="{BB962C8B-B14F-4D97-AF65-F5344CB8AC3E}">
        <p14:creationId xmlns:p14="http://schemas.microsoft.com/office/powerpoint/2010/main" val="1119043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1</a:t>
            </a:fld>
            <a:endParaRPr lang="en-GB"/>
          </a:p>
        </p:txBody>
      </p:sp>
    </p:spTree>
    <p:extLst>
      <p:ext uri="{BB962C8B-B14F-4D97-AF65-F5344CB8AC3E}">
        <p14:creationId xmlns:p14="http://schemas.microsoft.com/office/powerpoint/2010/main" val="97033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2</a:t>
            </a:fld>
            <a:endParaRPr lang="en-GB"/>
          </a:p>
        </p:txBody>
      </p:sp>
    </p:spTree>
    <p:extLst>
      <p:ext uri="{BB962C8B-B14F-4D97-AF65-F5344CB8AC3E}">
        <p14:creationId xmlns:p14="http://schemas.microsoft.com/office/powerpoint/2010/main" val="1813765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3</a:t>
            </a:fld>
            <a:endParaRPr lang="en-GB"/>
          </a:p>
        </p:txBody>
      </p:sp>
    </p:spTree>
    <p:extLst>
      <p:ext uri="{BB962C8B-B14F-4D97-AF65-F5344CB8AC3E}">
        <p14:creationId xmlns:p14="http://schemas.microsoft.com/office/powerpoint/2010/main" val="177743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AB90-BC2A-4FE8-8498-6454588758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4284BA-5369-48F6-9883-0967A9867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78D8F1-1F2C-473E-853D-6319EB9CEE1B}"/>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5" name="Footer Placeholder 4">
            <a:extLst>
              <a:ext uri="{FF2B5EF4-FFF2-40B4-BE49-F238E27FC236}">
                <a16:creationId xmlns:a16="http://schemas.microsoft.com/office/drawing/2014/main" id="{C74AAB44-DC21-4719-A3FF-26BEAB42FE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B85F6-A29F-4504-B64F-68DCB30899DA}"/>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42490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32C9-3A72-463F-8F35-441C38342F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D438F3-C1C6-415F-A8C9-A940E7D16F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2313D-2305-4194-BBD9-88DD3F3BFC1D}"/>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5" name="Footer Placeholder 4">
            <a:extLst>
              <a:ext uri="{FF2B5EF4-FFF2-40B4-BE49-F238E27FC236}">
                <a16:creationId xmlns:a16="http://schemas.microsoft.com/office/drawing/2014/main" id="{18B4FB8A-6639-412D-854B-99479F04E6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3C5D26-EC4F-4C45-A28D-48A575C4F052}"/>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3273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512C1-6EB7-4826-B7B1-788F2B411A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AA5C68-174F-4360-9611-E9B81A27768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A55169-59D2-413F-964A-B88E3E6C61CD}"/>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5" name="Footer Placeholder 4">
            <a:extLst>
              <a:ext uri="{FF2B5EF4-FFF2-40B4-BE49-F238E27FC236}">
                <a16:creationId xmlns:a16="http://schemas.microsoft.com/office/drawing/2014/main" id="{4599AC1F-1602-4AFD-A1B8-649E6F92CE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556E78-474B-476F-AAB0-A6C66496EBF7}"/>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368105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3808-3E58-449A-B001-4F8BD10A06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3E0164-41F9-4D91-9A68-246031248F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DC68C6-C0AD-4892-93B7-A8F26ED26AA5}"/>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5" name="Footer Placeholder 4">
            <a:extLst>
              <a:ext uri="{FF2B5EF4-FFF2-40B4-BE49-F238E27FC236}">
                <a16:creationId xmlns:a16="http://schemas.microsoft.com/office/drawing/2014/main" id="{4912E8AA-1436-4130-A935-F0958F9EEA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12AE05-DB0C-4C91-BE8E-21D0F13C210B}"/>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314620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9352-A60F-41CC-8302-E6EA8861C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51307A-E8F4-45D4-9F8E-B48473042E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CEA4E2-AE89-47B3-A972-48B6479EB215}"/>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5" name="Footer Placeholder 4">
            <a:extLst>
              <a:ext uri="{FF2B5EF4-FFF2-40B4-BE49-F238E27FC236}">
                <a16:creationId xmlns:a16="http://schemas.microsoft.com/office/drawing/2014/main" id="{6D0738F1-62A1-422E-AC42-B849C3E141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A2E6A9-7E6B-4D15-B2BE-DE3365335FBB}"/>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53525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5F729-C982-44A8-8D7A-6BE011082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4AC13D-200A-4E70-B320-B92F8D012D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EB6AE5-D198-4067-8A77-8BDFF2FDED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BA59F0-890E-440B-8508-9CE6069FEE3D}"/>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6" name="Footer Placeholder 5">
            <a:extLst>
              <a:ext uri="{FF2B5EF4-FFF2-40B4-BE49-F238E27FC236}">
                <a16:creationId xmlns:a16="http://schemas.microsoft.com/office/drawing/2014/main" id="{7B49FA8C-7E95-4E45-B7EC-2E072779CF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A473D2-A0BB-4DFC-9678-6D2D073B31A9}"/>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77130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8878-57E9-4DDC-8A74-AE4DA5C496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8A1858-D3CA-4B6E-AA18-96C235D47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2D493A-471B-4E48-83A3-E9D398CBDE2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58D3CE-7480-4BFA-9C78-6DFC20DDF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F0D1AA-C8B7-4BAE-A1F7-579437C442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AC77F6-7FFB-4124-B1EB-598B8B6DB028}"/>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8" name="Footer Placeholder 7">
            <a:extLst>
              <a:ext uri="{FF2B5EF4-FFF2-40B4-BE49-F238E27FC236}">
                <a16:creationId xmlns:a16="http://schemas.microsoft.com/office/drawing/2014/main" id="{8126432D-38FE-432C-85D2-11024365DD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DCAB41-0BE6-4BE0-AC25-D0CC68F74ECE}"/>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83620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1800-5FC2-43D2-AE7E-7E21667F2C7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697487-3A84-435C-8F19-B2A56F487D52}"/>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4" name="Footer Placeholder 3">
            <a:extLst>
              <a:ext uri="{FF2B5EF4-FFF2-40B4-BE49-F238E27FC236}">
                <a16:creationId xmlns:a16="http://schemas.microsoft.com/office/drawing/2014/main" id="{9CC3A9A8-C766-4DCC-B2A1-4A5B401E31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E9E7F3-199B-4635-B6DD-9FFD233BCB3E}"/>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13024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7B22C2-E859-45BC-B771-4E860D2E57EB}"/>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3" name="Footer Placeholder 2">
            <a:extLst>
              <a:ext uri="{FF2B5EF4-FFF2-40B4-BE49-F238E27FC236}">
                <a16:creationId xmlns:a16="http://schemas.microsoft.com/office/drawing/2014/main" id="{E3712C4A-1890-4FA1-969F-4354AB7D25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EA49E0-117D-467B-B651-4BAA548439E6}"/>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10575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3CEA-A2C8-4C2E-8E2B-BCAF01724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718EE5-4DB7-40A6-97AD-BFAD07AFC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0496AF-5C76-427D-96D1-F735F2DDA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124E62-F44C-44A7-8697-BF7DD4508E2A}"/>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6" name="Footer Placeholder 5">
            <a:extLst>
              <a:ext uri="{FF2B5EF4-FFF2-40B4-BE49-F238E27FC236}">
                <a16:creationId xmlns:a16="http://schemas.microsoft.com/office/drawing/2014/main" id="{4AC106CF-EF30-48E9-8417-E1D3DACD9D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8A2C9D-2033-422D-8EBE-B0A890E6FC93}"/>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11357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080B1-6B6A-4193-969C-5CC44AD30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5BCA44-B74C-45A1-A250-EFDEFD7F3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9808EF-728B-47F8-816A-5DBD75AE3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E865C8-282B-48F6-9726-9DCC129330F8}"/>
              </a:ext>
            </a:extLst>
          </p:cNvPr>
          <p:cNvSpPr>
            <a:spLocks noGrp="1"/>
          </p:cNvSpPr>
          <p:nvPr>
            <p:ph type="dt" sz="half" idx="10"/>
          </p:nvPr>
        </p:nvSpPr>
        <p:spPr/>
        <p:txBody>
          <a:bodyPr/>
          <a:lstStyle/>
          <a:p>
            <a:fld id="{97AB79D7-2109-4AF9-BB52-B7636FD36ACE}" type="datetimeFigureOut">
              <a:rPr lang="en-GB" smtClean="0"/>
              <a:t>16/03/2020</a:t>
            </a:fld>
            <a:endParaRPr lang="en-GB"/>
          </a:p>
        </p:txBody>
      </p:sp>
      <p:sp>
        <p:nvSpPr>
          <p:cNvPr id="6" name="Footer Placeholder 5">
            <a:extLst>
              <a:ext uri="{FF2B5EF4-FFF2-40B4-BE49-F238E27FC236}">
                <a16:creationId xmlns:a16="http://schemas.microsoft.com/office/drawing/2014/main" id="{74972A8A-BDDD-4944-BB9B-E8946462FD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0B079A-8472-4AEB-B3C8-99BA1D5F059C}"/>
              </a:ext>
            </a:extLst>
          </p:cNvPr>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6009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C5821F-545E-43EB-AE90-C662C6210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1989D3-69CB-46F9-A02F-CDAE0908B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C89A64-EA94-4710-8C86-BFBF675E7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B79D7-2109-4AF9-BB52-B7636FD36ACE}" type="datetimeFigureOut">
              <a:rPr lang="en-GB" smtClean="0"/>
              <a:t>16/03/2020</a:t>
            </a:fld>
            <a:endParaRPr lang="en-GB"/>
          </a:p>
        </p:txBody>
      </p:sp>
      <p:sp>
        <p:nvSpPr>
          <p:cNvPr id="5" name="Footer Placeholder 4">
            <a:extLst>
              <a:ext uri="{FF2B5EF4-FFF2-40B4-BE49-F238E27FC236}">
                <a16:creationId xmlns:a16="http://schemas.microsoft.com/office/drawing/2014/main" id="{A8DEA3E4-3645-43AE-B4A2-E17D6F3AD2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F920E3-676C-4F5B-B3BE-63C29EE9D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B8DF7-FD0F-4277-8378-635E18064E70}" type="slidenum">
              <a:rPr lang="en-GB" smtClean="0"/>
              <a:t>‹#›</a:t>
            </a:fld>
            <a:endParaRPr lang="en-GB"/>
          </a:p>
        </p:txBody>
      </p:sp>
    </p:spTree>
    <p:extLst>
      <p:ext uri="{BB962C8B-B14F-4D97-AF65-F5344CB8AC3E}">
        <p14:creationId xmlns:p14="http://schemas.microsoft.com/office/powerpoint/2010/main" val="169463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73650" y="3509101"/>
            <a:ext cx="337667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dirty="0">
                <a:solidFill>
                  <a:srgbClr val="7030A0"/>
                </a:solidFill>
                <a:effectLst>
                  <a:outerShdw blurRad="38100" dist="38100" dir="2700000" algn="tl">
                    <a:srgbClr val="000000">
                      <a:alpha val="43137"/>
                    </a:srgbClr>
                  </a:outerShdw>
                </a:effectLst>
              </a:rPr>
              <a:t>The challenge of Natural Hazards</a:t>
            </a:r>
          </a:p>
        </p:txBody>
      </p:sp>
      <p:sp>
        <p:nvSpPr>
          <p:cNvPr id="5" name="TextBox 37"/>
          <p:cNvSpPr txBox="1"/>
          <p:nvPr/>
        </p:nvSpPr>
        <p:spPr>
          <a:xfrm>
            <a:off x="4335303" y="3215746"/>
            <a:ext cx="351962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solidFill>
                  <a:srgbClr val="7030A0"/>
                </a:solidFill>
                <a:effectLst>
                  <a:outerShdw blurRad="38100" dist="38100" dir="2700000" algn="tl">
                    <a:srgbClr val="000000">
                      <a:alpha val="43137"/>
                    </a:srgbClr>
                  </a:outerShdw>
                </a:effectLst>
              </a:rPr>
              <a:t>Unit 1</a:t>
            </a:r>
          </a:p>
        </p:txBody>
      </p:sp>
      <p:graphicFrame>
        <p:nvGraphicFramePr>
          <p:cNvPr id="6" name="Table 5"/>
          <p:cNvGraphicFramePr>
            <a:graphicFrameLocks noGrp="1"/>
          </p:cNvGraphicFramePr>
          <p:nvPr>
            <p:extLst/>
          </p:nvPr>
        </p:nvGraphicFramePr>
        <p:xfrm>
          <a:off x="1154689" y="3272"/>
          <a:ext cx="3175468" cy="1953448"/>
        </p:xfrm>
        <a:graphic>
          <a:graphicData uri="http://schemas.openxmlformats.org/drawingml/2006/table">
            <a:tbl>
              <a:tblPr firstRow="1" bandRow="1">
                <a:tableStyleId>{21E4AEA4-8DFA-4A89-87EB-49C32662AFE0}</a:tableStyleId>
              </a:tblPr>
              <a:tblGrid>
                <a:gridCol w="1326303">
                  <a:extLst>
                    <a:ext uri="{9D8B030D-6E8A-4147-A177-3AD203B41FA5}">
                      <a16:colId xmlns:a16="http://schemas.microsoft.com/office/drawing/2014/main" val="204375177"/>
                    </a:ext>
                  </a:extLst>
                </a:gridCol>
                <a:gridCol w="1849165">
                  <a:extLst>
                    <a:ext uri="{9D8B030D-6E8A-4147-A177-3AD203B41FA5}">
                      <a16:colId xmlns:a16="http://schemas.microsoft.com/office/drawing/2014/main" val="74797519"/>
                    </a:ext>
                  </a:extLst>
                </a:gridCol>
              </a:tblGrid>
              <a:tr h="220069">
                <a:tc gridSpan="2">
                  <a:txBody>
                    <a:bodyPr/>
                    <a:lstStyle/>
                    <a:p>
                      <a:pPr algn="ctr"/>
                      <a:r>
                        <a:rPr lang="en-GB" sz="900" dirty="0"/>
                        <a:t>What</a:t>
                      </a:r>
                      <a:r>
                        <a:rPr lang="en-GB" sz="900" baseline="0" dirty="0"/>
                        <a:t> are Natural Hazards?</a:t>
                      </a:r>
                      <a:endParaRPr lang="en-GB" sz="900" dirty="0"/>
                    </a:p>
                  </a:txBody>
                  <a:tcPr/>
                </a:tc>
                <a:tc hMerge="1">
                  <a:txBody>
                    <a:bodyPr/>
                    <a:lstStyle/>
                    <a:p>
                      <a:endParaRPr lang="en-GB"/>
                    </a:p>
                  </a:txBody>
                  <a:tcPr/>
                </a:tc>
                <a:extLst>
                  <a:ext uri="{0D108BD9-81ED-4DB2-BD59-A6C34878D82A}">
                    <a16:rowId xmlns:a16="http://schemas.microsoft.com/office/drawing/2014/main" val="2493414973"/>
                  </a:ext>
                </a:extLst>
              </a:tr>
              <a:tr h="440138">
                <a:tc gridSpan="2">
                  <a:txBody>
                    <a:bodyPr/>
                    <a:lstStyle/>
                    <a:p>
                      <a:pPr algn="ctr"/>
                      <a:r>
                        <a:rPr lang="en-GB" sz="800" b="1" kern="1200" dirty="0">
                          <a:effectLst/>
                        </a:rPr>
                        <a:t>Natural hazards are physical events such as earthquakes and volcanoes that have the potential to do damage humans and property. Hazards include tectonic hazards, tropical storms and forest fires. </a:t>
                      </a:r>
                      <a:endParaRPr lang="en-GB" sz="800" dirty="0"/>
                    </a:p>
                  </a:txBody>
                  <a:tcPr>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677010289"/>
                  </a:ext>
                </a:extLst>
              </a:tr>
              <a:tr h="322768">
                <a:tc>
                  <a:txBody>
                    <a:bodyPr/>
                    <a:lstStyle/>
                    <a:p>
                      <a:pPr algn="ctr"/>
                      <a:r>
                        <a:rPr lang="en-GB" sz="800" b="1" dirty="0"/>
                        <a:t>What affects hazard risk?</a:t>
                      </a:r>
                    </a:p>
                  </a:txBody>
                  <a:tcPr>
                    <a:solidFill>
                      <a:schemeClr val="accent2">
                        <a:lumMod val="60000"/>
                        <a:lumOff val="40000"/>
                      </a:schemeClr>
                    </a:solidFill>
                  </a:tcPr>
                </a:tc>
                <a:tc rowSpan="2">
                  <a:txBody>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txBody>
                  <a:tcPr>
                    <a:solidFill>
                      <a:schemeClr val="accent2">
                        <a:lumMod val="20000"/>
                        <a:lumOff val="80000"/>
                      </a:schemeClr>
                    </a:solidFill>
                  </a:tcPr>
                </a:tc>
                <a:extLst>
                  <a:ext uri="{0D108BD9-81ED-4DB2-BD59-A6C34878D82A}">
                    <a16:rowId xmlns:a16="http://schemas.microsoft.com/office/drawing/2014/main" val="2955319433"/>
                  </a:ext>
                </a:extLst>
              </a:tr>
              <a:tr h="909619">
                <a:tc>
                  <a:txBody>
                    <a:bodyPr/>
                    <a:lstStyle/>
                    <a:p>
                      <a:pPr algn="ctr"/>
                      <a:r>
                        <a:rPr lang="en-GB" sz="800" dirty="0"/>
                        <a:t>Population growth</a:t>
                      </a:r>
                    </a:p>
                    <a:p>
                      <a:pPr algn="ctr"/>
                      <a:r>
                        <a:rPr lang="en-GB" sz="800" dirty="0"/>
                        <a:t>Global climate change</a:t>
                      </a:r>
                    </a:p>
                    <a:p>
                      <a:pPr algn="ctr"/>
                      <a:r>
                        <a:rPr lang="en-GB" sz="800" dirty="0"/>
                        <a:t>Deforestation</a:t>
                      </a:r>
                    </a:p>
                    <a:p>
                      <a:pPr algn="ctr"/>
                      <a:r>
                        <a:rPr lang="en-GB" sz="800" dirty="0"/>
                        <a:t>Wealth - LICs are particularly at risk as they do not have the money to protect themselves</a:t>
                      </a: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1161095800"/>
                  </a:ext>
                </a:extLst>
              </a:tr>
            </a:tbl>
          </a:graphicData>
        </a:graphic>
      </p:graphicFrame>
      <p:graphicFrame>
        <p:nvGraphicFramePr>
          <p:cNvPr id="11" name="Table 10"/>
          <p:cNvGraphicFramePr>
            <a:graphicFrameLocks noGrp="1"/>
          </p:cNvGraphicFramePr>
          <p:nvPr>
            <p:extLst/>
          </p:nvPr>
        </p:nvGraphicFramePr>
        <p:xfrm>
          <a:off x="1187389" y="4742110"/>
          <a:ext cx="3122917" cy="2115890"/>
        </p:xfrm>
        <a:graphic>
          <a:graphicData uri="http://schemas.openxmlformats.org/drawingml/2006/table">
            <a:tbl>
              <a:tblPr firstRow="1" bandRow="1">
                <a:tableStyleId>{21E4AEA4-8DFA-4A89-87EB-49C32662AFE0}</a:tableStyleId>
              </a:tblPr>
              <a:tblGrid>
                <a:gridCol w="1557634">
                  <a:extLst>
                    <a:ext uri="{9D8B030D-6E8A-4147-A177-3AD203B41FA5}">
                      <a16:colId xmlns:a16="http://schemas.microsoft.com/office/drawing/2014/main" val="204375177"/>
                    </a:ext>
                  </a:extLst>
                </a:gridCol>
                <a:gridCol w="1565283">
                  <a:extLst>
                    <a:ext uri="{9D8B030D-6E8A-4147-A177-3AD203B41FA5}">
                      <a16:colId xmlns:a16="http://schemas.microsoft.com/office/drawing/2014/main" val="3178842181"/>
                    </a:ext>
                  </a:extLst>
                </a:gridCol>
              </a:tblGrid>
              <a:tr h="242277">
                <a:tc gridSpan="2">
                  <a:txBody>
                    <a:bodyPr/>
                    <a:lstStyle/>
                    <a:p>
                      <a:pPr algn="ctr"/>
                      <a:r>
                        <a:rPr lang="en-GB" sz="900" dirty="0"/>
                        <a:t>Earthquakes and Volcanoes </a:t>
                      </a:r>
                    </a:p>
                  </a:txBody>
                  <a:tcPr/>
                </a:tc>
                <a:tc hMerge="1">
                  <a:txBody>
                    <a:bodyPr/>
                    <a:lstStyle/>
                    <a:p>
                      <a:endParaRPr lang="en-GB"/>
                    </a:p>
                  </a:txBody>
                  <a:tcPr/>
                </a:tc>
                <a:extLst>
                  <a:ext uri="{0D108BD9-81ED-4DB2-BD59-A6C34878D82A}">
                    <a16:rowId xmlns:a16="http://schemas.microsoft.com/office/drawing/2014/main" val="2493414973"/>
                  </a:ext>
                </a:extLst>
              </a:tr>
              <a:tr h="226126">
                <a:tc>
                  <a:txBody>
                    <a:bodyPr/>
                    <a:lstStyle/>
                    <a:p>
                      <a:pPr algn="ctr"/>
                      <a:r>
                        <a:rPr lang="en-GB" sz="800" b="1" dirty="0"/>
                        <a:t>Volcanoes</a:t>
                      </a:r>
                    </a:p>
                  </a:txBody>
                  <a:tcPr>
                    <a:solidFill>
                      <a:schemeClr val="accent2">
                        <a:lumMod val="40000"/>
                        <a:lumOff val="60000"/>
                      </a:schemeClr>
                    </a:solidFill>
                  </a:tcPr>
                </a:tc>
                <a:tc>
                  <a:txBody>
                    <a:bodyPr/>
                    <a:lstStyle/>
                    <a:p>
                      <a:pPr algn="ctr"/>
                      <a:r>
                        <a:rPr lang="en-GB" sz="800" b="1" dirty="0"/>
                        <a:t>Earthquakes</a:t>
                      </a:r>
                    </a:p>
                  </a:txBody>
                  <a:tcPr>
                    <a:solidFill>
                      <a:schemeClr val="accent2">
                        <a:lumMod val="40000"/>
                        <a:lumOff val="60000"/>
                      </a:schemeClr>
                    </a:solidFill>
                  </a:tcPr>
                </a:tc>
                <a:extLst>
                  <a:ext uri="{0D108BD9-81ED-4DB2-BD59-A6C34878D82A}">
                    <a16:rowId xmlns:a16="http://schemas.microsoft.com/office/drawing/2014/main" val="3288508112"/>
                  </a:ext>
                </a:extLst>
              </a:tr>
              <a:tr h="1647487">
                <a:tc>
                  <a:txBody>
                    <a:bodyPr/>
                    <a:lstStyle/>
                    <a:p>
                      <a:pPr marL="171450" indent="-171450" algn="l">
                        <a:buFont typeface="Arial" panose="020B0604020202020204" pitchFamily="34" charset="0"/>
                        <a:buChar char="•"/>
                      </a:pPr>
                      <a:r>
                        <a:rPr lang="en-GB" sz="800" b="1" dirty="0"/>
                        <a:t>Constructive</a:t>
                      </a:r>
                      <a:r>
                        <a:rPr lang="en-GB" sz="800" dirty="0"/>
                        <a:t> margins – Hot magma rises between the plates </a:t>
                      </a:r>
                      <a:r>
                        <a:rPr lang="en-GB" sz="800" dirty="0" err="1"/>
                        <a:t>eg</a:t>
                      </a:r>
                      <a:r>
                        <a:rPr lang="en-GB" sz="800" dirty="0"/>
                        <a:t>. Iceland. Forms Shield volcanoes</a:t>
                      </a:r>
                    </a:p>
                    <a:p>
                      <a:pPr marL="171450" indent="-171450" algn="l">
                        <a:buFont typeface="Arial" panose="020B0604020202020204" pitchFamily="34" charset="0"/>
                        <a:buChar char="•"/>
                      </a:pPr>
                      <a:r>
                        <a:rPr lang="en-GB" sz="800" b="1" dirty="0"/>
                        <a:t>Destructive</a:t>
                      </a:r>
                      <a:r>
                        <a:rPr lang="en-GB" sz="800" dirty="0"/>
                        <a:t> margins – an oceanic plate subducts under a continental plate. Friction causes oceanic plate to melt and pressure forces magma up to form composite volcanoes </a:t>
                      </a:r>
                      <a:r>
                        <a:rPr lang="en-GB" sz="800" dirty="0" err="1"/>
                        <a:t>eg</a:t>
                      </a:r>
                      <a:r>
                        <a:rPr lang="en-GB" sz="800" dirty="0"/>
                        <a:t> the Pacific Rim</a:t>
                      </a:r>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1" dirty="0"/>
                        <a:t>Constructive</a:t>
                      </a:r>
                      <a:r>
                        <a:rPr lang="en-GB" sz="800" dirty="0"/>
                        <a:t> margins – usually small earthquakes as plates pull apart.</a:t>
                      </a:r>
                    </a:p>
                    <a:p>
                      <a:pPr marL="171450" indent="-171450" algn="l">
                        <a:buFont typeface="Arial" panose="020B0604020202020204" pitchFamily="34" charset="0"/>
                        <a:buChar char="•"/>
                      </a:pPr>
                      <a:r>
                        <a:rPr lang="en-GB" sz="800" b="1" dirty="0"/>
                        <a:t>Destructive</a:t>
                      </a:r>
                      <a:r>
                        <a:rPr lang="en-GB" sz="800" dirty="0"/>
                        <a:t> margins – violent earthquakes as pressure builds and is then released</a:t>
                      </a:r>
                    </a:p>
                    <a:p>
                      <a:pPr marL="171450" indent="-171450" algn="l">
                        <a:buFont typeface="Arial" panose="020B0604020202020204" pitchFamily="34" charset="0"/>
                        <a:buChar char="•"/>
                      </a:pPr>
                      <a:r>
                        <a:rPr lang="en-GB" sz="800" b="1" dirty="0"/>
                        <a:t>Conservative</a:t>
                      </a:r>
                      <a:r>
                        <a:rPr lang="en-GB" sz="800" dirty="0"/>
                        <a:t> margins – plates slide past each other. They catch and then as pressure builds it is released </a:t>
                      </a:r>
                      <a:r>
                        <a:rPr lang="en-GB" sz="800" dirty="0" err="1"/>
                        <a:t>eg</a:t>
                      </a:r>
                      <a:r>
                        <a:rPr lang="en-GB" sz="800" dirty="0"/>
                        <a:t> San Andreas fault. .</a:t>
                      </a:r>
                    </a:p>
                  </a:txBody>
                  <a:tcPr>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graphicFrame>
        <p:nvGraphicFramePr>
          <p:cNvPr id="39" name="Table 38">
            <a:extLst>
              <a:ext uri="{FF2B5EF4-FFF2-40B4-BE49-F238E27FC236}">
                <a16:creationId xmlns:a16="http://schemas.microsoft.com/office/drawing/2014/main" id="{A1B42846-BC19-4BB9-8892-9EEC3D0868A5}"/>
              </a:ext>
            </a:extLst>
          </p:cNvPr>
          <p:cNvGraphicFramePr>
            <a:graphicFrameLocks noGrp="1"/>
          </p:cNvGraphicFramePr>
          <p:nvPr>
            <p:extLst>
              <p:ext uri="{D42A27DB-BD31-4B8C-83A1-F6EECF244321}">
                <p14:modId xmlns:p14="http://schemas.microsoft.com/office/powerpoint/2010/main" val="529179163"/>
              </p:ext>
            </p:extLst>
          </p:nvPr>
        </p:nvGraphicFramePr>
        <p:xfrm>
          <a:off x="6270896" y="5546976"/>
          <a:ext cx="4778104" cy="1285583"/>
        </p:xfrm>
        <a:graphic>
          <a:graphicData uri="http://schemas.openxmlformats.org/drawingml/2006/table">
            <a:tbl>
              <a:tblPr firstRow="1" bandRow="1">
                <a:tableStyleId>{21E4AEA4-8DFA-4A89-87EB-49C32662AFE0}</a:tableStyleId>
              </a:tblPr>
              <a:tblGrid>
                <a:gridCol w="2364148">
                  <a:extLst>
                    <a:ext uri="{9D8B030D-6E8A-4147-A177-3AD203B41FA5}">
                      <a16:colId xmlns:a16="http://schemas.microsoft.com/office/drawing/2014/main" val="204375177"/>
                    </a:ext>
                  </a:extLst>
                </a:gridCol>
                <a:gridCol w="2413956">
                  <a:extLst>
                    <a:ext uri="{9D8B030D-6E8A-4147-A177-3AD203B41FA5}">
                      <a16:colId xmlns:a16="http://schemas.microsoft.com/office/drawing/2014/main" val="529766719"/>
                    </a:ext>
                  </a:extLst>
                </a:gridCol>
              </a:tblGrid>
              <a:tr h="201672">
                <a:tc>
                  <a:txBody>
                    <a:bodyPr/>
                    <a:lstStyle/>
                    <a:p>
                      <a:pPr algn="ctr"/>
                      <a:r>
                        <a:rPr lang="en-GB" sz="800" dirty="0"/>
                        <a:t>Monitoring</a:t>
                      </a:r>
                    </a:p>
                  </a:txBody>
                  <a:tcPr/>
                </a:tc>
                <a:tc>
                  <a:txBody>
                    <a:bodyPr/>
                    <a:lstStyle/>
                    <a:p>
                      <a:pPr algn="ctr"/>
                      <a:r>
                        <a:rPr lang="en-GB" sz="800" dirty="0"/>
                        <a:t>Prediction</a:t>
                      </a:r>
                    </a:p>
                  </a:txBody>
                  <a:tcPr/>
                </a:tc>
                <a:extLst>
                  <a:ext uri="{0D108BD9-81ED-4DB2-BD59-A6C34878D82A}">
                    <a16:rowId xmlns:a16="http://schemas.microsoft.com/office/drawing/2014/main" val="1248852909"/>
                  </a:ext>
                </a:extLst>
              </a:tr>
              <a:tr h="344251">
                <a:tc>
                  <a:txBody>
                    <a:bodyPr/>
                    <a:lstStyle/>
                    <a:p>
                      <a:pPr algn="ctr"/>
                      <a:r>
                        <a:rPr lang="en-GB" sz="800" b="1" kern="1200" dirty="0">
                          <a:effectLst/>
                        </a:rPr>
                        <a:t>Seismometers measure earth movement.</a:t>
                      </a:r>
                    </a:p>
                    <a:p>
                      <a:pPr algn="ctr"/>
                      <a:r>
                        <a:rPr lang="en-GB" sz="800" b="1" kern="1200" dirty="0">
                          <a:effectLst/>
                        </a:rPr>
                        <a:t>Volcanoes give off gases</a:t>
                      </a:r>
                      <a:endParaRPr lang="en-GB" sz="800" b="1" dirty="0"/>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i="0" dirty="0"/>
                        <a:t>By observing monitoring data, this can allow evacuation before event</a:t>
                      </a:r>
                      <a:endParaRPr lang="en-GB" sz="800" i="0" dirty="0"/>
                    </a:p>
                  </a:txBody>
                  <a:tcPr>
                    <a:solidFill>
                      <a:schemeClr val="accent2">
                        <a:lumMod val="20000"/>
                        <a:lumOff val="80000"/>
                      </a:schemeClr>
                    </a:solidFill>
                  </a:tcPr>
                </a:tc>
                <a:extLst>
                  <a:ext uri="{0D108BD9-81ED-4DB2-BD59-A6C34878D82A}">
                    <a16:rowId xmlns:a16="http://schemas.microsoft.com/office/drawing/2014/main" val="677010289"/>
                  </a:ext>
                </a:extLst>
              </a:tr>
              <a:tr h="201672">
                <a:tc>
                  <a:txBody>
                    <a:bodyPr/>
                    <a:lstStyle/>
                    <a:p>
                      <a:pPr algn="ctr"/>
                      <a:r>
                        <a:rPr lang="en-GB" sz="800" b="1" dirty="0">
                          <a:solidFill>
                            <a:schemeClr val="bg1"/>
                          </a:solidFill>
                        </a:rPr>
                        <a:t>Protection</a:t>
                      </a:r>
                    </a:p>
                  </a:txBody>
                  <a:tcPr>
                    <a:solidFill>
                      <a:schemeClr val="accent2"/>
                    </a:solidFill>
                  </a:tcPr>
                </a:tc>
                <a:tc>
                  <a:txBody>
                    <a:bodyPr/>
                    <a:lstStyle/>
                    <a:p>
                      <a:pPr algn="ctr"/>
                      <a:r>
                        <a:rPr lang="en-GB" sz="800" b="1" i="0" dirty="0">
                          <a:solidFill>
                            <a:schemeClr val="bg1"/>
                          </a:solidFill>
                        </a:rPr>
                        <a:t>Planning</a:t>
                      </a:r>
                    </a:p>
                  </a:txBody>
                  <a:tcPr>
                    <a:solidFill>
                      <a:schemeClr val="accent2"/>
                    </a:solidFill>
                  </a:tcPr>
                </a:tc>
                <a:extLst>
                  <a:ext uri="{0D108BD9-81ED-4DB2-BD59-A6C34878D82A}">
                    <a16:rowId xmlns:a16="http://schemas.microsoft.com/office/drawing/2014/main" val="1126536656"/>
                  </a:ext>
                </a:extLst>
              </a:tr>
              <a:tr h="514612">
                <a:tc>
                  <a:txBody>
                    <a:bodyPr/>
                    <a:lstStyle/>
                    <a:p>
                      <a:pPr algn="ctr"/>
                      <a:r>
                        <a:rPr lang="en-GB" sz="800" b="1" dirty="0"/>
                        <a:t>Reinforced buildings and making building foundations that absorb movement</a:t>
                      </a:r>
                    </a:p>
                    <a:p>
                      <a:pPr algn="ctr"/>
                      <a:r>
                        <a:rPr lang="en-GB" sz="800" b="1" dirty="0"/>
                        <a:t>Automatic shut offs for gas and electricity</a:t>
                      </a:r>
                    </a:p>
                  </a:txBody>
                  <a:tcPr>
                    <a:solidFill>
                      <a:schemeClr val="accent2">
                        <a:lumMod val="20000"/>
                        <a:lumOff val="80000"/>
                      </a:schemeClr>
                    </a:solidFill>
                  </a:tcPr>
                </a:tc>
                <a:tc>
                  <a:txBody>
                    <a:bodyPr/>
                    <a:lstStyle/>
                    <a:p>
                      <a:pPr algn="ctr"/>
                      <a:r>
                        <a:rPr lang="en-GB" sz="800" b="1" i="0" kern="1200" dirty="0">
                          <a:solidFill>
                            <a:schemeClr val="dk1"/>
                          </a:solidFill>
                          <a:effectLst/>
                          <a:latin typeface="+mn-lt"/>
                          <a:ea typeface="+mn-ea"/>
                          <a:cs typeface="+mn-cs"/>
                        </a:rPr>
                        <a:t>Avoid building in at risk areas</a:t>
                      </a:r>
                    </a:p>
                    <a:p>
                      <a:pPr algn="ctr"/>
                      <a:r>
                        <a:rPr lang="en-GB" sz="800" b="1" i="0" kern="1200" dirty="0">
                          <a:solidFill>
                            <a:schemeClr val="dk1"/>
                          </a:solidFill>
                          <a:effectLst/>
                          <a:latin typeface="+mn-lt"/>
                          <a:ea typeface="+mn-ea"/>
                          <a:cs typeface="+mn-cs"/>
                        </a:rPr>
                        <a:t>Training for emergency services and planned evacuation routes and drills.</a:t>
                      </a:r>
                      <a:endParaRPr lang="en-GB" sz="100" b="1" i="0" dirty="0">
                        <a:solidFill>
                          <a:srgbClr val="0070C0"/>
                        </a:solidFill>
                      </a:endParaRPr>
                    </a:p>
                  </a:txBody>
                  <a:tcPr>
                    <a:solidFill>
                      <a:schemeClr val="accent2">
                        <a:lumMod val="20000"/>
                        <a:lumOff val="80000"/>
                      </a:schemeClr>
                    </a:solidFill>
                  </a:tcPr>
                </a:tc>
                <a:extLst>
                  <a:ext uri="{0D108BD9-81ED-4DB2-BD59-A6C34878D82A}">
                    <a16:rowId xmlns:a16="http://schemas.microsoft.com/office/drawing/2014/main" val="3294365609"/>
                  </a:ext>
                </a:extLst>
              </a:tr>
            </a:tbl>
          </a:graphicData>
        </a:graphic>
      </p:graphicFrame>
      <p:graphicFrame>
        <p:nvGraphicFramePr>
          <p:cNvPr id="12" name="Table 11">
            <a:extLst>
              <a:ext uri="{FF2B5EF4-FFF2-40B4-BE49-F238E27FC236}">
                <a16:creationId xmlns:a16="http://schemas.microsoft.com/office/drawing/2014/main" id="{570325A4-84AB-46E6-8C31-825F6FE8816B}"/>
              </a:ext>
            </a:extLst>
          </p:cNvPr>
          <p:cNvGraphicFramePr>
            <a:graphicFrameLocks noGrp="1"/>
          </p:cNvGraphicFramePr>
          <p:nvPr>
            <p:extLst/>
          </p:nvPr>
        </p:nvGraphicFramePr>
        <p:xfrm>
          <a:off x="4345046" y="1"/>
          <a:ext cx="3337652" cy="3025199"/>
        </p:xfrm>
        <a:graphic>
          <a:graphicData uri="http://schemas.openxmlformats.org/drawingml/2006/table">
            <a:tbl>
              <a:tblPr firstRow="1" bandRow="1">
                <a:tableStyleId>{21E4AEA4-8DFA-4A89-87EB-49C32662AFE0}</a:tableStyleId>
              </a:tblPr>
              <a:tblGrid>
                <a:gridCol w="1668826">
                  <a:extLst>
                    <a:ext uri="{9D8B030D-6E8A-4147-A177-3AD203B41FA5}">
                      <a16:colId xmlns:a16="http://schemas.microsoft.com/office/drawing/2014/main" val="1146839133"/>
                    </a:ext>
                  </a:extLst>
                </a:gridCol>
                <a:gridCol w="1668826">
                  <a:extLst>
                    <a:ext uri="{9D8B030D-6E8A-4147-A177-3AD203B41FA5}">
                      <a16:colId xmlns:a16="http://schemas.microsoft.com/office/drawing/2014/main" val="909537293"/>
                    </a:ext>
                  </a:extLst>
                </a:gridCol>
              </a:tblGrid>
              <a:tr h="167159">
                <a:tc gridSpan="2">
                  <a:txBody>
                    <a:bodyPr/>
                    <a:lstStyle/>
                    <a:p>
                      <a:pPr algn="ctr"/>
                      <a:r>
                        <a:rPr lang="en-GB" sz="900" dirty="0"/>
                        <a:t>Effects of Tectonic Hazards</a:t>
                      </a:r>
                    </a:p>
                  </a:txBody>
                  <a:tcPr/>
                </a:tc>
                <a:tc hMerge="1">
                  <a:txBody>
                    <a:bodyPr/>
                    <a:lstStyle/>
                    <a:p>
                      <a:endParaRPr lang="en-GB" dirty="0"/>
                    </a:p>
                  </a:txBody>
                  <a:tcPr/>
                </a:tc>
                <a:extLst>
                  <a:ext uri="{0D108BD9-81ED-4DB2-BD59-A6C34878D82A}">
                    <a16:rowId xmlns:a16="http://schemas.microsoft.com/office/drawing/2014/main" val="123979717"/>
                  </a:ext>
                </a:extLst>
              </a:tr>
              <a:tr h="358199">
                <a:tc gridSpan="2">
                  <a:txBody>
                    <a:bodyPr/>
                    <a:lstStyle/>
                    <a:p>
                      <a:pPr algn="ctr"/>
                      <a:r>
                        <a:rPr lang="en-GB" sz="800" b="1" dirty="0"/>
                        <a:t>Primary effects happen immediately. Secondary effects happen as a result of the primary effects and are therefore often slightly later. </a:t>
                      </a:r>
                    </a:p>
                  </a:txBody>
                  <a:tcPr>
                    <a:solidFill>
                      <a:schemeClr val="accent1">
                        <a:lumMod val="20000"/>
                        <a:lumOff val="80000"/>
                      </a:schemeClr>
                    </a:solidFill>
                  </a:tcPr>
                </a:tc>
                <a:tc hMerge="1">
                  <a:txBody>
                    <a:bodyPr/>
                    <a:lstStyle/>
                    <a:p>
                      <a:endParaRPr lang="en-GB" dirty="0"/>
                    </a:p>
                  </a:txBody>
                  <a:tcPr/>
                </a:tc>
                <a:extLst>
                  <a:ext uri="{0D108BD9-81ED-4DB2-BD59-A6C34878D82A}">
                    <a16:rowId xmlns:a16="http://schemas.microsoft.com/office/drawing/2014/main" val="47313645"/>
                  </a:ext>
                </a:extLst>
              </a:tr>
              <a:tr h="167159">
                <a:tc>
                  <a:txBody>
                    <a:bodyPr/>
                    <a:lstStyle/>
                    <a:p>
                      <a:pPr algn="ctr"/>
                      <a:r>
                        <a:rPr lang="en-GB" sz="800" b="1" dirty="0"/>
                        <a:t>Primary - Earthquakes</a:t>
                      </a:r>
                    </a:p>
                  </a:txBody>
                  <a:tcPr anchor="ctr">
                    <a:solidFill>
                      <a:schemeClr val="accent2">
                        <a:lumMod val="40000"/>
                        <a:lumOff val="60000"/>
                      </a:schemeClr>
                    </a:solidFill>
                  </a:tcPr>
                </a:tc>
                <a:tc>
                  <a:txBody>
                    <a:bodyPr/>
                    <a:lstStyle/>
                    <a:p>
                      <a:pPr algn="ctr"/>
                      <a:r>
                        <a:rPr lang="en-GB" sz="800" b="1" dirty="0"/>
                        <a:t>Secondary - Earthquakes</a:t>
                      </a:r>
                    </a:p>
                  </a:txBody>
                  <a:tcPr anchor="ctr">
                    <a:solidFill>
                      <a:schemeClr val="accent2">
                        <a:lumMod val="40000"/>
                        <a:lumOff val="60000"/>
                      </a:schemeClr>
                    </a:solidFill>
                  </a:tcPr>
                </a:tc>
                <a:extLst>
                  <a:ext uri="{0D108BD9-81ED-4DB2-BD59-A6C34878D82A}">
                    <a16:rowId xmlns:a16="http://schemas.microsoft.com/office/drawing/2014/main" val="1012953198"/>
                  </a:ext>
                </a:extLst>
              </a:tr>
              <a:tr h="835797">
                <a:tc>
                  <a:txBody>
                    <a:bodyPr/>
                    <a:lstStyle/>
                    <a:p>
                      <a:pPr marL="171450" indent="-171450">
                        <a:buFont typeface="Arial" panose="020B0604020202020204" pitchFamily="34" charset="0"/>
                        <a:buChar char="•"/>
                      </a:pPr>
                      <a:r>
                        <a:rPr lang="en-GB" sz="800" dirty="0"/>
                        <a:t>Property and buildings destroyed</a:t>
                      </a:r>
                    </a:p>
                    <a:p>
                      <a:pPr marL="171450" indent="-171450">
                        <a:buFont typeface="Arial" panose="020B0604020202020204" pitchFamily="34" charset="0"/>
                        <a:buChar char="•"/>
                      </a:pPr>
                      <a:r>
                        <a:rPr lang="en-GB" sz="800" dirty="0"/>
                        <a:t>People injured or killed</a:t>
                      </a:r>
                    </a:p>
                    <a:p>
                      <a:pPr marL="171450" indent="-171450">
                        <a:buFont typeface="Arial" panose="020B0604020202020204" pitchFamily="34" charset="0"/>
                        <a:buChar char="•"/>
                      </a:pPr>
                      <a:r>
                        <a:rPr lang="en-GB" sz="800" dirty="0"/>
                        <a:t>Ports, roads, railways damaged</a:t>
                      </a:r>
                    </a:p>
                    <a:p>
                      <a:pPr marL="171450" indent="-171450">
                        <a:buFont typeface="Arial" panose="020B0604020202020204" pitchFamily="34" charset="0"/>
                        <a:buChar char="•"/>
                      </a:pPr>
                      <a:r>
                        <a:rPr lang="en-GB" sz="800" dirty="0"/>
                        <a:t>Pipes (water and gas) and electricity cables broken</a:t>
                      </a:r>
                    </a:p>
                  </a:txBody>
                  <a:tcPr>
                    <a:solidFill>
                      <a:schemeClr val="accent2">
                        <a:lumMod val="20000"/>
                        <a:lumOff val="80000"/>
                      </a:schemeClr>
                    </a:solidFill>
                  </a:tcPr>
                </a:tc>
                <a:tc>
                  <a:txBody>
                    <a:bodyPr/>
                    <a:lstStyle/>
                    <a:p>
                      <a:pPr marL="171450" indent="-171450">
                        <a:buFont typeface="Arial" panose="020B0604020202020204" pitchFamily="34" charset="0"/>
                        <a:buChar char="•"/>
                      </a:pPr>
                      <a:r>
                        <a:rPr lang="en-GB" sz="800" dirty="0"/>
                        <a:t>Business reduced as money spent repairing property</a:t>
                      </a:r>
                    </a:p>
                    <a:p>
                      <a:pPr marL="171450" indent="-171450">
                        <a:buFont typeface="Arial" panose="020B0604020202020204" pitchFamily="34" charset="0"/>
                        <a:buChar char="•"/>
                      </a:pPr>
                      <a:r>
                        <a:rPr lang="en-GB" sz="800" dirty="0"/>
                        <a:t>Blocked transport hinders emergency services</a:t>
                      </a:r>
                    </a:p>
                    <a:p>
                      <a:pPr marL="171450" indent="-171450">
                        <a:buFont typeface="Arial" panose="020B0604020202020204" pitchFamily="34" charset="0"/>
                        <a:buChar char="•"/>
                      </a:pPr>
                      <a:r>
                        <a:rPr lang="en-GB" sz="800" dirty="0"/>
                        <a:t>Broken gas pipes cause fire</a:t>
                      </a:r>
                    </a:p>
                    <a:p>
                      <a:pPr marL="171450" indent="-171450">
                        <a:buFont typeface="Arial" panose="020B0604020202020204" pitchFamily="34" charset="0"/>
                        <a:buChar char="•"/>
                      </a:pPr>
                      <a:r>
                        <a:rPr lang="en-GB" sz="800" dirty="0"/>
                        <a:t>Broken water pipes lead to a lack of fresh water</a:t>
                      </a:r>
                    </a:p>
                  </a:txBody>
                  <a:tcPr>
                    <a:solidFill>
                      <a:schemeClr val="accent2">
                        <a:lumMod val="20000"/>
                        <a:lumOff val="80000"/>
                      </a:schemeClr>
                    </a:solidFill>
                  </a:tcPr>
                </a:tc>
                <a:extLst>
                  <a:ext uri="{0D108BD9-81ED-4DB2-BD59-A6C34878D82A}">
                    <a16:rowId xmlns:a16="http://schemas.microsoft.com/office/drawing/2014/main" val="2609454926"/>
                  </a:ext>
                </a:extLst>
              </a:tr>
              <a:tr h="167159">
                <a:tc>
                  <a:txBody>
                    <a:bodyPr/>
                    <a:lstStyle/>
                    <a:p>
                      <a:pPr algn="ctr"/>
                      <a:r>
                        <a:rPr lang="en-GB" sz="800" b="1" dirty="0"/>
                        <a:t>Primary - Volcanoes</a:t>
                      </a:r>
                    </a:p>
                  </a:txBody>
                  <a:tcPr>
                    <a:solidFill>
                      <a:schemeClr val="accent2">
                        <a:lumMod val="40000"/>
                        <a:lumOff val="60000"/>
                      </a:schemeClr>
                    </a:solidFill>
                  </a:tcPr>
                </a:tc>
                <a:tc>
                  <a:txBody>
                    <a:bodyPr/>
                    <a:lstStyle/>
                    <a:p>
                      <a:pPr algn="ctr"/>
                      <a:r>
                        <a:rPr lang="en-GB" sz="800" b="1" dirty="0"/>
                        <a:t>Secondary - Volcanoes</a:t>
                      </a:r>
                    </a:p>
                  </a:txBody>
                  <a:tcPr>
                    <a:solidFill>
                      <a:schemeClr val="accent2">
                        <a:lumMod val="40000"/>
                        <a:lumOff val="60000"/>
                      </a:schemeClr>
                    </a:solidFill>
                  </a:tcPr>
                </a:tc>
                <a:extLst>
                  <a:ext uri="{0D108BD9-81ED-4DB2-BD59-A6C34878D82A}">
                    <a16:rowId xmlns:a16="http://schemas.microsoft.com/office/drawing/2014/main" val="2489732624"/>
                  </a:ext>
                </a:extLst>
              </a:tr>
              <a:tr h="931316">
                <a:tc>
                  <a:txBody>
                    <a:bodyPr/>
                    <a:lstStyle/>
                    <a:p>
                      <a:pPr marL="171450" indent="-171450">
                        <a:buFont typeface="Arial" panose="020B0604020202020204" pitchFamily="34" charset="0"/>
                        <a:buChar char="•"/>
                      </a:pPr>
                      <a:r>
                        <a:rPr lang="en-GB" sz="800" dirty="0"/>
                        <a:t>Property and farm land destroyed</a:t>
                      </a:r>
                    </a:p>
                    <a:p>
                      <a:pPr marL="171450" indent="-171450">
                        <a:buFont typeface="Arial" panose="020B0604020202020204" pitchFamily="34" charset="0"/>
                        <a:buChar char="•"/>
                      </a:pPr>
                      <a:r>
                        <a:rPr lang="en-GB" sz="800" dirty="0"/>
                        <a:t>People and animals killed or injured</a:t>
                      </a:r>
                    </a:p>
                    <a:p>
                      <a:pPr marL="171450" indent="-171450">
                        <a:buFont typeface="Arial" panose="020B0604020202020204" pitchFamily="34" charset="0"/>
                        <a:buChar char="•"/>
                      </a:pPr>
                      <a:r>
                        <a:rPr lang="en-GB" sz="800" dirty="0"/>
                        <a:t>Air travel halted due to volcanic ash</a:t>
                      </a:r>
                    </a:p>
                    <a:p>
                      <a:pPr marL="171450" indent="-171450">
                        <a:buFont typeface="Arial" panose="020B0604020202020204" pitchFamily="34" charset="0"/>
                        <a:buChar char="•"/>
                      </a:pPr>
                      <a:r>
                        <a:rPr lang="en-GB" sz="800" dirty="0"/>
                        <a:t>Water supplies contaminated</a:t>
                      </a:r>
                    </a:p>
                  </a:txBody>
                  <a:tcPr>
                    <a:solidFill>
                      <a:schemeClr val="accent2">
                        <a:lumMod val="20000"/>
                        <a:lumOff val="80000"/>
                      </a:schemeClr>
                    </a:solidFill>
                  </a:tcPr>
                </a:tc>
                <a:tc>
                  <a:txBody>
                    <a:bodyPr/>
                    <a:lstStyle/>
                    <a:p>
                      <a:pPr marL="171450" indent="-171450">
                        <a:buFont typeface="Arial" panose="020B0604020202020204" pitchFamily="34" charset="0"/>
                        <a:buChar char="•"/>
                      </a:pPr>
                      <a:r>
                        <a:rPr lang="en-GB" sz="800" dirty="0"/>
                        <a:t>Economy slows down. Emergency services struggle to arrive</a:t>
                      </a:r>
                    </a:p>
                    <a:p>
                      <a:pPr marL="171450" indent="-171450">
                        <a:buFont typeface="Arial" panose="020B0604020202020204" pitchFamily="34" charset="0"/>
                        <a:buChar char="•"/>
                      </a:pPr>
                      <a:r>
                        <a:rPr lang="en-GB" sz="800" dirty="0"/>
                        <a:t>Possible flooding if ice melts Tourism can increase as people come to watch</a:t>
                      </a:r>
                    </a:p>
                    <a:p>
                      <a:pPr marL="171450" indent="-171450">
                        <a:buFont typeface="Arial" panose="020B0604020202020204" pitchFamily="34" charset="0"/>
                        <a:buChar char="•"/>
                      </a:pPr>
                      <a:r>
                        <a:rPr lang="en-GB" sz="800" dirty="0"/>
                        <a:t>Ash breaks down leading to fertile farm land</a:t>
                      </a:r>
                    </a:p>
                  </a:txBody>
                  <a:tcPr>
                    <a:solidFill>
                      <a:schemeClr val="accent2">
                        <a:lumMod val="20000"/>
                        <a:lumOff val="80000"/>
                      </a:schemeClr>
                    </a:solidFill>
                  </a:tcPr>
                </a:tc>
                <a:extLst>
                  <a:ext uri="{0D108BD9-81ED-4DB2-BD59-A6C34878D82A}">
                    <a16:rowId xmlns:a16="http://schemas.microsoft.com/office/drawing/2014/main" val="1061325016"/>
                  </a:ext>
                </a:extLst>
              </a:tr>
            </a:tbl>
          </a:graphicData>
        </a:graphic>
      </p:graphicFrame>
      <p:graphicFrame>
        <p:nvGraphicFramePr>
          <p:cNvPr id="15" name="Table 14">
            <a:extLst>
              <a:ext uri="{FF2B5EF4-FFF2-40B4-BE49-F238E27FC236}">
                <a16:creationId xmlns:a16="http://schemas.microsoft.com/office/drawing/2014/main" id="{B0652010-27B0-4268-95E5-63E1E245EF2B}"/>
              </a:ext>
            </a:extLst>
          </p:cNvPr>
          <p:cNvGraphicFramePr>
            <a:graphicFrameLocks noGrp="1"/>
          </p:cNvGraphicFramePr>
          <p:nvPr>
            <p:extLst/>
          </p:nvPr>
        </p:nvGraphicFramePr>
        <p:xfrm>
          <a:off x="1159297" y="1979656"/>
          <a:ext cx="3152322" cy="2761375"/>
        </p:xfrm>
        <a:graphic>
          <a:graphicData uri="http://schemas.openxmlformats.org/drawingml/2006/table">
            <a:tbl>
              <a:tblPr firstRow="1" bandRow="1">
                <a:tableStyleId>{21E4AEA4-8DFA-4A89-87EB-49C32662AFE0}</a:tableStyleId>
              </a:tblPr>
              <a:tblGrid>
                <a:gridCol w="1576161">
                  <a:extLst>
                    <a:ext uri="{9D8B030D-6E8A-4147-A177-3AD203B41FA5}">
                      <a16:colId xmlns:a16="http://schemas.microsoft.com/office/drawing/2014/main" val="3250762390"/>
                    </a:ext>
                  </a:extLst>
                </a:gridCol>
                <a:gridCol w="1576161">
                  <a:extLst>
                    <a:ext uri="{9D8B030D-6E8A-4147-A177-3AD203B41FA5}">
                      <a16:colId xmlns:a16="http://schemas.microsoft.com/office/drawing/2014/main" val="912845499"/>
                    </a:ext>
                  </a:extLst>
                </a:gridCol>
              </a:tblGrid>
              <a:tr h="210606">
                <a:tc gridSpan="2">
                  <a:txBody>
                    <a:bodyPr/>
                    <a:lstStyle/>
                    <a:p>
                      <a:pPr algn="ctr"/>
                      <a:r>
                        <a:rPr lang="en-GB" sz="900" dirty="0"/>
                        <a:t>Structure of the Earth</a:t>
                      </a:r>
                    </a:p>
                  </a:txBody>
                  <a:tcPr/>
                </a:tc>
                <a:tc hMerge="1">
                  <a:txBody>
                    <a:bodyPr/>
                    <a:lstStyle/>
                    <a:p>
                      <a:endParaRPr lang="en-GB" dirty="0"/>
                    </a:p>
                  </a:txBody>
                  <a:tcPr/>
                </a:tc>
                <a:extLst>
                  <a:ext uri="{0D108BD9-81ED-4DB2-BD59-A6C34878D82A}">
                    <a16:rowId xmlns:a16="http://schemas.microsoft.com/office/drawing/2014/main" val="170055717"/>
                  </a:ext>
                </a:extLst>
              </a:tr>
              <a:tr h="196565">
                <a:tc>
                  <a:txBody>
                    <a:bodyPr/>
                    <a:lstStyle/>
                    <a:p>
                      <a:pPr algn="ctr"/>
                      <a:r>
                        <a:rPr lang="en-GB" sz="800" b="1" dirty="0"/>
                        <a:t>The earth has 4 layers</a:t>
                      </a:r>
                    </a:p>
                  </a:txBody>
                  <a:tcPr anchor="ctr">
                    <a:solidFill>
                      <a:schemeClr val="accent2">
                        <a:lumMod val="40000"/>
                        <a:lumOff val="60000"/>
                      </a:schemeClr>
                    </a:solidFill>
                  </a:tcPr>
                </a:tc>
                <a:tc>
                  <a:txBody>
                    <a:bodyPr/>
                    <a:lstStyle/>
                    <a:p>
                      <a:pPr algn="ctr"/>
                      <a:endParaRPr lang="en-GB" sz="800" b="1" dirty="0"/>
                    </a:p>
                  </a:txBody>
                  <a:tcPr anchor="ctr">
                    <a:solidFill>
                      <a:schemeClr val="accent2">
                        <a:lumMod val="40000"/>
                        <a:lumOff val="60000"/>
                      </a:schemeClr>
                    </a:solidFill>
                  </a:tcPr>
                </a:tc>
                <a:extLst>
                  <a:ext uri="{0D108BD9-81ED-4DB2-BD59-A6C34878D82A}">
                    <a16:rowId xmlns:a16="http://schemas.microsoft.com/office/drawing/2014/main" val="2080767462"/>
                  </a:ext>
                </a:extLst>
              </a:tr>
              <a:tr h="21060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t>The inner 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t>The outer core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t>The mantle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t>The crust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t>The crust is split into major fragments called </a:t>
                      </a:r>
                      <a:r>
                        <a:rPr lang="en-GB" sz="800" b="1" dirty="0"/>
                        <a:t>tectonic plates</a:t>
                      </a:r>
                      <a:r>
                        <a:rPr lang="en-GB" sz="800" b="0" dirty="0"/>
                        <a:t>. There are 2 types: </a:t>
                      </a:r>
                      <a:r>
                        <a:rPr lang="en-GB" sz="800" b="1" dirty="0"/>
                        <a:t>Oceanic</a:t>
                      </a:r>
                      <a:r>
                        <a:rPr lang="en-GB" sz="800" b="0" dirty="0"/>
                        <a:t> (thin and younger but dense) and </a:t>
                      </a:r>
                      <a:r>
                        <a:rPr lang="en-GB" sz="800" b="1" dirty="0"/>
                        <a:t>Continental</a:t>
                      </a:r>
                      <a:r>
                        <a:rPr lang="en-GB" sz="800" b="0" dirty="0"/>
                        <a:t> (old and thicker but less dense)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t>These plates move and where they meet you get tectonic activity (volcanoes and earthquakes).</a:t>
                      </a:r>
                    </a:p>
                  </a:txBody>
                  <a:tcPr>
                    <a:solidFill>
                      <a:schemeClr val="accent1">
                        <a:lumMod val="20000"/>
                        <a:lumOff val="80000"/>
                      </a:schemeClr>
                    </a:solidFill>
                  </a:tcPr>
                </a:tc>
                <a:tc rowSpan="2">
                  <a:txBody>
                    <a:bodyPr/>
                    <a:lstStyle/>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endParaRPr lang="en-GB" sz="800" dirty="0"/>
                    </a:p>
                    <a:p>
                      <a:pPr marL="0" indent="0">
                        <a:buFont typeface="Arial" panose="020B0604020202020204" pitchFamily="34" charset="0"/>
                        <a:buNone/>
                      </a:pPr>
                      <a:r>
                        <a:rPr lang="en-GB" sz="800" dirty="0"/>
                        <a:t>There are 2 theories of why plates move: </a:t>
                      </a:r>
                      <a:r>
                        <a:rPr lang="en-GB" sz="800" b="1" dirty="0"/>
                        <a:t>convection currents </a:t>
                      </a:r>
                      <a:r>
                        <a:rPr lang="en-GB" sz="800" dirty="0"/>
                        <a:t>and </a:t>
                      </a:r>
                      <a:r>
                        <a:rPr lang="en-GB" sz="800" b="1" dirty="0"/>
                        <a:t>ridge push, slab pull</a:t>
                      </a:r>
                      <a:r>
                        <a:rPr lang="en-GB" sz="800" dirty="0"/>
                        <a:t>. </a:t>
                      </a:r>
                    </a:p>
                    <a:p>
                      <a:pPr marL="0" indent="0">
                        <a:buFont typeface="Arial" panose="020B0604020202020204" pitchFamily="34" charset="0"/>
                        <a:buNone/>
                      </a:pPr>
                      <a:endParaRPr lang="en-GB" sz="800" dirty="0"/>
                    </a:p>
                    <a:p>
                      <a:pPr marL="0" indent="0">
                        <a:buFont typeface="Arial" panose="020B0604020202020204" pitchFamily="34" charset="0"/>
                        <a:buNone/>
                      </a:pPr>
                      <a:r>
                        <a:rPr lang="en-GB" sz="800" dirty="0"/>
                        <a:t>Plates either move against each other (</a:t>
                      </a:r>
                      <a:r>
                        <a:rPr lang="en-GB" sz="800" b="1" dirty="0"/>
                        <a:t>destructive</a:t>
                      </a:r>
                      <a:r>
                        <a:rPr lang="en-GB" sz="800" dirty="0"/>
                        <a:t> margin) away from each other (</a:t>
                      </a:r>
                      <a:r>
                        <a:rPr lang="en-GB" sz="800" b="1" dirty="0"/>
                        <a:t>constructive</a:t>
                      </a:r>
                      <a:r>
                        <a:rPr lang="en-GB" sz="800" dirty="0"/>
                        <a:t>) or next to each other (</a:t>
                      </a:r>
                      <a:r>
                        <a:rPr lang="en-GB" sz="800" b="1" dirty="0"/>
                        <a:t>conservative</a:t>
                      </a:r>
                      <a:r>
                        <a:rPr lang="en-GB" sz="800" dirty="0"/>
                        <a:t>)</a:t>
                      </a:r>
                    </a:p>
                  </a:txBody>
                  <a:tcPr>
                    <a:solidFill>
                      <a:schemeClr val="accent2">
                        <a:lumMod val="20000"/>
                        <a:lumOff val="80000"/>
                      </a:schemeClr>
                    </a:solidFill>
                  </a:tcPr>
                </a:tc>
                <a:extLst>
                  <a:ext uri="{0D108BD9-81ED-4DB2-BD59-A6C34878D82A}">
                    <a16:rowId xmlns:a16="http://schemas.microsoft.com/office/drawing/2014/main" val="4244436124"/>
                  </a:ext>
                </a:extLst>
              </a:tr>
              <a:tr h="196565">
                <a:tc>
                  <a:txBody>
                    <a:bodyPr/>
                    <a:lstStyle/>
                    <a:p>
                      <a:endParaRPr lang="en-GB" sz="800" dirty="0"/>
                    </a:p>
                  </a:txBody>
                  <a:tcPr>
                    <a:solidFill>
                      <a:schemeClr val="bg1"/>
                    </a:solidFill>
                  </a:tcPr>
                </a:tc>
                <a:tc vMerge="1">
                  <a:txBody>
                    <a:bodyPr/>
                    <a:lstStyle/>
                    <a:p>
                      <a:endParaRPr lang="en-GB" dirty="0"/>
                    </a:p>
                  </a:txBody>
                  <a:tcPr/>
                </a:tc>
                <a:extLst>
                  <a:ext uri="{0D108BD9-81ED-4DB2-BD59-A6C34878D82A}">
                    <a16:rowId xmlns:a16="http://schemas.microsoft.com/office/drawing/2014/main" val="3649018419"/>
                  </a:ext>
                </a:extLst>
              </a:tr>
            </a:tbl>
          </a:graphicData>
        </a:graphic>
      </p:graphicFrame>
      <p:pic>
        <p:nvPicPr>
          <p:cNvPr id="86" name="Picture 85">
            <a:extLst>
              <a:ext uri="{FF2B5EF4-FFF2-40B4-BE49-F238E27FC236}">
                <a16:creationId xmlns:a16="http://schemas.microsoft.com/office/drawing/2014/main" id="{58D744B6-67B7-4591-8B4A-D8566B77D0F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51012" y="3096666"/>
            <a:ext cx="637478" cy="637478"/>
          </a:xfrm>
          <a:prstGeom prst="rect">
            <a:avLst/>
          </a:prstGeom>
        </p:spPr>
      </p:pic>
      <p:pic>
        <p:nvPicPr>
          <p:cNvPr id="3" name="Picture 2">
            <a:extLst>
              <a:ext uri="{FF2B5EF4-FFF2-40B4-BE49-F238E27FC236}">
                <a16:creationId xmlns:a16="http://schemas.microsoft.com/office/drawing/2014/main" id="{CB5FDC9D-05E4-4EEE-AFE7-694D3B999B80}"/>
              </a:ext>
            </a:extLst>
          </p:cNvPr>
          <p:cNvPicPr>
            <a:picLocks noChangeAspect="1"/>
          </p:cNvPicPr>
          <p:nvPr/>
        </p:nvPicPr>
        <p:blipFill>
          <a:blip r:embed="rId4"/>
          <a:stretch>
            <a:fillRect/>
          </a:stretch>
        </p:blipFill>
        <p:spPr>
          <a:xfrm>
            <a:off x="2490309" y="701343"/>
            <a:ext cx="1801166" cy="1200484"/>
          </a:xfrm>
          <a:prstGeom prst="rect">
            <a:avLst/>
          </a:prstGeom>
        </p:spPr>
      </p:pic>
      <p:pic>
        <p:nvPicPr>
          <p:cNvPr id="7" name="Picture 6">
            <a:extLst>
              <a:ext uri="{FF2B5EF4-FFF2-40B4-BE49-F238E27FC236}">
                <a16:creationId xmlns:a16="http://schemas.microsoft.com/office/drawing/2014/main" id="{DA27F91D-60FD-4553-89DB-0F53F846D005}"/>
              </a:ext>
            </a:extLst>
          </p:cNvPr>
          <p:cNvPicPr>
            <a:picLocks noChangeAspect="1"/>
          </p:cNvPicPr>
          <p:nvPr/>
        </p:nvPicPr>
        <p:blipFill>
          <a:blip r:embed="rId5"/>
          <a:stretch>
            <a:fillRect/>
          </a:stretch>
        </p:blipFill>
        <p:spPr>
          <a:xfrm rot="624221">
            <a:off x="3986868" y="666702"/>
            <a:ext cx="304607" cy="431302"/>
          </a:xfrm>
          <a:prstGeom prst="rect">
            <a:avLst/>
          </a:prstGeom>
        </p:spPr>
      </p:pic>
      <p:pic>
        <p:nvPicPr>
          <p:cNvPr id="8" name="Picture 7">
            <a:extLst>
              <a:ext uri="{FF2B5EF4-FFF2-40B4-BE49-F238E27FC236}">
                <a16:creationId xmlns:a16="http://schemas.microsoft.com/office/drawing/2014/main" id="{F2411130-EFE6-43D7-9382-7008792E408D}"/>
              </a:ext>
            </a:extLst>
          </p:cNvPr>
          <p:cNvPicPr>
            <a:picLocks noChangeAspect="1"/>
          </p:cNvPicPr>
          <p:nvPr/>
        </p:nvPicPr>
        <p:blipFill>
          <a:blip r:embed="rId6"/>
          <a:stretch>
            <a:fillRect/>
          </a:stretch>
        </p:blipFill>
        <p:spPr>
          <a:xfrm>
            <a:off x="2748724" y="2431972"/>
            <a:ext cx="1577785" cy="1160306"/>
          </a:xfrm>
          <a:prstGeom prst="rect">
            <a:avLst/>
          </a:prstGeom>
        </p:spPr>
      </p:pic>
      <p:graphicFrame>
        <p:nvGraphicFramePr>
          <p:cNvPr id="42" name="Table 41">
            <a:extLst>
              <a:ext uri="{FF2B5EF4-FFF2-40B4-BE49-F238E27FC236}">
                <a16:creationId xmlns:a16="http://schemas.microsoft.com/office/drawing/2014/main" id="{001E1205-7455-4E81-B15C-1280A039E3E4}"/>
              </a:ext>
            </a:extLst>
          </p:cNvPr>
          <p:cNvGraphicFramePr>
            <a:graphicFrameLocks noGrp="1"/>
          </p:cNvGraphicFramePr>
          <p:nvPr>
            <p:extLst/>
          </p:nvPr>
        </p:nvGraphicFramePr>
        <p:xfrm>
          <a:off x="4335303" y="3878436"/>
          <a:ext cx="3322399" cy="1604145"/>
        </p:xfrm>
        <a:graphic>
          <a:graphicData uri="http://schemas.openxmlformats.org/drawingml/2006/table">
            <a:tbl>
              <a:tblPr firstRow="1" bandRow="1">
                <a:tableStyleId>{21E4AEA4-8DFA-4A89-87EB-49C32662AFE0}</a:tableStyleId>
              </a:tblPr>
              <a:tblGrid>
                <a:gridCol w="1657131">
                  <a:extLst>
                    <a:ext uri="{9D8B030D-6E8A-4147-A177-3AD203B41FA5}">
                      <a16:colId xmlns:a16="http://schemas.microsoft.com/office/drawing/2014/main" val="204375177"/>
                    </a:ext>
                  </a:extLst>
                </a:gridCol>
                <a:gridCol w="1665268">
                  <a:extLst>
                    <a:ext uri="{9D8B030D-6E8A-4147-A177-3AD203B41FA5}">
                      <a16:colId xmlns:a16="http://schemas.microsoft.com/office/drawing/2014/main" val="3178842181"/>
                    </a:ext>
                  </a:extLst>
                </a:gridCol>
              </a:tblGrid>
              <a:tr h="204711">
                <a:tc gridSpan="2">
                  <a:txBody>
                    <a:bodyPr/>
                    <a:lstStyle/>
                    <a:p>
                      <a:pPr algn="ctr"/>
                      <a:r>
                        <a:rPr lang="en-GB" sz="900" dirty="0"/>
                        <a:t>Responses to Tectonic Hazards</a:t>
                      </a:r>
                    </a:p>
                  </a:txBody>
                  <a:tcPr/>
                </a:tc>
                <a:tc hMerge="1">
                  <a:txBody>
                    <a:bodyPr/>
                    <a:lstStyle/>
                    <a:p>
                      <a:endParaRPr lang="en-GB"/>
                    </a:p>
                  </a:txBody>
                  <a:tcPr/>
                </a:tc>
                <a:extLst>
                  <a:ext uri="{0D108BD9-81ED-4DB2-BD59-A6C34878D82A}">
                    <a16:rowId xmlns:a16="http://schemas.microsoft.com/office/drawing/2014/main" val="2493414973"/>
                  </a:ext>
                </a:extLst>
              </a:tr>
              <a:tr h="191064">
                <a:tc>
                  <a:txBody>
                    <a:bodyPr/>
                    <a:lstStyle/>
                    <a:p>
                      <a:pPr algn="ctr"/>
                      <a:r>
                        <a:rPr lang="en-GB" sz="800" b="1" dirty="0"/>
                        <a:t>Immediate (short term)</a:t>
                      </a:r>
                    </a:p>
                  </a:txBody>
                  <a:tcPr>
                    <a:solidFill>
                      <a:schemeClr val="accent2">
                        <a:lumMod val="40000"/>
                        <a:lumOff val="60000"/>
                      </a:schemeClr>
                    </a:solidFill>
                  </a:tcPr>
                </a:tc>
                <a:tc>
                  <a:txBody>
                    <a:bodyPr/>
                    <a:lstStyle/>
                    <a:p>
                      <a:pPr algn="ctr"/>
                      <a:r>
                        <a:rPr lang="en-GB" sz="800" b="1" dirty="0"/>
                        <a:t>Long-term</a:t>
                      </a:r>
                    </a:p>
                  </a:txBody>
                  <a:tcPr>
                    <a:solidFill>
                      <a:schemeClr val="accent2">
                        <a:lumMod val="40000"/>
                        <a:lumOff val="60000"/>
                      </a:schemeClr>
                    </a:solidFill>
                  </a:tcPr>
                </a:tc>
                <a:extLst>
                  <a:ext uri="{0D108BD9-81ED-4DB2-BD59-A6C34878D82A}">
                    <a16:rowId xmlns:a16="http://schemas.microsoft.com/office/drawing/2014/main" val="3288508112"/>
                  </a:ext>
                </a:extLst>
              </a:tr>
              <a:tr h="1162185">
                <a:tc>
                  <a:txBody>
                    <a:bodyPr/>
                    <a:lstStyle/>
                    <a:p>
                      <a:pPr marL="171450" indent="-171450" algn="l">
                        <a:buFont typeface="Arial" panose="020B0604020202020204" pitchFamily="34" charset="0"/>
                        <a:buChar char="•"/>
                      </a:pPr>
                      <a:r>
                        <a:rPr lang="en-GB" sz="800" b="1" dirty="0"/>
                        <a:t>Issue warnings if possible</a:t>
                      </a:r>
                    </a:p>
                    <a:p>
                      <a:pPr marL="171450" indent="-171450" algn="l">
                        <a:buFont typeface="Arial" panose="020B0604020202020204" pitchFamily="34" charset="0"/>
                        <a:buChar char="•"/>
                      </a:pPr>
                      <a:r>
                        <a:rPr lang="en-GB" sz="800" b="1" dirty="0"/>
                        <a:t>Rescue teams search for survivors</a:t>
                      </a:r>
                    </a:p>
                    <a:p>
                      <a:pPr marL="171450" indent="-171450" algn="l">
                        <a:buFont typeface="Arial" panose="020B0604020202020204" pitchFamily="34" charset="0"/>
                        <a:buChar char="•"/>
                      </a:pPr>
                      <a:r>
                        <a:rPr lang="en-GB" sz="800" b="1" dirty="0"/>
                        <a:t>Treat injured</a:t>
                      </a:r>
                    </a:p>
                    <a:p>
                      <a:pPr marL="171450" indent="-171450" algn="l">
                        <a:buFont typeface="Arial" panose="020B0604020202020204" pitchFamily="34" charset="0"/>
                        <a:buChar char="•"/>
                      </a:pPr>
                      <a:r>
                        <a:rPr lang="en-GB" sz="800" b="1" dirty="0"/>
                        <a:t>Provide food and shelter, food and drink</a:t>
                      </a:r>
                    </a:p>
                    <a:p>
                      <a:pPr marL="171450" indent="-171450" algn="l">
                        <a:buFont typeface="Arial" panose="020B0604020202020204" pitchFamily="34" charset="0"/>
                        <a:buChar char="•"/>
                      </a:pPr>
                      <a:r>
                        <a:rPr lang="en-GB" sz="800" b="1" dirty="0"/>
                        <a:t>Recover bodies</a:t>
                      </a:r>
                    </a:p>
                    <a:p>
                      <a:pPr marL="171450" indent="-171450" algn="l">
                        <a:buFont typeface="Arial" panose="020B0604020202020204" pitchFamily="34" charset="0"/>
                        <a:buChar char="•"/>
                      </a:pPr>
                      <a:r>
                        <a:rPr lang="en-GB" sz="800" b="1" dirty="0"/>
                        <a:t>Extinguish fires</a:t>
                      </a:r>
                      <a:endParaRPr lang="en-GB" sz="800" dirty="0"/>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1" dirty="0"/>
                        <a:t>Repair and re-build properties and infrastructure</a:t>
                      </a:r>
                    </a:p>
                    <a:p>
                      <a:pPr marL="171450" indent="-171450" algn="l">
                        <a:buFont typeface="Arial" panose="020B0604020202020204" pitchFamily="34" charset="0"/>
                        <a:buChar char="•"/>
                      </a:pPr>
                      <a:r>
                        <a:rPr lang="en-GB" sz="800" b="1" dirty="0"/>
                        <a:t>Improve building regulations</a:t>
                      </a:r>
                    </a:p>
                    <a:p>
                      <a:pPr marL="171450" indent="-171450" algn="l">
                        <a:buFont typeface="Arial" panose="020B0604020202020204" pitchFamily="34" charset="0"/>
                        <a:buChar char="•"/>
                      </a:pPr>
                      <a:r>
                        <a:rPr lang="en-GB" sz="800" b="1" dirty="0"/>
                        <a:t>Restore utilities</a:t>
                      </a:r>
                    </a:p>
                    <a:p>
                      <a:pPr marL="171450" indent="-171450" algn="l">
                        <a:buFont typeface="Arial" panose="020B0604020202020204" pitchFamily="34" charset="0"/>
                        <a:buChar char="•"/>
                      </a:pPr>
                      <a:r>
                        <a:rPr lang="en-GB" sz="800" b="1" dirty="0"/>
                        <a:t>Resettle locals elsewhere</a:t>
                      </a:r>
                    </a:p>
                    <a:p>
                      <a:pPr marL="171450" indent="-171450" algn="l">
                        <a:buFont typeface="Arial" panose="020B0604020202020204" pitchFamily="34" charset="0"/>
                        <a:buChar char="•"/>
                      </a:pPr>
                      <a:r>
                        <a:rPr lang="en-GB" sz="800" b="1" dirty="0"/>
                        <a:t>Develop opportunities for recovery of economy</a:t>
                      </a:r>
                    </a:p>
                    <a:p>
                      <a:pPr marL="171450" indent="-171450" algn="l">
                        <a:buFont typeface="Arial" panose="020B0604020202020204" pitchFamily="34" charset="0"/>
                        <a:buChar char="•"/>
                      </a:pPr>
                      <a:r>
                        <a:rPr lang="en-GB" sz="800" b="1" dirty="0"/>
                        <a:t>Install monitoring technology</a:t>
                      </a:r>
                      <a:endParaRPr lang="en-GB" sz="800" dirty="0"/>
                    </a:p>
                  </a:txBody>
                  <a:tcPr>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pic>
        <p:nvPicPr>
          <p:cNvPr id="13" name="Picture 12">
            <a:extLst>
              <a:ext uri="{FF2B5EF4-FFF2-40B4-BE49-F238E27FC236}">
                <a16:creationId xmlns:a16="http://schemas.microsoft.com/office/drawing/2014/main" id="{B87A3F01-E73E-4CFC-9806-EE1FF787CC6F}"/>
              </a:ext>
            </a:extLst>
          </p:cNvPr>
          <p:cNvPicPr>
            <a:picLocks noChangeAspect="1"/>
          </p:cNvPicPr>
          <p:nvPr/>
        </p:nvPicPr>
        <p:blipFill>
          <a:blip r:embed="rId7"/>
          <a:stretch>
            <a:fillRect/>
          </a:stretch>
        </p:blipFill>
        <p:spPr>
          <a:xfrm>
            <a:off x="4310306" y="5482580"/>
            <a:ext cx="2047633" cy="1366796"/>
          </a:xfrm>
          <a:prstGeom prst="rect">
            <a:avLst/>
          </a:prstGeom>
        </p:spPr>
      </p:pic>
      <p:pic>
        <p:nvPicPr>
          <p:cNvPr id="14" name="Picture 13">
            <a:extLst>
              <a:ext uri="{FF2B5EF4-FFF2-40B4-BE49-F238E27FC236}">
                <a16:creationId xmlns:a16="http://schemas.microsoft.com/office/drawing/2014/main" id="{4ED16672-08BB-42B5-B171-40BA710DDC7D}"/>
              </a:ext>
            </a:extLst>
          </p:cNvPr>
          <p:cNvPicPr>
            <a:picLocks noChangeAspect="1"/>
          </p:cNvPicPr>
          <p:nvPr/>
        </p:nvPicPr>
        <p:blipFill>
          <a:blip r:embed="rId8"/>
          <a:stretch>
            <a:fillRect/>
          </a:stretch>
        </p:blipFill>
        <p:spPr>
          <a:xfrm>
            <a:off x="5761951" y="4116049"/>
            <a:ext cx="300037" cy="288310"/>
          </a:xfrm>
          <a:prstGeom prst="rect">
            <a:avLst/>
          </a:prstGeom>
        </p:spPr>
      </p:pic>
      <p:graphicFrame>
        <p:nvGraphicFramePr>
          <p:cNvPr id="46" name="Table 45">
            <a:extLst>
              <a:ext uri="{FF2B5EF4-FFF2-40B4-BE49-F238E27FC236}">
                <a16:creationId xmlns:a16="http://schemas.microsoft.com/office/drawing/2014/main" id="{BAE0B882-91D1-4695-A779-73589C587511}"/>
              </a:ext>
            </a:extLst>
          </p:cNvPr>
          <p:cNvGraphicFramePr>
            <a:graphicFrameLocks noGrp="1"/>
          </p:cNvGraphicFramePr>
          <p:nvPr>
            <p:extLst>
              <p:ext uri="{D42A27DB-BD31-4B8C-83A1-F6EECF244321}">
                <p14:modId xmlns:p14="http://schemas.microsoft.com/office/powerpoint/2010/main" val="110264483"/>
              </p:ext>
            </p:extLst>
          </p:nvPr>
        </p:nvGraphicFramePr>
        <p:xfrm>
          <a:off x="7657700" y="4239"/>
          <a:ext cx="3393836" cy="5547360"/>
        </p:xfrm>
        <a:graphic>
          <a:graphicData uri="http://schemas.openxmlformats.org/drawingml/2006/table">
            <a:tbl>
              <a:tblPr firstRow="1" bandRow="1">
                <a:tableStyleId>{21E4AEA4-8DFA-4A89-87EB-49C32662AFE0}</a:tableStyleId>
              </a:tblPr>
              <a:tblGrid>
                <a:gridCol w="1318050">
                  <a:extLst>
                    <a:ext uri="{9D8B030D-6E8A-4147-A177-3AD203B41FA5}">
                      <a16:colId xmlns:a16="http://schemas.microsoft.com/office/drawing/2014/main" val="204375177"/>
                    </a:ext>
                  </a:extLst>
                </a:gridCol>
                <a:gridCol w="317531">
                  <a:extLst>
                    <a:ext uri="{9D8B030D-6E8A-4147-A177-3AD203B41FA5}">
                      <a16:colId xmlns:a16="http://schemas.microsoft.com/office/drawing/2014/main" val="20001"/>
                    </a:ext>
                  </a:extLst>
                </a:gridCol>
                <a:gridCol w="1758255">
                  <a:extLst>
                    <a:ext uri="{9D8B030D-6E8A-4147-A177-3AD203B41FA5}">
                      <a16:colId xmlns:a16="http://schemas.microsoft.com/office/drawing/2014/main" val="4013552053"/>
                    </a:ext>
                  </a:extLst>
                </a:gridCol>
              </a:tblGrid>
              <a:tr h="0">
                <a:tc gridSpan="3">
                  <a:txBody>
                    <a:bodyPr/>
                    <a:lstStyle/>
                    <a:p>
                      <a:pPr algn="ctr"/>
                      <a:r>
                        <a:rPr lang="en-GB" sz="800" dirty="0"/>
                        <a:t> Comparing Earthquakes – </a:t>
                      </a:r>
                      <a:r>
                        <a:rPr lang="en-GB" sz="800" dirty="0" smtClean="0"/>
                        <a:t>Kobe 1995(HIC</a:t>
                      </a:r>
                      <a:r>
                        <a:rPr lang="en-GB" sz="800" dirty="0"/>
                        <a:t>) and </a:t>
                      </a:r>
                      <a:r>
                        <a:rPr lang="en-GB" sz="800" dirty="0" smtClean="0"/>
                        <a:t>Haiti 2010 (LIC</a:t>
                      </a:r>
                      <a:r>
                        <a:rPr lang="en-GB" sz="800" dirty="0"/>
                        <a:t>)</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3414973"/>
                  </a:ext>
                </a:extLst>
              </a:tr>
              <a:tr h="1029004">
                <a:tc gridSpan="2">
                  <a:txBody>
                    <a:bodyPr/>
                    <a:lstStyle/>
                    <a:p>
                      <a:r>
                        <a:rPr lang="en-GB" sz="700" b="0" i="0" u="none" strike="noStrike" kern="1200" baseline="0" dirty="0" smtClean="0">
                          <a:solidFill>
                            <a:schemeClr val="dk1"/>
                          </a:solidFill>
                          <a:latin typeface="+mn-lt"/>
                          <a:ea typeface="+mn-ea"/>
                          <a:cs typeface="+mn-cs"/>
                        </a:rPr>
                        <a:t>Kobe is located in the south east of Japan, near a destructive plate margin. It is a megacity and has one of the largest container ports in the World. The earthquake measured </a:t>
                      </a:r>
                      <a:r>
                        <a:rPr lang="en-GB" sz="700" b="1" i="0" u="none" strike="noStrike" kern="1200" baseline="0" dirty="0" smtClean="0">
                          <a:solidFill>
                            <a:schemeClr val="dk1"/>
                          </a:solidFill>
                          <a:latin typeface="+mn-lt"/>
                          <a:ea typeface="+mn-ea"/>
                          <a:cs typeface="+mn-cs"/>
                        </a:rPr>
                        <a:t>6.9 on the Richter scale</a:t>
                      </a:r>
                      <a:r>
                        <a:rPr lang="en-GB" sz="700" b="0" i="0" u="none" strike="noStrike" kern="1200" baseline="0" dirty="0" smtClean="0">
                          <a:solidFill>
                            <a:schemeClr val="dk1"/>
                          </a:solidFill>
                          <a:latin typeface="+mn-lt"/>
                          <a:ea typeface="+mn-ea"/>
                          <a:cs typeface="+mn-cs"/>
                        </a:rPr>
                        <a:t>. Focus was 16km below the crust and happened on the 17th Jan 1995 at 5.46am. 10 million people live in this area. </a:t>
                      </a:r>
                      <a:endParaRPr lang="en-GB" sz="200" b="1" dirty="0"/>
                    </a:p>
                  </a:txBody>
                  <a:tcPr/>
                </a:tc>
                <a:tc hMerge="1">
                  <a:txBody>
                    <a:bodyPr/>
                    <a:lstStyle/>
                    <a:p>
                      <a:endParaRPr lang="en-GB"/>
                    </a:p>
                  </a:txBody>
                  <a:tcPr/>
                </a:tc>
                <a:tc>
                  <a:txBody>
                    <a:bodyPr/>
                    <a:lstStyle/>
                    <a:p>
                      <a:r>
                        <a:rPr lang="en-GB" sz="700" b="0" i="0" u="none" strike="noStrike" kern="1200" baseline="0" dirty="0" smtClean="0">
                          <a:solidFill>
                            <a:schemeClr val="dk1"/>
                          </a:solidFill>
                          <a:latin typeface="+mn-lt"/>
                          <a:ea typeface="+mn-ea"/>
                          <a:cs typeface="+mn-cs"/>
                        </a:rPr>
                        <a:t>Haiti is the </a:t>
                      </a:r>
                      <a:r>
                        <a:rPr lang="en-GB" sz="700" b="1" i="0" u="none" strike="noStrike" kern="1200" baseline="0" dirty="0" smtClean="0">
                          <a:solidFill>
                            <a:schemeClr val="dk1"/>
                          </a:solidFill>
                          <a:latin typeface="+mn-lt"/>
                          <a:ea typeface="+mn-ea"/>
                          <a:cs typeface="+mn-cs"/>
                        </a:rPr>
                        <a:t>poorest country in the Western Hemisphere</a:t>
                      </a:r>
                      <a:r>
                        <a:rPr lang="en-GB" sz="700" b="0" i="0" u="none" strike="noStrike" kern="1200" baseline="0" dirty="0" smtClean="0">
                          <a:solidFill>
                            <a:schemeClr val="dk1"/>
                          </a:solidFill>
                          <a:latin typeface="+mn-lt"/>
                          <a:ea typeface="+mn-ea"/>
                          <a:cs typeface="+mn-cs"/>
                        </a:rPr>
                        <a:t>, Port Au Prince, the capital. The earthquake occurred on January 12th 2010, the epicentre was centred just 10 miles southwest of the capital city, Port au Prince and the quake was shallow—only about 10-15 kilometres below the land's surface. The event measured </a:t>
                      </a:r>
                      <a:r>
                        <a:rPr lang="en-GB" sz="700" b="1" i="0" u="none" strike="noStrike" kern="1200" baseline="0" dirty="0" smtClean="0">
                          <a:solidFill>
                            <a:schemeClr val="dk1"/>
                          </a:solidFill>
                          <a:latin typeface="+mn-lt"/>
                          <a:ea typeface="+mn-ea"/>
                          <a:cs typeface="+mn-cs"/>
                        </a:rPr>
                        <a:t>7.0 on the Richter Magnitude scale. </a:t>
                      </a:r>
                      <a:endParaRPr lang="en-GB" sz="200" b="1" dirty="0" smtClean="0"/>
                    </a:p>
                  </a:txBody>
                  <a:tcPr/>
                </a:tc>
                <a:extLst>
                  <a:ext uri="{0D108BD9-81ED-4DB2-BD59-A6C34878D82A}">
                    <a16:rowId xmlns:a16="http://schemas.microsoft.com/office/drawing/2014/main" val="3892464324"/>
                  </a:ext>
                </a:extLst>
              </a:tr>
              <a:tr h="144786">
                <a:tc gridSpan="3">
                  <a:txBody>
                    <a:bodyPr/>
                    <a:lstStyle/>
                    <a:p>
                      <a:pPr algn="ctr"/>
                      <a:r>
                        <a:rPr lang="en-GB" sz="700" b="1" dirty="0"/>
                        <a:t>Primary Effects</a:t>
                      </a:r>
                    </a:p>
                  </a:txBody>
                  <a:tcPr>
                    <a:solidFill>
                      <a:schemeClr val="accent2">
                        <a:lumMod val="60000"/>
                        <a:lumOff val="40000"/>
                      </a:schemeClr>
                    </a:solidFill>
                  </a:tcPr>
                </a:tc>
                <a:tc hMerge="1">
                  <a:txBody>
                    <a:bodyPr/>
                    <a:lstStyle/>
                    <a:p>
                      <a:endParaRPr lang="en-GB"/>
                    </a:p>
                  </a:txBody>
                  <a:tcPr/>
                </a:tc>
                <a:tc hMerge="1">
                  <a:txBody>
                    <a:bodyPr/>
                    <a:lstStyle/>
                    <a:p>
                      <a:pPr algn="ctr"/>
                      <a:endParaRPr lang="en-GB" sz="900" b="1" dirty="0"/>
                    </a:p>
                  </a:txBody>
                  <a:tcPr>
                    <a:solidFill>
                      <a:schemeClr val="accent2">
                        <a:lumMod val="60000"/>
                        <a:lumOff val="40000"/>
                      </a:schemeClr>
                    </a:solidFill>
                  </a:tcPr>
                </a:tc>
                <a:extLst>
                  <a:ext uri="{0D108BD9-81ED-4DB2-BD59-A6C34878D82A}">
                    <a16:rowId xmlns:a16="http://schemas.microsoft.com/office/drawing/2014/main" val="535031036"/>
                  </a:ext>
                </a:extLst>
              </a:tr>
              <a:tr h="518159">
                <a:tc gridSpan="2">
                  <a:txBody>
                    <a:bodyPr/>
                    <a:lstStyle/>
                    <a:p>
                      <a:pPr algn="l"/>
                      <a:r>
                        <a:rPr lang="en-GB" sz="700" b="0" i="0" kern="1200" dirty="0" smtClean="0">
                          <a:solidFill>
                            <a:schemeClr val="dk1"/>
                          </a:solidFill>
                          <a:effectLst/>
                          <a:latin typeface="+mn-lt"/>
                          <a:ea typeface="+mn-ea"/>
                          <a:cs typeface="+mn-cs"/>
                        </a:rPr>
                        <a:t>6434 people dead and 40,000 injured. Gas mains ruptured, water pipes fractured, sections of elevated road collapsed and railway lines buckled.</a:t>
                      </a:r>
                      <a:endParaRPr lang="en-GB" sz="100" b="0" dirty="0"/>
                    </a:p>
                  </a:txBody>
                  <a:tcPr>
                    <a:solidFill>
                      <a:schemeClr val="accent2">
                        <a:lumMod val="20000"/>
                        <a:lumOff val="80000"/>
                      </a:schemeClr>
                    </a:solidFill>
                  </a:tcPr>
                </a:tc>
                <a:tc hMerge="1">
                  <a:txBody>
                    <a:bodyPr/>
                    <a:lstStyle/>
                    <a:p>
                      <a:endParaRPr lang="en-GB"/>
                    </a:p>
                  </a:txBody>
                  <a:tcPr/>
                </a:tc>
                <a:tc>
                  <a:txBody>
                    <a:bodyPr/>
                    <a:lstStyle/>
                    <a:p>
                      <a:pPr marL="0" indent="0" algn="l">
                        <a:buFont typeface="Arial" panose="020B0604020202020204" pitchFamily="34" charset="0"/>
                        <a:buNone/>
                      </a:pPr>
                      <a:r>
                        <a:rPr lang="en-GB" sz="700" b="0" i="0" kern="1200" dirty="0" smtClean="0">
                          <a:solidFill>
                            <a:schemeClr val="dk1"/>
                          </a:solidFill>
                          <a:effectLst/>
                          <a:latin typeface="+mn-lt"/>
                          <a:ea typeface="+mn-ea"/>
                          <a:cs typeface="+mn-cs"/>
                        </a:rPr>
                        <a:t>230,000 people were killed. 180,000 homes destroyed by the ground shaking</a:t>
                      </a:r>
                      <a:endParaRPr lang="en-GB" sz="700" b="0" dirty="0" smtClean="0"/>
                    </a:p>
                  </a:txBody>
                  <a:tcPr>
                    <a:solidFill>
                      <a:schemeClr val="accent2">
                        <a:lumMod val="20000"/>
                        <a:lumOff val="80000"/>
                      </a:schemeClr>
                    </a:solidFill>
                  </a:tcPr>
                </a:tc>
                <a:extLst>
                  <a:ext uri="{0D108BD9-81ED-4DB2-BD59-A6C34878D82A}">
                    <a16:rowId xmlns:a16="http://schemas.microsoft.com/office/drawing/2014/main" val="677010289"/>
                  </a:ext>
                </a:extLst>
              </a:tr>
              <a:tr h="144786">
                <a:tc gridSpan="3">
                  <a:txBody>
                    <a:bodyPr/>
                    <a:lstStyle/>
                    <a:p>
                      <a:pPr algn="ctr"/>
                      <a:r>
                        <a:rPr lang="en-GB" sz="700" b="1" dirty="0"/>
                        <a:t>Secondary Effects</a:t>
                      </a:r>
                    </a:p>
                  </a:txBody>
                  <a:tcPr>
                    <a:solidFill>
                      <a:schemeClr val="accent2">
                        <a:lumMod val="60000"/>
                        <a:lumOff val="40000"/>
                      </a:schemeClr>
                    </a:solidFill>
                  </a:tcPr>
                </a:tc>
                <a:tc hMerge="1">
                  <a:txBody>
                    <a:bodyPr/>
                    <a:lstStyle/>
                    <a:p>
                      <a:endParaRPr lang="en-GB"/>
                    </a:p>
                  </a:txBody>
                  <a:tcPr/>
                </a:tc>
                <a:tc hMerge="1">
                  <a:txBody>
                    <a:bodyPr/>
                    <a:lstStyle/>
                    <a:p>
                      <a:pPr algn="ctr"/>
                      <a:endParaRPr lang="en-GB" sz="900" b="1" dirty="0"/>
                    </a:p>
                  </a:txBody>
                  <a:tcPr>
                    <a:solidFill>
                      <a:schemeClr val="accent2">
                        <a:lumMod val="60000"/>
                        <a:lumOff val="40000"/>
                      </a:schemeClr>
                    </a:solidFill>
                  </a:tcPr>
                </a:tc>
                <a:extLst>
                  <a:ext uri="{0D108BD9-81ED-4DB2-BD59-A6C34878D82A}">
                    <a16:rowId xmlns:a16="http://schemas.microsoft.com/office/drawing/2014/main" val="944550515"/>
                  </a:ext>
                </a:extLst>
              </a:tr>
              <a:tr h="716279">
                <a:tc>
                  <a:txBody>
                    <a:bodyPr/>
                    <a:lstStyle/>
                    <a:p>
                      <a:pPr marL="0" indent="0" algn="l">
                        <a:buFont typeface="Arial" panose="020B0604020202020204" pitchFamily="34" charset="0"/>
                        <a:buNone/>
                      </a:pPr>
                      <a:r>
                        <a:rPr lang="en-GB" sz="700" b="0" i="0" kern="1200" dirty="0" smtClean="0">
                          <a:solidFill>
                            <a:schemeClr val="dk1"/>
                          </a:solidFill>
                          <a:effectLst/>
                          <a:latin typeface="+mn-lt"/>
                          <a:ea typeface="+mn-ea"/>
                          <a:cs typeface="+mn-cs"/>
                        </a:rPr>
                        <a:t>300,000 homeless.2 million people left without electricity and 1 million people had to cope without water for 10days. Fires engulfed the city, devouring the wooden structures, damage to roads restricted access and the fires burned out of control. The economy suffered as there was $220 billion in damage. Companies like Panasonic had to close temporarily.</a:t>
                      </a:r>
                      <a:endParaRPr lang="en-GB" sz="100" b="0" dirty="0"/>
                    </a:p>
                  </a:txBody>
                  <a:tcPr/>
                </a:tc>
                <a:tc gridSpan="2">
                  <a:txBody>
                    <a:bodyPr/>
                    <a:lstStyle/>
                    <a:p>
                      <a:pPr marL="0" indent="0" algn="l">
                        <a:buFont typeface="Arial" panose="020B0604020202020204" pitchFamily="34" charset="0"/>
                        <a:buNone/>
                      </a:pPr>
                      <a:r>
                        <a:rPr lang="en-GB" sz="700" b="0" i="0" kern="1200" dirty="0" smtClean="0">
                          <a:solidFill>
                            <a:schemeClr val="dk1"/>
                          </a:solidFill>
                          <a:effectLst/>
                          <a:latin typeface="+mn-lt"/>
                          <a:ea typeface="+mn-ea"/>
                          <a:cs typeface="+mn-cs"/>
                        </a:rPr>
                        <a:t>2 million people were affected and 1.5 million were homeless. The homeless were accommodated in over 1100 squalid camps with limited services such as water and sanitation. People lived in these camps for over a year. Cholera claimed the lives of several hundred people mainly children. Storms and flooding caused further hardship in the camps. 19 million chic metres of rubble and debris created- a huge job to clear up. 5000 schools damaged or destroyed. Service such as electricity, water , sanitation and communications were badly disrupted or destroyed. Total damage bill was $11.5billion.</a:t>
                      </a:r>
                      <a:endParaRPr lang="en-GB" sz="700" b="0" baseline="0" dirty="0">
                        <a:solidFill>
                          <a:schemeClr val="tx1"/>
                        </a:solidFill>
                      </a:endParaRPr>
                    </a:p>
                  </a:txBody>
                  <a:tcPr/>
                </a:tc>
                <a:tc hMerge="1">
                  <a:txBody>
                    <a:bodyPr/>
                    <a:lstStyle/>
                    <a:p>
                      <a:pPr marL="0" indent="0" algn="l">
                        <a:buFont typeface="Arial" panose="020B0604020202020204" pitchFamily="34" charset="0"/>
                        <a:buNone/>
                      </a:pPr>
                      <a:endParaRPr lang="en-GB" sz="700" b="0" baseline="0" dirty="0">
                        <a:solidFill>
                          <a:schemeClr val="tx1"/>
                        </a:solidFill>
                      </a:endParaRPr>
                    </a:p>
                  </a:txBody>
                  <a:tcPr/>
                </a:tc>
                <a:extLst>
                  <a:ext uri="{0D108BD9-81ED-4DB2-BD59-A6C34878D82A}">
                    <a16:rowId xmlns:a16="http://schemas.microsoft.com/office/drawing/2014/main" val="85805621"/>
                  </a:ext>
                </a:extLst>
              </a:tr>
              <a:tr h="152399">
                <a:tc gridSpan="3">
                  <a:txBody>
                    <a:bodyPr/>
                    <a:lstStyle/>
                    <a:p>
                      <a:pPr marL="0" indent="0" algn="ctr">
                        <a:buFont typeface="Arial" panose="020B0604020202020204" pitchFamily="34" charset="0"/>
                        <a:buNone/>
                      </a:pPr>
                      <a:r>
                        <a:rPr lang="en-GB" sz="700" b="1" dirty="0"/>
                        <a:t>Immediate Responses</a:t>
                      </a:r>
                    </a:p>
                  </a:txBody>
                  <a:tcPr>
                    <a:solidFill>
                      <a:schemeClr val="accent2">
                        <a:lumMod val="60000"/>
                        <a:lumOff val="40000"/>
                      </a:schemeClr>
                    </a:solidFill>
                  </a:tcPr>
                </a:tc>
                <a:tc hMerge="1">
                  <a:txBody>
                    <a:bodyPr/>
                    <a:lstStyle/>
                    <a:p>
                      <a:endParaRPr lang="en-GB"/>
                    </a:p>
                  </a:txBody>
                  <a:tcPr/>
                </a:tc>
                <a:tc hMerge="1">
                  <a:txBody>
                    <a:bodyPr/>
                    <a:lstStyle/>
                    <a:p>
                      <a:pPr marL="0" indent="0" algn="ctr">
                        <a:buFont typeface="Arial" panose="020B0604020202020204" pitchFamily="34" charset="0"/>
                        <a:buNone/>
                      </a:pPr>
                      <a:endParaRPr lang="en-GB" sz="900" b="1" dirty="0"/>
                    </a:p>
                  </a:txBody>
                  <a:tcPr>
                    <a:solidFill>
                      <a:schemeClr val="accent2">
                        <a:lumMod val="60000"/>
                        <a:lumOff val="40000"/>
                      </a:schemeClr>
                    </a:solidFill>
                  </a:tcPr>
                </a:tc>
                <a:extLst>
                  <a:ext uri="{0D108BD9-81ED-4DB2-BD59-A6C34878D82A}">
                    <a16:rowId xmlns:a16="http://schemas.microsoft.com/office/drawing/2014/main" val="3051048946"/>
                  </a:ext>
                </a:extLst>
              </a:tr>
              <a:tr h="640080">
                <a:tc gridSpan="2">
                  <a:txBody>
                    <a:bodyPr/>
                    <a:lstStyle/>
                    <a:p>
                      <a:pPr lvl="0"/>
                      <a:r>
                        <a:rPr lang="en-GB" sz="700" kern="1200" dirty="0" smtClean="0">
                          <a:solidFill>
                            <a:schemeClr val="dk1"/>
                          </a:solidFill>
                          <a:effectLst/>
                          <a:latin typeface="+mn-lt"/>
                          <a:ea typeface="+mn-ea"/>
                          <a:cs typeface="+mn-cs"/>
                        </a:rPr>
                        <a:t>Telephones and other communication services were put out of action making communication slow and difficult. </a:t>
                      </a:r>
                    </a:p>
                    <a:p>
                      <a:r>
                        <a:rPr lang="en-GB" sz="700" kern="1200" dirty="0" smtClean="0">
                          <a:solidFill>
                            <a:schemeClr val="dk1"/>
                          </a:solidFill>
                          <a:effectLst/>
                          <a:latin typeface="+mn-lt"/>
                          <a:ea typeface="+mn-ea"/>
                          <a:cs typeface="+mn-cs"/>
                        </a:rPr>
                        <a:t>Many people had to sleep in cars or tents in cold winter conditions. </a:t>
                      </a:r>
                      <a:endParaRPr lang="en-GB" sz="200" b="0" dirty="0"/>
                    </a:p>
                  </a:txBody>
                  <a:tcPr/>
                </a:tc>
                <a:tc hMerge="1">
                  <a:txBody>
                    <a:bodyPr/>
                    <a:lstStyle/>
                    <a:p>
                      <a:endParaRPr lang="en-GB"/>
                    </a:p>
                  </a:txBody>
                  <a:tcPr/>
                </a:tc>
                <a:tc>
                  <a:txBody>
                    <a:bodyPr/>
                    <a:lstStyle/>
                    <a:p>
                      <a:pPr lvl="0"/>
                      <a:r>
                        <a:rPr lang="en-GB" sz="700" kern="1200" dirty="0" smtClean="0">
                          <a:solidFill>
                            <a:schemeClr val="dk1"/>
                          </a:solidFill>
                          <a:effectLst/>
                          <a:latin typeface="+mn-lt"/>
                          <a:ea typeface="+mn-ea"/>
                          <a:cs typeface="+mn-cs"/>
                        </a:rPr>
                        <a:t>Communication systems, transport and hospitals had been damaged by the earthquake, which slowed rescue and aid efforts. Delays in aid distribution led to looting and violence. </a:t>
                      </a:r>
                      <a:endParaRPr lang="en-GB" sz="800" b="0" dirty="0"/>
                    </a:p>
                  </a:txBody>
                  <a:tcPr/>
                </a:tc>
                <a:extLst>
                  <a:ext uri="{0D108BD9-81ED-4DB2-BD59-A6C34878D82A}">
                    <a16:rowId xmlns:a16="http://schemas.microsoft.com/office/drawing/2014/main" val="47784397"/>
                  </a:ext>
                </a:extLst>
              </a:tr>
              <a:tr h="156018">
                <a:tc gridSpan="3">
                  <a:txBody>
                    <a:bodyPr/>
                    <a:lstStyle/>
                    <a:p>
                      <a:pPr marL="0" indent="0" algn="ctr">
                        <a:buFont typeface="Arial" panose="020B0604020202020204" pitchFamily="34" charset="0"/>
                        <a:buNone/>
                      </a:pPr>
                      <a:r>
                        <a:rPr lang="en-GB" sz="700" b="1" dirty="0"/>
                        <a:t>Long term responses</a:t>
                      </a:r>
                    </a:p>
                  </a:txBody>
                  <a:tcPr>
                    <a:solidFill>
                      <a:schemeClr val="tx2">
                        <a:lumMod val="40000"/>
                        <a:lumOff val="60000"/>
                      </a:schemeClr>
                    </a:solidFill>
                  </a:tcPr>
                </a:tc>
                <a:tc hMerge="1">
                  <a:txBody>
                    <a:bodyPr/>
                    <a:lstStyle/>
                    <a:p>
                      <a:endParaRPr lang="en-GB"/>
                    </a:p>
                  </a:txBody>
                  <a:tcPr/>
                </a:tc>
                <a:tc hMerge="1">
                  <a:txBody>
                    <a:bodyPr/>
                    <a:lstStyle/>
                    <a:p>
                      <a:pPr marL="0" indent="0" algn="l">
                        <a:buFont typeface="Arial" panose="020B0604020202020204" pitchFamily="34" charset="0"/>
                        <a:buNone/>
                      </a:pPr>
                      <a:endParaRPr lang="en-GB" sz="900" b="1" dirty="0"/>
                    </a:p>
                  </a:txBody>
                  <a:tcPr/>
                </a:tc>
                <a:extLst>
                  <a:ext uri="{0D108BD9-81ED-4DB2-BD59-A6C34878D82A}">
                    <a16:rowId xmlns:a16="http://schemas.microsoft.com/office/drawing/2014/main" val="2309875000"/>
                  </a:ext>
                </a:extLst>
              </a:tr>
              <a:tr h="769314">
                <a:tc gridSpan="2">
                  <a:txBody>
                    <a:bodyPr/>
                    <a:lstStyle/>
                    <a:p>
                      <a:pPr lvl="0"/>
                      <a:r>
                        <a:rPr lang="en-GB" sz="700" kern="1200" dirty="0" smtClean="0">
                          <a:solidFill>
                            <a:schemeClr val="dk1"/>
                          </a:solidFill>
                          <a:effectLst/>
                          <a:latin typeface="+mn-lt"/>
                          <a:ea typeface="+mn-ea"/>
                          <a:cs typeface="+mn-cs"/>
                        </a:rPr>
                        <a:t>Water, electricity, gas, telephone services were fully working 6-7 months after the earthquake</a:t>
                      </a:r>
                    </a:p>
                    <a:p>
                      <a:r>
                        <a:rPr lang="en-GB" sz="700" kern="1200" dirty="0" smtClean="0">
                          <a:solidFill>
                            <a:schemeClr val="dk1"/>
                          </a:solidFill>
                          <a:effectLst/>
                          <a:latin typeface="+mn-lt"/>
                          <a:ea typeface="+mn-ea"/>
                          <a:cs typeface="+mn-cs"/>
                        </a:rPr>
                        <a:t>By January 1999, 134,000 housing units had been constructed but some people still had to live in temporary accommodation.</a:t>
                      </a:r>
                      <a:endParaRPr lang="en-GB" sz="200" b="0" dirty="0"/>
                    </a:p>
                  </a:txBody>
                  <a:tcPr/>
                </a:tc>
                <a:tc hMerge="1">
                  <a:txBody>
                    <a:bodyPr/>
                    <a:lstStyle/>
                    <a:p>
                      <a:endParaRPr lang="en-GB"/>
                    </a:p>
                  </a:txBody>
                  <a:tcPr/>
                </a:tc>
                <a:tc>
                  <a:txBody>
                    <a:bodyPr/>
                    <a:lstStyle/>
                    <a:p>
                      <a:pPr lvl="0"/>
                      <a:r>
                        <a:rPr lang="en-GB" sz="800" kern="1200" dirty="0" smtClean="0">
                          <a:solidFill>
                            <a:schemeClr val="dk1"/>
                          </a:solidFill>
                          <a:effectLst/>
                          <a:latin typeface="+mn-lt"/>
                          <a:ea typeface="+mn-ea"/>
                          <a:cs typeface="+mn-cs"/>
                        </a:rPr>
                        <a:t>6 months after the quake, 98% of the rubble remained un cleared, some still blocking vital access roads.  </a:t>
                      </a:r>
                    </a:p>
                    <a:p>
                      <a:r>
                        <a:rPr lang="en-GB" sz="800" kern="1200" dirty="0" smtClean="0">
                          <a:solidFill>
                            <a:schemeClr val="dk1"/>
                          </a:solidFill>
                          <a:effectLst/>
                          <a:latin typeface="+mn-lt"/>
                          <a:ea typeface="+mn-ea"/>
                          <a:cs typeface="+mn-cs"/>
                        </a:rPr>
                        <a:t>1.6 million people still in camps with no electricity, running water, or sewage disposal</a:t>
                      </a:r>
                      <a:endParaRPr lang="en-GB" sz="100" b="0" dirty="0" smtClean="0"/>
                    </a:p>
                    <a:p>
                      <a:pPr marL="0" indent="0" algn="l">
                        <a:buFont typeface="Arial" panose="020B0604020202020204" pitchFamily="34" charset="0"/>
                        <a:buNone/>
                      </a:pPr>
                      <a:endParaRPr lang="en-GB" sz="100" b="0" dirty="0" smtClean="0"/>
                    </a:p>
                    <a:p>
                      <a:pPr marL="0" indent="0" algn="l">
                        <a:buFont typeface="Arial" panose="020B0604020202020204" pitchFamily="34" charset="0"/>
                        <a:buNone/>
                      </a:pPr>
                      <a:endParaRPr lang="en-GB" sz="100" b="0" dirty="0"/>
                    </a:p>
                  </a:txBody>
                  <a:tcPr/>
                </a:tc>
                <a:extLst>
                  <a:ext uri="{0D108BD9-81ED-4DB2-BD59-A6C34878D82A}">
                    <a16:rowId xmlns:a16="http://schemas.microsoft.com/office/drawing/2014/main" val="3297873769"/>
                  </a:ext>
                </a:extLst>
              </a:tr>
            </a:tbl>
          </a:graphicData>
        </a:graphic>
      </p:graphicFrame>
      <p:sp>
        <p:nvSpPr>
          <p:cNvPr id="16" name="Rectangle 15">
            <a:extLst>
              <a:ext uri="{FF2B5EF4-FFF2-40B4-BE49-F238E27FC236}">
                <a16:creationId xmlns:a16="http://schemas.microsoft.com/office/drawing/2014/main" id="{05C47796-5F5B-436F-B0C8-032FBAF8B68B}"/>
              </a:ext>
            </a:extLst>
          </p:cNvPr>
          <p:cNvSpPr/>
          <p:nvPr/>
        </p:nvSpPr>
        <p:spPr>
          <a:xfrm>
            <a:off x="4266400" y="2994557"/>
            <a:ext cx="3391300" cy="239852"/>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LICs suffer more than HICs from natural disasters because they are not as prepared and struggle to react effectively</a:t>
            </a:r>
            <a:endParaRPr lang="en-GB" b="1" dirty="0">
              <a:solidFill>
                <a:schemeClr val="tx1"/>
              </a:solidFill>
            </a:endParaRPr>
          </a:p>
        </p:txBody>
      </p:sp>
    </p:spTree>
    <p:extLst>
      <p:ext uri="{BB962C8B-B14F-4D97-AF65-F5344CB8AC3E}">
        <p14:creationId xmlns:p14="http://schemas.microsoft.com/office/powerpoint/2010/main" val="23713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154689" y="3273"/>
          <a:ext cx="3175468" cy="4156065"/>
        </p:xfrm>
        <a:graphic>
          <a:graphicData uri="http://schemas.openxmlformats.org/drawingml/2006/table">
            <a:tbl>
              <a:tblPr firstRow="1" bandRow="1">
                <a:tableStyleId>{21E4AEA4-8DFA-4A89-87EB-49C32662AFE0}</a:tableStyleId>
              </a:tblPr>
              <a:tblGrid>
                <a:gridCol w="3175468">
                  <a:extLst>
                    <a:ext uri="{9D8B030D-6E8A-4147-A177-3AD203B41FA5}">
                      <a16:colId xmlns:a16="http://schemas.microsoft.com/office/drawing/2014/main" val="204375177"/>
                    </a:ext>
                  </a:extLst>
                </a:gridCol>
              </a:tblGrid>
              <a:tr h="460796">
                <a:tc>
                  <a:txBody>
                    <a:bodyPr/>
                    <a:lstStyle/>
                    <a:p>
                      <a:pPr algn="ctr"/>
                      <a:r>
                        <a:rPr lang="en-GB" sz="900" dirty="0"/>
                        <a:t>Global atmospheric circulation</a:t>
                      </a:r>
                    </a:p>
                  </a:txBody>
                  <a:tcPr/>
                </a:tc>
                <a:extLst>
                  <a:ext uri="{0D108BD9-81ED-4DB2-BD59-A6C34878D82A}">
                    <a16:rowId xmlns:a16="http://schemas.microsoft.com/office/drawing/2014/main" val="2493414973"/>
                  </a:ext>
                </a:extLst>
              </a:tr>
              <a:tr h="921589">
                <a:tc>
                  <a:txBody>
                    <a:bodyPr/>
                    <a:lstStyle/>
                    <a:p>
                      <a:pPr algn="ctr"/>
                      <a:r>
                        <a:rPr lang="en-GB" sz="800" b="1" kern="1200" dirty="0">
                          <a:effectLst/>
                        </a:rPr>
                        <a:t>At the equator, the sun’s rays are most concentrated. This means it is hotter. This one fact causes global atmospheric circulation at different latitudes. </a:t>
                      </a:r>
                      <a:endParaRPr lang="en-GB" sz="800" dirty="0"/>
                    </a:p>
                  </a:txBody>
                  <a:tcPr>
                    <a:solidFill>
                      <a:schemeClr val="accent1">
                        <a:lumMod val="20000"/>
                        <a:lumOff val="80000"/>
                      </a:schemeClr>
                    </a:solidFill>
                  </a:tcPr>
                </a:tc>
                <a:extLst>
                  <a:ext uri="{0D108BD9-81ED-4DB2-BD59-A6C34878D82A}">
                    <a16:rowId xmlns:a16="http://schemas.microsoft.com/office/drawing/2014/main" val="677010289"/>
                  </a:ext>
                </a:extLst>
              </a:tr>
              <a:tr h="2484155">
                <a:tc>
                  <a:txBody>
                    <a:bodyPr/>
                    <a:lstStyle/>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ctr"/>
                      <a:endParaRPr lang="en-GB" sz="800" dirty="0"/>
                    </a:p>
                    <a:p>
                      <a:pPr algn="l"/>
                      <a:r>
                        <a:rPr lang="en-GB" sz="800" dirty="0"/>
                        <a:t>High pressure = dry</a:t>
                      </a:r>
                    </a:p>
                    <a:p>
                      <a:pPr algn="l"/>
                      <a:r>
                        <a:rPr lang="en-GB" sz="800" dirty="0"/>
                        <a:t>Low pressure = wet</a:t>
                      </a:r>
                    </a:p>
                    <a:p>
                      <a:pPr algn="l"/>
                      <a:r>
                        <a:rPr lang="en-GB" sz="800" dirty="0"/>
                        <a:t>As the air heats it rises – causing low pressure. As it cools, it sinks, causing high pressure. Winds move from high pressure to low pressure. They curve because of the </a:t>
                      </a:r>
                      <a:r>
                        <a:rPr lang="en-GB" sz="800" b="1" dirty="0"/>
                        <a:t>Coriolis</a:t>
                      </a:r>
                      <a:r>
                        <a:rPr lang="en-GB" sz="800" dirty="0"/>
                        <a:t> effect (the turning of the Earth)</a:t>
                      </a:r>
                    </a:p>
                  </a:txBody>
                  <a:tcPr>
                    <a:solidFill>
                      <a:schemeClr val="accent2">
                        <a:lumMod val="20000"/>
                        <a:lumOff val="80000"/>
                      </a:schemeClr>
                    </a:solidFill>
                  </a:tcPr>
                </a:tc>
                <a:extLst>
                  <a:ext uri="{0D108BD9-81ED-4DB2-BD59-A6C34878D82A}">
                    <a16:rowId xmlns:a16="http://schemas.microsoft.com/office/drawing/2014/main" val="2955319433"/>
                  </a:ext>
                </a:extLst>
              </a:tr>
            </a:tbl>
          </a:graphicData>
        </a:graphic>
      </p:graphicFrame>
      <p:graphicFrame>
        <p:nvGraphicFramePr>
          <p:cNvPr id="11" name="Table 10"/>
          <p:cNvGraphicFramePr>
            <a:graphicFrameLocks noGrp="1"/>
          </p:cNvGraphicFramePr>
          <p:nvPr>
            <p:extLst/>
          </p:nvPr>
        </p:nvGraphicFramePr>
        <p:xfrm>
          <a:off x="1160520" y="4159337"/>
          <a:ext cx="3122917" cy="2115890"/>
        </p:xfrm>
        <a:graphic>
          <a:graphicData uri="http://schemas.openxmlformats.org/drawingml/2006/table">
            <a:tbl>
              <a:tblPr firstRow="1" bandRow="1">
                <a:tableStyleId>{21E4AEA4-8DFA-4A89-87EB-49C32662AFE0}</a:tableStyleId>
              </a:tblPr>
              <a:tblGrid>
                <a:gridCol w="3122917">
                  <a:extLst>
                    <a:ext uri="{9D8B030D-6E8A-4147-A177-3AD203B41FA5}">
                      <a16:colId xmlns:a16="http://schemas.microsoft.com/office/drawing/2014/main" val="204375177"/>
                    </a:ext>
                  </a:extLst>
                </a:gridCol>
              </a:tblGrid>
              <a:tr h="242277">
                <a:tc>
                  <a:txBody>
                    <a:bodyPr/>
                    <a:lstStyle/>
                    <a:p>
                      <a:pPr algn="ctr"/>
                      <a:r>
                        <a:rPr lang="en-GB" sz="900" dirty="0"/>
                        <a:t>Tropical Storms </a:t>
                      </a:r>
                    </a:p>
                  </a:txBody>
                  <a:tcPr/>
                </a:tc>
                <a:extLst>
                  <a:ext uri="{0D108BD9-81ED-4DB2-BD59-A6C34878D82A}">
                    <a16:rowId xmlns:a16="http://schemas.microsoft.com/office/drawing/2014/main" val="2493414973"/>
                  </a:ext>
                </a:extLst>
              </a:tr>
              <a:tr h="1873613">
                <a:tc>
                  <a:txBody>
                    <a:bodyPr/>
                    <a:lstStyle/>
                    <a:p>
                      <a:pPr algn="l"/>
                      <a:r>
                        <a:rPr lang="en-GB" sz="800" b="0" dirty="0"/>
                        <a:t>Occur in low latitudes between 5 and 30 degrees north and south of equator. Ocean temperature needs to be above 27 degrees C. Happen between summer and autumn</a:t>
                      </a:r>
                    </a:p>
                  </a:txBody>
                  <a:tcPr>
                    <a:solidFill>
                      <a:schemeClr val="accent2">
                        <a:lumMod val="40000"/>
                        <a:lumOff val="60000"/>
                      </a:schemeClr>
                    </a:solidFill>
                  </a:tcPr>
                </a:tc>
                <a:extLst>
                  <a:ext uri="{0D108BD9-81ED-4DB2-BD59-A6C34878D82A}">
                    <a16:rowId xmlns:a16="http://schemas.microsoft.com/office/drawing/2014/main" val="3288508112"/>
                  </a:ext>
                </a:extLst>
              </a:tr>
            </a:tbl>
          </a:graphicData>
        </a:graphic>
      </p:graphicFrame>
      <p:graphicFrame>
        <p:nvGraphicFramePr>
          <p:cNvPr id="39" name="Table 38">
            <a:extLst>
              <a:ext uri="{FF2B5EF4-FFF2-40B4-BE49-F238E27FC236}">
                <a16:creationId xmlns:a16="http://schemas.microsoft.com/office/drawing/2014/main" id="{A1B42846-BC19-4BB9-8892-9EEC3D0868A5}"/>
              </a:ext>
            </a:extLst>
          </p:cNvPr>
          <p:cNvGraphicFramePr>
            <a:graphicFrameLocks noGrp="1"/>
          </p:cNvGraphicFramePr>
          <p:nvPr>
            <p:extLst>
              <p:ext uri="{D42A27DB-BD31-4B8C-83A1-F6EECF244321}">
                <p14:modId xmlns:p14="http://schemas.microsoft.com/office/powerpoint/2010/main" val="758752920"/>
              </p:ext>
            </p:extLst>
          </p:nvPr>
        </p:nvGraphicFramePr>
        <p:xfrm>
          <a:off x="4366091" y="3069994"/>
          <a:ext cx="3272898" cy="2773680"/>
        </p:xfrm>
        <a:graphic>
          <a:graphicData uri="http://schemas.openxmlformats.org/drawingml/2006/table">
            <a:tbl>
              <a:tblPr firstRow="1" bandRow="1">
                <a:tableStyleId>{21E4AEA4-8DFA-4A89-87EB-49C32662AFE0}</a:tableStyleId>
              </a:tblPr>
              <a:tblGrid>
                <a:gridCol w="1619390">
                  <a:extLst>
                    <a:ext uri="{9D8B030D-6E8A-4147-A177-3AD203B41FA5}">
                      <a16:colId xmlns:a16="http://schemas.microsoft.com/office/drawing/2014/main" val="204375177"/>
                    </a:ext>
                  </a:extLst>
                </a:gridCol>
                <a:gridCol w="1653508">
                  <a:extLst>
                    <a:ext uri="{9D8B030D-6E8A-4147-A177-3AD203B41FA5}">
                      <a16:colId xmlns:a16="http://schemas.microsoft.com/office/drawing/2014/main" val="529766719"/>
                    </a:ext>
                  </a:extLst>
                </a:gridCol>
              </a:tblGrid>
              <a:tr h="201672">
                <a:tc gridSpan="2">
                  <a:txBody>
                    <a:bodyPr/>
                    <a:lstStyle/>
                    <a:p>
                      <a:pPr algn="ctr"/>
                      <a:r>
                        <a:rPr lang="en-GB" sz="800" dirty="0" smtClean="0"/>
                        <a:t>Typhoon Haiyan,</a:t>
                      </a:r>
                      <a:r>
                        <a:rPr lang="en-GB" sz="800" baseline="0" dirty="0" smtClean="0"/>
                        <a:t> 2013 – The </a:t>
                      </a:r>
                      <a:r>
                        <a:rPr lang="en-GB" sz="800" baseline="0" dirty="0" err="1" smtClean="0"/>
                        <a:t>Phillippines</a:t>
                      </a:r>
                      <a:endParaRPr lang="en-GB" sz="800" baseline="0" dirty="0" smtClean="0"/>
                    </a:p>
                    <a:p>
                      <a:pPr algn="ctr"/>
                      <a:r>
                        <a:rPr lang="en-GB" sz="800" baseline="0" dirty="0" smtClean="0">
                          <a:solidFill>
                            <a:schemeClr val="tx1"/>
                          </a:solidFill>
                        </a:rPr>
                        <a:t>One of the strongest Category 5 storms ever recorded. Very low air pressure caused a 5m storm surge. Coastal devastation included 90% of </a:t>
                      </a:r>
                      <a:r>
                        <a:rPr lang="en-GB" sz="800" baseline="0" dirty="0" err="1" smtClean="0">
                          <a:solidFill>
                            <a:schemeClr val="tx1"/>
                          </a:solidFill>
                        </a:rPr>
                        <a:t>Tacloban</a:t>
                      </a:r>
                      <a:r>
                        <a:rPr lang="en-GB" sz="800" baseline="0" dirty="0" smtClean="0">
                          <a:solidFill>
                            <a:schemeClr val="tx1"/>
                          </a:solidFill>
                        </a:rPr>
                        <a:t> destroyed by the storm surge.</a:t>
                      </a:r>
                      <a:endParaRPr lang="en-GB" sz="800" dirty="0">
                        <a:solidFill>
                          <a:schemeClr val="tx1"/>
                        </a:solidFill>
                      </a:endParaRPr>
                    </a:p>
                  </a:txBody>
                  <a:tcPr/>
                </a:tc>
                <a:tc hMerge="1">
                  <a:txBody>
                    <a:bodyPr/>
                    <a:lstStyle/>
                    <a:p>
                      <a:pPr algn="ctr"/>
                      <a:endParaRPr lang="en-GB" sz="800" dirty="0"/>
                    </a:p>
                  </a:txBody>
                  <a:tcPr/>
                </a:tc>
                <a:extLst>
                  <a:ext uri="{0D108BD9-81ED-4DB2-BD59-A6C34878D82A}">
                    <a16:rowId xmlns:a16="http://schemas.microsoft.com/office/drawing/2014/main" val="2788476312"/>
                  </a:ext>
                </a:extLst>
              </a:tr>
              <a:tr h="201672">
                <a:tc>
                  <a:txBody>
                    <a:bodyPr/>
                    <a:lstStyle/>
                    <a:p>
                      <a:pPr algn="ctr"/>
                      <a:r>
                        <a:rPr lang="en-GB" sz="800" dirty="0"/>
                        <a:t>Primary Effects</a:t>
                      </a:r>
                    </a:p>
                  </a:txBody>
                  <a:tcPr>
                    <a:solidFill>
                      <a:schemeClr val="accent2">
                        <a:lumMod val="60000"/>
                        <a:lumOff val="40000"/>
                      </a:schemeClr>
                    </a:solidFill>
                  </a:tcPr>
                </a:tc>
                <a:tc>
                  <a:txBody>
                    <a:bodyPr/>
                    <a:lstStyle/>
                    <a:p>
                      <a:pPr algn="ctr"/>
                      <a:r>
                        <a:rPr lang="en-GB" sz="800" dirty="0"/>
                        <a:t>Secondary Effects</a:t>
                      </a:r>
                    </a:p>
                  </a:txBody>
                  <a:tcPr>
                    <a:solidFill>
                      <a:schemeClr val="accent2">
                        <a:lumMod val="60000"/>
                        <a:lumOff val="40000"/>
                      </a:schemeClr>
                    </a:solidFill>
                  </a:tcPr>
                </a:tc>
                <a:extLst>
                  <a:ext uri="{0D108BD9-81ED-4DB2-BD59-A6C34878D82A}">
                    <a16:rowId xmlns:a16="http://schemas.microsoft.com/office/drawing/2014/main" val="1248852909"/>
                  </a:ext>
                </a:extLst>
              </a:tr>
              <a:tr h="432154">
                <a:tc>
                  <a:txBody>
                    <a:bodyPr/>
                    <a:lstStyle/>
                    <a:p>
                      <a:pPr algn="l"/>
                      <a:r>
                        <a:rPr lang="en-GB" sz="800" b="0" kern="1200" dirty="0" smtClean="0">
                          <a:effectLst/>
                        </a:rPr>
                        <a:t>6300 killed</a:t>
                      </a:r>
                    </a:p>
                    <a:p>
                      <a:pPr algn="l"/>
                      <a:r>
                        <a:rPr lang="en-GB" sz="800" b="0" kern="1200" dirty="0" smtClean="0">
                          <a:effectLst/>
                        </a:rPr>
                        <a:t>Over 600,000 displaced people</a:t>
                      </a:r>
                    </a:p>
                    <a:p>
                      <a:pPr algn="l"/>
                      <a:r>
                        <a:rPr lang="en-GB" sz="800" b="0" kern="1200" dirty="0" smtClean="0">
                          <a:effectLst/>
                        </a:rPr>
                        <a:t>40,000 homes destroyed</a:t>
                      </a:r>
                    </a:p>
                    <a:p>
                      <a:pPr algn="l"/>
                      <a:r>
                        <a:rPr lang="en-GB" sz="800" b="0" kern="1200" dirty="0" smtClean="0">
                          <a:effectLst/>
                        </a:rPr>
                        <a:t>Flooding</a:t>
                      </a:r>
                    </a:p>
                    <a:p>
                      <a:pPr algn="l"/>
                      <a:r>
                        <a:rPr lang="en-GB" sz="800" b="0" dirty="0" smtClean="0"/>
                        <a:t>Wind</a:t>
                      </a:r>
                      <a:r>
                        <a:rPr lang="en-GB" sz="800" b="0" baseline="0" dirty="0" smtClean="0"/>
                        <a:t> damage to buildings and crops</a:t>
                      </a:r>
                      <a:endParaRPr lang="en-GB" sz="800" b="0"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dirty="0" smtClean="0"/>
                        <a:t>14 million people affected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dirty="0" smtClean="0"/>
                        <a:t>Flooding </a:t>
                      </a:r>
                      <a:r>
                        <a:rPr lang="en-GB" sz="800" b="0" i="0" dirty="0" err="1" smtClean="0"/>
                        <a:t>vaused</a:t>
                      </a:r>
                      <a:r>
                        <a:rPr lang="en-GB" sz="800" b="0" i="0" dirty="0" smtClean="0"/>
                        <a:t> landslides,</a:t>
                      </a:r>
                      <a:r>
                        <a:rPr lang="en-GB" sz="800" b="0" i="0" baseline="0" dirty="0" smtClean="0"/>
                        <a:t> blocking roads and restricting aid workers and emergency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baseline="0" dirty="0" smtClean="0"/>
                        <a:t>Infrastructure destroyed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baseline="0" dirty="0" smtClean="0"/>
                        <a:t>Looting and violence in </a:t>
                      </a:r>
                      <a:r>
                        <a:rPr lang="en-GB" sz="800" b="0" i="0" baseline="0" dirty="0" err="1" smtClean="0"/>
                        <a:t>Tacloban</a:t>
                      </a:r>
                      <a:endParaRPr lang="en-GB" sz="800" b="0" i="0" dirty="0"/>
                    </a:p>
                  </a:txBody>
                  <a:tcPr>
                    <a:solidFill>
                      <a:schemeClr val="accent2">
                        <a:lumMod val="20000"/>
                        <a:lumOff val="80000"/>
                      </a:schemeClr>
                    </a:solidFill>
                  </a:tcPr>
                </a:tc>
                <a:extLst>
                  <a:ext uri="{0D108BD9-81ED-4DB2-BD59-A6C34878D82A}">
                    <a16:rowId xmlns:a16="http://schemas.microsoft.com/office/drawing/2014/main" val="677010289"/>
                  </a:ext>
                </a:extLst>
              </a:tr>
              <a:tr h="201672">
                <a:tc>
                  <a:txBody>
                    <a:bodyPr/>
                    <a:lstStyle/>
                    <a:p>
                      <a:pPr algn="ctr"/>
                      <a:r>
                        <a:rPr lang="en-GB" sz="800" b="1" dirty="0">
                          <a:solidFill>
                            <a:schemeClr val="bg1"/>
                          </a:solidFill>
                        </a:rPr>
                        <a:t>Immediate Responses</a:t>
                      </a:r>
                    </a:p>
                  </a:txBody>
                  <a:tcPr>
                    <a:solidFill>
                      <a:schemeClr val="accent2"/>
                    </a:solidFill>
                  </a:tcPr>
                </a:tc>
                <a:tc>
                  <a:txBody>
                    <a:bodyPr/>
                    <a:lstStyle/>
                    <a:p>
                      <a:pPr algn="ctr"/>
                      <a:r>
                        <a:rPr lang="en-GB" sz="800" b="1" i="0" dirty="0">
                          <a:solidFill>
                            <a:schemeClr val="bg1"/>
                          </a:solidFill>
                        </a:rPr>
                        <a:t>Long-term Responses</a:t>
                      </a:r>
                    </a:p>
                  </a:txBody>
                  <a:tcPr>
                    <a:solidFill>
                      <a:schemeClr val="accent2"/>
                    </a:solidFill>
                  </a:tcPr>
                </a:tc>
                <a:extLst>
                  <a:ext uri="{0D108BD9-81ED-4DB2-BD59-A6C34878D82A}">
                    <a16:rowId xmlns:a16="http://schemas.microsoft.com/office/drawing/2014/main" val="1126536656"/>
                  </a:ext>
                </a:extLst>
              </a:tr>
              <a:tr h="514612">
                <a:tc>
                  <a:txBody>
                    <a:bodyPr/>
                    <a:lstStyle/>
                    <a:p>
                      <a:pPr algn="l"/>
                      <a:r>
                        <a:rPr lang="en-GB" sz="800" b="0" dirty="0" smtClean="0"/>
                        <a:t>Rapid overseas aid</a:t>
                      </a:r>
                    </a:p>
                    <a:p>
                      <a:pPr algn="l"/>
                      <a:r>
                        <a:rPr lang="en-GB" sz="800" b="0" dirty="0" smtClean="0"/>
                        <a:t>US Helicopters assisted search and rescue with helicopters</a:t>
                      </a:r>
                    </a:p>
                    <a:p>
                      <a:pPr algn="l"/>
                      <a:r>
                        <a:rPr lang="en-GB" sz="800" b="0" dirty="0" smtClean="0"/>
                        <a:t>Field hospitals helped injured</a:t>
                      </a:r>
                    </a:p>
                    <a:p>
                      <a:pPr algn="l"/>
                      <a:r>
                        <a:rPr lang="en-GB" sz="800" b="0" dirty="0" smtClean="0"/>
                        <a:t>Over 1200 evacuation centres</a:t>
                      </a:r>
                      <a:endParaRPr lang="en-GB" sz="800" b="0" dirty="0"/>
                    </a:p>
                  </a:txBody>
                  <a:tcPr>
                    <a:solidFill>
                      <a:schemeClr val="accent2">
                        <a:lumMod val="20000"/>
                        <a:lumOff val="80000"/>
                      </a:schemeClr>
                    </a:solidFill>
                  </a:tcPr>
                </a:tc>
                <a:tc>
                  <a:txBody>
                    <a:bodyPr/>
                    <a:lstStyle/>
                    <a:p>
                      <a:pPr algn="l"/>
                      <a:r>
                        <a:rPr lang="en-GB" sz="800" b="0" i="0" kern="1200" dirty="0" smtClean="0">
                          <a:solidFill>
                            <a:schemeClr val="dk1"/>
                          </a:solidFill>
                          <a:effectLst/>
                          <a:latin typeface="+mn-lt"/>
                          <a:ea typeface="+mn-ea"/>
                          <a:cs typeface="+mn-cs"/>
                        </a:rPr>
                        <a:t>UN and international financial aid, supplied and medical support</a:t>
                      </a:r>
                    </a:p>
                    <a:p>
                      <a:pPr algn="l"/>
                      <a:r>
                        <a:rPr lang="en-GB" sz="800" b="0" i="0" kern="1200" dirty="0" smtClean="0">
                          <a:solidFill>
                            <a:schemeClr val="dk1"/>
                          </a:solidFill>
                          <a:effectLst/>
                          <a:latin typeface="+mn-lt"/>
                          <a:ea typeface="+mn-ea"/>
                          <a:cs typeface="+mn-cs"/>
                        </a:rPr>
                        <a:t>Rebuilding of infrastructure</a:t>
                      </a:r>
                    </a:p>
                    <a:p>
                      <a:pPr algn="l"/>
                      <a:r>
                        <a:rPr lang="en-GB" sz="800" b="0" i="0" kern="1200" dirty="0" smtClean="0">
                          <a:solidFill>
                            <a:schemeClr val="dk1"/>
                          </a:solidFill>
                          <a:effectLst/>
                          <a:latin typeface="+mn-lt"/>
                          <a:ea typeface="+mn-ea"/>
                          <a:cs typeface="+mn-cs"/>
                        </a:rPr>
                        <a:t>Rice farming and fishing quickly re-established</a:t>
                      </a:r>
                    </a:p>
                    <a:p>
                      <a:pPr algn="l"/>
                      <a:r>
                        <a:rPr lang="en-GB" sz="800" b="0" i="0" kern="1200" dirty="0" smtClean="0">
                          <a:solidFill>
                            <a:schemeClr val="dk1"/>
                          </a:solidFill>
                          <a:effectLst/>
                          <a:latin typeface="+mn-lt"/>
                          <a:ea typeface="+mn-ea"/>
                          <a:cs typeface="+mn-cs"/>
                        </a:rPr>
                        <a:t>Homes rebuilt</a:t>
                      </a:r>
                      <a:r>
                        <a:rPr lang="en-GB" sz="800" b="0" i="0" kern="1200" baseline="0" dirty="0" smtClean="0">
                          <a:solidFill>
                            <a:schemeClr val="dk1"/>
                          </a:solidFill>
                          <a:effectLst/>
                          <a:latin typeface="+mn-lt"/>
                          <a:ea typeface="+mn-ea"/>
                          <a:cs typeface="+mn-cs"/>
                        </a:rPr>
                        <a:t> in safer areas</a:t>
                      </a:r>
                    </a:p>
                    <a:p>
                      <a:pPr algn="l"/>
                      <a:r>
                        <a:rPr lang="en-GB" sz="800" b="0" i="0" kern="1200" baseline="0" dirty="0" smtClean="0">
                          <a:solidFill>
                            <a:schemeClr val="dk1"/>
                          </a:solidFill>
                          <a:effectLst/>
                          <a:latin typeface="+mn-lt"/>
                          <a:ea typeface="+mn-ea"/>
                          <a:cs typeface="+mn-cs"/>
                        </a:rPr>
                        <a:t>More Cyclone shelters built</a:t>
                      </a:r>
                      <a:endParaRPr lang="en-GB" sz="100" b="0" i="0" dirty="0">
                        <a:solidFill>
                          <a:srgbClr val="0070C0"/>
                        </a:solidFill>
                      </a:endParaRPr>
                    </a:p>
                  </a:txBody>
                  <a:tcPr>
                    <a:solidFill>
                      <a:schemeClr val="accent2">
                        <a:lumMod val="20000"/>
                        <a:lumOff val="80000"/>
                      </a:schemeClr>
                    </a:solidFill>
                  </a:tcPr>
                </a:tc>
                <a:extLst>
                  <a:ext uri="{0D108BD9-81ED-4DB2-BD59-A6C34878D82A}">
                    <a16:rowId xmlns:a16="http://schemas.microsoft.com/office/drawing/2014/main" val="3294365609"/>
                  </a:ext>
                </a:extLst>
              </a:tr>
            </a:tbl>
          </a:graphicData>
        </a:graphic>
      </p:graphicFrame>
      <p:graphicFrame>
        <p:nvGraphicFramePr>
          <p:cNvPr id="12" name="Table 11">
            <a:extLst>
              <a:ext uri="{FF2B5EF4-FFF2-40B4-BE49-F238E27FC236}">
                <a16:creationId xmlns:a16="http://schemas.microsoft.com/office/drawing/2014/main" id="{570325A4-84AB-46E6-8C31-825F6FE8816B}"/>
              </a:ext>
            </a:extLst>
          </p:cNvPr>
          <p:cNvGraphicFramePr>
            <a:graphicFrameLocks noGrp="1"/>
          </p:cNvGraphicFramePr>
          <p:nvPr>
            <p:extLst>
              <p:ext uri="{D42A27DB-BD31-4B8C-83A1-F6EECF244321}">
                <p14:modId xmlns:p14="http://schemas.microsoft.com/office/powerpoint/2010/main" val="2610016346"/>
              </p:ext>
            </p:extLst>
          </p:nvPr>
        </p:nvGraphicFramePr>
        <p:xfrm>
          <a:off x="4348344" y="1"/>
          <a:ext cx="3334354" cy="3076576"/>
        </p:xfrm>
        <a:graphic>
          <a:graphicData uri="http://schemas.openxmlformats.org/drawingml/2006/table">
            <a:tbl>
              <a:tblPr firstRow="1" bandRow="1">
                <a:tableStyleId>{21E4AEA4-8DFA-4A89-87EB-49C32662AFE0}</a:tableStyleId>
              </a:tblPr>
              <a:tblGrid>
                <a:gridCol w="3334354">
                  <a:extLst>
                    <a:ext uri="{9D8B030D-6E8A-4147-A177-3AD203B41FA5}">
                      <a16:colId xmlns:a16="http://schemas.microsoft.com/office/drawing/2014/main" val="1146839133"/>
                    </a:ext>
                  </a:extLst>
                </a:gridCol>
              </a:tblGrid>
              <a:tr h="214857">
                <a:tc>
                  <a:txBody>
                    <a:bodyPr/>
                    <a:lstStyle/>
                    <a:p>
                      <a:pPr algn="ctr"/>
                      <a:r>
                        <a:rPr lang="en-GB" sz="900" dirty="0"/>
                        <a:t>Sequence of a Tropical Storm</a:t>
                      </a:r>
                    </a:p>
                  </a:txBody>
                  <a:tcPr/>
                </a:tc>
                <a:extLst>
                  <a:ext uri="{0D108BD9-81ED-4DB2-BD59-A6C34878D82A}">
                    <a16:rowId xmlns:a16="http://schemas.microsoft.com/office/drawing/2014/main" val="123979717"/>
                  </a:ext>
                </a:extLst>
              </a:tr>
              <a:tr h="1002666">
                <a:tc>
                  <a:txBody>
                    <a:bodyPr/>
                    <a:lstStyle/>
                    <a:p>
                      <a:pPr marL="228600" indent="-228600" algn="l">
                        <a:buAutoNum type="arabicPeriod"/>
                      </a:pPr>
                      <a:r>
                        <a:rPr lang="en-GB" sz="800" b="1" dirty="0"/>
                        <a:t>Air is heated above warm tropical oceans</a:t>
                      </a:r>
                    </a:p>
                    <a:p>
                      <a:pPr marL="228600" indent="-228600" algn="l">
                        <a:buAutoNum type="arabicPeriod"/>
                      </a:pPr>
                      <a:r>
                        <a:rPr lang="en-GB" sz="800" b="1" dirty="0"/>
                        <a:t>Air rises under low pressure conditions</a:t>
                      </a:r>
                    </a:p>
                    <a:p>
                      <a:pPr marL="228600" indent="-228600" algn="l">
                        <a:buAutoNum type="arabicPeriod"/>
                      </a:pPr>
                      <a:r>
                        <a:rPr lang="en-GB" sz="800" b="1" dirty="0"/>
                        <a:t>Strong winds form as rising air draws in more air and moisture causing torrential rain</a:t>
                      </a:r>
                    </a:p>
                    <a:p>
                      <a:pPr marL="228600" indent="-228600" algn="l">
                        <a:buAutoNum type="arabicPeriod"/>
                      </a:pPr>
                      <a:r>
                        <a:rPr lang="en-GB" sz="800" b="1" dirty="0"/>
                        <a:t>Air spins due to Coriolis effect around a calm eye of the storm</a:t>
                      </a:r>
                    </a:p>
                    <a:p>
                      <a:pPr marL="228600" indent="-228600" algn="l">
                        <a:buAutoNum type="arabicPeriod"/>
                      </a:pPr>
                      <a:r>
                        <a:rPr lang="en-GB" sz="800" b="1" dirty="0"/>
                        <a:t>Cold air sinks in the eye so it is clear and dry</a:t>
                      </a:r>
                    </a:p>
                    <a:p>
                      <a:pPr marL="228600" indent="-228600" algn="l">
                        <a:buAutoNum type="arabicPeriod"/>
                      </a:pPr>
                      <a:r>
                        <a:rPr lang="en-GB" sz="800" b="1" dirty="0"/>
                        <a:t>Heat is given off as it cools powering the storm</a:t>
                      </a:r>
                    </a:p>
                    <a:p>
                      <a:pPr marL="228600" indent="-228600" algn="l">
                        <a:buAutoNum type="arabicPeriod"/>
                      </a:pPr>
                      <a:r>
                        <a:rPr lang="en-GB" sz="800" b="1" dirty="0"/>
                        <a:t>On meeting land, it loses source of heat and moisture so loses power. </a:t>
                      </a:r>
                    </a:p>
                  </a:txBody>
                  <a:tcPr>
                    <a:solidFill>
                      <a:schemeClr val="accent1">
                        <a:lumMod val="20000"/>
                        <a:lumOff val="80000"/>
                      </a:schemeClr>
                    </a:solidFill>
                  </a:tcPr>
                </a:tc>
                <a:extLst>
                  <a:ext uri="{0D108BD9-81ED-4DB2-BD59-A6C34878D82A}">
                    <a16:rowId xmlns:a16="http://schemas.microsoft.com/office/drawing/2014/main" val="47313645"/>
                  </a:ext>
                </a:extLst>
              </a:tr>
              <a:tr h="1781176">
                <a:tc>
                  <a:txBody>
                    <a:bodyPr/>
                    <a:lstStyle/>
                    <a:p>
                      <a:pPr algn="ctr"/>
                      <a:endParaRPr lang="en-GB" sz="800" dirty="0"/>
                    </a:p>
                  </a:txBody>
                  <a:tcPr anchor="ctr">
                    <a:solidFill>
                      <a:schemeClr val="accent2">
                        <a:lumMod val="40000"/>
                        <a:lumOff val="60000"/>
                      </a:schemeClr>
                    </a:solidFill>
                  </a:tcPr>
                </a:tc>
                <a:extLst>
                  <a:ext uri="{0D108BD9-81ED-4DB2-BD59-A6C34878D82A}">
                    <a16:rowId xmlns:a16="http://schemas.microsoft.com/office/drawing/2014/main" val="1012953198"/>
                  </a:ext>
                </a:extLst>
              </a:tr>
            </a:tbl>
          </a:graphicData>
        </a:graphic>
      </p:graphicFrame>
      <p:graphicFrame>
        <p:nvGraphicFramePr>
          <p:cNvPr id="46" name="Table 45">
            <a:extLst>
              <a:ext uri="{FF2B5EF4-FFF2-40B4-BE49-F238E27FC236}">
                <a16:creationId xmlns:a16="http://schemas.microsoft.com/office/drawing/2014/main" id="{BAE0B882-91D1-4695-A779-73589C587511}"/>
              </a:ext>
            </a:extLst>
          </p:cNvPr>
          <p:cNvGraphicFramePr>
            <a:graphicFrameLocks noGrp="1"/>
          </p:cNvGraphicFramePr>
          <p:nvPr>
            <p:extLst/>
          </p:nvPr>
        </p:nvGraphicFramePr>
        <p:xfrm>
          <a:off x="7657700" y="2"/>
          <a:ext cx="3393836" cy="1992557"/>
        </p:xfrm>
        <a:graphic>
          <a:graphicData uri="http://schemas.openxmlformats.org/drawingml/2006/table">
            <a:tbl>
              <a:tblPr firstRow="1" bandRow="1">
                <a:tableStyleId>{21E4AEA4-8DFA-4A89-87EB-49C32662AFE0}</a:tableStyleId>
              </a:tblPr>
              <a:tblGrid>
                <a:gridCol w="3393836">
                  <a:extLst>
                    <a:ext uri="{9D8B030D-6E8A-4147-A177-3AD203B41FA5}">
                      <a16:colId xmlns:a16="http://schemas.microsoft.com/office/drawing/2014/main" val="204375177"/>
                    </a:ext>
                  </a:extLst>
                </a:gridCol>
              </a:tblGrid>
              <a:tr h="226731">
                <a:tc>
                  <a:txBody>
                    <a:bodyPr/>
                    <a:lstStyle/>
                    <a:p>
                      <a:pPr algn="ctr"/>
                      <a:r>
                        <a:rPr lang="en-GB" sz="1000" dirty="0"/>
                        <a:t> Extreme weather in the UK</a:t>
                      </a:r>
                    </a:p>
                  </a:txBody>
                  <a:tcPr/>
                </a:tc>
                <a:extLst>
                  <a:ext uri="{0D108BD9-81ED-4DB2-BD59-A6C34878D82A}">
                    <a16:rowId xmlns:a16="http://schemas.microsoft.com/office/drawing/2014/main" val="2493414973"/>
                  </a:ext>
                </a:extLst>
              </a:tr>
              <a:tr h="1748717">
                <a:tc>
                  <a:txBody>
                    <a:bodyPr/>
                    <a:lstStyle/>
                    <a:p>
                      <a:pPr algn="l"/>
                      <a:r>
                        <a:rPr lang="en-GB" sz="800" b="1" dirty="0"/>
                        <a:t>Rain</a:t>
                      </a:r>
                      <a:r>
                        <a:rPr lang="en-GB" sz="800" b="0" dirty="0"/>
                        <a:t> – can cause flooding damaging homes and business</a:t>
                      </a:r>
                    </a:p>
                    <a:p>
                      <a:pPr algn="l"/>
                      <a:r>
                        <a:rPr lang="en-GB" sz="800" b="1" dirty="0"/>
                        <a:t>Snow &amp; Ice </a:t>
                      </a:r>
                      <a:r>
                        <a:rPr lang="en-GB" sz="800" b="0" dirty="0"/>
                        <a:t>– causes injuries and disruption to schools and business. Destroys farm crops</a:t>
                      </a:r>
                    </a:p>
                    <a:p>
                      <a:pPr algn="l"/>
                      <a:r>
                        <a:rPr lang="en-GB" sz="800" b="1" dirty="0"/>
                        <a:t>Hail</a:t>
                      </a:r>
                      <a:r>
                        <a:rPr lang="en-GB" sz="800" b="0" dirty="0"/>
                        <a:t> – causes damage to property and crops</a:t>
                      </a:r>
                    </a:p>
                    <a:p>
                      <a:pPr algn="l"/>
                      <a:r>
                        <a:rPr lang="en-GB" sz="800" b="1" dirty="0"/>
                        <a:t>Drought</a:t>
                      </a:r>
                      <a:r>
                        <a:rPr lang="en-GB" sz="800" b="0" dirty="0"/>
                        <a:t> – limited water supply . Can damage crops</a:t>
                      </a:r>
                    </a:p>
                    <a:p>
                      <a:pPr algn="l"/>
                      <a:r>
                        <a:rPr lang="en-GB" sz="800" b="1" dirty="0"/>
                        <a:t>Wind</a:t>
                      </a:r>
                      <a:r>
                        <a:rPr lang="en-GB" sz="800" b="0" dirty="0"/>
                        <a:t> – damage to property and damage to trees potentially leading to injury</a:t>
                      </a:r>
                    </a:p>
                    <a:p>
                      <a:pPr algn="l"/>
                      <a:r>
                        <a:rPr lang="en-GB" sz="800" b="1" dirty="0"/>
                        <a:t>Thunderstorms</a:t>
                      </a:r>
                      <a:r>
                        <a:rPr lang="en-GB" sz="800" b="0" dirty="0"/>
                        <a:t> – lightening can cause fires or even death</a:t>
                      </a:r>
                    </a:p>
                    <a:p>
                      <a:pPr algn="l"/>
                      <a:r>
                        <a:rPr lang="en-GB" sz="800" b="1" dirty="0"/>
                        <a:t>Heat</a:t>
                      </a:r>
                      <a:r>
                        <a:rPr lang="en-GB" sz="800" b="0" dirty="0"/>
                        <a:t> </a:t>
                      </a:r>
                      <a:r>
                        <a:rPr lang="en-GB" sz="800" b="1" dirty="0"/>
                        <a:t>waves</a:t>
                      </a:r>
                      <a:r>
                        <a:rPr lang="en-GB" sz="800" b="0" dirty="0"/>
                        <a:t> – causes breathing difficulties and can disrupt travel.</a:t>
                      </a:r>
                    </a:p>
                    <a:p>
                      <a:pPr algn="l"/>
                      <a:endParaRPr lang="en-GB" sz="800" b="0" dirty="0"/>
                    </a:p>
                    <a:p>
                      <a:pPr algn="l"/>
                      <a:r>
                        <a:rPr lang="en-GB" sz="800" b="0" dirty="0"/>
                        <a:t>UK weather is getting more extreme due to climate change. Temperatures are more extreme and rain is more frequent and intense leading to more flooding events. Since 1980 average temperature has increased 1 degree and winter rainfall has increased.</a:t>
                      </a:r>
                    </a:p>
                  </a:txBody>
                  <a:tcPr/>
                </a:tc>
                <a:extLst>
                  <a:ext uri="{0D108BD9-81ED-4DB2-BD59-A6C34878D82A}">
                    <a16:rowId xmlns:a16="http://schemas.microsoft.com/office/drawing/2014/main" val="3892464324"/>
                  </a:ext>
                </a:extLst>
              </a:tr>
            </a:tbl>
          </a:graphicData>
        </a:graphic>
      </p:graphicFrame>
      <p:pic>
        <p:nvPicPr>
          <p:cNvPr id="2" name="Picture 1">
            <a:extLst>
              <a:ext uri="{FF2B5EF4-FFF2-40B4-BE49-F238E27FC236}">
                <a16:creationId xmlns:a16="http://schemas.microsoft.com/office/drawing/2014/main" id="{B37870A6-3279-489A-B8EB-FB89484C8073}"/>
              </a:ext>
            </a:extLst>
          </p:cNvPr>
          <p:cNvPicPr>
            <a:picLocks noChangeAspect="1"/>
          </p:cNvPicPr>
          <p:nvPr/>
        </p:nvPicPr>
        <p:blipFill>
          <a:blip r:embed="rId3"/>
          <a:stretch>
            <a:fillRect/>
          </a:stretch>
        </p:blipFill>
        <p:spPr>
          <a:xfrm>
            <a:off x="1187388" y="873949"/>
            <a:ext cx="3078704" cy="2574560"/>
          </a:xfrm>
          <a:prstGeom prst="rect">
            <a:avLst/>
          </a:prstGeom>
        </p:spPr>
      </p:pic>
      <p:pic>
        <p:nvPicPr>
          <p:cNvPr id="9" name="Picture 8">
            <a:extLst>
              <a:ext uri="{FF2B5EF4-FFF2-40B4-BE49-F238E27FC236}">
                <a16:creationId xmlns:a16="http://schemas.microsoft.com/office/drawing/2014/main" id="{822DB926-03E3-4DB5-8B49-54685495CA01}"/>
              </a:ext>
            </a:extLst>
          </p:cNvPr>
          <p:cNvPicPr>
            <a:picLocks noChangeAspect="1"/>
          </p:cNvPicPr>
          <p:nvPr/>
        </p:nvPicPr>
        <p:blipFill>
          <a:blip r:embed="rId4"/>
          <a:stretch>
            <a:fillRect/>
          </a:stretch>
        </p:blipFill>
        <p:spPr>
          <a:xfrm>
            <a:off x="1143001" y="4962031"/>
            <a:ext cx="3187157" cy="1742599"/>
          </a:xfrm>
          <a:prstGeom prst="rect">
            <a:avLst/>
          </a:prstGeom>
        </p:spPr>
      </p:pic>
      <p:pic>
        <p:nvPicPr>
          <p:cNvPr id="10" name="Picture 9">
            <a:extLst>
              <a:ext uri="{FF2B5EF4-FFF2-40B4-BE49-F238E27FC236}">
                <a16:creationId xmlns:a16="http://schemas.microsoft.com/office/drawing/2014/main" id="{4CA7F486-3868-468D-AE54-6C46205BD0B7}"/>
              </a:ext>
            </a:extLst>
          </p:cNvPr>
          <p:cNvPicPr>
            <a:picLocks noChangeAspect="1"/>
          </p:cNvPicPr>
          <p:nvPr/>
        </p:nvPicPr>
        <p:blipFill>
          <a:blip r:embed="rId5"/>
          <a:stretch>
            <a:fillRect/>
          </a:stretch>
        </p:blipFill>
        <p:spPr>
          <a:xfrm>
            <a:off x="4373651" y="1344018"/>
            <a:ext cx="3258371" cy="1781407"/>
          </a:xfrm>
          <a:prstGeom prst="rect">
            <a:avLst/>
          </a:prstGeom>
        </p:spPr>
      </p:pic>
      <p:graphicFrame>
        <p:nvGraphicFramePr>
          <p:cNvPr id="23" name="Table 22">
            <a:extLst>
              <a:ext uri="{FF2B5EF4-FFF2-40B4-BE49-F238E27FC236}">
                <a16:creationId xmlns:a16="http://schemas.microsoft.com/office/drawing/2014/main" id="{FE7578F4-F536-4CBF-B931-BCEC3000158E}"/>
              </a:ext>
            </a:extLst>
          </p:cNvPr>
          <p:cNvGraphicFramePr>
            <a:graphicFrameLocks noGrp="1"/>
          </p:cNvGraphicFramePr>
          <p:nvPr>
            <p:extLst/>
          </p:nvPr>
        </p:nvGraphicFramePr>
        <p:xfrm>
          <a:off x="4355837" y="5821680"/>
          <a:ext cx="3310023" cy="1036320"/>
        </p:xfrm>
        <a:graphic>
          <a:graphicData uri="http://schemas.openxmlformats.org/drawingml/2006/table">
            <a:tbl>
              <a:tblPr firstRow="1" bandRow="1">
                <a:tableStyleId>{21E4AEA4-8DFA-4A89-87EB-49C32662AFE0}</a:tableStyleId>
              </a:tblPr>
              <a:tblGrid>
                <a:gridCol w="1088059">
                  <a:extLst>
                    <a:ext uri="{9D8B030D-6E8A-4147-A177-3AD203B41FA5}">
                      <a16:colId xmlns:a16="http://schemas.microsoft.com/office/drawing/2014/main" val="204375177"/>
                    </a:ext>
                  </a:extLst>
                </a:gridCol>
                <a:gridCol w="1110982">
                  <a:extLst>
                    <a:ext uri="{9D8B030D-6E8A-4147-A177-3AD203B41FA5}">
                      <a16:colId xmlns:a16="http://schemas.microsoft.com/office/drawing/2014/main" val="529766719"/>
                    </a:ext>
                  </a:extLst>
                </a:gridCol>
                <a:gridCol w="1110982">
                  <a:extLst>
                    <a:ext uri="{9D8B030D-6E8A-4147-A177-3AD203B41FA5}">
                      <a16:colId xmlns:a16="http://schemas.microsoft.com/office/drawing/2014/main" val="3910673303"/>
                    </a:ext>
                  </a:extLst>
                </a:gridCol>
              </a:tblGrid>
              <a:tr h="177318">
                <a:tc>
                  <a:txBody>
                    <a:bodyPr/>
                    <a:lstStyle/>
                    <a:p>
                      <a:pPr algn="ctr"/>
                      <a:r>
                        <a:rPr lang="en-GB" sz="800" dirty="0"/>
                        <a:t>Prediction</a:t>
                      </a:r>
                    </a:p>
                  </a:txBody>
                  <a:tcPr/>
                </a:tc>
                <a:tc>
                  <a:txBody>
                    <a:bodyPr/>
                    <a:lstStyle/>
                    <a:p>
                      <a:pPr algn="ctr"/>
                      <a:r>
                        <a:rPr lang="en-GB" sz="800" dirty="0"/>
                        <a:t>Planning</a:t>
                      </a:r>
                    </a:p>
                  </a:txBody>
                  <a:tcPr/>
                </a:tc>
                <a:tc>
                  <a:txBody>
                    <a:bodyPr/>
                    <a:lstStyle/>
                    <a:p>
                      <a:pPr algn="ctr"/>
                      <a:r>
                        <a:rPr lang="en-GB" sz="800" dirty="0"/>
                        <a:t>Protection</a:t>
                      </a:r>
                    </a:p>
                  </a:txBody>
                  <a:tcPr/>
                </a:tc>
                <a:extLst>
                  <a:ext uri="{0D108BD9-81ED-4DB2-BD59-A6C34878D82A}">
                    <a16:rowId xmlns:a16="http://schemas.microsoft.com/office/drawing/2014/main" val="1248852909"/>
                  </a:ext>
                </a:extLst>
              </a:tr>
              <a:tr h="278643">
                <a:tc>
                  <a:txBody>
                    <a:bodyPr/>
                    <a:lstStyle/>
                    <a:p>
                      <a:pPr algn="ctr"/>
                      <a:r>
                        <a:rPr lang="en-GB" sz="800" b="0" kern="1200" dirty="0">
                          <a:effectLst/>
                        </a:rPr>
                        <a:t>Monitoring wind patterns allows path to be predicted. Use of satellites to monitor path to allow evacuation</a:t>
                      </a:r>
                      <a:endParaRPr lang="en-GB" sz="800" b="0" dirty="0"/>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dirty="0"/>
                        <a:t>Avoid building in high risk areas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dirty="0"/>
                        <a:t>Emergency drills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dirty="0"/>
                        <a:t>Evacuation routes</a:t>
                      </a:r>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dirty="0"/>
                        <a:t>Reinforced buildings and stilts to make safe from floodwater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dirty="0"/>
                        <a:t>Flood defences </a:t>
                      </a:r>
                      <a:r>
                        <a:rPr lang="en-GB" sz="800" b="0" i="0" dirty="0" err="1"/>
                        <a:t>eg</a:t>
                      </a:r>
                      <a:r>
                        <a:rPr lang="en-GB" sz="800" b="0" i="0" dirty="0"/>
                        <a:t> levees and sea walls</a:t>
                      </a:r>
                    </a:p>
                  </a:txBody>
                  <a:tcPr>
                    <a:solidFill>
                      <a:schemeClr val="accent2">
                        <a:lumMod val="20000"/>
                        <a:lumOff val="80000"/>
                      </a:schemeClr>
                    </a:solidFill>
                  </a:tcPr>
                </a:tc>
                <a:extLst>
                  <a:ext uri="{0D108BD9-81ED-4DB2-BD59-A6C34878D82A}">
                    <a16:rowId xmlns:a16="http://schemas.microsoft.com/office/drawing/2014/main" val="677010289"/>
                  </a:ext>
                </a:extLst>
              </a:tr>
            </a:tbl>
          </a:graphicData>
        </a:graphic>
      </p:graphicFrame>
      <p:graphicFrame>
        <p:nvGraphicFramePr>
          <p:cNvPr id="25" name="Table 24">
            <a:extLst>
              <a:ext uri="{FF2B5EF4-FFF2-40B4-BE49-F238E27FC236}">
                <a16:creationId xmlns:a16="http://schemas.microsoft.com/office/drawing/2014/main" id="{F904BB19-4138-41AE-8D25-4605FA709318}"/>
              </a:ext>
            </a:extLst>
          </p:cNvPr>
          <p:cNvGraphicFramePr>
            <a:graphicFrameLocks noGrp="1"/>
          </p:cNvGraphicFramePr>
          <p:nvPr>
            <p:extLst>
              <p:ext uri="{D42A27DB-BD31-4B8C-83A1-F6EECF244321}">
                <p14:modId xmlns:p14="http://schemas.microsoft.com/office/powerpoint/2010/main" val="3800408895"/>
              </p:ext>
            </p:extLst>
          </p:nvPr>
        </p:nvGraphicFramePr>
        <p:xfrm>
          <a:off x="7676396" y="1992558"/>
          <a:ext cx="3393836" cy="4336968"/>
        </p:xfrm>
        <a:graphic>
          <a:graphicData uri="http://schemas.openxmlformats.org/drawingml/2006/table">
            <a:tbl>
              <a:tblPr firstRow="1" bandRow="1">
                <a:tableStyleId>{21E4AEA4-8DFA-4A89-87EB-49C32662AFE0}</a:tableStyleId>
              </a:tblPr>
              <a:tblGrid>
                <a:gridCol w="1635581">
                  <a:extLst>
                    <a:ext uri="{9D8B030D-6E8A-4147-A177-3AD203B41FA5}">
                      <a16:colId xmlns:a16="http://schemas.microsoft.com/office/drawing/2014/main" val="204375177"/>
                    </a:ext>
                  </a:extLst>
                </a:gridCol>
                <a:gridCol w="1758255">
                  <a:extLst>
                    <a:ext uri="{9D8B030D-6E8A-4147-A177-3AD203B41FA5}">
                      <a16:colId xmlns:a16="http://schemas.microsoft.com/office/drawing/2014/main" val="4013552053"/>
                    </a:ext>
                  </a:extLst>
                </a:gridCol>
              </a:tblGrid>
              <a:tr h="154439">
                <a:tc gridSpan="2">
                  <a:txBody>
                    <a:bodyPr/>
                    <a:lstStyle/>
                    <a:p>
                      <a:pPr algn="ctr"/>
                      <a:r>
                        <a:rPr lang="en-GB" sz="1000" dirty="0"/>
                        <a:t> </a:t>
                      </a:r>
                      <a:r>
                        <a:rPr lang="en-GB" sz="1000" dirty="0" smtClean="0"/>
                        <a:t>The Somerset Levels floods, 2014</a:t>
                      </a:r>
                      <a:endParaRPr lang="en-GB" sz="1000" dirty="0"/>
                    </a:p>
                  </a:txBody>
                  <a:tcPr/>
                </a:tc>
                <a:tc hMerge="1">
                  <a:txBody>
                    <a:bodyPr/>
                    <a:lstStyle/>
                    <a:p>
                      <a:endParaRPr lang="en-GB"/>
                    </a:p>
                  </a:txBody>
                  <a:tcPr/>
                </a:tc>
                <a:extLst>
                  <a:ext uri="{0D108BD9-81ED-4DB2-BD59-A6C34878D82A}">
                    <a16:rowId xmlns:a16="http://schemas.microsoft.com/office/drawing/2014/main" val="2493414973"/>
                  </a:ext>
                </a:extLst>
              </a:tr>
              <a:tr h="154439">
                <a:tc gridSpan="2">
                  <a:txBody>
                    <a:bodyPr/>
                    <a:lstStyle/>
                    <a:p>
                      <a:pPr algn="l"/>
                      <a:r>
                        <a:rPr lang="en-GB" sz="900" b="0" dirty="0" smtClean="0"/>
                        <a:t>Prolonged rainfall in January and February</a:t>
                      </a:r>
                      <a:r>
                        <a:rPr lang="en-GB" sz="900" b="0" baseline="0" dirty="0" smtClean="0"/>
                        <a:t> combined with a storm surge from the Bristol Channel swept water onto the land. The Somerset Levels is a low lying area of land in-between 2 large hills</a:t>
                      </a:r>
                      <a:endParaRPr lang="en-GB" sz="900" b="0" dirty="0"/>
                    </a:p>
                  </a:txBody>
                  <a:tcPr/>
                </a:tc>
                <a:tc hMerge="1">
                  <a:txBody>
                    <a:bodyPr/>
                    <a:lstStyle/>
                    <a:p>
                      <a:endParaRPr lang="en-GB"/>
                    </a:p>
                  </a:txBody>
                  <a:tcPr/>
                </a:tc>
                <a:extLst>
                  <a:ext uri="{0D108BD9-81ED-4DB2-BD59-A6C34878D82A}">
                    <a16:rowId xmlns:a16="http://schemas.microsoft.com/office/drawing/2014/main" val="3892464324"/>
                  </a:ext>
                </a:extLst>
              </a:tr>
              <a:tr h="144786">
                <a:tc gridSpan="2">
                  <a:txBody>
                    <a:bodyPr/>
                    <a:lstStyle/>
                    <a:p>
                      <a:pPr algn="ctr"/>
                      <a:r>
                        <a:rPr lang="en-GB" sz="900" b="1" dirty="0"/>
                        <a:t>Social Effects</a:t>
                      </a:r>
                    </a:p>
                  </a:txBody>
                  <a:tcPr>
                    <a:solidFill>
                      <a:schemeClr val="accent2">
                        <a:lumMod val="60000"/>
                        <a:lumOff val="40000"/>
                      </a:schemeClr>
                    </a:solidFill>
                  </a:tcPr>
                </a:tc>
                <a:tc hMerge="1">
                  <a:txBody>
                    <a:bodyPr/>
                    <a:lstStyle/>
                    <a:p>
                      <a:pPr algn="ctr"/>
                      <a:endParaRPr lang="en-GB" sz="900" b="1" dirty="0"/>
                    </a:p>
                  </a:txBody>
                  <a:tcPr>
                    <a:solidFill>
                      <a:schemeClr val="accent2">
                        <a:lumMod val="60000"/>
                        <a:lumOff val="40000"/>
                      </a:schemeClr>
                    </a:solidFill>
                  </a:tcPr>
                </a:tc>
                <a:extLst>
                  <a:ext uri="{0D108BD9-81ED-4DB2-BD59-A6C34878D82A}">
                    <a16:rowId xmlns:a16="http://schemas.microsoft.com/office/drawing/2014/main" val="535031036"/>
                  </a:ext>
                </a:extLst>
              </a:tr>
              <a:tr h="494660">
                <a:tc gridSpan="2">
                  <a:txBody>
                    <a:bodyPr/>
                    <a:lstStyle/>
                    <a:p>
                      <a:pPr algn="l"/>
                      <a:r>
                        <a:rPr lang="en-GB" sz="800" b="0" baseline="0" dirty="0" smtClean="0"/>
                        <a:t>Over 600 houses flooded and 16 farms evacuated</a:t>
                      </a:r>
                    </a:p>
                    <a:p>
                      <a:pPr algn="l"/>
                      <a:r>
                        <a:rPr lang="en-GB" sz="800" b="0" baseline="0" dirty="0" smtClean="0"/>
                        <a:t>Villages cut off disrupting work, schools and shopping</a:t>
                      </a:r>
                    </a:p>
                    <a:p>
                      <a:pPr algn="l"/>
                      <a:endParaRPr lang="en-GB" sz="800" b="0" dirty="0"/>
                    </a:p>
                  </a:txBody>
                  <a:tcPr>
                    <a:solidFill>
                      <a:schemeClr val="accent2">
                        <a:lumMod val="20000"/>
                        <a:lumOff val="80000"/>
                      </a:schemeClr>
                    </a:solidFill>
                  </a:tcPr>
                </a:tc>
                <a:tc hMerge="1">
                  <a:txBody>
                    <a:bodyPr/>
                    <a:lstStyle/>
                    <a:p>
                      <a:pPr marL="0" indent="0" algn="l">
                        <a:buFont typeface="Arial" panose="020B0604020202020204" pitchFamily="34" charset="0"/>
                        <a:buNone/>
                      </a:pPr>
                      <a:endParaRPr lang="en-GB" sz="800" b="0" dirty="0"/>
                    </a:p>
                  </a:txBody>
                  <a:tcPr>
                    <a:solidFill>
                      <a:schemeClr val="accent2">
                        <a:lumMod val="20000"/>
                        <a:lumOff val="80000"/>
                      </a:schemeClr>
                    </a:solidFill>
                  </a:tcPr>
                </a:tc>
                <a:extLst>
                  <a:ext uri="{0D108BD9-81ED-4DB2-BD59-A6C34878D82A}">
                    <a16:rowId xmlns:a16="http://schemas.microsoft.com/office/drawing/2014/main" val="677010289"/>
                  </a:ext>
                </a:extLst>
              </a:tr>
              <a:tr h="144786">
                <a:tc gridSpan="2">
                  <a:txBody>
                    <a:bodyPr/>
                    <a:lstStyle/>
                    <a:p>
                      <a:pPr algn="ctr"/>
                      <a:r>
                        <a:rPr lang="en-GB" sz="900" b="1" dirty="0"/>
                        <a:t>Economic Effects</a:t>
                      </a:r>
                    </a:p>
                  </a:txBody>
                  <a:tcPr>
                    <a:solidFill>
                      <a:schemeClr val="accent2">
                        <a:lumMod val="60000"/>
                        <a:lumOff val="40000"/>
                      </a:schemeClr>
                    </a:solidFill>
                  </a:tcPr>
                </a:tc>
                <a:tc hMerge="1">
                  <a:txBody>
                    <a:bodyPr/>
                    <a:lstStyle/>
                    <a:p>
                      <a:pPr algn="ctr"/>
                      <a:endParaRPr lang="en-GB" sz="900" b="1" dirty="0"/>
                    </a:p>
                  </a:txBody>
                  <a:tcPr>
                    <a:solidFill>
                      <a:schemeClr val="accent2">
                        <a:lumMod val="60000"/>
                        <a:lumOff val="40000"/>
                      </a:schemeClr>
                    </a:solidFill>
                  </a:tcPr>
                </a:tc>
                <a:extLst>
                  <a:ext uri="{0D108BD9-81ED-4DB2-BD59-A6C34878D82A}">
                    <a16:rowId xmlns:a16="http://schemas.microsoft.com/office/drawing/2014/main" val="944550515"/>
                  </a:ext>
                </a:extLst>
              </a:tr>
              <a:tr h="746819">
                <a:tc gridSpan="2">
                  <a:txBody>
                    <a:bodyPr/>
                    <a:lstStyle/>
                    <a:p>
                      <a:pPr marL="0" indent="0" algn="l">
                        <a:buFont typeface="Arial" panose="020B0604020202020204" pitchFamily="34" charset="0"/>
                        <a:buNone/>
                      </a:pPr>
                      <a:r>
                        <a:rPr lang="en-GB" sz="800" b="0" dirty="0" smtClean="0"/>
                        <a:t>Work disrupted</a:t>
                      </a:r>
                    </a:p>
                    <a:p>
                      <a:pPr marL="0" indent="0" algn="l">
                        <a:buFont typeface="Arial" panose="020B0604020202020204" pitchFamily="34" charset="0"/>
                        <a:buNone/>
                      </a:pPr>
                      <a:r>
                        <a:rPr lang="en-GB" sz="800" b="0" baseline="0" dirty="0" smtClean="0">
                          <a:solidFill>
                            <a:schemeClr val="tx1"/>
                          </a:solidFill>
                        </a:rPr>
                        <a:t>Estimated £10 million damage</a:t>
                      </a:r>
                    </a:p>
                    <a:p>
                      <a:pPr marL="0" indent="0" algn="l">
                        <a:buFont typeface="Arial" panose="020B0604020202020204" pitchFamily="34" charset="0"/>
                        <a:buNone/>
                      </a:pPr>
                      <a:r>
                        <a:rPr lang="en-GB" sz="800" b="0" baseline="0" dirty="0" smtClean="0">
                          <a:solidFill>
                            <a:schemeClr val="tx1"/>
                          </a:solidFill>
                        </a:rPr>
                        <a:t>1400Ha of farmland flooded affecting crops and livestock</a:t>
                      </a:r>
                    </a:p>
                    <a:p>
                      <a:pPr marL="0" indent="0" algn="l">
                        <a:buFont typeface="Arial" panose="020B0604020202020204" pitchFamily="34" charset="0"/>
                        <a:buNone/>
                      </a:pPr>
                      <a:r>
                        <a:rPr lang="en-GB" sz="800" b="0" baseline="0" dirty="0" smtClean="0">
                          <a:solidFill>
                            <a:schemeClr val="tx1"/>
                          </a:solidFill>
                        </a:rPr>
                        <a:t>Power supply, roads and railways cut off</a:t>
                      </a:r>
                      <a:endParaRPr lang="en-GB" sz="800" b="0" baseline="0" dirty="0">
                        <a:solidFill>
                          <a:schemeClr val="tx1"/>
                        </a:solidFill>
                      </a:endParaRPr>
                    </a:p>
                  </a:txBody>
                  <a:tcPr/>
                </a:tc>
                <a:tc hMerge="1">
                  <a:txBody>
                    <a:bodyPr/>
                    <a:lstStyle/>
                    <a:p>
                      <a:pPr marL="0" indent="0" algn="l">
                        <a:buFont typeface="Arial" panose="020B0604020202020204" pitchFamily="34" charset="0"/>
                        <a:buNone/>
                      </a:pPr>
                      <a:endParaRPr lang="en-GB" sz="800" b="0" baseline="0" dirty="0">
                        <a:solidFill>
                          <a:schemeClr val="tx1"/>
                        </a:solidFill>
                      </a:endParaRPr>
                    </a:p>
                  </a:txBody>
                  <a:tcPr/>
                </a:tc>
                <a:extLst>
                  <a:ext uri="{0D108BD9-81ED-4DB2-BD59-A6C34878D82A}">
                    <a16:rowId xmlns:a16="http://schemas.microsoft.com/office/drawing/2014/main" val="85805621"/>
                  </a:ext>
                </a:extLst>
              </a:tr>
              <a:tr h="231658">
                <a:tc gridSpan="2">
                  <a:txBody>
                    <a:bodyPr/>
                    <a:lstStyle/>
                    <a:p>
                      <a:pPr marL="0" indent="0" algn="ctr">
                        <a:buFont typeface="Arial" panose="020B0604020202020204" pitchFamily="34" charset="0"/>
                        <a:buNone/>
                      </a:pPr>
                      <a:r>
                        <a:rPr lang="en-GB" sz="900" b="1" dirty="0"/>
                        <a:t>Environmental impacts</a:t>
                      </a:r>
                    </a:p>
                  </a:txBody>
                  <a:tcPr>
                    <a:solidFill>
                      <a:schemeClr val="accent2">
                        <a:lumMod val="60000"/>
                        <a:lumOff val="40000"/>
                      </a:schemeClr>
                    </a:solidFill>
                  </a:tcPr>
                </a:tc>
                <a:tc hMerge="1">
                  <a:txBody>
                    <a:bodyPr/>
                    <a:lstStyle/>
                    <a:p>
                      <a:pPr marL="0" indent="0" algn="ctr">
                        <a:buFont typeface="Arial" panose="020B0604020202020204" pitchFamily="34" charset="0"/>
                        <a:buNone/>
                      </a:pPr>
                      <a:endParaRPr lang="en-GB" sz="900" b="1" dirty="0"/>
                    </a:p>
                  </a:txBody>
                  <a:tcPr>
                    <a:solidFill>
                      <a:schemeClr val="accent2">
                        <a:lumMod val="60000"/>
                        <a:lumOff val="40000"/>
                      </a:schemeClr>
                    </a:solidFill>
                  </a:tcPr>
                </a:tc>
                <a:extLst>
                  <a:ext uri="{0D108BD9-81ED-4DB2-BD59-A6C34878D82A}">
                    <a16:rowId xmlns:a16="http://schemas.microsoft.com/office/drawing/2014/main" val="3051048946"/>
                  </a:ext>
                </a:extLst>
              </a:tr>
              <a:tr h="475708">
                <a:tc gridSpan="2">
                  <a:txBody>
                    <a:bodyPr/>
                    <a:lstStyle/>
                    <a:p>
                      <a:pPr marL="0" indent="0" algn="l">
                        <a:buFont typeface="Arial" panose="020B0604020202020204" pitchFamily="34" charset="0"/>
                        <a:buNone/>
                      </a:pPr>
                      <a:r>
                        <a:rPr lang="en-GB" sz="800" b="0" dirty="0" smtClean="0"/>
                        <a:t>Floodwaters contaminated with sewage, oil and chemicals</a:t>
                      </a:r>
                    </a:p>
                    <a:p>
                      <a:pPr marL="0" indent="0" algn="l">
                        <a:buFont typeface="Arial" panose="020B0604020202020204" pitchFamily="34" charset="0"/>
                        <a:buNone/>
                      </a:pPr>
                      <a:r>
                        <a:rPr lang="en-GB" sz="800" b="0" dirty="0" smtClean="0"/>
                        <a:t>Massive debris clearance required</a:t>
                      </a:r>
                      <a:endParaRPr lang="en-GB" sz="800" b="0" dirty="0"/>
                    </a:p>
                  </a:txBody>
                  <a:tcPr/>
                </a:tc>
                <a:tc hMerge="1">
                  <a:txBody>
                    <a:bodyPr/>
                    <a:lstStyle/>
                    <a:p>
                      <a:pPr marL="0" indent="0" algn="l">
                        <a:buFont typeface="Arial" panose="020B0604020202020204" pitchFamily="34" charset="0"/>
                        <a:buNone/>
                      </a:pPr>
                      <a:endParaRPr lang="en-GB" sz="800" b="0" dirty="0"/>
                    </a:p>
                  </a:txBody>
                  <a:tcPr/>
                </a:tc>
                <a:extLst>
                  <a:ext uri="{0D108BD9-81ED-4DB2-BD59-A6C34878D82A}">
                    <a16:rowId xmlns:a16="http://schemas.microsoft.com/office/drawing/2014/main" val="47784397"/>
                  </a:ext>
                </a:extLst>
              </a:tr>
              <a:tr h="239283">
                <a:tc gridSpan="2">
                  <a:txBody>
                    <a:bodyPr/>
                    <a:lstStyle/>
                    <a:p>
                      <a:pPr marL="0" indent="0" algn="ctr">
                        <a:buFont typeface="Arial" panose="020B0604020202020204" pitchFamily="34" charset="0"/>
                        <a:buNone/>
                      </a:pPr>
                      <a:r>
                        <a:rPr lang="en-GB" sz="900" b="1" dirty="0"/>
                        <a:t>Management strategies</a:t>
                      </a:r>
                    </a:p>
                  </a:txBody>
                  <a:tcPr>
                    <a:solidFill>
                      <a:schemeClr val="tx2">
                        <a:lumMod val="40000"/>
                        <a:lumOff val="60000"/>
                      </a:schemeClr>
                    </a:solidFill>
                  </a:tcPr>
                </a:tc>
                <a:tc hMerge="1">
                  <a:txBody>
                    <a:bodyPr/>
                    <a:lstStyle/>
                    <a:p>
                      <a:pPr marL="0" indent="0" algn="l">
                        <a:buFont typeface="Arial" panose="020B0604020202020204" pitchFamily="34" charset="0"/>
                        <a:buNone/>
                      </a:pPr>
                      <a:endParaRPr lang="en-GB" sz="900" b="1" dirty="0"/>
                    </a:p>
                  </a:txBody>
                  <a:tcPr/>
                </a:tc>
                <a:extLst>
                  <a:ext uri="{0D108BD9-81ED-4DB2-BD59-A6C34878D82A}">
                    <a16:rowId xmlns:a16="http://schemas.microsoft.com/office/drawing/2014/main" val="2309875000"/>
                  </a:ext>
                </a:extLst>
              </a:tr>
              <a:tr h="463317">
                <a:tc>
                  <a:txBody>
                    <a:bodyPr/>
                    <a:lstStyle/>
                    <a:p>
                      <a:pPr marL="0" indent="0" algn="l">
                        <a:buFont typeface="Arial" panose="020B0604020202020204" pitchFamily="34" charset="0"/>
                        <a:buNone/>
                      </a:pPr>
                      <a:r>
                        <a:rPr lang="en-GB" sz="800" b="0" dirty="0" smtClean="0"/>
                        <a:t>£20 million flood action plan launched</a:t>
                      </a:r>
                    </a:p>
                    <a:p>
                      <a:pPr marL="0" indent="0" algn="l">
                        <a:buFont typeface="Arial" panose="020B0604020202020204" pitchFamily="34" charset="0"/>
                        <a:buNone/>
                      </a:pPr>
                      <a:r>
                        <a:rPr lang="en-GB" sz="800" b="0" dirty="0" smtClean="0"/>
                        <a:t>Rivers</a:t>
                      </a:r>
                      <a:r>
                        <a:rPr lang="en-GB" sz="800" b="0" baseline="0" dirty="0" smtClean="0"/>
                        <a:t> have now been dredged</a:t>
                      </a:r>
                    </a:p>
                    <a:p>
                      <a:pPr marL="0" indent="0" algn="l">
                        <a:buFont typeface="Arial" panose="020B0604020202020204" pitchFamily="34" charset="0"/>
                        <a:buNone/>
                      </a:pPr>
                      <a:r>
                        <a:rPr lang="en-GB" sz="800" b="0" baseline="0" dirty="0" smtClean="0"/>
                        <a:t>Road levels raised in some areas</a:t>
                      </a:r>
                    </a:p>
                    <a:p>
                      <a:pPr marL="0" indent="0" algn="l">
                        <a:buFont typeface="Arial" panose="020B0604020202020204" pitchFamily="34" charset="0"/>
                        <a:buNone/>
                      </a:pPr>
                      <a:r>
                        <a:rPr lang="en-GB" sz="800" b="0" baseline="0" dirty="0" smtClean="0"/>
                        <a:t>Vulnerable communities to have flood defences</a:t>
                      </a:r>
                    </a:p>
                    <a:p>
                      <a:pPr marL="0" indent="0" algn="l">
                        <a:buFont typeface="Arial" panose="020B0604020202020204" pitchFamily="34" charset="0"/>
                        <a:buNone/>
                      </a:pPr>
                      <a:r>
                        <a:rPr lang="en-GB" sz="800" b="0" baseline="0" dirty="0" smtClean="0"/>
                        <a:t>Pumping station built</a:t>
                      </a:r>
                      <a:endParaRPr lang="en-GB" sz="800" b="0" dirty="0"/>
                    </a:p>
                  </a:txBody>
                  <a:tcPr/>
                </a:tc>
                <a:tc>
                  <a:txBody>
                    <a:bodyPr/>
                    <a:lstStyle/>
                    <a:p>
                      <a:pPr marL="0" indent="0" algn="l">
                        <a:buFont typeface="Arial" panose="020B0604020202020204" pitchFamily="34" charset="0"/>
                        <a:buNone/>
                      </a:pPr>
                      <a:endParaRPr lang="en-GB" sz="800" b="0" dirty="0"/>
                    </a:p>
                  </a:txBody>
                  <a:tcPr/>
                </a:tc>
                <a:extLst>
                  <a:ext uri="{0D108BD9-81ED-4DB2-BD59-A6C34878D82A}">
                    <a16:rowId xmlns:a16="http://schemas.microsoft.com/office/drawing/2014/main" val="3297873769"/>
                  </a:ext>
                </a:extLst>
              </a:tr>
            </a:tbl>
          </a:graphicData>
        </a:graphic>
      </p:graphicFrame>
      <p:pic>
        <p:nvPicPr>
          <p:cNvPr id="20" name="Picture 19">
            <a:extLst>
              <a:ext uri="{FF2B5EF4-FFF2-40B4-BE49-F238E27FC236}">
                <a16:creationId xmlns:a16="http://schemas.microsoft.com/office/drawing/2014/main" id="{FC0BE86D-CA1D-427A-A628-E80452CB06DE}"/>
              </a:ext>
            </a:extLst>
          </p:cNvPr>
          <p:cNvPicPr>
            <a:picLocks noChangeAspect="1"/>
          </p:cNvPicPr>
          <p:nvPr/>
        </p:nvPicPr>
        <p:blipFill>
          <a:blip r:embed="rId6"/>
          <a:stretch>
            <a:fillRect/>
          </a:stretch>
        </p:blipFill>
        <p:spPr>
          <a:xfrm>
            <a:off x="9308146" y="5352396"/>
            <a:ext cx="1727608" cy="1007771"/>
          </a:xfrm>
          <a:prstGeom prst="rect">
            <a:avLst/>
          </a:prstGeom>
        </p:spPr>
      </p:pic>
      <p:pic>
        <p:nvPicPr>
          <p:cNvPr id="21" name="Picture 20">
            <a:extLst>
              <a:ext uri="{FF2B5EF4-FFF2-40B4-BE49-F238E27FC236}">
                <a16:creationId xmlns:a16="http://schemas.microsoft.com/office/drawing/2014/main" id="{EB15DCE9-0507-4775-980B-EBC4A1673743}"/>
              </a:ext>
            </a:extLst>
          </p:cNvPr>
          <p:cNvPicPr>
            <a:picLocks noChangeAspect="1"/>
          </p:cNvPicPr>
          <p:nvPr/>
        </p:nvPicPr>
        <p:blipFill>
          <a:blip r:embed="rId7"/>
          <a:stretch>
            <a:fillRect/>
          </a:stretch>
        </p:blipFill>
        <p:spPr>
          <a:xfrm rot="1422689">
            <a:off x="10523916" y="78466"/>
            <a:ext cx="455437" cy="310551"/>
          </a:xfrm>
          <a:prstGeom prst="rect">
            <a:avLst/>
          </a:prstGeom>
        </p:spPr>
      </p:pic>
      <p:pic>
        <p:nvPicPr>
          <p:cNvPr id="1026" name="Picture 2" descr="Image result for People Clip Art">
            <a:extLst>
              <a:ext uri="{FF2B5EF4-FFF2-40B4-BE49-F238E27FC236}">
                <a16:creationId xmlns:a16="http://schemas.microsoft.com/office/drawing/2014/main" id="{A7259302-6848-496F-AE35-EE861CA160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282" y="2665361"/>
            <a:ext cx="468702" cy="468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ney Clip Art uk">
            <a:extLst>
              <a:ext uri="{FF2B5EF4-FFF2-40B4-BE49-F238E27FC236}">
                <a16:creationId xmlns:a16="http://schemas.microsoft.com/office/drawing/2014/main" id="{59005385-EA79-4EBF-8C35-A6F4C3701A3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605405" y="3336655"/>
            <a:ext cx="292456" cy="3989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A00DD76-64FD-4EE3-8923-E8163BCC6A13}"/>
              </a:ext>
            </a:extLst>
          </p:cNvPr>
          <p:cNvPicPr>
            <a:picLocks noChangeAspect="1"/>
          </p:cNvPicPr>
          <p:nvPr/>
        </p:nvPicPr>
        <p:blipFill>
          <a:blip r:embed="rId10"/>
          <a:stretch>
            <a:fillRect/>
          </a:stretch>
        </p:blipFill>
        <p:spPr>
          <a:xfrm rot="872603">
            <a:off x="10517283" y="4336872"/>
            <a:ext cx="373811" cy="373811"/>
          </a:xfrm>
          <a:prstGeom prst="rect">
            <a:avLst/>
          </a:prstGeom>
        </p:spPr>
      </p:pic>
      <p:sp>
        <p:nvSpPr>
          <p:cNvPr id="27" name="Rectangle 26">
            <a:extLst>
              <a:ext uri="{FF2B5EF4-FFF2-40B4-BE49-F238E27FC236}">
                <a16:creationId xmlns:a16="http://schemas.microsoft.com/office/drawing/2014/main" id="{4303146B-E500-4CA5-8EEE-42DD283DB410}"/>
              </a:ext>
            </a:extLst>
          </p:cNvPr>
          <p:cNvSpPr/>
          <p:nvPr/>
        </p:nvSpPr>
        <p:spPr>
          <a:xfrm>
            <a:off x="7710235" y="6429226"/>
            <a:ext cx="3312336" cy="42877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tx1"/>
                </a:solidFill>
              </a:rPr>
              <a:t>Climate change will affect tropical storms too. Warmer oceans will lead to more intense storms – but not necessarily more frequent ones</a:t>
            </a:r>
          </a:p>
        </p:txBody>
      </p:sp>
    </p:spTree>
    <p:extLst>
      <p:ext uri="{BB962C8B-B14F-4D97-AF65-F5344CB8AC3E}">
        <p14:creationId xmlns:p14="http://schemas.microsoft.com/office/powerpoint/2010/main" val="81943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154689" y="3273"/>
          <a:ext cx="3127524" cy="841847"/>
        </p:xfrm>
        <a:graphic>
          <a:graphicData uri="http://schemas.openxmlformats.org/drawingml/2006/table">
            <a:tbl>
              <a:tblPr firstRow="1" bandRow="1">
                <a:tableStyleId>{21E4AEA4-8DFA-4A89-87EB-49C32662AFE0}</a:tableStyleId>
              </a:tblPr>
              <a:tblGrid>
                <a:gridCol w="3127524">
                  <a:extLst>
                    <a:ext uri="{9D8B030D-6E8A-4147-A177-3AD203B41FA5}">
                      <a16:colId xmlns:a16="http://schemas.microsoft.com/office/drawing/2014/main" val="204375177"/>
                    </a:ext>
                  </a:extLst>
                </a:gridCol>
              </a:tblGrid>
              <a:tr h="213304">
                <a:tc>
                  <a:txBody>
                    <a:bodyPr/>
                    <a:lstStyle/>
                    <a:p>
                      <a:pPr algn="ctr"/>
                      <a:r>
                        <a:rPr lang="en-GB" sz="900" dirty="0"/>
                        <a:t>Climate Change – natural or human?</a:t>
                      </a:r>
                    </a:p>
                  </a:txBody>
                  <a:tcPr/>
                </a:tc>
                <a:extLst>
                  <a:ext uri="{0D108BD9-81ED-4DB2-BD59-A6C34878D82A}">
                    <a16:rowId xmlns:a16="http://schemas.microsoft.com/office/drawing/2014/main" val="2493414973"/>
                  </a:ext>
                </a:extLst>
              </a:tr>
              <a:tr h="613247">
                <a:tc>
                  <a:txBody>
                    <a:bodyPr/>
                    <a:lstStyle/>
                    <a:p>
                      <a:pPr algn="ctr"/>
                      <a:r>
                        <a:rPr lang="en-GB" sz="800" b="0" kern="1200" dirty="0">
                          <a:effectLst/>
                        </a:rPr>
                        <a:t>Evidence for climate change shows changes before humans were on the planet. So some of it must be natural. However, the </a:t>
                      </a:r>
                      <a:r>
                        <a:rPr lang="en-GB" sz="800" b="1" kern="1200" dirty="0">
                          <a:effectLst/>
                        </a:rPr>
                        <a:t>rate</a:t>
                      </a:r>
                      <a:r>
                        <a:rPr lang="en-GB" sz="800" b="0" kern="1200" dirty="0">
                          <a:effectLst/>
                        </a:rPr>
                        <a:t> of change since the 1970s is unprecedented. Humans are responsible – despite what Mr Trump says!</a:t>
                      </a:r>
                      <a:r>
                        <a:rPr lang="en-GB" sz="800" b="1" kern="1200" dirty="0">
                          <a:effectLst/>
                        </a:rPr>
                        <a:t> </a:t>
                      </a:r>
                      <a:endParaRPr lang="en-GB" sz="800" dirty="0"/>
                    </a:p>
                  </a:txBody>
                  <a:tcPr>
                    <a:solidFill>
                      <a:schemeClr val="accent1">
                        <a:lumMod val="20000"/>
                        <a:lumOff val="80000"/>
                      </a:schemeClr>
                    </a:solidFill>
                  </a:tcPr>
                </a:tc>
                <a:extLst>
                  <a:ext uri="{0D108BD9-81ED-4DB2-BD59-A6C34878D82A}">
                    <a16:rowId xmlns:a16="http://schemas.microsoft.com/office/drawing/2014/main" val="677010289"/>
                  </a:ext>
                </a:extLst>
              </a:tr>
            </a:tbl>
          </a:graphicData>
        </a:graphic>
      </p:graphicFrame>
      <p:graphicFrame>
        <p:nvGraphicFramePr>
          <p:cNvPr id="11" name="Table 10"/>
          <p:cNvGraphicFramePr>
            <a:graphicFrameLocks noGrp="1"/>
          </p:cNvGraphicFramePr>
          <p:nvPr>
            <p:extLst/>
          </p:nvPr>
        </p:nvGraphicFramePr>
        <p:xfrm>
          <a:off x="1159297" y="845120"/>
          <a:ext cx="3122917" cy="2632483"/>
        </p:xfrm>
        <a:graphic>
          <a:graphicData uri="http://schemas.openxmlformats.org/drawingml/2006/table">
            <a:tbl>
              <a:tblPr firstRow="1" bandRow="1">
                <a:tableStyleId>{21E4AEA4-8DFA-4A89-87EB-49C32662AFE0}</a:tableStyleId>
              </a:tblPr>
              <a:tblGrid>
                <a:gridCol w="1557634">
                  <a:extLst>
                    <a:ext uri="{9D8B030D-6E8A-4147-A177-3AD203B41FA5}">
                      <a16:colId xmlns:a16="http://schemas.microsoft.com/office/drawing/2014/main" val="204375177"/>
                    </a:ext>
                  </a:extLst>
                </a:gridCol>
                <a:gridCol w="1565283">
                  <a:extLst>
                    <a:ext uri="{9D8B030D-6E8A-4147-A177-3AD203B41FA5}">
                      <a16:colId xmlns:a16="http://schemas.microsoft.com/office/drawing/2014/main" val="3178842181"/>
                    </a:ext>
                  </a:extLst>
                </a:gridCol>
              </a:tblGrid>
              <a:tr h="242277">
                <a:tc gridSpan="2">
                  <a:txBody>
                    <a:bodyPr/>
                    <a:lstStyle/>
                    <a:p>
                      <a:pPr algn="ctr"/>
                      <a:r>
                        <a:rPr lang="en-GB" sz="900" dirty="0"/>
                        <a:t>Causes</a:t>
                      </a:r>
                    </a:p>
                  </a:txBody>
                  <a:tcPr/>
                </a:tc>
                <a:tc hMerge="1">
                  <a:txBody>
                    <a:bodyPr/>
                    <a:lstStyle/>
                    <a:p>
                      <a:endParaRPr lang="en-GB"/>
                    </a:p>
                  </a:txBody>
                  <a:tcPr/>
                </a:tc>
                <a:extLst>
                  <a:ext uri="{0D108BD9-81ED-4DB2-BD59-A6C34878D82A}">
                    <a16:rowId xmlns:a16="http://schemas.microsoft.com/office/drawing/2014/main" val="2493414973"/>
                  </a:ext>
                </a:extLst>
              </a:tr>
              <a:tr h="226126">
                <a:tc>
                  <a:txBody>
                    <a:bodyPr/>
                    <a:lstStyle/>
                    <a:p>
                      <a:pPr algn="ctr"/>
                      <a:r>
                        <a:rPr lang="en-GB" sz="800" b="1" dirty="0"/>
                        <a:t>Natural</a:t>
                      </a:r>
                    </a:p>
                  </a:txBody>
                  <a:tcPr>
                    <a:solidFill>
                      <a:schemeClr val="accent2">
                        <a:lumMod val="40000"/>
                        <a:lumOff val="60000"/>
                      </a:schemeClr>
                    </a:solidFill>
                  </a:tcPr>
                </a:tc>
                <a:tc>
                  <a:txBody>
                    <a:bodyPr/>
                    <a:lstStyle/>
                    <a:p>
                      <a:pPr algn="ctr"/>
                      <a:r>
                        <a:rPr lang="en-GB" sz="800" b="1" dirty="0"/>
                        <a:t>Human</a:t>
                      </a:r>
                    </a:p>
                  </a:txBody>
                  <a:tcPr>
                    <a:solidFill>
                      <a:schemeClr val="accent2">
                        <a:lumMod val="40000"/>
                        <a:lumOff val="60000"/>
                      </a:schemeClr>
                    </a:solidFill>
                  </a:tcPr>
                </a:tc>
                <a:extLst>
                  <a:ext uri="{0D108BD9-81ED-4DB2-BD59-A6C34878D82A}">
                    <a16:rowId xmlns:a16="http://schemas.microsoft.com/office/drawing/2014/main" val="3288508112"/>
                  </a:ext>
                </a:extLst>
              </a:tr>
              <a:tr h="1647487">
                <a:tc>
                  <a:txBody>
                    <a:bodyPr/>
                    <a:lstStyle/>
                    <a:p>
                      <a:pPr marL="171450" indent="-171450" algn="l">
                        <a:buFont typeface="Arial" panose="020B0604020202020204" pitchFamily="34" charset="0"/>
                        <a:buChar char="•"/>
                      </a:pPr>
                      <a:r>
                        <a:rPr lang="en-GB" sz="800" b="1" dirty="0"/>
                        <a:t>Orbital changes</a:t>
                      </a:r>
                      <a:r>
                        <a:rPr lang="en-GB" sz="800" dirty="0"/>
                        <a:t> – The sun’s energy on the Earth’s surface changes as the Earth’s orbit is elliptical its axis is tilted on an angle.</a:t>
                      </a:r>
                    </a:p>
                    <a:p>
                      <a:pPr marL="171450" indent="-171450" algn="l">
                        <a:buFont typeface="Arial" panose="020B0604020202020204" pitchFamily="34" charset="0"/>
                        <a:buChar char="•"/>
                      </a:pPr>
                      <a:r>
                        <a:rPr lang="en-GB" sz="800" b="1" dirty="0"/>
                        <a:t>Solar Output </a:t>
                      </a:r>
                      <a:r>
                        <a:rPr lang="en-GB" sz="800" dirty="0"/>
                        <a:t>– sunspots increase to a maximum every 11 years</a:t>
                      </a:r>
                    </a:p>
                    <a:p>
                      <a:pPr marL="171450" indent="-171450" algn="l">
                        <a:buFont typeface="Arial" panose="020B0604020202020204" pitchFamily="34" charset="0"/>
                        <a:buChar char="•"/>
                      </a:pPr>
                      <a:r>
                        <a:rPr lang="en-GB" sz="800" b="1" dirty="0"/>
                        <a:t>Volcanic activity </a:t>
                      </a:r>
                      <a:r>
                        <a:rPr lang="en-GB" sz="800" dirty="0"/>
                        <a:t>– volcanic aerosols reflect sunlight away reducing global temperatures temporarily</a:t>
                      </a:r>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1" dirty="0"/>
                        <a:t>Fossil fuels – </a:t>
                      </a:r>
                      <a:r>
                        <a:rPr lang="en-GB" sz="800" b="0" dirty="0"/>
                        <a:t>release carbon dioxide with accounts for 50% of greenhouse gases</a:t>
                      </a:r>
                    </a:p>
                    <a:p>
                      <a:pPr marL="171450" indent="-171450" algn="l">
                        <a:buFont typeface="Arial" panose="020B0604020202020204" pitchFamily="34" charset="0"/>
                        <a:buChar char="•"/>
                      </a:pPr>
                      <a:r>
                        <a:rPr lang="en-GB" sz="800" b="1" dirty="0"/>
                        <a:t>Agriculture – </a:t>
                      </a:r>
                      <a:r>
                        <a:rPr lang="en-GB" sz="800" b="0" dirty="0"/>
                        <a:t>accounts for around 20% of greenhouse gases due to methane production from cows etc. Larger populations and growing demand for met and rice increase contribution</a:t>
                      </a:r>
                    </a:p>
                    <a:p>
                      <a:pPr marL="171450" indent="-171450" algn="l">
                        <a:buFont typeface="Arial" panose="020B0604020202020204" pitchFamily="34" charset="0"/>
                        <a:buChar char="•"/>
                      </a:pPr>
                      <a:r>
                        <a:rPr lang="en-GB" sz="800" b="1" dirty="0"/>
                        <a:t>Deforestation – </a:t>
                      </a:r>
                      <a:r>
                        <a:rPr lang="en-GB" sz="800" b="0" dirty="0"/>
                        <a:t>logging and clearing land for agriculture increases carbon dioxide in the atmosphere and reduces ability to planet to absorb carbon through photosynthesis.</a:t>
                      </a:r>
                      <a:endParaRPr lang="en-GB" sz="800" dirty="0"/>
                    </a:p>
                  </a:txBody>
                  <a:tcPr>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graphicFrame>
        <p:nvGraphicFramePr>
          <p:cNvPr id="12" name="Table 11">
            <a:extLst>
              <a:ext uri="{FF2B5EF4-FFF2-40B4-BE49-F238E27FC236}">
                <a16:creationId xmlns:a16="http://schemas.microsoft.com/office/drawing/2014/main" id="{570325A4-84AB-46E6-8C31-825F6FE8816B}"/>
              </a:ext>
            </a:extLst>
          </p:cNvPr>
          <p:cNvGraphicFramePr>
            <a:graphicFrameLocks noGrp="1"/>
          </p:cNvGraphicFramePr>
          <p:nvPr>
            <p:extLst/>
          </p:nvPr>
        </p:nvGraphicFramePr>
        <p:xfrm>
          <a:off x="1154689" y="3506420"/>
          <a:ext cx="3127524" cy="3348808"/>
        </p:xfrm>
        <a:graphic>
          <a:graphicData uri="http://schemas.openxmlformats.org/drawingml/2006/table">
            <a:tbl>
              <a:tblPr firstRow="1" bandRow="1">
                <a:tableStyleId>{21E4AEA4-8DFA-4A89-87EB-49C32662AFE0}</a:tableStyleId>
              </a:tblPr>
              <a:tblGrid>
                <a:gridCol w="1563762">
                  <a:extLst>
                    <a:ext uri="{9D8B030D-6E8A-4147-A177-3AD203B41FA5}">
                      <a16:colId xmlns:a16="http://schemas.microsoft.com/office/drawing/2014/main" val="1146839133"/>
                    </a:ext>
                  </a:extLst>
                </a:gridCol>
                <a:gridCol w="1563762">
                  <a:extLst>
                    <a:ext uri="{9D8B030D-6E8A-4147-A177-3AD203B41FA5}">
                      <a16:colId xmlns:a16="http://schemas.microsoft.com/office/drawing/2014/main" val="909537293"/>
                    </a:ext>
                  </a:extLst>
                </a:gridCol>
              </a:tblGrid>
              <a:tr h="221797">
                <a:tc gridSpan="2">
                  <a:txBody>
                    <a:bodyPr/>
                    <a:lstStyle/>
                    <a:p>
                      <a:pPr algn="ctr"/>
                      <a:r>
                        <a:rPr lang="en-GB" sz="900" dirty="0"/>
                        <a:t>Evidence for Climate Change</a:t>
                      </a:r>
                    </a:p>
                  </a:txBody>
                  <a:tcPr/>
                </a:tc>
                <a:tc hMerge="1">
                  <a:txBody>
                    <a:bodyPr/>
                    <a:lstStyle/>
                    <a:p>
                      <a:endParaRPr lang="en-GB" dirty="0"/>
                    </a:p>
                  </a:txBody>
                  <a:tcPr/>
                </a:tc>
                <a:extLst>
                  <a:ext uri="{0D108BD9-81ED-4DB2-BD59-A6C34878D82A}">
                    <a16:rowId xmlns:a16="http://schemas.microsoft.com/office/drawing/2014/main" val="123979717"/>
                  </a:ext>
                </a:extLst>
              </a:tr>
              <a:tr h="325303">
                <a:tc gridSpan="2">
                  <a:txBody>
                    <a:bodyPr/>
                    <a:lstStyle/>
                    <a:p>
                      <a:pPr algn="ctr"/>
                      <a:r>
                        <a:rPr lang="en-GB" sz="800" b="1" dirty="0"/>
                        <a:t>The Met Office has reliable climate evidence since 1914 – but we can tell what happened before that using several methods. </a:t>
                      </a:r>
                    </a:p>
                  </a:txBody>
                  <a:tcPr>
                    <a:solidFill>
                      <a:schemeClr val="accent1">
                        <a:lumMod val="20000"/>
                        <a:lumOff val="80000"/>
                      </a:schemeClr>
                    </a:solidFill>
                  </a:tcPr>
                </a:tc>
                <a:tc hMerge="1">
                  <a:txBody>
                    <a:bodyPr/>
                    <a:lstStyle/>
                    <a:p>
                      <a:endParaRPr lang="en-GB" dirty="0"/>
                    </a:p>
                  </a:txBody>
                  <a:tcPr/>
                </a:tc>
                <a:extLst>
                  <a:ext uri="{0D108BD9-81ED-4DB2-BD59-A6C34878D82A}">
                    <a16:rowId xmlns:a16="http://schemas.microsoft.com/office/drawing/2014/main" val="47313645"/>
                  </a:ext>
                </a:extLst>
              </a:tr>
              <a:tr h="207011">
                <a:tc>
                  <a:txBody>
                    <a:bodyPr/>
                    <a:lstStyle/>
                    <a:p>
                      <a:pPr algn="ctr"/>
                      <a:r>
                        <a:rPr lang="en-GB" sz="800" b="1" dirty="0"/>
                        <a:t>Ice and Sediment Cores</a:t>
                      </a:r>
                    </a:p>
                  </a:txBody>
                  <a:tcPr anchor="ctr">
                    <a:solidFill>
                      <a:schemeClr val="accent2">
                        <a:lumMod val="40000"/>
                        <a:lumOff val="60000"/>
                      </a:schemeClr>
                    </a:solidFill>
                  </a:tcPr>
                </a:tc>
                <a:tc>
                  <a:txBody>
                    <a:bodyPr/>
                    <a:lstStyle/>
                    <a:p>
                      <a:pPr algn="ctr"/>
                      <a:r>
                        <a:rPr lang="en-GB" sz="800" b="1" dirty="0"/>
                        <a:t>Tree Rings</a:t>
                      </a:r>
                    </a:p>
                  </a:txBody>
                  <a:tcPr anchor="ctr">
                    <a:solidFill>
                      <a:schemeClr val="accent2">
                        <a:lumMod val="40000"/>
                        <a:lumOff val="60000"/>
                      </a:schemeClr>
                    </a:solidFill>
                  </a:tcPr>
                </a:tc>
                <a:extLst>
                  <a:ext uri="{0D108BD9-81ED-4DB2-BD59-A6C34878D82A}">
                    <a16:rowId xmlns:a16="http://schemas.microsoft.com/office/drawing/2014/main" val="1012953198"/>
                  </a:ext>
                </a:extLst>
              </a:tr>
              <a:tr h="1508222">
                <a:tc>
                  <a:txBody>
                    <a:bodyPr/>
                    <a:lstStyle/>
                    <a:p>
                      <a:pPr marL="171450" indent="-171450">
                        <a:buFont typeface="Arial" panose="020B0604020202020204" pitchFamily="34" charset="0"/>
                        <a:buChar char="•"/>
                      </a:pPr>
                      <a:r>
                        <a:rPr lang="en-GB" sz="800" dirty="0"/>
                        <a:t>Ice sheets are made up of layers of snow – one per year. If you drill down you can analyse gases trapped in layers of ice for the past. Ice cores from Antarctica show changes over the last 400 000 years.</a:t>
                      </a:r>
                    </a:p>
                    <a:p>
                      <a:pPr marL="171450" indent="-171450">
                        <a:buFont typeface="Arial" panose="020B0604020202020204" pitchFamily="34" charset="0"/>
                        <a:buChar char="•"/>
                      </a:pPr>
                      <a:r>
                        <a:rPr lang="en-GB" sz="800" dirty="0"/>
                        <a:t>Remains of organisms found in cores from the ocean floor can by traced back 5 million years.</a:t>
                      </a:r>
                    </a:p>
                  </a:txBody>
                  <a:tcPr>
                    <a:solidFill>
                      <a:schemeClr val="accent2">
                        <a:lumMod val="20000"/>
                        <a:lumOff val="80000"/>
                      </a:schemeClr>
                    </a:solidFill>
                  </a:tcPr>
                </a:tc>
                <a:tc>
                  <a:txBody>
                    <a:bodyPr/>
                    <a:lstStyle/>
                    <a:p>
                      <a:pPr marL="171450" indent="-171450">
                        <a:buFont typeface="Arial" panose="020B0604020202020204" pitchFamily="34" charset="0"/>
                        <a:buChar char="•"/>
                      </a:pPr>
                      <a:r>
                        <a:rPr lang="en-GB" sz="800" dirty="0"/>
                        <a:t>A tree grows one new rind each year. Rings are thicker in warm, wet conditions</a:t>
                      </a:r>
                    </a:p>
                    <a:p>
                      <a:pPr marL="171450" indent="-171450">
                        <a:buFont typeface="Arial" panose="020B0604020202020204" pitchFamily="34" charset="0"/>
                        <a:buChar char="•"/>
                      </a:pPr>
                      <a:r>
                        <a:rPr lang="en-GB" sz="800" dirty="0"/>
                        <a:t>This gives us reliable evidence for the last 10 000 years</a:t>
                      </a:r>
                    </a:p>
                  </a:txBody>
                  <a:tcPr>
                    <a:solidFill>
                      <a:schemeClr val="accent2">
                        <a:lumMod val="20000"/>
                        <a:lumOff val="80000"/>
                      </a:schemeClr>
                    </a:solidFill>
                  </a:tcPr>
                </a:tc>
                <a:extLst>
                  <a:ext uri="{0D108BD9-81ED-4DB2-BD59-A6C34878D82A}">
                    <a16:rowId xmlns:a16="http://schemas.microsoft.com/office/drawing/2014/main" val="2609454926"/>
                  </a:ext>
                </a:extLst>
              </a:tr>
              <a:tr h="207011">
                <a:tc>
                  <a:txBody>
                    <a:bodyPr/>
                    <a:lstStyle/>
                    <a:p>
                      <a:pPr algn="ctr"/>
                      <a:r>
                        <a:rPr lang="en-GB" sz="800" b="1" dirty="0"/>
                        <a:t>Pollen Analysis</a:t>
                      </a:r>
                    </a:p>
                  </a:txBody>
                  <a:tcPr>
                    <a:solidFill>
                      <a:schemeClr val="accent2">
                        <a:lumMod val="40000"/>
                        <a:lumOff val="60000"/>
                      </a:schemeClr>
                    </a:solidFill>
                  </a:tcPr>
                </a:tc>
                <a:tc>
                  <a:txBody>
                    <a:bodyPr/>
                    <a:lstStyle/>
                    <a:p>
                      <a:pPr algn="ctr"/>
                      <a:r>
                        <a:rPr lang="en-GB" sz="800" b="1" dirty="0"/>
                        <a:t>Temperature Records</a:t>
                      </a:r>
                    </a:p>
                  </a:txBody>
                  <a:tcPr>
                    <a:solidFill>
                      <a:schemeClr val="accent2">
                        <a:lumMod val="40000"/>
                        <a:lumOff val="60000"/>
                      </a:schemeClr>
                    </a:solidFill>
                  </a:tcPr>
                </a:tc>
                <a:extLst>
                  <a:ext uri="{0D108BD9-81ED-4DB2-BD59-A6C34878D82A}">
                    <a16:rowId xmlns:a16="http://schemas.microsoft.com/office/drawing/2014/main" val="2489732624"/>
                  </a:ext>
                </a:extLst>
              </a:tr>
              <a:tr h="803728">
                <a:tc>
                  <a:txBody>
                    <a:bodyPr/>
                    <a:lstStyle/>
                    <a:p>
                      <a:pPr marL="171450" indent="-171450">
                        <a:buFont typeface="Arial" panose="020B0604020202020204" pitchFamily="34" charset="0"/>
                        <a:buChar char="•"/>
                      </a:pPr>
                      <a:r>
                        <a:rPr lang="en-GB" sz="800" dirty="0"/>
                        <a:t>Pollen is preserved in sediment. Different species need different climatic conditions</a:t>
                      </a:r>
                    </a:p>
                  </a:txBody>
                  <a:tcPr>
                    <a:solidFill>
                      <a:schemeClr val="accent2">
                        <a:lumMod val="20000"/>
                        <a:lumOff val="80000"/>
                      </a:schemeClr>
                    </a:solidFill>
                  </a:tcPr>
                </a:tc>
                <a:tc>
                  <a:txBody>
                    <a:bodyPr/>
                    <a:lstStyle/>
                    <a:p>
                      <a:pPr marL="171450" indent="-171450">
                        <a:buFont typeface="Arial" panose="020B0604020202020204" pitchFamily="34" charset="0"/>
                        <a:buChar char="•"/>
                      </a:pPr>
                      <a:r>
                        <a:rPr lang="en-GB" sz="800" dirty="0"/>
                        <a:t>Historical records date back to the 1850s. Historical records also tell us about harvest and weather reports. </a:t>
                      </a:r>
                    </a:p>
                  </a:txBody>
                  <a:tcPr>
                    <a:solidFill>
                      <a:schemeClr val="accent2">
                        <a:lumMod val="20000"/>
                        <a:lumOff val="80000"/>
                      </a:schemeClr>
                    </a:solidFill>
                  </a:tcPr>
                </a:tc>
                <a:extLst>
                  <a:ext uri="{0D108BD9-81ED-4DB2-BD59-A6C34878D82A}">
                    <a16:rowId xmlns:a16="http://schemas.microsoft.com/office/drawing/2014/main" val="1061325016"/>
                  </a:ext>
                </a:extLst>
              </a:tr>
            </a:tbl>
          </a:graphicData>
        </a:graphic>
      </p:graphicFrame>
      <p:graphicFrame>
        <p:nvGraphicFramePr>
          <p:cNvPr id="42" name="Table 41">
            <a:extLst>
              <a:ext uri="{FF2B5EF4-FFF2-40B4-BE49-F238E27FC236}">
                <a16:creationId xmlns:a16="http://schemas.microsoft.com/office/drawing/2014/main" id="{001E1205-7455-4E81-B15C-1280A039E3E4}"/>
              </a:ext>
            </a:extLst>
          </p:cNvPr>
          <p:cNvGraphicFramePr>
            <a:graphicFrameLocks noGrp="1"/>
          </p:cNvGraphicFramePr>
          <p:nvPr>
            <p:extLst/>
          </p:nvPr>
        </p:nvGraphicFramePr>
        <p:xfrm>
          <a:off x="7620112" y="0"/>
          <a:ext cx="3428889" cy="4557922"/>
        </p:xfrm>
        <a:graphic>
          <a:graphicData uri="http://schemas.openxmlformats.org/drawingml/2006/table">
            <a:tbl>
              <a:tblPr firstRow="1" bandRow="1">
                <a:tableStyleId>{21E4AEA4-8DFA-4A89-87EB-49C32662AFE0}</a:tableStyleId>
              </a:tblPr>
              <a:tblGrid>
                <a:gridCol w="1710246">
                  <a:extLst>
                    <a:ext uri="{9D8B030D-6E8A-4147-A177-3AD203B41FA5}">
                      <a16:colId xmlns:a16="http://schemas.microsoft.com/office/drawing/2014/main" val="204375177"/>
                    </a:ext>
                  </a:extLst>
                </a:gridCol>
                <a:gridCol w="1718643">
                  <a:extLst>
                    <a:ext uri="{9D8B030D-6E8A-4147-A177-3AD203B41FA5}">
                      <a16:colId xmlns:a16="http://schemas.microsoft.com/office/drawing/2014/main" val="3178842181"/>
                    </a:ext>
                  </a:extLst>
                </a:gridCol>
              </a:tblGrid>
              <a:tr h="229201">
                <a:tc gridSpan="2">
                  <a:txBody>
                    <a:bodyPr/>
                    <a:lstStyle/>
                    <a:p>
                      <a:pPr algn="ctr"/>
                      <a:r>
                        <a:rPr lang="en-GB" sz="900" dirty="0"/>
                        <a:t>Managing Climate Change</a:t>
                      </a:r>
                    </a:p>
                  </a:txBody>
                  <a:tcPr/>
                </a:tc>
                <a:tc hMerge="1">
                  <a:txBody>
                    <a:bodyPr/>
                    <a:lstStyle/>
                    <a:p>
                      <a:endParaRPr lang="en-GB"/>
                    </a:p>
                  </a:txBody>
                  <a:tcPr/>
                </a:tc>
                <a:extLst>
                  <a:ext uri="{0D108BD9-81ED-4DB2-BD59-A6C34878D82A}">
                    <a16:rowId xmlns:a16="http://schemas.microsoft.com/office/drawing/2014/main" val="2493414973"/>
                  </a:ext>
                </a:extLst>
              </a:tr>
              <a:tr h="213921">
                <a:tc>
                  <a:txBody>
                    <a:bodyPr/>
                    <a:lstStyle/>
                    <a:p>
                      <a:pPr algn="ctr"/>
                      <a:r>
                        <a:rPr lang="en-GB" sz="800" b="1" dirty="0"/>
                        <a:t>Mitigation</a:t>
                      </a:r>
                    </a:p>
                  </a:txBody>
                  <a:tcPr>
                    <a:solidFill>
                      <a:schemeClr val="accent2">
                        <a:lumMod val="40000"/>
                        <a:lumOff val="60000"/>
                      </a:schemeClr>
                    </a:solidFill>
                  </a:tcPr>
                </a:tc>
                <a:tc>
                  <a:txBody>
                    <a:bodyPr/>
                    <a:lstStyle/>
                    <a:p>
                      <a:pPr algn="ctr"/>
                      <a:r>
                        <a:rPr lang="en-GB" sz="800" b="1" dirty="0"/>
                        <a:t>Adaption</a:t>
                      </a:r>
                    </a:p>
                  </a:txBody>
                  <a:tcPr>
                    <a:solidFill>
                      <a:schemeClr val="accent2">
                        <a:lumMod val="40000"/>
                        <a:lumOff val="60000"/>
                      </a:schemeClr>
                    </a:solidFill>
                  </a:tcPr>
                </a:tc>
                <a:extLst>
                  <a:ext uri="{0D108BD9-81ED-4DB2-BD59-A6C34878D82A}">
                    <a16:rowId xmlns:a16="http://schemas.microsoft.com/office/drawing/2014/main" val="3288508112"/>
                  </a:ext>
                </a:extLst>
              </a:tr>
              <a:tr h="1165242">
                <a:tc>
                  <a:txBody>
                    <a:bodyPr/>
                    <a:lstStyle/>
                    <a:p>
                      <a:pPr marL="171450" indent="-171450" algn="l">
                        <a:buFont typeface="Arial" panose="020B0604020202020204" pitchFamily="34" charset="0"/>
                        <a:buChar char="•"/>
                      </a:pPr>
                      <a:r>
                        <a:rPr lang="en-GB" sz="800" b="1" dirty="0"/>
                        <a:t>Alternative energy production </a:t>
                      </a:r>
                      <a:r>
                        <a:rPr lang="en-GB" sz="800" b="0" dirty="0"/>
                        <a:t>– renewable sources will last longer but they can be expensive and are less reliable than fossil fuels</a:t>
                      </a:r>
                    </a:p>
                    <a:p>
                      <a:pPr marL="171450" indent="-171450" algn="l">
                        <a:buFont typeface="Arial" panose="020B0604020202020204" pitchFamily="34" charset="0"/>
                        <a:buChar char="•"/>
                      </a:pPr>
                      <a:r>
                        <a:rPr lang="en-GB" sz="800" b="1" dirty="0"/>
                        <a:t>Planting Trees </a:t>
                      </a:r>
                      <a:r>
                        <a:rPr lang="en-GB" sz="800" b="0" dirty="0"/>
                        <a:t>– helps to remove carbon dioxide. Has the potential to increase carbon storage by 28%. However land may be limited and biodiversity is still threatened unless a wide range of trees are planted</a:t>
                      </a:r>
                    </a:p>
                    <a:p>
                      <a:pPr marL="171450" indent="-171450" algn="l">
                        <a:buFont typeface="Arial" panose="020B0604020202020204" pitchFamily="34" charset="0"/>
                        <a:buChar char="•"/>
                      </a:pPr>
                      <a:r>
                        <a:rPr lang="en-GB" sz="800" b="1" dirty="0"/>
                        <a:t>Carbon Capture </a:t>
                      </a:r>
                      <a:r>
                        <a:rPr lang="en-GB" sz="800" b="0" dirty="0"/>
                        <a:t>– takes carbon dioxide from the emission sources and stores it underground under a cap rock. It can reduce capture of up to 90% of carbon dioxide. However, it is very expensive and unclear if the captured carbon would escape in the long term. Also it discourages development of renewable energy resources</a:t>
                      </a:r>
                    </a:p>
                    <a:p>
                      <a:pPr marL="171450" indent="-171450" algn="l">
                        <a:buFont typeface="Arial" panose="020B0604020202020204" pitchFamily="34" charset="0"/>
                        <a:buChar char="•"/>
                      </a:pPr>
                      <a:r>
                        <a:rPr lang="en-GB" sz="800" b="1" dirty="0"/>
                        <a:t>International Agreements </a:t>
                      </a:r>
                      <a:r>
                        <a:rPr lang="en-GB" sz="800" b="0" dirty="0"/>
                        <a:t>– targets will only be met if they are legally binding (Paris 2015). Financial support is needed for LICs. However, poorer countries argue that they need to industrialise and getting richer countries to accept their responsibility is difficult. </a:t>
                      </a:r>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1" dirty="0"/>
                        <a:t>Changes in agricultural systems </a:t>
                      </a:r>
                      <a:r>
                        <a:rPr lang="en-GB" sz="800" dirty="0"/>
                        <a:t>– needed to react to changing rainfall and temperature patterns and changing threat of disease and pests. This is hard for poor farmers who tend to be most affected</a:t>
                      </a:r>
                    </a:p>
                    <a:p>
                      <a:pPr marL="171450" indent="-171450" algn="l">
                        <a:buFont typeface="Arial" panose="020B0604020202020204" pitchFamily="34" charset="0"/>
                        <a:buChar char="•"/>
                      </a:pPr>
                      <a:r>
                        <a:rPr lang="en-GB" sz="800" b="1" dirty="0"/>
                        <a:t>Managing water supplies </a:t>
                      </a:r>
                      <a:r>
                        <a:rPr lang="en-GB" sz="800" dirty="0"/>
                        <a:t>– </a:t>
                      </a:r>
                      <a:r>
                        <a:rPr lang="en-GB" sz="800" dirty="0" err="1"/>
                        <a:t>eg</a:t>
                      </a:r>
                      <a:r>
                        <a:rPr lang="en-GB" sz="800" dirty="0"/>
                        <a:t>. by installing water efficient devices and increasing supply through things like </a:t>
                      </a:r>
                      <a:r>
                        <a:rPr lang="en-GB" sz="800" b="1" dirty="0"/>
                        <a:t>desalination</a:t>
                      </a:r>
                      <a:r>
                        <a:rPr lang="en-GB" sz="800" dirty="0"/>
                        <a:t> plants. There is an increasing threat of political stability</a:t>
                      </a:r>
                    </a:p>
                    <a:p>
                      <a:pPr marL="171450" indent="-171450" algn="l">
                        <a:buFont typeface="Arial" panose="020B0604020202020204" pitchFamily="34" charset="0"/>
                        <a:buChar char="•"/>
                      </a:pPr>
                      <a:r>
                        <a:rPr lang="en-GB" sz="800" b="1" dirty="0"/>
                        <a:t>Reducing risk </a:t>
                      </a:r>
                      <a:r>
                        <a:rPr lang="en-GB" sz="800" dirty="0"/>
                        <a:t>– reducing risk from rising sea levels would involve constructing defences such as the Thames Flood Barrier or restoring mangrove forests, or raising buildings on stilts. These are expensive and possibly only short term measures.</a:t>
                      </a:r>
                    </a:p>
                  </a:txBody>
                  <a:tcPr>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pic>
        <p:nvPicPr>
          <p:cNvPr id="9" name="Picture 8">
            <a:extLst>
              <a:ext uri="{FF2B5EF4-FFF2-40B4-BE49-F238E27FC236}">
                <a16:creationId xmlns:a16="http://schemas.microsoft.com/office/drawing/2014/main" id="{0C42BDC9-1323-47BB-90E7-0916C0340CD9}"/>
              </a:ext>
            </a:extLst>
          </p:cNvPr>
          <p:cNvPicPr>
            <a:picLocks noChangeAspect="1"/>
          </p:cNvPicPr>
          <p:nvPr/>
        </p:nvPicPr>
        <p:blipFill>
          <a:blip r:embed="rId3"/>
          <a:stretch>
            <a:fillRect/>
          </a:stretch>
        </p:blipFill>
        <p:spPr>
          <a:xfrm>
            <a:off x="4282213" y="0"/>
            <a:ext cx="3337898" cy="2285876"/>
          </a:xfrm>
          <a:prstGeom prst="rect">
            <a:avLst/>
          </a:prstGeom>
        </p:spPr>
      </p:pic>
      <p:pic>
        <p:nvPicPr>
          <p:cNvPr id="10" name="Picture 9">
            <a:extLst>
              <a:ext uri="{FF2B5EF4-FFF2-40B4-BE49-F238E27FC236}">
                <a16:creationId xmlns:a16="http://schemas.microsoft.com/office/drawing/2014/main" id="{858757BB-F88F-4717-B2CD-2D50BC2A4540}"/>
              </a:ext>
            </a:extLst>
          </p:cNvPr>
          <p:cNvPicPr>
            <a:picLocks noChangeAspect="1"/>
          </p:cNvPicPr>
          <p:nvPr/>
        </p:nvPicPr>
        <p:blipFill>
          <a:blip r:embed="rId4"/>
          <a:stretch>
            <a:fillRect/>
          </a:stretch>
        </p:blipFill>
        <p:spPr>
          <a:xfrm>
            <a:off x="3461327" y="5016894"/>
            <a:ext cx="820886" cy="820886"/>
          </a:xfrm>
          <a:prstGeom prst="rect">
            <a:avLst/>
          </a:prstGeom>
        </p:spPr>
      </p:pic>
      <p:graphicFrame>
        <p:nvGraphicFramePr>
          <p:cNvPr id="23" name="Table 22">
            <a:extLst>
              <a:ext uri="{FF2B5EF4-FFF2-40B4-BE49-F238E27FC236}">
                <a16:creationId xmlns:a16="http://schemas.microsoft.com/office/drawing/2014/main" id="{32BB403B-12D7-4B5B-8A62-1FC63D9BA6EA}"/>
              </a:ext>
            </a:extLst>
          </p:cNvPr>
          <p:cNvGraphicFramePr>
            <a:graphicFrameLocks noGrp="1"/>
          </p:cNvGraphicFramePr>
          <p:nvPr>
            <p:extLst/>
          </p:nvPr>
        </p:nvGraphicFramePr>
        <p:xfrm>
          <a:off x="4289753" y="2270698"/>
          <a:ext cx="3330358" cy="3672840"/>
        </p:xfrm>
        <a:graphic>
          <a:graphicData uri="http://schemas.openxmlformats.org/drawingml/2006/table">
            <a:tbl>
              <a:tblPr firstRow="1" bandRow="1">
                <a:tableStyleId>{21E4AEA4-8DFA-4A89-87EB-49C32662AFE0}</a:tableStyleId>
              </a:tblPr>
              <a:tblGrid>
                <a:gridCol w="1665179">
                  <a:extLst>
                    <a:ext uri="{9D8B030D-6E8A-4147-A177-3AD203B41FA5}">
                      <a16:colId xmlns:a16="http://schemas.microsoft.com/office/drawing/2014/main" val="3250762390"/>
                    </a:ext>
                  </a:extLst>
                </a:gridCol>
                <a:gridCol w="1665179">
                  <a:extLst>
                    <a:ext uri="{9D8B030D-6E8A-4147-A177-3AD203B41FA5}">
                      <a16:colId xmlns:a16="http://schemas.microsoft.com/office/drawing/2014/main" val="912845499"/>
                    </a:ext>
                  </a:extLst>
                </a:gridCol>
              </a:tblGrid>
              <a:tr h="216480">
                <a:tc gridSpan="2">
                  <a:txBody>
                    <a:bodyPr/>
                    <a:lstStyle/>
                    <a:p>
                      <a:pPr algn="ctr"/>
                      <a:r>
                        <a:rPr lang="en-GB" sz="900" dirty="0"/>
                        <a:t>Effects of Climate Change</a:t>
                      </a:r>
                    </a:p>
                  </a:txBody>
                  <a:tcPr/>
                </a:tc>
                <a:tc hMerge="1">
                  <a:txBody>
                    <a:bodyPr/>
                    <a:lstStyle/>
                    <a:p>
                      <a:endParaRPr lang="en-GB" dirty="0"/>
                    </a:p>
                  </a:txBody>
                  <a:tcPr/>
                </a:tc>
                <a:extLst>
                  <a:ext uri="{0D108BD9-81ED-4DB2-BD59-A6C34878D82A}">
                    <a16:rowId xmlns:a16="http://schemas.microsoft.com/office/drawing/2014/main" val="170055717"/>
                  </a:ext>
                </a:extLst>
              </a:tr>
              <a:tr h="202048">
                <a:tc>
                  <a:txBody>
                    <a:bodyPr/>
                    <a:lstStyle/>
                    <a:p>
                      <a:pPr algn="ctr"/>
                      <a:r>
                        <a:rPr lang="en-GB" sz="800" b="1" dirty="0"/>
                        <a:t>Social</a:t>
                      </a:r>
                    </a:p>
                  </a:txBody>
                  <a:tcPr anchor="ctr">
                    <a:solidFill>
                      <a:schemeClr val="accent2">
                        <a:lumMod val="40000"/>
                        <a:lumOff val="60000"/>
                      </a:schemeClr>
                    </a:solidFill>
                  </a:tcPr>
                </a:tc>
                <a:tc>
                  <a:txBody>
                    <a:bodyPr/>
                    <a:lstStyle/>
                    <a:p>
                      <a:pPr algn="ctr"/>
                      <a:r>
                        <a:rPr lang="en-GB" sz="800" b="1" dirty="0"/>
                        <a:t>Environmental</a:t>
                      </a:r>
                    </a:p>
                  </a:txBody>
                  <a:tcPr anchor="ctr">
                    <a:solidFill>
                      <a:schemeClr val="accent2">
                        <a:lumMod val="40000"/>
                        <a:lumOff val="60000"/>
                      </a:schemeClr>
                    </a:solidFill>
                  </a:tcPr>
                </a:tc>
                <a:extLst>
                  <a:ext uri="{0D108BD9-81ED-4DB2-BD59-A6C34878D82A}">
                    <a16:rowId xmlns:a16="http://schemas.microsoft.com/office/drawing/2014/main" val="2080767462"/>
                  </a:ext>
                </a:extLst>
              </a:tr>
              <a:tr h="274208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Increased disease </a:t>
                      </a:r>
                      <a:r>
                        <a:rPr lang="en-GB" sz="800" b="0" dirty="0" err="1"/>
                        <a:t>eg</a:t>
                      </a:r>
                      <a:r>
                        <a:rPr lang="en-GB" sz="800" b="0" dirty="0"/>
                        <a:t>. skin cancer and heat stroke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Winter deaths decrease with milder winters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Crop yields affected by up to 12% in South America but will increase in Northern Europe but will need more irrigation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Less ice in Arctic Ocean increases shipping and extraction of oil and gas reserves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Droughts reduce food and water supply in sub-Saharan Africa. Water scarcity in South and South East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Increased flood risk. 70% of Asia is at risk of increased flooding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Declining fish in some areas affect diet and jobs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Increased extreme weather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t>Skiing industry in Alps threatened. </a:t>
                      </a:r>
                    </a:p>
                  </a:txBody>
                  <a:tcPr>
                    <a:solidFill>
                      <a:schemeClr val="accent1">
                        <a:lumMod val="20000"/>
                        <a:lumOff val="80000"/>
                      </a:schemeClr>
                    </a:solidFill>
                  </a:tcPr>
                </a:tc>
                <a:tc rowSpan="2">
                  <a:txBody>
                    <a:bodyPr/>
                    <a:lstStyle/>
                    <a:p>
                      <a:pPr marL="171450" indent="-171450">
                        <a:buFont typeface="Arial" panose="020B0604020202020204" pitchFamily="34" charset="0"/>
                        <a:buChar char="•"/>
                      </a:pPr>
                      <a:r>
                        <a:rPr lang="en-GB" sz="800" b="0" dirty="0"/>
                        <a:t>Increased drought in Mediterranean region</a:t>
                      </a:r>
                    </a:p>
                    <a:p>
                      <a:pPr marL="171450" indent="-171450">
                        <a:buFont typeface="Arial" panose="020B0604020202020204" pitchFamily="34" charset="0"/>
                        <a:buChar char="•"/>
                      </a:pPr>
                      <a:r>
                        <a:rPr lang="en-GB" sz="800" b="0" dirty="0"/>
                        <a:t>Lower rainfall causes food shortages for orangutans in Borneo and Indonesia</a:t>
                      </a:r>
                    </a:p>
                    <a:p>
                      <a:pPr marL="171450" indent="-171450">
                        <a:buFont typeface="Arial" panose="020B0604020202020204" pitchFamily="34" charset="0"/>
                        <a:buChar char="•"/>
                      </a:pPr>
                      <a:r>
                        <a:rPr lang="en-GB" sz="800" b="0" dirty="0"/>
                        <a:t>Sea level rise leads to flooding and coastal erosion</a:t>
                      </a:r>
                    </a:p>
                    <a:p>
                      <a:pPr marL="171450" indent="-171450">
                        <a:buFont typeface="Arial" panose="020B0604020202020204" pitchFamily="34" charset="0"/>
                        <a:buChar char="•"/>
                      </a:pPr>
                      <a:r>
                        <a:rPr lang="en-GB" sz="800" b="0" dirty="0"/>
                        <a:t>Ice melts threaten habitats of polar bears</a:t>
                      </a:r>
                    </a:p>
                    <a:p>
                      <a:pPr marL="171450" indent="-171450">
                        <a:buFont typeface="Arial" panose="020B0604020202020204" pitchFamily="34" charset="0"/>
                        <a:buChar char="•"/>
                      </a:pPr>
                      <a:r>
                        <a:rPr lang="en-GB" sz="800" b="0" dirty="0"/>
                        <a:t>Warmer rivers affect marine wildlife</a:t>
                      </a:r>
                    </a:p>
                    <a:p>
                      <a:pPr marL="171450" indent="-171450">
                        <a:buFont typeface="Arial" panose="020B0604020202020204" pitchFamily="34" charset="0"/>
                        <a:buChar char="•"/>
                      </a:pPr>
                      <a:r>
                        <a:rPr lang="en-GB" sz="800" b="0" dirty="0"/>
                        <a:t>Forests in n America may experience more pests, disease and forest fires</a:t>
                      </a:r>
                    </a:p>
                    <a:p>
                      <a:pPr marL="171450" indent="-171450">
                        <a:buFont typeface="Arial" panose="020B0604020202020204" pitchFamily="34" charset="0"/>
                        <a:buChar char="•"/>
                      </a:pPr>
                      <a:r>
                        <a:rPr lang="en-GB" sz="800" b="0" dirty="0"/>
                        <a:t>Coral bleaching and decline in biodiversity such as the Great Barrier Reef (Australia)</a:t>
                      </a:r>
                    </a:p>
                  </a:txBody>
                  <a:tcPr>
                    <a:solidFill>
                      <a:schemeClr val="accent2">
                        <a:lumMod val="20000"/>
                        <a:lumOff val="80000"/>
                      </a:schemeClr>
                    </a:solidFill>
                  </a:tcPr>
                </a:tc>
                <a:extLst>
                  <a:ext uri="{0D108BD9-81ED-4DB2-BD59-A6C34878D82A}">
                    <a16:rowId xmlns:a16="http://schemas.microsoft.com/office/drawing/2014/main" val="4244436124"/>
                  </a:ext>
                </a:extLst>
              </a:tr>
              <a:tr h="202048">
                <a:tc>
                  <a:txBody>
                    <a:bodyPr/>
                    <a:lstStyle/>
                    <a:p>
                      <a:endParaRPr lang="en-GB" sz="800" b="0" dirty="0"/>
                    </a:p>
                  </a:txBody>
                  <a:tcPr>
                    <a:solidFill>
                      <a:schemeClr val="bg1"/>
                    </a:solidFill>
                  </a:tcPr>
                </a:tc>
                <a:tc vMerge="1">
                  <a:txBody>
                    <a:bodyPr/>
                    <a:lstStyle/>
                    <a:p>
                      <a:endParaRPr lang="en-GB" dirty="0"/>
                    </a:p>
                  </a:txBody>
                  <a:tcPr/>
                </a:tc>
                <a:extLst>
                  <a:ext uri="{0D108BD9-81ED-4DB2-BD59-A6C34878D82A}">
                    <a16:rowId xmlns:a16="http://schemas.microsoft.com/office/drawing/2014/main" val="3649018419"/>
                  </a:ext>
                </a:extLst>
              </a:tr>
            </a:tbl>
          </a:graphicData>
        </a:graphic>
      </p:graphicFrame>
      <p:pic>
        <p:nvPicPr>
          <p:cNvPr id="19" name="Picture 18">
            <a:extLst>
              <a:ext uri="{FF2B5EF4-FFF2-40B4-BE49-F238E27FC236}">
                <a16:creationId xmlns:a16="http://schemas.microsoft.com/office/drawing/2014/main" id="{2D305735-A4EF-40BB-927B-C445E4F37902}"/>
              </a:ext>
            </a:extLst>
          </p:cNvPr>
          <p:cNvPicPr>
            <a:picLocks noChangeAspect="1"/>
          </p:cNvPicPr>
          <p:nvPr/>
        </p:nvPicPr>
        <p:blipFill>
          <a:blip r:embed="rId5"/>
          <a:stretch>
            <a:fillRect/>
          </a:stretch>
        </p:blipFill>
        <p:spPr>
          <a:xfrm>
            <a:off x="5859203" y="4932897"/>
            <a:ext cx="1760909" cy="1315503"/>
          </a:xfrm>
          <a:prstGeom prst="rect">
            <a:avLst/>
          </a:prstGeom>
        </p:spPr>
      </p:pic>
      <p:pic>
        <p:nvPicPr>
          <p:cNvPr id="20" name="Picture 19">
            <a:extLst>
              <a:ext uri="{FF2B5EF4-FFF2-40B4-BE49-F238E27FC236}">
                <a16:creationId xmlns:a16="http://schemas.microsoft.com/office/drawing/2014/main" id="{5652C517-B12F-4B95-8424-D8DCE4D88476}"/>
              </a:ext>
            </a:extLst>
          </p:cNvPr>
          <p:cNvPicPr>
            <a:picLocks noChangeAspect="1"/>
          </p:cNvPicPr>
          <p:nvPr/>
        </p:nvPicPr>
        <p:blipFill>
          <a:blip r:embed="rId6"/>
          <a:stretch>
            <a:fillRect/>
          </a:stretch>
        </p:blipFill>
        <p:spPr>
          <a:xfrm>
            <a:off x="4364653" y="5733106"/>
            <a:ext cx="1485194" cy="1113896"/>
          </a:xfrm>
          <a:prstGeom prst="rect">
            <a:avLst/>
          </a:prstGeom>
        </p:spPr>
      </p:pic>
      <p:pic>
        <p:nvPicPr>
          <p:cNvPr id="21" name="Picture 20">
            <a:extLst>
              <a:ext uri="{FF2B5EF4-FFF2-40B4-BE49-F238E27FC236}">
                <a16:creationId xmlns:a16="http://schemas.microsoft.com/office/drawing/2014/main" id="{BBAF6ECF-5339-4324-9A78-3A5102F125DF}"/>
              </a:ext>
            </a:extLst>
          </p:cNvPr>
          <p:cNvPicPr>
            <a:picLocks noChangeAspect="1"/>
          </p:cNvPicPr>
          <p:nvPr/>
        </p:nvPicPr>
        <p:blipFill>
          <a:blip r:embed="rId7"/>
          <a:stretch>
            <a:fillRect/>
          </a:stretch>
        </p:blipFill>
        <p:spPr>
          <a:xfrm>
            <a:off x="7627651" y="4527904"/>
            <a:ext cx="3455803" cy="2312156"/>
          </a:xfrm>
          <a:prstGeom prst="rect">
            <a:avLst/>
          </a:prstGeom>
        </p:spPr>
      </p:pic>
      <p:pic>
        <p:nvPicPr>
          <p:cNvPr id="22" name="Picture 21">
            <a:extLst>
              <a:ext uri="{FF2B5EF4-FFF2-40B4-BE49-F238E27FC236}">
                <a16:creationId xmlns:a16="http://schemas.microsoft.com/office/drawing/2014/main" id="{5E1D6984-30A6-4F91-86E7-884F549B3F32}"/>
              </a:ext>
            </a:extLst>
          </p:cNvPr>
          <p:cNvPicPr>
            <a:picLocks noChangeAspect="1"/>
          </p:cNvPicPr>
          <p:nvPr/>
        </p:nvPicPr>
        <p:blipFill>
          <a:blip r:embed="rId8"/>
          <a:stretch>
            <a:fillRect/>
          </a:stretch>
        </p:blipFill>
        <p:spPr>
          <a:xfrm>
            <a:off x="9794631" y="3329806"/>
            <a:ext cx="788240" cy="1050987"/>
          </a:xfrm>
          <a:prstGeom prst="rect">
            <a:avLst/>
          </a:prstGeom>
        </p:spPr>
      </p:pic>
    </p:spTree>
    <p:extLst>
      <p:ext uri="{BB962C8B-B14F-4D97-AF65-F5344CB8AC3E}">
        <p14:creationId xmlns:p14="http://schemas.microsoft.com/office/powerpoint/2010/main" val="1150922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2473</Words>
  <Application>Microsoft Office PowerPoint</Application>
  <PresentationFormat>Widescreen</PresentationFormat>
  <Paragraphs>263</Paragraphs>
  <Slides>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Leggett</dc:creator>
  <cp:lastModifiedBy>Simon Roe</cp:lastModifiedBy>
  <cp:revision>8</cp:revision>
  <dcterms:created xsi:type="dcterms:W3CDTF">2017-09-02T18:17:36Z</dcterms:created>
  <dcterms:modified xsi:type="dcterms:W3CDTF">2020-03-16T14:02:42Z</dcterms:modified>
</cp:coreProperties>
</file>