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5"/>
  </p:notesMasterIdLst>
  <p:sldIdLst>
    <p:sldId id="373" r:id="rId3"/>
    <p:sldId id="375" r:id="rId4"/>
    <p:sldId id="341" r:id="rId5"/>
    <p:sldId id="372" r:id="rId6"/>
    <p:sldId id="342" r:id="rId7"/>
    <p:sldId id="312" r:id="rId8"/>
    <p:sldId id="378" r:id="rId9"/>
    <p:sldId id="376" r:id="rId10"/>
    <p:sldId id="397" r:id="rId11"/>
    <p:sldId id="396" r:id="rId12"/>
    <p:sldId id="379" r:id="rId13"/>
    <p:sldId id="38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67B663-B44E-4BB8-825C-E3A7AE938D65}" type="datetimeFigureOut">
              <a:rPr lang="en-GB" smtClean="0"/>
              <a:t>16/09/2020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F77FF6-36F1-4887-B9C0-16DCD0BBF226}" type="slidenum">
              <a:rPr lang="en-GB" smtClean="0"/>
              <a:t>‹#›</a:t>
            </a:fld>
            <a:endParaRPr lang="en-GB"/>
          </a:p>
        </p:txBody>
      </p:sp>
    </p:spTree>
    <p:extLst>
      <p:ext uri="{BB962C8B-B14F-4D97-AF65-F5344CB8AC3E}">
        <p14:creationId xmlns:p14="http://schemas.microsoft.com/office/powerpoint/2010/main" val="3125248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http://www.bbc.co.uk/education/clips/z6nwmp3</a:t>
            </a:r>
          </a:p>
          <a:p>
            <a:r>
              <a:rPr lang="en-GB" dirty="0"/>
              <a:t>Activity</a:t>
            </a:r>
          </a:p>
          <a:p>
            <a:r>
              <a:rPr lang="en-GB" dirty="0"/>
              <a:t>http://www.bbc.co.uk/education/guides/zwqycdm/activity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9D32D9-63A9-423F-8B77-368638260D4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7973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http://www.bbc.co.uk/education/clips/z6nwmp3</a:t>
            </a:r>
          </a:p>
          <a:p>
            <a:r>
              <a:rPr lang="en-GB" dirty="0"/>
              <a:t>Activity</a:t>
            </a:r>
          </a:p>
          <a:p>
            <a:r>
              <a:rPr lang="en-GB" dirty="0"/>
              <a:t>http://www.bbc.co.uk/education/guides/zwqycdm/activity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9D32D9-63A9-423F-8B77-368638260D4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6083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http://www.bbc.co.uk/education/clips/z6nwmp3</a:t>
            </a:r>
          </a:p>
          <a:p>
            <a:r>
              <a:rPr lang="en-GB" dirty="0"/>
              <a:t>Activity</a:t>
            </a:r>
          </a:p>
          <a:p>
            <a:r>
              <a:rPr lang="en-GB" dirty="0"/>
              <a:t>http://www.bbc.co.uk/education/guides/zwqycdm/activity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9D32D9-63A9-423F-8B77-368638260D4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41002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Print</a:t>
            </a:r>
          </a:p>
        </p:txBody>
      </p:sp>
      <p:sp>
        <p:nvSpPr>
          <p:cNvPr id="4" name="Slide Number Placeholder 3"/>
          <p:cNvSpPr>
            <a:spLocks noGrp="1"/>
          </p:cNvSpPr>
          <p:nvPr>
            <p:ph type="sldNum" sz="quarter" idx="5"/>
          </p:nvPr>
        </p:nvSpPr>
        <p:spPr/>
        <p:txBody>
          <a:bodyPr/>
          <a:lstStyle/>
          <a:p>
            <a:fld id="{DBF77FF6-36F1-4887-B9C0-16DCD0BBF226}" type="slidenum">
              <a:rPr lang="en-GB" smtClean="0"/>
              <a:t>8</a:t>
            </a:fld>
            <a:endParaRPr lang="en-GB"/>
          </a:p>
        </p:txBody>
      </p:sp>
    </p:spTree>
    <p:extLst>
      <p:ext uri="{BB962C8B-B14F-4D97-AF65-F5344CB8AC3E}">
        <p14:creationId xmlns:p14="http://schemas.microsoft.com/office/powerpoint/2010/main" val="3709097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72989" y="552168"/>
            <a:ext cx="7662257" cy="1645920"/>
          </a:xfrm>
          <a:solidFill>
            <a:srgbClr val="FFFFFF"/>
          </a:solidFill>
          <a:ln w="38100">
            <a:solidFill>
              <a:srgbClr val="404040"/>
            </a:solidFill>
          </a:ln>
        </p:spPr>
        <p:txBody>
          <a:bodyPr lIns="274320" rIns="274320" anchor="ctr" anchorCtr="1">
            <a:normAutofit/>
          </a:bodyPr>
          <a:lstStyle>
            <a:lvl1pPr algn="ctr">
              <a:defRPr sz="36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4372989" y="2348163"/>
            <a:ext cx="7662257" cy="590980"/>
          </a:xfrm>
          <a:noFill/>
        </p:spPr>
        <p:txBody>
          <a:bodyPr>
            <a:normAutofit/>
          </a:bodyPr>
          <a:lstStyle>
            <a:lvl1pPr marL="0" indent="0" algn="ctr">
              <a:buNone/>
              <a:defRPr sz="14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39533" y="0"/>
            <a:ext cx="5152467" cy="376358"/>
          </a:xfrm>
        </p:spPr>
        <p:txBody>
          <a:bodyPr/>
          <a:lstStyle>
            <a:lvl1pPr>
              <a:defRPr sz="1800" b="1" u="sng"/>
            </a:lvl1pPr>
          </a:lstStyle>
          <a:p>
            <a:fld id="{1AE31E61-5800-426F-BFD7-250FF3D43173}" type="datetime2">
              <a:rPr lang="en-GB" smtClean="0"/>
              <a:pPr/>
              <a:t>Wednesday, 16 September 2020</a:t>
            </a:fld>
            <a:endParaRPr lang="en-US" dirty="0"/>
          </a:p>
        </p:txBody>
      </p:sp>
      <p:sp>
        <p:nvSpPr>
          <p:cNvPr id="5" name="Footer Placeholder 4"/>
          <p:cNvSpPr>
            <a:spLocks noGrp="1"/>
          </p:cNvSpPr>
          <p:nvPr>
            <p:ph type="ftr" sz="quarter" idx="11"/>
          </p:nvPr>
        </p:nvSpPr>
        <p:spPr>
          <a:xfrm>
            <a:off x="4393412" y="6459582"/>
            <a:ext cx="7641833" cy="320040"/>
          </a:xfrm>
        </p:spPr>
        <p:txBody>
          <a:bodyPr/>
          <a:lstStyle/>
          <a:p>
            <a:r>
              <a:rPr lang="en-US" dirty="0"/>
              <a:t>CHAPTER 2: STRUCTURE &amp; BONDING</a:t>
            </a:r>
          </a:p>
        </p:txBody>
      </p:sp>
      <p:sp>
        <p:nvSpPr>
          <p:cNvPr id="8" name="Text Placeholder 7">
            <a:extLst>
              <a:ext uri="{FF2B5EF4-FFF2-40B4-BE49-F238E27FC236}">
                <a16:creationId xmlns:a16="http://schemas.microsoft.com/office/drawing/2014/main" id="{7FEAEEBD-691C-45DA-B1BE-23C0835D66B1}"/>
              </a:ext>
            </a:extLst>
          </p:cNvPr>
          <p:cNvSpPr>
            <a:spLocks noGrp="1"/>
          </p:cNvSpPr>
          <p:nvPr>
            <p:ph type="body" sz="quarter" idx="13"/>
          </p:nvPr>
        </p:nvSpPr>
        <p:spPr>
          <a:xfrm>
            <a:off x="0" y="1"/>
            <a:ext cx="4167717" cy="3084513"/>
          </a:xfrm>
        </p:spPr>
        <p:style>
          <a:lnRef idx="1">
            <a:schemeClr val="accent2"/>
          </a:lnRef>
          <a:fillRef idx="2">
            <a:schemeClr val="accent2"/>
          </a:fillRef>
          <a:effectRef idx="1">
            <a:schemeClr val="accent2"/>
          </a:effectRef>
          <a:fontRef idx="minor">
            <a:schemeClr val="dk1"/>
          </a:fontRef>
        </p:style>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9">
            <a:extLst>
              <a:ext uri="{FF2B5EF4-FFF2-40B4-BE49-F238E27FC236}">
                <a16:creationId xmlns:a16="http://schemas.microsoft.com/office/drawing/2014/main" id="{F4240855-BB25-4B32-A55F-FA4047D4DE58}"/>
              </a:ext>
            </a:extLst>
          </p:cNvPr>
          <p:cNvSpPr>
            <a:spLocks noGrp="1"/>
          </p:cNvSpPr>
          <p:nvPr>
            <p:ph type="body" sz="quarter" idx="14"/>
          </p:nvPr>
        </p:nvSpPr>
        <p:spPr>
          <a:xfrm>
            <a:off x="0" y="3111500"/>
            <a:ext cx="4167717" cy="3746500"/>
          </a:xfrm>
        </p:spPr>
        <p:style>
          <a:lnRef idx="1">
            <a:schemeClr val="accent1"/>
          </a:lnRef>
          <a:fillRef idx="2">
            <a:schemeClr val="accent1"/>
          </a:fillRef>
          <a:effectRef idx="1">
            <a:schemeClr val="accent1"/>
          </a:effectRef>
          <a:fontRef idx="minor">
            <a:schemeClr val="dk1"/>
          </a:fontRef>
        </p:style>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8"/>
          <p:cNvSpPr>
            <a:spLocks noGrp="1"/>
          </p:cNvSpPr>
          <p:nvPr>
            <p:ph type="body" sz="quarter" idx="15" hasCustomPrompt="1"/>
          </p:nvPr>
        </p:nvSpPr>
        <p:spPr>
          <a:xfrm>
            <a:off x="4373034" y="2938463"/>
            <a:ext cx="7662333" cy="3440112"/>
          </a:xfrm>
        </p:spPr>
        <p:style>
          <a:lnRef idx="2">
            <a:schemeClr val="dk1"/>
          </a:lnRef>
          <a:fillRef idx="1">
            <a:schemeClr val="lt1"/>
          </a:fillRef>
          <a:effectRef idx="0">
            <a:schemeClr val="dk1"/>
          </a:effectRef>
          <a:fontRef idx="none"/>
        </p:style>
        <p:txBody>
          <a:bodyPr/>
          <a:lstStyle>
            <a:lvl1pPr marL="0" indent="0">
              <a:buNone/>
              <a:defRPr b="1" u="sng" baseline="0"/>
            </a:lvl1pPr>
          </a:lstStyle>
          <a:p>
            <a:pPr lvl="0"/>
            <a:r>
              <a:rPr lang="en-GB" b="1" u="sng" dirty="0"/>
              <a:t>DO NOW:</a:t>
            </a:r>
            <a:endParaRPr lang="en-GB" dirty="0"/>
          </a:p>
        </p:txBody>
      </p:sp>
    </p:spTree>
    <p:extLst>
      <p:ext uri="{BB962C8B-B14F-4D97-AF65-F5344CB8AC3E}">
        <p14:creationId xmlns:p14="http://schemas.microsoft.com/office/powerpoint/2010/main" val="1728381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18533" y="1600202"/>
            <a:ext cx="11445920" cy="41147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0F35E5-005C-46B3-8B40-9D347F13F3DC}" type="datetime2">
              <a:rPr lang="en-GB" smtClean="0"/>
              <a:t>Wednesday, 16 September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
        <p:nvSpPr>
          <p:cNvPr id="7" name="Title 1"/>
          <p:cNvSpPr>
            <a:spLocks noGrp="1"/>
          </p:cNvSpPr>
          <p:nvPr>
            <p:ph type="title"/>
          </p:nvPr>
        </p:nvSpPr>
        <p:spPr>
          <a:xfrm>
            <a:off x="418533" y="295952"/>
            <a:ext cx="11445920" cy="1188720"/>
          </a:xfrm>
        </p:spPr>
        <p:txBody>
          <a:bodyPr/>
          <a:lstStyle/>
          <a:p>
            <a:r>
              <a:rPr lang="en-US"/>
              <a:t>Click to edit Master title style</a:t>
            </a:r>
            <a:endParaRPr lang="en-US" dirty="0"/>
          </a:p>
        </p:txBody>
      </p:sp>
    </p:spTree>
    <p:extLst>
      <p:ext uri="{BB962C8B-B14F-4D97-AF65-F5344CB8AC3E}">
        <p14:creationId xmlns:p14="http://schemas.microsoft.com/office/powerpoint/2010/main" val="2041051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575176" y="308610"/>
            <a:ext cx="1298608" cy="561213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61951" y="308610"/>
            <a:ext cx="10020300" cy="561213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1F2CB2-DCC1-4F6A-8887-ADB753FAEDDF}" type="datetime2">
              <a:rPr lang="en-GB" smtClean="0"/>
              <a:t>Wednesday, 16 September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27534674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1208" y="764705"/>
            <a:ext cx="11952651"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11208" y="2420888"/>
            <a:ext cx="11952651" cy="1752600"/>
          </a:xfrm>
        </p:spPr>
        <p:txBody>
          <a:bodyPr/>
          <a:lstStyle>
            <a:lvl1pPr marL="0" indent="0" algn="ctr">
              <a:buNone/>
              <a:defRPr>
                <a:solidFill>
                  <a:schemeClr val="tx1">
                    <a:tint val="75000"/>
                  </a:schemeClr>
                </a:solidFill>
                <a:latin typeface="News Gothic MT"/>
                <a:cs typeface="News Gothic M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239768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4133" y="1257300"/>
            <a:ext cx="11277600" cy="749300"/>
          </a:xfrm>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74133" y="2133600"/>
            <a:ext cx="11277600" cy="4165600"/>
          </a:xfrm>
        </p:spPr>
        <p:txBody>
          <a:bodyPr/>
          <a:lstStyle>
            <a:lvl1pPr>
              <a:defRPr>
                <a:latin typeface="News Gothic MT"/>
                <a:cs typeface="News Gothic MT"/>
              </a:defRPr>
            </a:lvl1pPr>
            <a:lvl2pPr>
              <a:defRPr>
                <a:latin typeface="News Gothic MT"/>
                <a:cs typeface="News Gothic MT"/>
              </a:defRPr>
            </a:lvl2pPr>
            <a:lvl3pPr>
              <a:defRPr>
                <a:latin typeface="News Gothic MT"/>
                <a:cs typeface="News Gothic MT"/>
              </a:defRPr>
            </a:lvl3pPr>
            <a:lvl4pPr>
              <a:defRPr>
                <a:latin typeface="News Gothic MT"/>
                <a:cs typeface="News Gothic MT"/>
              </a:defRPr>
            </a:lvl4pPr>
            <a:lvl5pPr>
              <a:defRPr>
                <a:latin typeface="News Gothic MT"/>
                <a:cs typeface="News Gothic M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297192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2533" y="2130428"/>
            <a:ext cx="11430000" cy="1470025"/>
          </a:xfrm>
          <a:prstGeom prst="rect">
            <a:avLst/>
          </a:prstGeom>
        </p:spPr>
        <p:txBody>
          <a:bodyPr/>
          <a:lstStyle/>
          <a:p>
            <a:r>
              <a:rPr lang="en-US"/>
              <a:t>Click to edit Master title style</a:t>
            </a:r>
            <a:endParaRPr lang="en-US" dirty="0"/>
          </a:p>
        </p:txBody>
      </p:sp>
      <p:sp>
        <p:nvSpPr>
          <p:cNvPr id="3" name="Subtitle 2"/>
          <p:cNvSpPr>
            <a:spLocks noGrp="1"/>
          </p:cNvSpPr>
          <p:nvPr>
            <p:ph type="subTitle" idx="1"/>
          </p:nvPr>
        </p:nvSpPr>
        <p:spPr>
          <a:xfrm>
            <a:off x="372533" y="3886200"/>
            <a:ext cx="11430000" cy="1752600"/>
          </a:xfrm>
          <a:prstGeom prst="rect">
            <a:avLst/>
          </a:prstGeom>
        </p:spPr>
        <p:txBody>
          <a:bodyPr/>
          <a:lstStyle>
            <a:lvl1pPr marL="0" indent="0" algn="ctr">
              <a:buNone/>
              <a:defRPr>
                <a:solidFill>
                  <a:schemeClr val="tx1">
                    <a:tint val="75000"/>
                  </a:schemeClr>
                </a:solidFill>
                <a:latin typeface="News Gothic MT"/>
                <a:cs typeface="News Gothic MT"/>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291533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8533" y="295952"/>
            <a:ext cx="11445920"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409763" y="1641758"/>
            <a:ext cx="11456439" cy="43905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A76CA6-EED8-42A9-B25A-3164C2B55CC1}" type="datetime2">
              <a:rPr lang="en-GB" smtClean="0"/>
              <a:t>Wednesday, 16 September 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3328682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33823" y="284562"/>
            <a:ext cx="11339077" cy="1615676"/>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862317" y="2742029"/>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BDE5A20-AEB1-42C8-9245-56354500788B}" type="datetime2">
              <a:rPr lang="en-GB" smtClean="0"/>
              <a:t>Wednesday, 16 September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179376682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18534" y="1643064"/>
            <a:ext cx="5435149" cy="4096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7" y="1643064"/>
            <a:ext cx="5526137" cy="4096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E85EDA13-1F59-4403-98F5-1ED4782190B3}" type="datetime2">
              <a:rPr lang="en-GB" smtClean="0"/>
              <a:t>Wednesday, 16 September 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
        <p:nvSpPr>
          <p:cNvPr id="11" name="Title 1"/>
          <p:cNvSpPr>
            <a:spLocks noGrp="1"/>
          </p:cNvSpPr>
          <p:nvPr>
            <p:ph type="title"/>
          </p:nvPr>
        </p:nvSpPr>
        <p:spPr>
          <a:xfrm>
            <a:off x="418533" y="295952"/>
            <a:ext cx="11445920" cy="1188720"/>
          </a:xfrm>
        </p:spPr>
        <p:txBody>
          <a:bodyPr/>
          <a:lstStyle/>
          <a:p>
            <a:r>
              <a:rPr lang="en-US"/>
              <a:t>Click to edit Master title style</a:t>
            </a:r>
            <a:endParaRPr lang="en-US" dirty="0"/>
          </a:p>
        </p:txBody>
      </p:sp>
    </p:spTree>
    <p:extLst>
      <p:ext uri="{BB962C8B-B14F-4D97-AF65-F5344CB8AC3E}">
        <p14:creationId xmlns:p14="http://schemas.microsoft.com/office/powerpoint/2010/main" val="1654686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8534" y="1628811"/>
            <a:ext cx="5435151"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18534" y="2477036"/>
            <a:ext cx="5435151" cy="326299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2477036"/>
            <a:ext cx="5526136" cy="3262991"/>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1628811"/>
            <a:ext cx="5526137"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28FEA587-69F6-4FE0-9D5E-B7CDA51F9246}" type="datetime2">
              <a:rPr lang="en-GB" smtClean="0"/>
              <a:t>Wednesday, 16 September 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2" name="Title 1"/>
          <p:cNvSpPr>
            <a:spLocks noGrp="1"/>
          </p:cNvSpPr>
          <p:nvPr>
            <p:ph type="title"/>
          </p:nvPr>
        </p:nvSpPr>
        <p:spPr>
          <a:xfrm>
            <a:off x="418533" y="295952"/>
            <a:ext cx="11445920" cy="1188720"/>
          </a:xfrm>
        </p:spPr>
        <p:txBody>
          <a:bodyPr/>
          <a:lstStyle/>
          <a:p>
            <a:r>
              <a:rPr lang="en-US"/>
              <a:t>Click to edit Master title style</a:t>
            </a:r>
            <a:endParaRPr lang="en-US" dirty="0"/>
          </a:p>
        </p:txBody>
      </p:sp>
    </p:spTree>
    <p:extLst>
      <p:ext uri="{BB962C8B-B14F-4D97-AF65-F5344CB8AC3E}">
        <p14:creationId xmlns:p14="http://schemas.microsoft.com/office/powerpoint/2010/main" val="3744454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96BA96F-9DFE-48A9-9354-50D9A0674075}" type="datetime2">
              <a:rPr lang="en-GB" smtClean="0"/>
              <a:t>Wednesday, 16 September 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
        <p:nvSpPr>
          <p:cNvPr id="6" name="Title 1"/>
          <p:cNvSpPr>
            <a:spLocks noGrp="1"/>
          </p:cNvSpPr>
          <p:nvPr>
            <p:ph type="title"/>
          </p:nvPr>
        </p:nvSpPr>
        <p:spPr>
          <a:xfrm>
            <a:off x="433823" y="284562"/>
            <a:ext cx="11339077" cy="1615676"/>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Tree>
    <p:extLst>
      <p:ext uri="{BB962C8B-B14F-4D97-AF65-F5344CB8AC3E}">
        <p14:creationId xmlns:p14="http://schemas.microsoft.com/office/powerpoint/2010/main" val="2513788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713825-CD16-40D9-970C-181E1CD7B113}" type="datetime2">
              <a:rPr lang="en-GB" smtClean="0"/>
              <a:t>Wednesday, 16 September 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3791427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30"/>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1F96D5C7-DCB9-44F4-99C4-D9B1CEEBEC4B}" type="datetime2">
              <a:rPr lang="en-GB" smtClean="0"/>
              <a:t>Wednesday, 16 September 2020</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252427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8523" y="2243828"/>
            <a:ext cx="4494999"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6001" y="0"/>
            <a:ext cx="6102097" cy="6858000"/>
          </a:xfrm>
          <a:solidFill>
            <a:schemeClr val="bg1">
              <a:lumMod val="85000"/>
            </a:schemeClr>
          </a:solidFill>
        </p:spPr>
        <p:txBody>
          <a:bodyPr anchor="t"/>
          <a:lstStyle>
            <a:lvl1pPr marL="0" indent="0">
              <a:buNone/>
              <a:defRPr sz="32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20"/>
            <a:ext cx="3794760" cy="2194037"/>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2328815C-94B8-44F6-B2C8-E4AA8FAA5D37}" type="datetime2">
              <a:rPr lang="en-GB" smtClean="0"/>
              <a:t>Wednesday, 16 September 2020</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1759243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6"/>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7"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8D4141CA-5ADA-4C15-8504-3076FE395645}" type="datetime2">
              <a:rPr lang="en-GB" smtClean="0"/>
              <a:t>Wednesday, 16 September 2020</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3"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extLst>
      <p:ext uri="{BB962C8B-B14F-4D97-AF65-F5344CB8AC3E}">
        <p14:creationId xmlns:p14="http://schemas.microsoft.com/office/powerpoint/2010/main" val="21823480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1" name="Picture 10" descr="pixl ppt back generic 2015.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37251" y="774701"/>
            <a:ext cx="12154748" cy="2082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3239" y="2996952"/>
            <a:ext cx="12168760" cy="34563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a:t>
            </a:r>
            <a:r>
              <a:rPr lang="en-US" dirty="0" err="1"/>
              <a:t>hkhkjh</a:t>
            </a:r>
            <a:endParaRPr lang="en-US" dirty="0"/>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843052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xStyles>
    <p:titleStyle>
      <a:lvl1pPr algn="l" defTabSz="342900" rtl="0" eaLnBrk="1" latinLnBrk="0" hangingPunct="1">
        <a:spcBef>
          <a:spcPct val="0"/>
        </a:spcBef>
        <a:buNone/>
        <a:defRPr sz="3300" kern="1200">
          <a:solidFill>
            <a:schemeClr val="tx1"/>
          </a:solidFill>
          <a:latin typeface="+mj-lt"/>
          <a:ea typeface="+mj-ea"/>
          <a:cs typeface="Lato Medium"/>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News Gothic MT"/>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News Gothic MT"/>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News Gothic MT"/>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News Gothic MT"/>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News Gothic MT"/>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Og5xAdC8EUI"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367539-E980-430D-9CC3-D7D1C23F27C8}"/>
              </a:ext>
            </a:extLst>
          </p:cNvPr>
          <p:cNvSpPr>
            <a:spLocks noGrp="1"/>
          </p:cNvSpPr>
          <p:nvPr>
            <p:ph type="dt" sz="half" idx="10"/>
          </p:nvPr>
        </p:nvSpPr>
        <p:spPr/>
        <p:txBody>
          <a:bodyPr/>
          <a:lstStyle/>
          <a:p>
            <a:fld id="{4F713825-CD16-40D9-970C-181E1CD7B113}" type="datetime2">
              <a:rPr lang="en-GB" smtClean="0"/>
              <a:t>Wednesday, 16 September 2020</a:t>
            </a:fld>
            <a:endParaRPr lang="en-US" dirty="0"/>
          </a:p>
        </p:txBody>
      </p:sp>
      <p:graphicFrame>
        <p:nvGraphicFramePr>
          <p:cNvPr id="3" name="Table 3">
            <a:extLst>
              <a:ext uri="{FF2B5EF4-FFF2-40B4-BE49-F238E27FC236}">
                <a16:creationId xmlns:a16="http://schemas.microsoft.com/office/drawing/2014/main" id="{974C5E26-E972-4EE7-A039-92BDD92AB432}"/>
              </a:ext>
            </a:extLst>
          </p:cNvPr>
          <p:cNvGraphicFramePr>
            <a:graphicFrameLocks noGrp="1"/>
          </p:cNvGraphicFramePr>
          <p:nvPr>
            <p:extLst>
              <p:ext uri="{D42A27DB-BD31-4B8C-83A1-F6EECF244321}">
                <p14:modId xmlns:p14="http://schemas.microsoft.com/office/powerpoint/2010/main" val="3855807151"/>
              </p:ext>
            </p:extLst>
          </p:nvPr>
        </p:nvGraphicFramePr>
        <p:xfrm>
          <a:off x="0" y="0"/>
          <a:ext cx="12192000" cy="6858000"/>
        </p:xfrm>
        <a:graphic>
          <a:graphicData uri="http://schemas.openxmlformats.org/drawingml/2006/table">
            <a:tbl>
              <a:tblPr firstRow="1" bandRow="1">
                <a:tableStyleId>{5940675A-B579-460E-94D1-54222C63F5DA}</a:tableStyleId>
              </a:tblPr>
              <a:tblGrid>
                <a:gridCol w="6096000">
                  <a:extLst>
                    <a:ext uri="{9D8B030D-6E8A-4147-A177-3AD203B41FA5}">
                      <a16:colId xmlns:a16="http://schemas.microsoft.com/office/drawing/2014/main" val="3545315346"/>
                    </a:ext>
                  </a:extLst>
                </a:gridCol>
                <a:gridCol w="6096000">
                  <a:extLst>
                    <a:ext uri="{9D8B030D-6E8A-4147-A177-3AD203B41FA5}">
                      <a16:colId xmlns:a16="http://schemas.microsoft.com/office/drawing/2014/main" val="1512556915"/>
                    </a:ext>
                  </a:extLst>
                </a:gridCol>
              </a:tblGrid>
              <a:tr h="3429000">
                <a:tc>
                  <a:txBody>
                    <a:bodyPr/>
                    <a:lstStyle/>
                    <a:p>
                      <a:pPr marL="514350" indent="-514350">
                        <a:buAutoNum type="arabicPeriod"/>
                      </a:pPr>
                      <a:r>
                        <a:rPr lang="en-GB" sz="2800" dirty="0"/>
                        <a:t>Describe the function of the cytoplasm.</a:t>
                      </a:r>
                    </a:p>
                    <a:p>
                      <a:pPr marL="0" indent="0">
                        <a:buNone/>
                      </a:pPr>
                      <a:endParaRPr lang="en-GB" sz="2800" dirty="0"/>
                    </a:p>
                  </a:txBody>
                  <a:tcPr>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800" dirty="0"/>
                        <a:t>2. Name three parts found in a eukaryotic cell. </a:t>
                      </a:r>
                    </a:p>
                    <a:p>
                      <a:endParaRPr lang="en-GB" sz="2800" dirty="0"/>
                    </a:p>
                    <a:p>
                      <a:r>
                        <a:rPr lang="en-GB" sz="2800" dirty="0"/>
                        <a:t>C______ m________</a:t>
                      </a:r>
                    </a:p>
                    <a:p>
                      <a:r>
                        <a:rPr lang="en-GB" sz="2800" dirty="0"/>
                        <a:t>C___________</a:t>
                      </a:r>
                    </a:p>
                    <a:p>
                      <a:r>
                        <a:rPr lang="en-GB" sz="2800" dirty="0"/>
                        <a:t>N___________</a:t>
                      </a:r>
                    </a:p>
                  </a:txBody>
                  <a:tcPr>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4927802"/>
                  </a:ext>
                </a:extLst>
              </a:tr>
              <a:tr h="3429000">
                <a:tc>
                  <a:txBody>
                    <a:bodyPr/>
                    <a:lstStyle/>
                    <a:p>
                      <a:r>
                        <a:rPr lang="en-GB" sz="2800" dirty="0"/>
                        <a:t>3. The image shows one type of white blood cell. What is structure A?</a:t>
                      </a:r>
                    </a:p>
                    <a:p>
                      <a:endParaRPr lang="en-GB" sz="2800" dirty="0"/>
                    </a:p>
                    <a:p>
                      <a:endParaRPr lang="en-GB" sz="2800" dirty="0"/>
                    </a:p>
                  </a:txBody>
                  <a:tcPr>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800" dirty="0"/>
                        <a:t>4. Describe the function of mitochondria.</a:t>
                      </a:r>
                    </a:p>
                    <a:p>
                      <a:endParaRPr lang="en-GB" sz="2800" dirty="0"/>
                    </a:p>
                    <a:p>
                      <a:endParaRPr lang="en-GB" sz="2800" dirty="0"/>
                    </a:p>
                  </a:txBody>
                  <a:tcPr>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34898105"/>
                  </a:ext>
                </a:extLst>
              </a:tr>
            </a:tbl>
          </a:graphicData>
        </a:graphic>
      </p:graphicFrame>
      <p:sp>
        <p:nvSpPr>
          <p:cNvPr id="27" name="TextBox 26">
            <a:extLst>
              <a:ext uri="{FF2B5EF4-FFF2-40B4-BE49-F238E27FC236}">
                <a16:creationId xmlns:a16="http://schemas.microsoft.com/office/drawing/2014/main" id="{5C20319E-0B86-4977-90DB-4DA7950F79BC}"/>
              </a:ext>
            </a:extLst>
          </p:cNvPr>
          <p:cNvSpPr txBox="1"/>
          <p:nvPr/>
        </p:nvSpPr>
        <p:spPr>
          <a:xfrm>
            <a:off x="130859" y="1414261"/>
            <a:ext cx="5786114" cy="523220"/>
          </a:xfrm>
          <a:prstGeom prst="rect">
            <a:avLst/>
          </a:prstGeom>
          <a:solidFill>
            <a:schemeClr val="accent1">
              <a:lumMod val="60000"/>
              <a:lumOff val="40000"/>
            </a:schemeClr>
          </a:solidFill>
          <a:ln w="38100">
            <a:solidFill>
              <a:schemeClr val="tx1"/>
            </a:solidFill>
          </a:ln>
        </p:spPr>
        <p:txBody>
          <a:bodyPr wrap="square" rtlCol="0">
            <a:spAutoFit/>
          </a:bodyPr>
          <a:lstStyle/>
          <a:p>
            <a:pPr algn="ctr"/>
            <a:r>
              <a:rPr lang="en-GB" sz="2800" dirty="0"/>
              <a:t>Where chemical reactions happen</a:t>
            </a:r>
          </a:p>
        </p:txBody>
      </p:sp>
      <p:sp>
        <p:nvSpPr>
          <p:cNvPr id="28" name="TextBox 27">
            <a:extLst>
              <a:ext uri="{FF2B5EF4-FFF2-40B4-BE49-F238E27FC236}">
                <a16:creationId xmlns:a16="http://schemas.microsoft.com/office/drawing/2014/main" id="{D658E2BE-DD8B-4A6C-993F-71A2D0C71FDB}"/>
              </a:ext>
            </a:extLst>
          </p:cNvPr>
          <p:cNvSpPr txBox="1"/>
          <p:nvPr/>
        </p:nvSpPr>
        <p:spPr>
          <a:xfrm>
            <a:off x="9715262" y="1057305"/>
            <a:ext cx="2323437" cy="2062103"/>
          </a:xfrm>
          <a:prstGeom prst="rect">
            <a:avLst/>
          </a:prstGeom>
          <a:solidFill>
            <a:schemeClr val="accent1">
              <a:lumMod val="60000"/>
              <a:lumOff val="40000"/>
            </a:schemeClr>
          </a:solidFill>
          <a:ln w="38100">
            <a:solidFill>
              <a:schemeClr val="tx1"/>
            </a:solidFill>
          </a:ln>
        </p:spPr>
        <p:txBody>
          <a:bodyPr wrap="square" rtlCol="0">
            <a:spAutoFit/>
          </a:bodyPr>
          <a:lstStyle/>
          <a:p>
            <a:pPr algn="ctr"/>
            <a:r>
              <a:rPr lang="en-GB" sz="3200" dirty="0"/>
              <a:t>Cell membrane</a:t>
            </a:r>
            <a:r>
              <a:rPr lang="en-GB" sz="3200"/>
              <a:t>, Cytoplasm, Nucleus</a:t>
            </a:r>
            <a:endParaRPr lang="en-GB" sz="3200" dirty="0"/>
          </a:p>
        </p:txBody>
      </p:sp>
      <p:pic>
        <p:nvPicPr>
          <p:cNvPr id="29" name="Picture 28">
            <a:extLst>
              <a:ext uri="{FF2B5EF4-FFF2-40B4-BE49-F238E27FC236}">
                <a16:creationId xmlns:a16="http://schemas.microsoft.com/office/drawing/2014/main" id="{D1568B2B-5CD3-4499-9034-C4230142C7A4}"/>
              </a:ext>
            </a:extLst>
          </p:cNvPr>
          <p:cNvPicPr>
            <a:picLocks noChangeAspect="1"/>
          </p:cNvPicPr>
          <p:nvPr/>
        </p:nvPicPr>
        <p:blipFill>
          <a:blip r:embed="rId2"/>
          <a:stretch>
            <a:fillRect/>
          </a:stretch>
        </p:blipFill>
        <p:spPr>
          <a:xfrm>
            <a:off x="211069" y="4509945"/>
            <a:ext cx="2782292" cy="2159391"/>
          </a:xfrm>
          <a:prstGeom prst="rect">
            <a:avLst/>
          </a:prstGeom>
        </p:spPr>
      </p:pic>
      <p:sp>
        <p:nvSpPr>
          <p:cNvPr id="30" name="TextBox 29">
            <a:extLst>
              <a:ext uri="{FF2B5EF4-FFF2-40B4-BE49-F238E27FC236}">
                <a16:creationId xmlns:a16="http://schemas.microsoft.com/office/drawing/2014/main" id="{70AEA9D5-F029-4CCC-8AFB-891BC4CAE358}"/>
              </a:ext>
            </a:extLst>
          </p:cNvPr>
          <p:cNvSpPr txBox="1"/>
          <p:nvPr/>
        </p:nvSpPr>
        <p:spPr>
          <a:xfrm>
            <a:off x="3204430" y="5066420"/>
            <a:ext cx="2482702" cy="523220"/>
          </a:xfrm>
          <a:prstGeom prst="rect">
            <a:avLst/>
          </a:prstGeom>
          <a:solidFill>
            <a:schemeClr val="accent1">
              <a:lumMod val="60000"/>
              <a:lumOff val="40000"/>
            </a:schemeClr>
          </a:solidFill>
          <a:ln w="38100">
            <a:solidFill>
              <a:schemeClr val="tx1"/>
            </a:solidFill>
          </a:ln>
        </p:spPr>
        <p:txBody>
          <a:bodyPr wrap="square" rtlCol="0">
            <a:spAutoFit/>
          </a:bodyPr>
          <a:lstStyle/>
          <a:p>
            <a:pPr algn="ctr"/>
            <a:r>
              <a:rPr lang="en-GB" sz="2800" dirty="0"/>
              <a:t>Cell membrane</a:t>
            </a:r>
          </a:p>
        </p:txBody>
      </p:sp>
      <p:sp>
        <p:nvSpPr>
          <p:cNvPr id="31" name="TextBox 30">
            <a:extLst>
              <a:ext uri="{FF2B5EF4-FFF2-40B4-BE49-F238E27FC236}">
                <a16:creationId xmlns:a16="http://schemas.microsoft.com/office/drawing/2014/main" id="{40425E4B-B6E4-43FA-A342-67642CB8891E}"/>
              </a:ext>
            </a:extLst>
          </p:cNvPr>
          <p:cNvSpPr txBox="1"/>
          <p:nvPr/>
        </p:nvSpPr>
        <p:spPr>
          <a:xfrm>
            <a:off x="6257119" y="4543200"/>
            <a:ext cx="5786114" cy="954107"/>
          </a:xfrm>
          <a:prstGeom prst="rect">
            <a:avLst/>
          </a:prstGeom>
          <a:solidFill>
            <a:schemeClr val="accent1">
              <a:lumMod val="60000"/>
              <a:lumOff val="40000"/>
            </a:schemeClr>
          </a:solidFill>
          <a:ln w="38100">
            <a:solidFill>
              <a:schemeClr val="tx1"/>
            </a:solidFill>
          </a:ln>
        </p:spPr>
        <p:txBody>
          <a:bodyPr wrap="square" rtlCol="0">
            <a:spAutoFit/>
          </a:bodyPr>
          <a:lstStyle/>
          <a:p>
            <a:pPr algn="ctr"/>
            <a:r>
              <a:rPr lang="en-GB" sz="2800" dirty="0"/>
              <a:t>Where aerobic respiration happens to release energy</a:t>
            </a:r>
          </a:p>
        </p:txBody>
      </p:sp>
    </p:spTree>
    <p:extLst>
      <p:ext uri="{BB962C8B-B14F-4D97-AF65-F5344CB8AC3E}">
        <p14:creationId xmlns:p14="http://schemas.microsoft.com/office/powerpoint/2010/main" val="689953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30" grpId="0" animBg="1"/>
      <p:bldP spid="3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8B9566-CDFB-4381-9179-31D7339B9046}"/>
              </a:ext>
            </a:extLst>
          </p:cNvPr>
          <p:cNvSpPr>
            <a:spLocks noGrp="1"/>
          </p:cNvSpPr>
          <p:nvPr>
            <p:ph type="dt" sz="half" idx="10"/>
          </p:nvPr>
        </p:nvSpPr>
        <p:spPr/>
        <p:txBody>
          <a:bodyPr/>
          <a:lstStyle/>
          <a:p>
            <a:fld id="{4F713825-CD16-40D9-970C-181E1CD7B113}" type="datetime2">
              <a:rPr lang="en-GB" smtClean="0"/>
              <a:t>Wednesday, 16 September 2020</a:t>
            </a:fld>
            <a:endParaRPr lang="en-US" dirty="0"/>
          </a:p>
        </p:txBody>
      </p:sp>
      <p:graphicFrame>
        <p:nvGraphicFramePr>
          <p:cNvPr id="3" name="Table 3">
            <a:extLst>
              <a:ext uri="{FF2B5EF4-FFF2-40B4-BE49-F238E27FC236}">
                <a16:creationId xmlns:a16="http://schemas.microsoft.com/office/drawing/2014/main" id="{84974064-CD4A-4092-AD4C-020D9A8E546E}"/>
              </a:ext>
            </a:extLst>
          </p:cNvPr>
          <p:cNvGraphicFramePr>
            <a:graphicFrameLocks noGrp="1"/>
          </p:cNvGraphicFramePr>
          <p:nvPr>
            <p:extLst>
              <p:ext uri="{D42A27DB-BD31-4B8C-83A1-F6EECF244321}">
                <p14:modId xmlns:p14="http://schemas.microsoft.com/office/powerpoint/2010/main" val="2302174554"/>
              </p:ext>
            </p:extLst>
          </p:nvPr>
        </p:nvGraphicFramePr>
        <p:xfrm>
          <a:off x="136220" y="196123"/>
          <a:ext cx="2671157" cy="534099"/>
        </p:xfrm>
        <a:graphic>
          <a:graphicData uri="http://schemas.openxmlformats.org/drawingml/2006/table">
            <a:tbl>
              <a:tblPr firstRow="1" bandRow="1">
                <a:tableStyleId>{5940675A-B579-460E-94D1-54222C63F5DA}</a:tableStyleId>
              </a:tblPr>
              <a:tblGrid>
                <a:gridCol w="2671157">
                  <a:extLst>
                    <a:ext uri="{9D8B030D-6E8A-4147-A177-3AD203B41FA5}">
                      <a16:colId xmlns:a16="http://schemas.microsoft.com/office/drawing/2014/main" val="3694057930"/>
                    </a:ext>
                  </a:extLst>
                </a:gridCol>
              </a:tblGrid>
              <a:tr h="534099">
                <a:tc>
                  <a:txBody>
                    <a:bodyPr/>
                    <a:lstStyle/>
                    <a:p>
                      <a:pPr algn="ctr"/>
                      <a:r>
                        <a:rPr lang="en-GB" sz="2400" dirty="0"/>
                        <a:t>1. Mouth</a:t>
                      </a:r>
                    </a:p>
                  </a:txBody>
                  <a:tcPr>
                    <a:solidFill>
                      <a:schemeClr val="bg1"/>
                    </a:solidFill>
                  </a:tcPr>
                </a:tc>
                <a:extLst>
                  <a:ext uri="{0D108BD9-81ED-4DB2-BD59-A6C34878D82A}">
                    <a16:rowId xmlns:a16="http://schemas.microsoft.com/office/drawing/2014/main" val="2963046126"/>
                  </a:ext>
                </a:extLst>
              </a:tr>
            </a:tbl>
          </a:graphicData>
        </a:graphic>
      </p:graphicFrame>
      <p:graphicFrame>
        <p:nvGraphicFramePr>
          <p:cNvPr id="5" name="Table 3">
            <a:extLst>
              <a:ext uri="{FF2B5EF4-FFF2-40B4-BE49-F238E27FC236}">
                <a16:creationId xmlns:a16="http://schemas.microsoft.com/office/drawing/2014/main" id="{115DF40E-660E-4956-B692-8DF9F0E1C757}"/>
              </a:ext>
            </a:extLst>
          </p:cNvPr>
          <p:cNvGraphicFramePr>
            <a:graphicFrameLocks noGrp="1"/>
          </p:cNvGraphicFramePr>
          <p:nvPr>
            <p:extLst>
              <p:ext uri="{D42A27DB-BD31-4B8C-83A1-F6EECF244321}">
                <p14:modId xmlns:p14="http://schemas.microsoft.com/office/powerpoint/2010/main" val="146963334"/>
              </p:ext>
            </p:extLst>
          </p:nvPr>
        </p:nvGraphicFramePr>
        <p:xfrm>
          <a:off x="136212" y="1959680"/>
          <a:ext cx="2671157" cy="534099"/>
        </p:xfrm>
        <a:graphic>
          <a:graphicData uri="http://schemas.openxmlformats.org/drawingml/2006/table">
            <a:tbl>
              <a:tblPr firstRow="1" bandRow="1">
                <a:tableStyleId>{5940675A-B579-460E-94D1-54222C63F5DA}</a:tableStyleId>
              </a:tblPr>
              <a:tblGrid>
                <a:gridCol w="2671157">
                  <a:extLst>
                    <a:ext uri="{9D8B030D-6E8A-4147-A177-3AD203B41FA5}">
                      <a16:colId xmlns:a16="http://schemas.microsoft.com/office/drawing/2014/main" val="3694057930"/>
                    </a:ext>
                  </a:extLst>
                </a:gridCol>
              </a:tblGrid>
              <a:tr h="534099">
                <a:tc>
                  <a:txBody>
                    <a:bodyPr/>
                    <a:lstStyle/>
                    <a:p>
                      <a:pPr algn="ctr"/>
                      <a:r>
                        <a:rPr lang="en-GB" sz="2400" dirty="0"/>
                        <a:t>3. Stomach</a:t>
                      </a:r>
                    </a:p>
                  </a:txBody>
                  <a:tcPr>
                    <a:solidFill>
                      <a:schemeClr val="bg1"/>
                    </a:solidFill>
                  </a:tcPr>
                </a:tc>
                <a:extLst>
                  <a:ext uri="{0D108BD9-81ED-4DB2-BD59-A6C34878D82A}">
                    <a16:rowId xmlns:a16="http://schemas.microsoft.com/office/drawing/2014/main" val="2963046126"/>
                  </a:ext>
                </a:extLst>
              </a:tr>
            </a:tbl>
          </a:graphicData>
        </a:graphic>
      </p:graphicFrame>
      <p:graphicFrame>
        <p:nvGraphicFramePr>
          <p:cNvPr id="6" name="Table 3">
            <a:extLst>
              <a:ext uri="{FF2B5EF4-FFF2-40B4-BE49-F238E27FC236}">
                <a16:creationId xmlns:a16="http://schemas.microsoft.com/office/drawing/2014/main" id="{3D743C9E-3A6E-484A-993E-2AFEF7B27B44}"/>
              </a:ext>
            </a:extLst>
          </p:cNvPr>
          <p:cNvGraphicFramePr>
            <a:graphicFrameLocks noGrp="1"/>
          </p:cNvGraphicFramePr>
          <p:nvPr>
            <p:extLst>
              <p:ext uri="{D42A27DB-BD31-4B8C-83A1-F6EECF244321}">
                <p14:modId xmlns:p14="http://schemas.microsoft.com/office/powerpoint/2010/main" val="3586394095"/>
              </p:ext>
            </p:extLst>
          </p:nvPr>
        </p:nvGraphicFramePr>
        <p:xfrm>
          <a:off x="136212" y="3693884"/>
          <a:ext cx="2671157" cy="534099"/>
        </p:xfrm>
        <a:graphic>
          <a:graphicData uri="http://schemas.openxmlformats.org/drawingml/2006/table">
            <a:tbl>
              <a:tblPr firstRow="1" bandRow="1">
                <a:tableStyleId>{5940675A-B579-460E-94D1-54222C63F5DA}</a:tableStyleId>
              </a:tblPr>
              <a:tblGrid>
                <a:gridCol w="2671157">
                  <a:extLst>
                    <a:ext uri="{9D8B030D-6E8A-4147-A177-3AD203B41FA5}">
                      <a16:colId xmlns:a16="http://schemas.microsoft.com/office/drawing/2014/main" val="3694057930"/>
                    </a:ext>
                  </a:extLst>
                </a:gridCol>
              </a:tblGrid>
              <a:tr h="534099">
                <a:tc>
                  <a:txBody>
                    <a:bodyPr/>
                    <a:lstStyle/>
                    <a:p>
                      <a:pPr algn="ctr"/>
                      <a:r>
                        <a:rPr lang="en-GB" sz="2400" dirty="0"/>
                        <a:t>5. Small intestine</a:t>
                      </a:r>
                    </a:p>
                  </a:txBody>
                  <a:tcPr>
                    <a:solidFill>
                      <a:schemeClr val="bg1"/>
                    </a:solidFill>
                  </a:tcPr>
                </a:tc>
                <a:extLst>
                  <a:ext uri="{0D108BD9-81ED-4DB2-BD59-A6C34878D82A}">
                    <a16:rowId xmlns:a16="http://schemas.microsoft.com/office/drawing/2014/main" val="2963046126"/>
                  </a:ext>
                </a:extLst>
              </a:tr>
            </a:tbl>
          </a:graphicData>
        </a:graphic>
      </p:graphicFrame>
      <p:graphicFrame>
        <p:nvGraphicFramePr>
          <p:cNvPr id="7" name="Table 3">
            <a:extLst>
              <a:ext uri="{FF2B5EF4-FFF2-40B4-BE49-F238E27FC236}">
                <a16:creationId xmlns:a16="http://schemas.microsoft.com/office/drawing/2014/main" id="{F87C6369-5E17-41A1-82B2-230E8F833AA4}"/>
              </a:ext>
            </a:extLst>
          </p:cNvPr>
          <p:cNvGraphicFramePr>
            <a:graphicFrameLocks noGrp="1"/>
          </p:cNvGraphicFramePr>
          <p:nvPr>
            <p:extLst>
              <p:ext uri="{D42A27DB-BD31-4B8C-83A1-F6EECF244321}">
                <p14:modId xmlns:p14="http://schemas.microsoft.com/office/powerpoint/2010/main" val="1530072856"/>
              </p:ext>
            </p:extLst>
          </p:nvPr>
        </p:nvGraphicFramePr>
        <p:xfrm>
          <a:off x="136212" y="4517767"/>
          <a:ext cx="2671157" cy="534099"/>
        </p:xfrm>
        <a:graphic>
          <a:graphicData uri="http://schemas.openxmlformats.org/drawingml/2006/table">
            <a:tbl>
              <a:tblPr firstRow="1" bandRow="1">
                <a:tableStyleId>{5940675A-B579-460E-94D1-54222C63F5DA}</a:tableStyleId>
              </a:tblPr>
              <a:tblGrid>
                <a:gridCol w="2671157">
                  <a:extLst>
                    <a:ext uri="{9D8B030D-6E8A-4147-A177-3AD203B41FA5}">
                      <a16:colId xmlns:a16="http://schemas.microsoft.com/office/drawing/2014/main" val="3694057930"/>
                    </a:ext>
                  </a:extLst>
                </a:gridCol>
              </a:tblGrid>
              <a:tr h="534099">
                <a:tc>
                  <a:txBody>
                    <a:bodyPr/>
                    <a:lstStyle/>
                    <a:p>
                      <a:pPr algn="ctr"/>
                      <a:r>
                        <a:rPr lang="en-GB" sz="2400" dirty="0"/>
                        <a:t>6. Large intestine</a:t>
                      </a:r>
                    </a:p>
                  </a:txBody>
                  <a:tcPr>
                    <a:solidFill>
                      <a:schemeClr val="bg1"/>
                    </a:solidFill>
                  </a:tcPr>
                </a:tc>
                <a:extLst>
                  <a:ext uri="{0D108BD9-81ED-4DB2-BD59-A6C34878D82A}">
                    <a16:rowId xmlns:a16="http://schemas.microsoft.com/office/drawing/2014/main" val="2963046126"/>
                  </a:ext>
                </a:extLst>
              </a:tr>
            </a:tbl>
          </a:graphicData>
        </a:graphic>
      </p:graphicFrame>
      <p:graphicFrame>
        <p:nvGraphicFramePr>
          <p:cNvPr id="8" name="Table 3">
            <a:extLst>
              <a:ext uri="{FF2B5EF4-FFF2-40B4-BE49-F238E27FC236}">
                <a16:creationId xmlns:a16="http://schemas.microsoft.com/office/drawing/2014/main" id="{D5E0B612-FFF3-4E6A-BFE0-8936091E1C16}"/>
              </a:ext>
            </a:extLst>
          </p:cNvPr>
          <p:cNvGraphicFramePr>
            <a:graphicFrameLocks noGrp="1"/>
          </p:cNvGraphicFramePr>
          <p:nvPr>
            <p:extLst>
              <p:ext uri="{D42A27DB-BD31-4B8C-83A1-F6EECF244321}">
                <p14:modId xmlns:p14="http://schemas.microsoft.com/office/powerpoint/2010/main" val="2938946008"/>
              </p:ext>
            </p:extLst>
          </p:nvPr>
        </p:nvGraphicFramePr>
        <p:xfrm>
          <a:off x="136218" y="5331544"/>
          <a:ext cx="2671157" cy="534099"/>
        </p:xfrm>
        <a:graphic>
          <a:graphicData uri="http://schemas.openxmlformats.org/drawingml/2006/table">
            <a:tbl>
              <a:tblPr firstRow="1" bandRow="1">
                <a:tableStyleId>{5940675A-B579-460E-94D1-54222C63F5DA}</a:tableStyleId>
              </a:tblPr>
              <a:tblGrid>
                <a:gridCol w="2671157">
                  <a:extLst>
                    <a:ext uri="{9D8B030D-6E8A-4147-A177-3AD203B41FA5}">
                      <a16:colId xmlns:a16="http://schemas.microsoft.com/office/drawing/2014/main" val="3694057930"/>
                    </a:ext>
                  </a:extLst>
                </a:gridCol>
              </a:tblGrid>
              <a:tr h="534099">
                <a:tc>
                  <a:txBody>
                    <a:bodyPr/>
                    <a:lstStyle/>
                    <a:p>
                      <a:pPr algn="ctr"/>
                      <a:r>
                        <a:rPr lang="en-GB" sz="2400" dirty="0"/>
                        <a:t>7. Rectum</a:t>
                      </a:r>
                    </a:p>
                  </a:txBody>
                  <a:tcPr>
                    <a:solidFill>
                      <a:schemeClr val="bg1"/>
                    </a:solidFill>
                  </a:tcPr>
                </a:tc>
                <a:extLst>
                  <a:ext uri="{0D108BD9-81ED-4DB2-BD59-A6C34878D82A}">
                    <a16:rowId xmlns:a16="http://schemas.microsoft.com/office/drawing/2014/main" val="2963046126"/>
                  </a:ext>
                </a:extLst>
              </a:tr>
            </a:tbl>
          </a:graphicData>
        </a:graphic>
      </p:graphicFrame>
      <p:graphicFrame>
        <p:nvGraphicFramePr>
          <p:cNvPr id="9" name="Table 3">
            <a:extLst>
              <a:ext uri="{FF2B5EF4-FFF2-40B4-BE49-F238E27FC236}">
                <a16:creationId xmlns:a16="http://schemas.microsoft.com/office/drawing/2014/main" id="{1DF6DAF0-3BDD-4B20-A2DF-D1C19FBD74C7}"/>
              </a:ext>
            </a:extLst>
          </p:cNvPr>
          <p:cNvGraphicFramePr>
            <a:graphicFrameLocks noGrp="1"/>
          </p:cNvGraphicFramePr>
          <p:nvPr>
            <p:extLst>
              <p:ext uri="{D42A27DB-BD31-4B8C-83A1-F6EECF244321}">
                <p14:modId xmlns:p14="http://schemas.microsoft.com/office/powerpoint/2010/main" val="2861883809"/>
              </p:ext>
            </p:extLst>
          </p:nvPr>
        </p:nvGraphicFramePr>
        <p:xfrm>
          <a:off x="136220" y="6116338"/>
          <a:ext cx="2671157" cy="534099"/>
        </p:xfrm>
        <a:graphic>
          <a:graphicData uri="http://schemas.openxmlformats.org/drawingml/2006/table">
            <a:tbl>
              <a:tblPr firstRow="1" bandRow="1">
                <a:tableStyleId>{5940675A-B579-460E-94D1-54222C63F5DA}</a:tableStyleId>
              </a:tblPr>
              <a:tblGrid>
                <a:gridCol w="2671157">
                  <a:extLst>
                    <a:ext uri="{9D8B030D-6E8A-4147-A177-3AD203B41FA5}">
                      <a16:colId xmlns:a16="http://schemas.microsoft.com/office/drawing/2014/main" val="3694057930"/>
                    </a:ext>
                  </a:extLst>
                </a:gridCol>
              </a:tblGrid>
              <a:tr h="534099">
                <a:tc>
                  <a:txBody>
                    <a:bodyPr/>
                    <a:lstStyle/>
                    <a:p>
                      <a:pPr algn="ctr"/>
                      <a:r>
                        <a:rPr lang="en-GB" sz="2400" dirty="0"/>
                        <a:t>8. Anus</a:t>
                      </a:r>
                    </a:p>
                  </a:txBody>
                  <a:tcPr>
                    <a:solidFill>
                      <a:schemeClr val="bg1"/>
                    </a:solidFill>
                  </a:tcPr>
                </a:tc>
                <a:extLst>
                  <a:ext uri="{0D108BD9-81ED-4DB2-BD59-A6C34878D82A}">
                    <a16:rowId xmlns:a16="http://schemas.microsoft.com/office/drawing/2014/main" val="2963046126"/>
                  </a:ext>
                </a:extLst>
              </a:tr>
            </a:tbl>
          </a:graphicData>
        </a:graphic>
      </p:graphicFrame>
      <p:graphicFrame>
        <p:nvGraphicFramePr>
          <p:cNvPr id="10" name="Table 3">
            <a:extLst>
              <a:ext uri="{FF2B5EF4-FFF2-40B4-BE49-F238E27FC236}">
                <a16:creationId xmlns:a16="http://schemas.microsoft.com/office/drawing/2014/main" id="{C6FAF955-DD01-45A8-B51E-C8A66216C496}"/>
              </a:ext>
            </a:extLst>
          </p:cNvPr>
          <p:cNvGraphicFramePr>
            <a:graphicFrameLocks noGrp="1"/>
          </p:cNvGraphicFramePr>
          <p:nvPr>
            <p:extLst>
              <p:ext uri="{D42A27DB-BD31-4B8C-83A1-F6EECF244321}">
                <p14:modId xmlns:p14="http://schemas.microsoft.com/office/powerpoint/2010/main" val="3085349282"/>
              </p:ext>
            </p:extLst>
          </p:nvPr>
        </p:nvGraphicFramePr>
        <p:xfrm>
          <a:off x="136212" y="1013615"/>
          <a:ext cx="2671157" cy="534099"/>
        </p:xfrm>
        <a:graphic>
          <a:graphicData uri="http://schemas.openxmlformats.org/drawingml/2006/table">
            <a:tbl>
              <a:tblPr firstRow="1" bandRow="1">
                <a:tableStyleId>{5940675A-B579-460E-94D1-54222C63F5DA}</a:tableStyleId>
              </a:tblPr>
              <a:tblGrid>
                <a:gridCol w="2671157">
                  <a:extLst>
                    <a:ext uri="{9D8B030D-6E8A-4147-A177-3AD203B41FA5}">
                      <a16:colId xmlns:a16="http://schemas.microsoft.com/office/drawing/2014/main" val="3694057930"/>
                    </a:ext>
                  </a:extLst>
                </a:gridCol>
              </a:tblGrid>
              <a:tr h="534099">
                <a:tc>
                  <a:txBody>
                    <a:bodyPr/>
                    <a:lstStyle/>
                    <a:p>
                      <a:pPr algn="ctr"/>
                      <a:r>
                        <a:rPr lang="en-GB" sz="2400" dirty="0"/>
                        <a:t>2. Oesophagus</a:t>
                      </a:r>
                    </a:p>
                  </a:txBody>
                  <a:tcPr>
                    <a:solidFill>
                      <a:schemeClr val="bg1"/>
                    </a:solidFill>
                  </a:tcPr>
                </a:tc>
                <a:extLst>
                  <a:ext uri="{0D108BD9-81ED-4DB2-BD59-A6C34878D82A}">
                    <a16:rowId xmlns:a16="http://schemas.microsoft.com/office/drawing/2014/main" val="2963046126"/>
                  </a:ext>
                </a:extLst>
              </a:tr>
            </a:tbl>
          </a:graphicData>
        </a:graphic>
      </p:graphicFrame>
      <p:graphicFrame>
        <p:nvGraphicFramePr>
          <p:cNvPr id="13" name="Table 3">
            <a:extLst>
              <a:ext uri="{FF2B5EF4-FFF2-40B4-BE49-F238E27FC236}">
                <a16:creationId xmlns:a16="http://schemas.microsoft.com/office/drawing/2014/main" id="{FAD68CA4-4F20-4DCB-8B4A-0F08ECD48A3A}"/>
              </a:ext>
            </a:extLst>
          </p:cNvPr>
          <p:cNvGraphicFramePr>
            <a:graphicFrameLocks noGrp="1"/>
          </p:cNvGraphicFramePr>
          <p:nvPr>
            <p:extLst>
              <p:ext uri="{D42A27DB-BD31-4B8C-83A1-F6EECF244321}">
                <p14:modId xmlns:p14="http://schemas.microsoft.com/office/powerpoint/2010/main" val="2039948321"/>
              </p:ext>
            </p:extLst>
          </p:nvPr>
        </p:nvGraphicFramePr>
        <p:xfrm>
          <a:off x="4892843" y="99871"/>
          <a:ext cx="7114812" cy="534099"/>
        </p:xfrm>
        <a:graphic>
          <a:graphicData uri="http://schemas.openxmlformats.org/drawingml/2006/table">
            <a:tbl>
              <a:tblPr firstRow="1" bandRow="1">
                <a:tableStyleId>{5940675A-B579-460E-94D1-54222C63F5DA}</a:tableStyleId>
              </a:tblPr>
              <a:tblGrid>
                <a:gridCol w="7114812">
                  <a:extLst>
                    <a:ext uri="{9D8B030D-6E8A-4147-A177-3AD203B41FA5}">
                      <a16:colId xmlns:a16="http://schemas.microsoft.com/office/drawing/2014/main" val="3694057930"/>
                    </a:ext>
                  </a:extLst>
                </a:gridCol>
              </a:tblGrid>
              <a:tr h="534099">
                <a:tc>
                  <a:txBody>
                    <a:bodyPr/>
                    <a:lstStyle/>
                    <a:p>
                      <a:pPr algn="ctr"/>
                      <a:r>
                        <a:rPr lang="en-GB" sz="2400" dirty="0"/>
                        <a:t>a. Where faeces is stored until it is ready to be excreted</a:t>
                      </a:r>
                    </a:p>
                  </a:txBody>
                  <a:tcPr>
                    <a:solidFill>
                      <a:schemeClr val="bg1"/>
                    </a:solidFill>
                  </a:tcPr>
                </a:tc>
                <a:extLst>
                  <a:ext uri="{0D108BD9-81ED-4DB2-BD59-A6C34878D82A}">
                    <a16:rowId xmlns:a16="http://schemas.microsoft.com/office/drawing/2014/main" val="2963046126"/>
                  </a:ext>
                </a:extLst>
              </a:tr>
            </a:tbl>
          </a:graphicData>
        </a:graphic>
      </p:graphicFrame>
      <p:graphicFrame>
        <p:nvGraphicFramePr>
          <p:cNvPr id="14" name="Table 3">
            <a:extLst>
              <a:ext uri="{FF2B5EF4-FFF2-40B4-BE49-F238E27FC236}">
                <a16:creationId xmlns:a16="http://schemas.microsoft.com/office/drawing/2014/main" id="{6E4C2DC3-37A6-4ECD-B1C2-81BFA28AABE1}"/>
              </a:ext>
            </a:extLst>
          </p:cNvPr>
          <p:cNvGraphicFramePr>
            <a:graphicFrameLocks noGrp="1"/>
          </p:cNvGraphicFramePr>
          <p:nvPr>
            <p:extLst>
              <p:ext uri="{D42A27DB-BD31-4B8C-83A1-F6EECF244321}">
                <p14:modId xmlns:p14="http://schemas.microsoft.com/office/powerpoint/2010/main" val="697719898"/>
              </p:ext>
            </p:extLst>
          </p:nvPr>
        </p:nvGraphicFramePr>
        <p:xfrm>
          <a:off x="4900466" y="1688064"/>
          <a:ext cx="7107187" cy="534099"/>
        </p:xfrm>
        <a:graphic>
          <a:graphicData uri="http://schemas.openxmlformats.org/drawingml/2006/table">
            <a:tbl>
              <a:tblPr firstRow="1" bandRow="1">
                <a:tableStyleId>{5940675A-B579-460E-94D1-54222C63F5DA}</a:tableStyleId>
              </a:tblPr>
              <a:tblGrid>
                <a:gridCol w="7107187">
                  <a:extLst>
                    <a:ext uri="{9D8B030D-6E8A-4147-A177-3AD203B41FA5}">
                      <a16:colId xmlns:a16="http://schemas.microsoft.com/office/drawing/2014/main" val="3694057930"/>
                    </a:ext>
                  </a:extLst>
                </a:gridCol>
              </a:tblGrid>
              <a:tr h="534099">
                <a:tc>
                  <a:txBody>
                    <a:bodyPr/>
                    <a:lstStyle/>
                    <a:p>
                      <a:pPr algn="ctr"/>
                      <a:r>
                        <a:rPr lang="en-GB" sz="2400" dirty="0"/>
                        <a:t>c. Food is passed down this tube</a:t>
                      </a:r>
                    </a:p>
                  </a:txBody>
                  <a:tcPr>
                    <a:solidFill>
                      <a:schemeClr val="bg1"/>
                    </a:solidFill>
                  </a:tcPr>
                </a:tc>
                <a:extLst>
                  <a:ext uri="{0D108BD9-81ED-4DB2-BD59-A6C34878D82A}">
                    <a16:rowId xmlns:a16="http://schemas.microsoft.com/office/drawing/2014/main" val="2963046126"/>
                  </a:ext>
                </a:extLst>
              </a:tr>
            </a:tbl>
          </a:graphicData>
        </a:graphic>
      </p:graphicFrame>
      <p:graphicFrame>
        <p:nvGraphicFramePr>
          <p:cNvPr id="15" name="Table 3">
            <a:extLst>
              <a:ext uri="{FF2B5EF4-FFF2-40B4-BE49-F238E27FC236}">
                <a16:creationId xmlns:a16="http://schemas.microsoft.com/office/drawing/2014/main" id="{DD09ED3B-E1D5-4490-86B6-0309A93836AB}"/>
              </a:ext>
            </a:extLst>
          </p:cNvPr>
          <p:cNvGraphicFramePr>
            <a:graphicFrameLocks noGrp="1"/>
          </p:cNvGraphicFramePr>
          <p:nvPr>
            <p:extLst>
              <p:ext uri="{D42A27DB-BD31-4B8C-83A1-F6EECF244321}">
                <p14:modId xmlns:p14="http://schemas.microsoft.com/office/powerpoint/2010/main" val="2437545371"/>
              </p:ext>
            </p:extLst>
          </p:nvPr>
        </p:nvGraphicFramePr>
        <p:xfrm>
          <a:off x="4900473" y="3621777"/>
          <a:ext cx="7107179" cy="534099"/>
        </p:xfrm>
        <a:graphic>
          <a:graphicData uri="http://schemas.openxmlformats.org/drawingml/2006/table">
            <a:tbl>
              <a:tblPr firstRow="1" bandRow="1">
                <a:tableStyleId>{5940675A-B579-460E-94D1-54222C63F5DA}</a:tableStyleId>
              </a:tblPr>
              <a:tblGrid>
                <a:gridCol w="7107179">
                  <a:extLst>
                    <a:ext uri="{9D8B030D-6E8A-4147-A177-3AD203B41FA5}">
                      <a16:colId xmlns:a16="http://schemas.microsoft.com/office/drawing/2014/main" val="3694057930"/>
                    </a:ext>
                  </a:extLst>
                </a:gridCol>
              </a:tblGrid>
              <a:tr h="534099">
                <a:tc>
                  <a:txBody>
                    <a:bodyPr/>
                    <a:lstStyle/>
                    <a:p>
                      <a:pPr algn="ctr"/>
                      <a:r>
                        <a:rPr lang="en-GB" sz="2400" dirty="0"/>
                        <a:t>Muscular ring which controls excretion of faeces</a:t>
                      </a:r>
                    </a:p>
                  </a:txBody>
                  <a:tcPr>
                    <a:solidFill>
                      <a:schemeClr val="bg1"/>
                    </a:solidFill>
                  </a:tcPr>
                </a:tc>
                <a:extLst>
                  <a:ext uri="{0D108BD9-81ED-4DB2-BD59-A6C34878D82A}">
                    <a16:rowId xmlns:a16="http://schemas.microsoft.com/office/drawing/2014/main" val="2963046126"/>
                  </a:ext>
                </a:extLst>
              </a:tr>
            </a:tbl>
          </a:graphicData>
        </a:graphic>
      </p:graphicFrame>
      <p:graphicFrame>
        <p:nvGraphicFramePr>
          <p:cNvPr id="16" name="Table 3">
            <a:extLst>
              <a:ext uri="{FF2B5EF4-FFF2-40B4-BE49-F238E27FC236}">
                <a16:creationId xmlns:a16="http://schemas.microsoft.com/office/drawing/2014/main" id="{81BFBD8A-9828-4E0A-963F-BF175B053483}"/>
              </a:ext>
            </a:extLst>
          </p:cNvPr>
          <p:cNvGraphicFramePr>
            <a:graphicFrameLocks noGrp="1"/>
          </p:cNvGraphicFramePr>
          <p:nvPr>
            <p:extLst>
              <p:ext uri="{D42A27DB-BD31-4B8C-83A1-F6EECF244321}">
                <p14:modId xmlns:p14="http://schemas.microsoft.com/office/powerpoint/2010/main" val="1837492778"/>
              </p:ext>
            </p:extLst>
          </p:nvPr>
        </p:nvGraphicFramePr>
        <p:xfrm>
          <a:off x="4900467" y="4242077"/>
          <a:ext cx="7107179" cy="822960"/>
        </p:xfrm>
        <a:graphic>
          <a:graphicData uri="http://schemas.openxmlformats.org/drawingml/2006/table">
            <a:tbl>
              <a:tblPr firstRow="1" bandRow="1">
                <a:tableStyleId>{5940675A-B579-460E-94D1-54222C63F5DA}</a:tableStyleId>
              </a:tblPr>
              <a:tblGrid>
                <a:gridCol w="7107179">
                  <a:extLst>
                    <a:ext uri="{9D8B030D-6E8A-4147-A177-3AD203B41FA5}">
                      <a16:colId xmlns:a16="http://schemas.microsoft.com/office/drawing/2014/main" val="3694057930"/>
                    </a:ext>
                  </a:extLst>
                </a:gridCol>
              </a:tblGrid>
              <a:tr h="534099">
                <a:tc>
                  <a:txBody>
                    <a:bodyPr/>
                    <a:lstStyle/>
                    <a:p>
                      <a:pPr algn="ctr"/>
                      <a:r>
                        <a:rPr lang="en-GB" sz="2400" dirty="0"/>
                        <a:t>Water is absorbed from undigested food, what is left forms faeces</a:t>
                      </a:r>
                    </a:p>
                  </a:txBody>
                  <a:tcPr>
                    <a:solidFill>
                      <a:schemeClr val="bg1"/>
                    </a:solidFill>
                  </a:tcPr>
                </a:tc>
                <a:extLst>
                  <a:ext uri="{0D108BD9-81ED-4DB2-BD59-A6C34878D82A}">
                    <a16:rowId xmlns:a16="http://schemas.microsoft.com/office/drawing/2014/main" val="2963046126"/>
                  </a:ext>
                </a:extLst>
              </a:tr>
            </a:tbl>
          </a:graphicData>
        </a:graphic>
      </p:graphicFrame>
      <p:graphicFrame>
        <p:nvGraphicFramePr>
          <p:cNvPr id="17" name="Table 3">
            <a:extLst>
              <a:ext uri="{FF2B5EF4-FFF2-40B4-BE49-F238E27FC236}">
                <a16:creationId xmlns:a16="http://schemas.microsoft.com/office/drawing/2014/main" id="{4B48337B-1898-4B2E-A7CF-04448060942D}"/>
              </a:ext>
            </a:extLst>
          </p:cNvPr>
          <p:cNvGraphicFramePr>
            <a:graphicFrameLocks noGrp="1"/>
          </p:cNvGraphicFramePr>
          <p:nvPr>
            <p:extLst>
              <p:ext uri="{D42A27DB-BD31-4B8C-83A1-F6EECF244321}">
                <p14:modId xmlns:p14="http://schemas.microsoft.com/office/powerpoint/2010/main" val="2710508301"/>
              </p:ext>
            </p:extLst>
          </p:nvPr>
        </p:nvGraphicFramePr>
        <p:xfrm>
          <a:off x="4900467" y="5167280"/>
          <a:ext cx="7107179" cy="822960"/>
        </p:xfrm>
        <a:graphic>
          <a:graphicData uri="http://schemas.openxmlformats.org/drawingml/2006/table">
            <a:tbl>
              <a:tblPr firstRow="1" bandRow="1">
                <a:tableStyleId>{5940675A-B579-460E-94D1-54222C63F5DA}</a:tableStyleId>
              </a:tblPr>
              <a:tblGrid>
                <a:gridCol w="7107179">
                  <a:extLst>
                    <a:ext uri="{9D8B030D-6E8A-4147-A177-3AD203B41FA5}">
                      <a16:colId xmlns:a16="http://schemas.microsoft.com/office/drawing/2014/main" val="3694057930"/>
                    </a:ext>
                  </a:extLst>
                </a:gridCol>
              </a:tblGrid>
              <a:tr h="534099">
                <a:tc>
                  <a:txBody>
                    <a:bodyPr/>
                    <a:lstStyle/>
                    <a:p>
                      <a:pPr algn="ctr"/>
                      <a:r>
                        <a:rPr lang="en-GB" sz="2400" dirty="0"/>
                        <a:t>f. Food is chewed up into smaller pieces, salivary glands release enzymes to help with this process</a:t>
                      </a:r>
                    </a:p>
                  </a:txBody>
                  <a:tcPr>
                    <a:solidFill>
                      <a:schemeClr val="bg1"/>
                    </a:solidFill>
                  </a:tcPr>
                </a:tc>
                <a:extLst>
                  <a:ext uri="{0D108BD9-81ED-4DB2-BD59-A6C34878D82A}">
                    <a16:rowId xmlns:a16="http://schemas.microsoft.com/office/drawing/2014/main" val="2963046126"/>
                  </a:ext>
                </a:extLst>
              </a:tr>
            </a:tbl>
          </a:graphicData>
        </a:graphic>
      </p:graphicFrame>
      <p:graphicFrame>
        <p:nvGraphicFramePr>
          <p:cNvPr id="18" name="Table 3">
            <a:extLst>
              <a:ext uri="{FF2B5EF4-FFF2-40B4-BE49-F238E27FC236}">
                <a16:creationId xmlns:a16="http://schemas.microsoft.com/office/drawing/2014/main" id="{197CCF61-AAEA-477E-BB1A-59E7D88E3C18}"/>
              </a:ext>
            </a:extLst>
          </p:cNvPr>
          <p:cNvGraphicFramePr>
            <a:graphicFrameLocks noGrp="1"/>
          </p:cNvGraphicFramePr>
          <p:nvPr>
            <p:extLst>
              <p:ext uri="{D42A27DB-BD31-4B8C-83A1-F6EECF244321}">
                <p14:modId xmlns:p14="http://schemas.microsoft.com/office/powerpoint/2010/main" val="2778630961"/>
              </p:ext>
            </p:extLst>
          </p:nvPr>
        </p:nvGraphicFramePr>
        <p:xfrm>
          <a:off x="4900466" y="6098733"/>
          <a:ext cx="7107179" cy="534099"/>
        </p:xfrm>
        <a:graphic>
          <a:graphicData uri="http://schemas.openxmlformats.org/drawingml/2006/table">
            <a:tbl>
              <a:tblPr firstRow="1" bandRow="1">
                <a:tableStyleId>{5940675A-B579-460E-94D1-54222C63F5DA}</a:tableStyleId>
              </a:tblPr>
              <a:tblGrid>
                <a:gridCol w="7107179">
                  <a:extLst>
                    <a:ext uri="{9D8B030D-6E8A-4147-A177-3AD203B41FA5}">
                      <a16:colId xmlns:a16="http://schemas.microsoft.com/office/drawing/2014/main" val="3694057930"/>
                    </a:ext>
                  </a:extLst>
                </a:gridCol>
              </a:tblGrid>
              <a:tr h="534099">
                <a:tc>
                  <a:txBody>
                    <a:bodyPr/>
                    <a:lstStyle/>
                    <a:p>
                      <a:pPr algn="ctr"/>
                      <a:r>
                        <a:rPr lang="en-GB" sz="2400" dirty="0"/>
                        <a:t>g. Produces bile to help with the digestion of fats</a:t>
                      </a:r>
                    </a:p>
                  </a:txBody>
                  <a:tcPr>
                    <a:solidFill>
                      <a:schemeClr val="bg1"/>
                    </a:solidFill>
                  </a:tcPr>
                </a:tc>
                <a:extLst>
                  <a:ext uri="{0D108BD9-81ED-4DB2-BD59-A6C34878D82A}">
                    <a16:rowId xmlns:a16="http://schemas.microsoft.com/office/drawing/2014/main" val="2963046126"/>
                  </a:ext>
                </a:extLst>
              </a:tr>
            </a:tbl>
          </a:graphicData>
        </a:graphic>
      </p:graphicFrame>
      <p:graphicFrame>
        <p:nvGraphicFramePr>
          <p:cNvPr id="19" name="Table 3">
            <a:extLst>
              <a:ext uri="{FF2B5EF4-FFF2-40B4-BE49-F238E27FC236}">
                <a16:creationId xmlns:a16="http://schemas.microsoft.com/office/drawing/2014/main" id="{A9A1CF29-C615-4D74-98D0-72BD0D79E237}"/>
              </a:ext>
            </a:extLst>
          </p:cNvPr>
          <p:cNvGraphicFramePr>
            <a:graphicFrameLocks noGrp="1"/>
          </p:cNvGraphicFramePr>
          <p:nvPr>
            <p:extLst>
              <p:ext uri="{D42A27DB-BD31-4B8C-83A1-F6EECF244321}">
                <p14:modId xmlns:p14="http://schemas.microsoft.com/office/powerpoint/2010/main" val="2701266101"/>
              </p:ext>
            </p:extLst>
          </p:nvPr>
        </p:nvGraphicFramePr>
        <p:xfrm>
          <a:off x="4900467" y="755153"/>
          <a:ext cx="7107188" cy="822960"/>
        </p:xfrm>
        <a:graphic>
          <a:graphicData uri="http://schemas.openxmlformats.org/drawingml/2006/table">
            <a:tbl>
              <a:tblPr firstRow="1" bandRow="1">
                <a:tableStyleId>{5940675A-B579-460E-94D1-54222C63F5DA}</a:tableStyleId>
              </a:tblPr>
              <a:tblGrid>
                <a:gridCol w="7107188">
                  <a:extLst>
                    <a:ext uri="{9D8B030D-6E8A-4147-A177-3AD203B41FA5}">
                      <a16:colId xmlns:a16="http://schemas.microsoft.com/office/drawing/2014/main" val="3694057930"/>
                    </a:ext>
                  </a:extLst>
                </a:gridCol>
              </a:tblGrid>
              <a:tr h="534099">
                <a:tc>
                  <a:txBody>
                    <a:bodyPr/>
                    <a:lstStyle/>
                    <a:p>
                      <a:pPr algn="ctr"/>
                      <a:r>
                        <a:rPr lang="en-GB" sz="2400" dirty="0"/>
                        <a:t>b. Large insoluble pieces of food are broken down into small soluble pieces</a:t>
                      </a:r>
                    </a:p>
                  </a:txBody>
                  <a:tcPr>
                    <a:solidFill>
                      <a:schemeClr val="bg1"/>
                    </a:solidFill>
                  </a:tcPr>
                </a:tc>
                <a:extLst>
                  <a:ext uri="{0D108BD9-81ED-4DB2-BD59-A6C34878D82A}">
                    <a16:rowId xmlns:a16="http://schemas.microsoft.com/office/drawing/2014/main" val="2963046126"/>
                  </a:ext>
                </a:extLst>
              </a:tr>
            </a:tbl>
          </a:graphicData>
        </a:graphic>
      </p:graphicFrame>
      <p:cxnSp>
        <p:nvCxnSpPr>
          <p:cNvPr id="12" name="Straight Connector 11">
            <a:extLst>
              <a:ext uri="{FF2B5EF4-FFF2-40B4-BE49-F238E27FC236}">
                <a16:creationId xmlns:a16="http://schemas.microsoft.com/office/drawing/2014/main" id="{2BDD3774-40E3-4D92-9385-B24E1D622807}"/>
              </a:ext>
            </a:extLst>
          </p:cNvPr>
          <p:cNvCxnSpPr>
            <a:cxnSpLocks/>
            <a:endCxn id="17" idx="1"/>
          </p:cNvCxnSpPr>
          <p:nvPr/>
        </p:nvCxnSpPr>
        <p:spPr>
          <a:xfrm>
            <a:off x="2835649" y="414633"/>
            <a:ext cx="2064818" cy="5164127"/>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7E1579-AE7B-445F-A777-2F34686EA0A6}"/>
              </a:ext>
            </a:extLst>
          </p:cNvPr>
          <p:cNvCxnSpPr>
            <a:cxnSpLocks/>
            <a:endCxn id="14" idx="1"/>
          </p:cNvCxnSpPr>
          <p:nvPr/>
        </p:nvCxnSpPr>
        <p:spPr>
          <a:xfrm>
            <a:off x="2797448" y="1243064"/>
            <a:ext cx="2103018" cy="712049"/>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D506DF4-046F-411C-AE6B-E7128D6FB7AE}"/>
              </a:ext>
            </a:extLst>
          </p:cNvPr>
          <p:cNvCxnSpPr>
            <a:cxnSpLocks/>
            <a:endCxn id="19" idx="1"/>
          </p:cNvCxnSpPr>
          <p:nvPr/>
        </p:nvCxnSpPr>
        <p:spPr>
          <a:xfrm flipV="1">
            <a:off x="2823403" y="1166633"/>
            <a:ext cx="2077064" cy="1118306"/>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3E7890B-3BD3-4611-8877-51DDBE722AC9}"/>
              </a:ext>
            </a:extLst>
          </p:cNvPr>
          <p:cNvCxnSpPr>
            <a:cxnSpLocks/>
            <a:endCxn id="18" idx="1"/>
          </p:cNvCxnSpPr>
          <p:nvPr/>
        </p:nvCxnSpPr>
        <p:spPr>
          <a:xfrm>
            <a:off x="2835641" y="3008538"/>
            <a:ext cx="2064825" cy="3357244"/>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2464D57-9A55-41EA-957A-54ABD5714C93}"/>
              </a:ext>
            </a:extLst>
          </p:cNvPr>
          <p:cNvCxnSpPr>
            <a:cxnSpLocks/>
            <a:endCxn id="16" idx="1"/>
          </p:cNvCxnSpPr>
          <p:nvPr/>
        </p:nvCxnSpPr>
        <p:spPr>
          <a:xfrm flipV="1">
            <a:off x="2851690" y="4653557"/>
            <a:ext cx="2048777" cy="6194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F61BF8A-0020-41F0-AA31-CEDC6370EB09}"/>
              </a:ext>
            </a:extLst>
          </p:cNvPr>
          <p:cNvCxnSpPr>
            <a:cxnSpLocks/>
            <a:endCxn id="13" idx="1"/>
          </p:cNvCxnSpPr>
          <p:nvPr/>
        </p:nvCxnSpPr>
        <p:spPr>
          <a:xfrm flipV="1">
            <a:off x="2851682" y="366920"/>
            <a:ext cx="2041161" cy="5300938"/>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4EC1CFC-210F-4404-8AF4-0B2F04AF6FCB}"/>
              </a:ext>
            </a:extLst>
          </p:cNvPr>
          <p:cNvCxnSpPr>
            <a:cxnSpLocks/>
            <a:endCxn id="15" idx="1"/>
          </p:cNvCxnSpPr>
          <p:nvPr/>
        </p:nvCxnSpPr>
        <p:spPr>
          <a:xfrm flipV="1">
            <a:off x="2807369" y="3888826"/>
            <a:ext cx="2093104" cy="2554542"/>
          </a:xfrm>
          <a:prstGeom prst="line">
            <a:avLst/>
          </a:prstGeom>
          <a:ln w="762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Table 3">
            <a:extLst>
              <a:ext uri="{FF2B5EF4-FFF2-40B4-BE49-F238E27FC236}">
                <a16:creationId xmlns:a16="http://schemas.microsoft.com/office/drawing/2014/main" id="{5E90AB65-97D9-44C8-BEDF-A7F9467F36F9}"/>
              </a:ext>
            </a:extLst>
          </p:cNvPr>
          <p:cNvGraphicFramePr>
            <a:graphicFrameLocks noGrp="1"/>
          </p:cNvGraphicFramePr>
          <p:nvPr>
            <p:extLst>
              <p:ext uri="{D42A27DB-BD31-4B8C-83A1-F6EECF244321}">
                <p14:modId xmlns:p14="http://schemas.microsoft.com/office/powerpoint/2010/main" val="131119307"/>
              </p:ext>
            </p:extLst>
          </p:nvPr>
        </p:nvGraphicFramePr>
        <p:xfrm>
          <a:off x="136212" y="2783858"/>
          <a:ext cx="2671157" cy="534099"/>
        </p:xfrm>
        <a:graphic>
          <a:graphicData uri="http://schemas.openxmlformats.org/drawingml/2006/table">
            <a:tbl>
              <a:tblPr firstRow="1" bandRow="1">
                <a:tableStyleId>{5940675A-B579-460E-94D1-54222C63F5DA}</a:tableStyleId>
              </a:tblPr>
              <a:tblGrid>
                <a:gridCol w="2671157">
                  <a:extLst>
                    <a:ext uri="{9D8B030D-6E8A-4147-A177-3AD203B41FA5}">
                      <a16:colId xmlns:a16="http://schemas.microsoft.com/office/drawing/2014/main" val="3694057930"/>
                    </a:ext>
                  </a:extLst>
                </a:gridCol>
              </a:tblGrid>
              <a:tr h="534099">
                <a:tc>
                  <a:txBody>
                    <a:bodyPr/>
                    <a:lstStyle/>
                    <a:p>
                      <a:pPr algn="ctr"/>
                      <a:r>
                        <a:rPr lang="en-GB" sz="2400" dirty="0"/>
                        <a:t>4. Liver</a:t>
                      </a:r>
                    </a:p>
                  </a:txBody>
                  <a:tcPr>
                    <a:solidFill>
                      <a:schemeClr val="bg1"/>
                    </a:solidFill>
                  </a:tcPr>
                </a:tc>
                <a:extLst>
                  <a:ext uri="{0D108BD9-81ED-4DB2-BD59-A6C34878D82A}">
                    <a16:rowId xmlns:a16="http://schemas.microsoft.com/office/drawing/2014/main" val="2963046126"/>
                  </a:ext>
                </a:extLst>
              </a:tr>
            </a:tbl>
          </a:graphicData>
        </a:graphic>
      </p:graphicFrame>
      <p:graphicFrame>
        <p:nvGraphicFramePr>
          <p:cNvPr id="11" name="Table 3">
            <a:extLst>
              <a:ext uri="{FF2B5EF4-FFF2-40B4-BE49-F238E27FC236}">
                <a16:creationId xmlns:a16="http://schemas.microsoft.com/office/drawing/2014/main" id="{561C5992-E980-4D0B-BB90-C26A2933EA68}"/>
              </a:ext>
            </a:extLst>
          </p:cNvPr>
          <p:cNvGraphicFramePr>
            <a:graphicFrameLocks noGrp="1"/>
          </p:cNvGraphicFramePr>
          <p:nvPr>
            <p:extLst>
              <p:ext uri="{D42A27DB-BD31-4B8C-83A1-F6EECF244321}">
                <p14:modId xmlns:p14="http://schemas.microsoft.com/office/powerpoint/2010/main" val="333986475"/>
              </p:ext>
            </p:extLst>
          </p:nvPr>
        </p:nvGraphicFramePr>
        <p:xfrm>
          <a:off x="4900467" y="2332114"/>
          <a:ext cx="7107185" cy="1188720"/>
        </p:xfrm>
        <a:graphic>
          <a:graphicData uri="http://schemas.openxmlformats.org/drawingml/2006/table">
            <a:tbl>
              <a:tblPr firstRow="1" bandRow="1">
                <a:tableStyleId>{5940675A-B579-460E-94D1-54222C63F5DA}</a:tableStyleId>
              </a:tblPr>
              <a:tblGrid>
                <a:gridCol w="7107185">
                  <a:extLst>
                    <a:ext uri="{9D8B030D-6E8A-4147-A177-3AD203B41FA5}">
                      <a16:colId xmlns:a16="http://schemas.microsoft.com/office/drawing/2014/main" val="3694057930"/>
                    </a:ext>
                  </a:extLst>
                </a:gridCol>
              </a:tblGrid>
              <a:tr h="534099">
                <a:tc>
                  <a:txBody>
                    <a:bodyPr/>
                    <a:lstStyle/>
                    <a:p>
                      <a:pPr algn="ctr"/>
                      <a:r>
                        <a:rPr lang="en-GB" sz="2400" dirty="0"/>
                        <a:t>d. Large insoluble pieces of food are broken down into small, soluble pieces which can then be absorbed into the bloodstream</a:t>
                      </a:r>
                    </a:p>
                  </a:txBody>
                  <a:tcPr>
                    <a:solidFill>
                      <a:schemeClr val="bg1"/>
                    </a:solidFill>
                  </a:tcPr>
                </a:tc>
                <a:extLst>
                  <a:ext uri="{0D108BD9-81ED-4DB2-BD59-A6C34878D82A}">
                    <a16:rowId xmlns:a16="http://schemas.microsoft.com/office/drawing/2014/main" val="2963046126"/>
                  </a:ext>
                </a:extLst>
              </a:tr>
            </a:tbl>
          </a:graphicData>
        </a:graphic>
      </p:graphicFrame>
      <p:cxnSp>
        <p:nvCxnSpPr>
          <p:cNvPr id="31" name="Straight Connector 30">
            <a:extLst>
              <a:ext uri="{FF2B5EF4-FFF2-40B4-BE49-F238E27FC236}">
                <a16:creationId xmlns:a16="http://schemas.microsoft.com/office/drawing/2014/main" id="{C427010B-0DB1-40A7-A835-C4F48FB823CD}"/>
              </a:ext>
            </a:extLst>
          </p:cNvPr>
          <p:cNvCxnSpPr>
            <a:cxnSpLocks/>
          </p:cNvCxnSpPr>
          <p:nvPr/>
        </p:nvCxnSpPr>
        <p:spPr>
          <a:xfrm flipV="1">
            <a:off x="2789026" y="2757843"/>
            <a:ext cx="2123686" cy="1227693"/>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9481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FBE5C0-498D-498D-B075-669E42F77235}"/>
              </a:ext>
            </a:extLst>
          </p:cNvPr>
          <p:cNvSpPr>
            <a:spLocks noGrp="1"/>
          </p:cNvSpPr>
          <p:nvPr>
            <p:ph type="dt" sz="half" idx="10"/>
          </p:nvPr>
        </p:nvSpPr>
        <p:spPr/>
        <p:txBody>
          <a:bodyPr/>
          <a:lstStyle/>
          <a:p>
            <a:fld id="{4F713825-CD16-40D9-970C-181E1CD7B113}" type="datetime2">
              <a:rPr lang="en-GB" smtClean="0"/>
              <a:t>Wednesday, 16 September 2020</a:t>
            </a:fld>
            <a:endParaRPr lang="en-US" dirty="0"/>
          </a:p>
        </p:txBody>
      </p:sp>
      <p:sp>
        <p:nvSpPr>
          <p:cNvPr id="3" name="Rectangle 2">
            <a:extLst>
              <a:ext uri="{FF2B5EF4-FFF2-40B4-BE49-F238E27FC236}">
                <a16:creationId xmlns:a16="http://schemas.microsoft.com/office/drawing/2014/main" id="{EDC5AA46-295F-4A50-9EC0-9CD5451478A3}"/>
              </a:ext>
            </a:extLst>
          </p:cNvPr>
          <p:cNvSpPr/>
          <p:nvPr/>
        </p:nvSpPr>
        <p:spPr>
          <a:xfrm>
            <a:off x="579883" y="341443"/>
            <a:ext cx="5626364" cy="3970318"/>
          </a:xfrm>
          <a:prstGeom prst="rect">
            <a:avLst/>
          </a:prstGeom>
        </p:spPr>
        <p:txBody>
          <a:bodyPr wrap="square">
            <a:spAutoFit/>
          </a:bodyPr>
          <a:lstStyle/>
          <a:p>
            <a:r>
              <a:rPr lang="en-US" sz="2800" b="1" dirty="0">
                <a:solidFill>
                  <a:srgbClr val="F79646">
                    <a:lumMod val="75000"/>
                  </a:srgbClr>
                </a:solidFill>
                <a:latin typeface="Calibri"/>
              </a:rPr>
              <a:t>Bile</a:t>
            </a:r>
            <a:r>
              <a:rPr lang="en-US" sz="2800" dirty="0">
                <a:solidFill>
                  <a:srgbClr val="F79646">
                    <a:lumMod val="75000"/>
                  </a:srgbClr>
                </a:solidFill>
                <a:latin typeface="Calibri"/>
              </a:rPr>
              <a:t> </a:t>
            </a:r>
            <a:r>
              <a:rPr lang="en-US" sz="2800" dirty="0">
                <a:solidFill>
                  <a:prstClr val="black"/>
                </a:solidFill>
                <a:latin typeface="Calibri"/>
              </a:rPr>
              <a:t>is </a:t>
            </a:r>
            <a:r>
              <a:rPr lang="en-US" sz="2800" b="1" dirty="0">
                <a:solidFill>
                  <a:srgbClr val="F79646">
                    <a:lumMod val="75000"/>
                  </a:srgbClr>
                </a:solidFill>
                <a:latin typeface="Calibri"/>
              </a:rPr>
              <a:t>made </a:t>
            </a:r>
            <a:r>
              <a:rPr lang="en-US" sz="2800" dirty="0">
                <a:solidFill>
                  <a:prstClr val="black"/>
                </a:solidFill>
                <a:latin typeface="Calibri"/>
              </a:rPr>
              <a:t>in the </a:t>
            </a:r>
            <a:r>
              <a:rPr lang="en-US" sz="2800" b="1" dirty="0">
                <a:solidFill>
                  <a:srgbClr val="F79646">
                    <a:lumMod val="75000"/>
                  </a:srgbClr>
                </a:solidFill>
                <a:latin typeface="Calibri"/>
              </a:rPr>
              <a:t>liver </a:t>
            </a:r>
            <a:r>
              <a:rPr lang="en-US" sz="2800" dirty="0">
                <a:solidFill>
                  <a:prstClr val="black"/>
                </a:solidFill>
                <a:latin typeface="Calibri"/>
              </a:rPr>
              <a:t>and </a:t>
            </a:r>
            <a:r>
              <a:rPr lang="en-US" sz="2800" b="1" dirty="0">
                <a:solidFill>
                  <a:srgbClr val="F79646">
                    <a:lumMod val="75000"/>
                  </a:srgbClr>
                </a:solidFill>
                <a:latin typeface="Calibri"/>
              </a:rPr>
              <a:t>stored</a:t>
            </a:r>
            <a:r>
              <a:rPr lang="en-US" sz="2800" dirty="0">
                <a:solidFill>
                  <a:srgbClr val="F79646">
                    <a:lumMod val="75000"/>
                  </a:srgbClr>
                </a:solidFill>
                <a:latin typeface="Calibri"/>
              </a:rPr>
              <a:t> </a:t>
            </a:r>
            <a:r>
              <a:rPr lang="en-US" sz="2800" dirty="0">
                <a:solidFill>
                  <a:prstClr val="black"/>
                </a:solidFill>
                <a:latin typeface="Calibri"/>
              </a:rPr>
              <a:t>in </a:t>
            </a:r>
          </a:p>
          <a:p>
            <a:r>
              <a:rPr lang="en-US" sz="2800" dirty="0">
                <a:solidFill>
                  <a:prstClr val="black"/>
                </a:solidFill>
                <a:latin typeface="Calibri"/>
              </a:rPr>
              <a:t>the </a:t>
            </a:r>
            <a:r>
              <a:rPr lang="en-US" sz="2800" b="1" dirty="0">
                <a:solidFill>
                  <a:srgbClr val="F79646">
                    <a:lumMod val="75000"/>
                  </a:srgbClr>
                </a:solidFill>
                <a:latin typeface="Calibri"/>
              </a:rPr>
              <a:t>gall bladder</a:t>
            </a:r>
            <a:r>
              <a:rPr lang="en-US" sz="2800" dirty="0">
                <a:solidFill>
                  <a:prstClr val="black"/>
                </a:solidFill>
                <a:latin typeface="Calibri"/>
              </a:rPr>
              <a:t>. It is alkaline to </a:t>
            </a:r>
          </a:p>
          <a:p>
            <a:r>
              <a:rPr lang="en-US" sz="2800" b="1" dirty="0">
                <a:solidFill>
                  <a:srgbClr val="F79646">
                    <a:lumMod val="75000"/>
                  </a:srgbClr>
                </a:solidFill>
                <a:latin typeface="Calibri"/>
              </a:rPr>
              <a:t>neutralise</a:t>
            </a:r>
            <a:r>
              <a:rPr lang="en-US" sz="2800" dirty="0">
                <a:solidFill>
                  <a:srgbClr val="F79646">
                    <a:lumMod val="75000"/>
                  </a:srgbClr>
                </a:solidFill>
                <a:latin typeface="Calibri"/>
              </a:rPr>
              <a:t> </a:t>
            </a:r>
            <a:r>
              <a:rPr lang="en-US" sz="2800" dirty="0">
                <a:solidFill>
                  <a:prstClr val="black"/>
                </a:solidFill>
                <a:latin typeface="Calibri"/>
              </a:rPr>
              <a:t>hydrochloric </a:t>
            </a:r>
            <a:r>
              <a:rPr lang="en-US" sz="2800" b="1" dirty="0">
                <a:solidFill>
                  <a:srgbClr val="F79646">
                    <a:lumMod val="75000"/>
                  </a:srgbClr>
                </a:solidFill>
                <a:latin typeface="Calibri"/>
              </a:rPr>
              <a:t>acid</a:t>
            </a:r>
            <a:r>
              <a:rPr lang="en-US" sz="2800" dirty="0">
                <a:solidFill>
                  <a:srgbClr val="F79646">
                    <a:lumMod val="75000"/>
                  </a:srgbClr>
                </a:solidFill>
                <a:latin typeface="Calibri"/>
              </a:rPr>
              <a:t> </a:t>
            </a:r>
            <a:r>
              <a:rPr lang="en-US" sz="2800" dirty="0">
                <a:solidFill>
                  <a:prstClr val="black"/>
                </a:solidFill>
                <a:latin typeface="Calibri"/>
              </a:rPr>
              <a:t>from </a:t>
            </a:r>
          </a:p>
          <a:p>
            <a:r>
              <a:rPr lang="en-US" sz="2800" dirty="0">
                <a:solidFill>
                  <a:prstClr val="black"/>
                </a:solidFill>
                <a:latin typeface="Calibri"/>
              </a:rPr>
              <a:t>the </a:t>
            </a:r>
            <a:r>
              <a:rPr lang="en-US" sz="2800" b="1" dirty="0">
                <a:solidFill>
                  <a:srgbClr val="F79646">
                    <a:lumMod val="75000"/>
                  </a:srgbClr>
                </a:solidFill>
                <a:latin typeface="Calibri"/>
              </a:rPr>
              <a:t>stomach</a:t>
            </a:r>
            <a:r>
              <a:rPr lang="en-US" sz="2800" dirty="0">
                <a:solidFill>
                  <a:prstClr val="black"/>
                </a:solidFill>
                <a:latin typeface="Calibri"/>
              </a:rPr>
              <a:t>. It also </a:t>
            </a:r>
            <a:r>
              <a:rPr lang="en-US" sz="2800" b="1" dirty="0">
                <a:solidFill>
                  <a:srgbClr val="F79646">
                    <a:lumMod val="75000"/>
                  </a:srgbClr>
                </a:solidFill>
                <a:latin typeface="Calibri"/>
              </a:rPr>
              <a:t>emulsifies fat </a:t>
            </a:r>
          </a:p>
          <a:p>
            <a:r>
              <a:rPr lang="en-US" sz="2800" dirty="0">
                <a:solidFill>
                  <a:prstClr val="black"/>
                </a:solidFill>
                <a:latin typeface="Calibri"/>
              </a:rPr>
              <a:t>to form small droplets which </a:t>
            </a:r>
          </a:p>
          <a:p>
            <a:r>
              <a:rPr lang="en-US" sz="2800" b="1" dirty="0">
                <a:solidFill>
                  <a:srgbClr val="F79646">
                    <a:lumMod val="75000"/>
                  </a:srgbClr>
                </a:solidFill>
                <a:latin typeface="Calibri"/>
              </a:rPr>
              <a:t>increases</a:t>
            </a:r>
            <a:r>
              <a:rPr lang="en-US" sz="2800" dirty="0">
                <a:solidFill>
                  <a:srgbClr val="F79646">
                    <a:lumMod val="75000"/>
                  </a:srgbClr>
                </a:solidFill>
                <a:latin typeface="Calibri"/>
              </a:rPr>
              <a:t> </a:t>
            </a:r>
            <a:r>
              <a:rPr lang="en-US" sz="2800" dirty="0">
                <a:solidFill>
                  <a:prstClr val="black"/>
                </a:solidFill>
                <a:latin typeface="Calibri"/>
              </a:rPr>
              <a:t>the </a:t>
            </a:r>
            <a:r>
              <a:rPr lang="en-US" sz="2800" b="1" dirty="0">
                <a:solidFill>
                  <a:srgbClr val="F79646">
                    <a:lumMod val="75000"/>
                  </a:srgbClr>
                </a:solidFill>
                <a:latin typeface="Calibri"/>
              </a:rPr>
              <a:t>surface area. </a:t>
            </a:r>
          </a:p>
          <a:p>
            <a:r>
              <a:rPr lang="en-US" sz="2800" dirty="0">
                <a:solidFill>
                  <a:prstClr val="black"/>
                </a:solidFill>
                <a:latin typeface="Calibri"/>
              </a:rPr>
              <a:t>The alkaline conditions and large </a:t>
            </a:r>
          </a:p>
          <a:p>
            <a:r>
              <a:rPr lang="en-US" sz="2800" dirty="0">
                <a:solidFill>
                  <a:prstClr val="black"/>
                </a:solidFill>
                <a:latin typeface="Calibri"/>
              </a:rPr>
              <a:t>surface area </a:t>
            </a:r>
            <a:r>
              <a:rPr lang="en-US" sz="2800" b="1" dirty="0">
                <a:solidFill>
                  <a:srgbClr val="F79646">
                    <a:lumMod val="75000"/>
                  </a:srgbClr>
                </a:solidFill>
                <a:latin typeface="Calibri"/>
              </a:rPr>
              <a:t>increase the rate of fat </a:t>
            </a:r>
          </a:p>
          <a:p>
            <a:r>
              <a:rPr lang="en-US" sz="2800" b="1" dirty="0">
                <a:solidFill>
                  <a:srgbClr val="F79646">
                    <a:lumMod val="75000"/>
                  </a:srgbClr>
                </a:solidFill>
                <a:latin typeface="Calibri"/>
              </a:rPr>
              <a:t>breakdown </a:t>
            </a:r>
            <a:r>
              <a:rPr lang="en-US" sz="2800" dirty="0">
                <a:solidFill>
                  <a:prstClr val="black"/>
                </a:solidFill>
                <a:latin typeface="Calibri"/>
              </a:rPr>
              <a:t>by lipase.</a:t>
            </a:r>
          </a:p>
        </p:txBody>
      </p:sp>
      <p:pic>
        <p:nvPicPr>
          <p:cNvPr id="4" name="Picture 3">
            <a:extLst>
              <a:ext uri="{FF2B5EF4-FFF2-40B4-BE49-F238E27FC236}">
                <a16:creationId xmlns:a16="http://schemas.microsoft.com/office/drawing/2014/main" id="{957ED145-E9F5-418A-82CB-D2FA68A35598}"/>
              </a:ext>
            </a:extLst>
          </p:cNvPr>
          <p:cNvPicPr>
            <a:picLocks noChangeAspect="1"/>
          </p:cNvPicPr>
          <p:nvPr/>
        </p:nvPicPr>
        <p:blipFill rotWithShape="1">
          <a:blip r:embed="rId2"/>
          <a:srcRect l="6521" t="7667" b="11573"/>
          <a:stretch/>
        </p:blipFill>
        <p:spPr>
          <a:xfrm>
            <a:off x="6627123" y="1108957"/>
            <a:ext cx="5138768" cy="3970318"/>
          </a:xfrm>
          <a:prstGeom prst="rect">
            <a:avLst/>
          </a:prstGeom>
        </p:spPr>
      </p:pic>
      <p:sp>
        <p:nvSpPr>
          <p:cNvPr id="5" name="Rectangle 4">
            <a:extLst>
              <a:ext uri="{FF2B5EF4-FFF2-40B4-BE49-F238E27FC236}">
                <a16:creationId xmlns:a16="http://schemas.microsoft.com/office/drawing/2014/main" id="{61774117-92D5-4AAA-B03F-1E6A6A599443}"/>
              </a:ext>
            </a:extLst>
          </p:cNvPr>
          <p:cNvSpPr/>
          <p:nvPr/>
        </p:nvSpPr>
        <p:spPr>
          <a:xfrm>
            <a:off x="579883" y="4746902"/>
            <a:ext cx="5516117" cy="1815882"/>
          </a:xfrm>
          <a:prstGeom prst="rect">
            <a:avLst/>
          </a:prstGeom>
          <a:solidFill>
            <a:schemeClr val="bg1">
              <a:lumMod val="75000"/>
            </a:schemeClr>
          </a:solidFill>
          <a:ln>
            <a:solidFill>
              <a:schemeClr val="tx1"/>
            </a:solidFill>
          </a:ln>
        </p:spPr>
        <p:txBody>
          <a:bodyPr wrap="square">
            <a:spAutoFit/>
          </a:bodyPr>
          <a:lstStyle/>
          <a:p>
            <a:r>
              <a:rPr lang="en-GB" sz="2800" dirty="0"/>
              <a:t>Q2. Where is bile made?</a:t>
            </a:r>
          </a:p>
          <a:p>
            <a:r>
              <a:rPr lang="en-GB" sz="2800" dirty="0"/>
              <a:t>Q3. Where is bile stored?</a:t>
            </a:r>
          </a:p>
          <a:p>
            <a:r>
              <a:rPr lang="en-GB" sz="2800" dirty="0"/>
              <a:t>Q4. Why is bile alkaline?</a:t>
            </a:r>
          </a:p>
          <a:p>
            <a:r>
              <a:rPr lang="en-GB" sz="2800" dirty="0"/>
              <a:t>Q5. How does bile emulsify fats?</a:t>
            </a:r>
          </a:p>
        </p:txBody>
      </p:sp>
    </p:spTree>
    <p:extLst>
      <p:ext uri="{BB962C8B-B14F-4D97-AF65-F5344CB8AC3E}">
        <p14:creationId xmlns:p14="http://schemas.microsoft.com/office/powerpoint/2010/main" val="545766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D04D32-180B-49ED-8ECA-244A4660B199}"/>
              </a:ext>
            </a:extLst>
          </p:cNvPr>
          <p:cNvSpPr>
            <a:spLocks noGrp="1"/>
          </p:cNvSpPr>
          <p:nvPr>
            <p:ph type="dt" sz="half" idx="10"/>
          </p:nvPr>
        </p:nvSpPr>
        <p:spPr/>
        <p:txBody>
          <a:bodyPr/>
          <a:lstStyle/>
          <a:p>
            <a:fld id="{4F713825-CD16-40D9-970C-181E1CD7B113}" type="datetime2">
              <a:rPr lang="en-GB" smtClean="0"/>
              <a:t>Wednesday, 16 September 2020</a:t>
            </a:fld>
            <a:endParaRPr lang="en-US" dirty="0"/>
          </a:p>
        </p:txBody>
      </p:sp>
      <p:sp>
        <p:nvSpPr>
          <p:cNvPr id="5" name="Rectangle 4">
            <a:extLst>
              <a:ext uri="{FF2B5EF4-FFF2-40B4-BE49-F238E27FC236}">
                <a16:creationId xmlns:a16="http://schemas.microsoft.com/office/drawing/2014/main" id="{68F1C773-DE93-4BAF-90DB-05E2AB1A4986}"/>
              </a:ext>
            </a:extLst>
          </p:cNvPr>
          <p:cNvSpPr/>
          <p:nvPr/>
        </p:nvSpPr>
        <p:spPr>
          <a:xfrm>
            <a:off x="296944" y="1084159"/>
            <a:ext cx="11618538" cy="3970318"/>
          </a:xfrm>
          <a:prstGeom prst="rect">
            <a:avLst/>
          </a:prstGeom>
        </p:spPr>
        <p:txBody>
          <a:bodyPr wrap="square">
            <a:spAutoFit/>
          </a:bodyPr>
          <a:lstStyle/>
          <a:p>
            <a:r>
              <a:rPr lang="en-GB" sz="2800" b="1" dirty="0"/>
              <a:t>What role does bile have in digestion?</a:t>
            </a:r>
          </a:p>
          <a:p>
            <a:endParaRPr lang="en-GB" sz="2800" dirty="0"/>
          </a:p>
          <a:p>
            <a:r>
              <a:rPr lang="en-GB" sz="2800" dirty="0"/>
              <a:t>•	It neutralises food, coming from the stomach , which is acidic .</a:t>
            </a:r>
          </a:p>
          <a:p>
            <a:endParaRPr lang="en-GB" sz="2800" dirty="0"/>
          </a:p>
          <a:p>
            <a:r>
              <a:rPr lang="en-GB" sz="2800" dirty="0"/>
              <a:t>•	It provides an alkaline environment – which is the optimum pH for the enzymes which work in the small intestine.</a:t>
            </a:r>
          </a:p>
          <a:p>
            <a:endParaRPr lang="en-GB" sz="2800" dirty="0"/>
          </a:p>
          <a:p>
            <a:r>
              <a:rPr lang="en-GB" sz="2800" dirty="0"/>
              <a:t>•	It emulsifies fat  – increasing the surface area of the fat exposed to</a:t>
            </a:r>
          </a:p>
          <a:p>
            <a:r>
              <a:rPr lang="en-GB" sz="2800" dirty="0"/>
              <a:t> 	lipase enzymes.</a:t>
            </a:r>
          </a:p>
        </p:txBody>
      </p:sp>
      <p:sp>
        <p:nvSpPr>
          <p:cNvPr id="6" name="TextBox 5">
            <a:extLst>
              <a:ext uri="{FF2B5EF4-FFF2-40B4-BE49-F238E27FC236}">
                <a16:creationId xmlns:a16="http://schemas.microsoft.com/office/drawing/2014/main" id="{AB72DF07-D552-4A2F-9783-2DDC8FAC6DEC}"/>
              </a:ext>
            </a:extLst>
          </p:cNvPr>
          <p:cNvSpPr txBox="1"/>
          <p:nvPr/>
        </p:nvSpPr>
        <p:spPr>
          <a:xfrm>
            <a:off x="296944" y="295216"/>
            <a:ext cx="11618538" cy="523220"/>
          </a:xfrm>
          <a:prstGeom prst="rect">
            <a:avLst/>
          </a:prstGeom>
          <a:solidFill>
            <a:schemeClr val="bg1"/>
          </a:solidFill>
          <a:ln>
            <a:solidFill>
              <a:schemeClr val="tx1"/>
            </a:solidFill>
          </a:ln>
        </p:spPr>
        <p:txBody>
          <a:bodyPr wrap="square" rtlCol="0">
            <a:spAutoFit/>
          </a:bodyPr>
          <a:lstStyle/>
          <a:p>
            <a:pPr algn="ctr"/>
            <a:r>
              <a:rPr lang="en-GB" sz="2800" dirty="0"/>
              <a:t>ACTIVITY – Fill in the gaps</a:t>
            </a:r>
          </a:p>
        </p:txBody>
      </p:sp>
      <p:sp>
        <p:nvSpPr>
          <p:cNvPr id="7" name="Rectangle 6">
            <a:extLst>
              <a:ext uri="{FF2B5EF4-FFF2-40B4-BE49-F238E27FC236}">
                <a16:creationId xmlns:a16="http://schemas.microsoft.com/office/drawing/2014/main" id="{04717031-E124-477A-91BD-7C937B21FA43}"/>
              </a:ext>
            </a:extLst>
          </p:cNvPr>
          <p:cNvSpPr/>
          <p:nvPr/>
        </p:nvSpPr>
        <p:spPr>
          <a:xfrm>
            <a:off x="6476214" y="2064470"/>
            <a:ext cx="1345215" cy="35821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8" name="Rectangle 7">
            <a:extLst>
              <a:ext uri="{FF2B5EF4-FFF2-40B4-BE49-F238E27FC236}">
                <a16:creationId xmlns:a16="http://schemas.microsoft.com/office/drawing/2014/main" id="{9D981FFD-7D6E-40F3-B057-86B364D0D7BC}"/>
              </a:ext>
            </a:extLst>
          </p:cNvPr>
          <p:cNvSpPr/>
          <p:nvPr/>
        </p:nvSpPr>
        <p:spPr>
          <a:xfrm>
            <a:off x="9195849" y="2032386"/>
            <a:ext cx="894636" cy="35821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 name="Rectangle 8">
            <a:extLst>
              <a:ext uri="{FF2B5EF4-FFF2-40B4-BE49-F238E27FC236}">
                <a16:creationId xmlns:a16="http://schemas.microsoft.com/office/drawing/2014/main" id="{51A44BDD-253A-4D92-B0E6-29878F39CE51}"/>
              </a:ext>
            </a:extLst>
          </p:cNvPr>
          <p:cNvSpPr/>
          <p:nvPr/>
        </p:nvSpPr>
        <p:spPr>
          <a:xfrm>
            <a:off x="3316417" y="2890208"/>
            <a:ext cx="1143287" cy="38238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Rectangle 9">
            <a:extLst>
              <a:ext uri="{FF2B5EF4-FFF2-40B4-BE49-F238E27FC236}">
                <a16:creationId xmlns:a16="http://schemas.microsoft.com/office/drawing/2014/main" id="{42D8493E-B794-47A8-8159-1ACA16BF867B}"/>
              </a:ext>
            </a:extLst>
          </p:cNvPr>
          <p:cNvSpPr/>
          <p:nvPr/>
        </p:nvSpPr>
        <p:spPr>
          <a:xfrm>
            <a:off x="8499880" y="2887836"/>
            <a:ext cx="1333931" cy="35821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1" name="Rectangle 10">
            <a:extLst>
              <a:ext uri="{FF2B5EF4-FFF2-40B4-BE49-F238E27FC236}">
                <a16:creationId xmlns:a16="http://schemas.microsoft.com/office/drawing/2014/main" id="{AD54CBD2-62EE-4175-8CF5-33FB631F60C0}"/>
              </a:ext>
            </a:extLst>
          </p:cNvPr>
          <p:cNvSpPr/>
          <p:nvPr/>
        </p:nvSpPr>
        <p:spPr>
          <a:xfrm>
            <a:off x="3083808" y="4149513"/>
            <a:ext cx="493582" cy="38238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2" name="Rectangle 11">
            <a:extLst>
              <a:ext uri="{FF2B5EF4-FFF2-40B4-BE49-F238E27FC236}">
                <a16:creationId xmlns:a16="http://schemas.microsoft.com/office/drawing/2014/main" id="{01A12B12-9D86-4092-B747-A412CA899140}"/>
              </a:ext>
            </a:extLst>
          </p:cNvPr>
          <p:cNvSpPr/>
          <p:nvPr/>
        </p:nvSpPr>
        <p:spPr>
          <a:xfrm>
            <a:off x="1287091" y="4633697"/>
            <a:ext cx="846509" cy="32331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011724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2"/>
                                        </p:tgtEl>
                                      </p:cBhvr>
                                    </p:animEffect>
                                    <p:set>
                                      <p:cBhvr>
                                        <p:cTn id="3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5F7B5-FFBD-4288-8F11-8E61FCCD0D40}"/>
              </a:ext>
            </a:extLst>
          </p:cNvPr>
          <p:cNvSpPr>
            <a:spLocks noGrp="1"/>
          </p:cNvSpPr>
          <p:nvPr>
            <p:ph type="ctrTitle"/>
          </p:nvPr>
        </p:nvSpPr>
        <p:spPr>
          <a:xfrm>
            <a:off x="4803742" y="552169"/>
            <a:ext cx="7243714" cy="1031535"/>
          </a:xfrm>
        </p:spPr>
        <p:txBody>
          <a:bodyPr>
            <a:normAutofit/>
          </a:bodyPr>
          <a:lstStyle/>
          <a:p>
            <a:r>
              <a:rPr lang="en-GB" dirty="0"/>
              <a:t>DIGESTION</a:t>
            </a:r>
          </a:p>
        </p:txBody>
      </p:sp>
      <p:sp>
        <p:nvSpPr>
          <p:cNvPr id="4" name="Date Placeholder 3">
            <a:extLst>
              <a:ext uri="{FF2B5EF4-FFF2-40B4-BE49-F238E27FC236}">
                <a16:creationId xmlns:a16="http://schemas.microsoft.com/office/drawing/2014/main" id="{2415E26B-D52C-45F5-9777-A18EF0F0B8CA}"/>
              </a:ext>
            </a:extLst>
          </p:cNvPr>
          <p:cNvSpPr>
            <a:spLocks noGrp="1"/>
          </p:cNvSpPr>
          <p:nvPr>
            <p:ph type="dt" sz="half" idx="10"/>
          </p:nvPr>
        </p:nvSpPr>
        <p:spPr>
          <a:xfrm>
            <a:off x="6686084" y="105109"/>
            <a:ext cx="5361372" cy="376358"/>
          </a:xfrm>
        </p:spPr>
        <p:txBody>
          <a:bodyPr/>
          <a:lstStyle/>
          <a:p>
            <a:pPr defTabSz="457200"/>
            <a:fld id="{1AE31E61-5800-426F-BFD7-250FF3D43173}" type="datetime2">
              <a:rPr lang="en-GB" sz="2000">
                <a:solidFill>
                  <a:srgbClr val="000000">
                    <a:alpha val="70000"/>
                  </a:srgbClr>
                </a:solidFill>
                <a:latin typeface="Gill Sans MT" panose="020B0502020104020203"/>
              </a:rPr>
              <a:pPr defTabSz="457200"/>
              <a:t>Wednesday, 16 September 2020</a:t>
            </a:fld>
            <a:endParaRPr lang="en-US" dirty="0">
              <a:solidFill>
                <a:srgbClr val="000000">
                  <a:alpha val="70000"/>
                </a:srgbClr>
              </a:solidFill>
              <a:latin typeface="Gill Sans MT" panose="020B0502020104020203"/>
            </a:endParaRPr>
          </a:p>
        </p:txBody>
      </p:sp>
      <p:sp>
        <p:nvSpPr>
          <p:cNvPr id="5" name="Text Placeholder 4">
            <a:extLst>
              <a:ext uri="{FF2B5EF4-FFF2-40B4-BE49-F238E27FC236}">
                <a16:creationId xmlns:a16="http://schemas.microsoft.com/office/drawing/2014/main" id="{CDD70B7A-20C2-42A7-88B7-E0070215473E}"/>
              </a:ext>
            </a:extLst>
          </p:cNvPr>
          <p:cNvSpPr>
            <a:spLocks noGrp="1"/>
          </p:cNvSpPr>
          <p:nvPr>
            <p:ph type="body" sz="quarter" idx="13"/>
          </p:nvPr>
        </p:nvSpPr>
        <p:spPr>
          <a:xfrm>
            <a:off x="0" y="0"/>
            <a:ext cx="4649788" cy="2427402"/>
          </a:xfrm>
        </p:spPr>
        <p:txBody>
          <a:bodyPr>
            <a:normAutofit/>
          </a:bodyPr>
          <a:lstStyle/>
          <a:p>
            <a:pPr marL="0" indent="0">
              <a:buNone/>
            </a:pPr>
            <a:r>
              <a:rPr lang="en-GB" sz="2400" b="1" u="sng" dirty="0"/>
              <a:t>GOOD PROGRESS</a:t>
            </a:r>
          </a:p>
          <a:p>
            <a:r>
              <a:rPr lang="en-GB" sz="2400" dirty="0"/>
              <a:t>Describe the role of different organs in digestion</a:t>
            </a:r>
          </a:p>
          <a:p>
            <a:r>
              <a:rPr lang="en-GB" sz="2400" dirty="0"/>
              <a:t>Explain how bile can speed up the digestion of lipids </a:t>
            </a:r>
          </a:p>
        </p:txBody>
      </p:sp>
      <p:sp>
        <p:nvSpPr>
          <p:cNvPr id="6" name="Text Placeholder 5">
            <a:extLst>
              <a:ext uri="{FF2B5EF4-FFF2-40B4-BE49-F238E27FC236}">
                <a16:creationId xmlns:a16="http://schemas.microsoft.com/office/drawing/2014/main" id="{5119B56B-5FF6-405C-A0AA-3313A4CC9DB5}"/>
              </a:ext>
            </a:extLst>
          </p:cNvPr>
          <p:cNvSpPr>
            <a:spLocks noGrp="1"/>
          </p:cNvSpPr>
          <p:nvPr>
            <p:ph type="body" sz="quarter" idx="14"/>
          </p:nvPr>
        </p:nvSpPr>
        <p:spPr>
          <a:xfrm>
            <a:off x="0" y="2427401"/>
            <a:ext cx="4649788" cy="2248295"/>
          </a:xfrm>
        </p:spPr>
        <p:txBody>
          <a:bodyPr>
            <a:normAutofit/>
          </a:bodyPr>
          <a:lstStyle/>
          <a:p>
            <a:pPr marL="0" indent="0">
              <a:buNone/>
            </a:pPr>
            <a:r>
              <a:rPr lang="en-GB" sz="2400" b="1" u="sng" dirty="0"/>
              <a:t>OUTSTANDING PROGRESS</a:t>
            </a:r>
          </a:p>
          <a:p>
            <a:r>
              <a:rPr lang="en-GB" sz="2400" dirty="0"/>
              <a:t>Explain why food molecules cannot be absorbed unless they are digested</a:t>
            </a:r>
          </a:p>
        </p:txBody>
      </p:sp>
      <p:sp>
        <p:nvSpPr>
          <p:cNvPr id="7" name="Text Placeholder 6">
            <a:extLst>
              <a:ext uri="{FF2B5EF4-FFF2-40B4-BE49-F238E27FC236}">
                <a16:creationId xmlns:a16="http://schemas.microsoft.com/office/drawing/2014/main" id="{550AAA7E-1E56-4F32-AD3A-6381C9913CED}"/>
              </a:ext>
            </a:extLst>
          </p:cNvPr>
          <p:cNvSpPr>
            <a:spLocks noGrp="1"/>
          </p:cNvSpPr>
          <p:nvPr>
            <p:ph type="body" sz="quarter" idx="15"/>
          </p:nvPr>
        </p:nvSpPr>
        <p:spPr>
          <a:xfrm>
            <a:off x="9368" y="4675697"/>
            <a:ext cx="4640420" cy="2182303"/>
          </a:xfrm>
        </p:spPr>
        <p:txBody>
          <a:bodyPr>
            <a:normAutofit/>
          </a:bodyPr>
          <a:lstStyle/>
          <a:p>
            <a:r>
              <a:rPr lang="en-GB" sz="2400" dirty="0"/>
              <a:t>WORD CONSCIOUSNESS</a:t>
            </a:r>
          </a:p>
          <a:p>
            <a:r>
              <a:rPr lang="en-GB" sz="2400" b="0" u="none" dirty="0"/>
              <a:t>Soluble – able to be dissolved</a:t>
            </a:r>
          </a:p>
          <a:p>
            <a:r>
              <a:rPr lang="en-GB" sz="2400" b="0" u="none" dirty="0"/>
              <a:t>Insoluble – incapable of being dissolved</a:t>
            </a:r>
          </a:p>
          <a:p>
            <a:endParaRPr lang="en-GB" sz="2400" u="none" dirty="0"/>
          </a:p>
          <a:p>
            <a:endParaRPr lang="en-GB" sz="2400" b="0" u="none" dirty="0"/>
          </a:p>
        </p:txBody>
      </p:sp>
      <p:pic>
        <p:nvPicPr>
          <p:cNvPr id="8" name="Picture 7">
            <a:extLst>
              <a:ext uri="{FF2B5EF4-FFF2-40B4-BE49-F238E27FC236}">
                <a16:creationId xmlns:a16="http://schemas.microsoft.com/office/drawing/2014/main" id="{F4ACB582-9BB6-40D8-AFF6-E8DF8A98F07A}"/>
              </a:ext>
            </a:extLst>
          </p:cNvPr>
          <p:cNvPicPr>
            <a:picLocks noChangeAspect="1"/>
          </p:cNvPicPr>
          <p:nvPr/>
        </p:nvPicPr>
        <p:blipFill rotWithShape="1">
          <a:blip r:embed="rId2" cstate="print"/>
          <a:srcRect t="4287"/>
          <a:stretch/>
        </p:blipFill>
        <p:spPr>
          <a:xfrm>
            <a:off x="5811520" y="1741757"/>
            <a:ext cx="5340387" cy="4992280"/>
          </a:xfrm>
          <a:prstGeom prst="rect">
            <a:avLst/>
          </a:prstGeom>
        </p:spPr>
      </p:pic>
    </p:spTree>
    <p:extLst>
      <p:ext uri="{BB962C8B-B14F-4D97-AF65-F5344CB8AC3E}">
        <p14:creationId xmlns:p14="http://schemas.microsoft.com/office/powerpoint/2010/main" val="1275522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12E08-48BB-4C40-9474-5607A26BB0F9}"/>
              </a:ext>
            </a:extLst>
          </p:cNvPr>
          <p:cNvSpPr>
            <a:spLocks noGrp="1"/>
          </p:cNvSpPr>
          <p:nvPr>
            <p:ph type="title"/>
          </p:nvPr>
        </p:nvSpPr>
        <p:spPr/>
        <p:txBody>
          <a:bodyPr/>
          <a:lstStyle/>
          <a:p>
            <a:r>
              <a:rPr lang="en-GB" dirty="0"/>
              <a:t>context</a:t>
            </a:r>
          </a:p>
        </p:txBody>
      </p:sp>
      <p:sp>
        <p:nvSpPr>
          <p:cNvPr id="4" name="Date Placeholder 3">
            <a:extLst>
              <a:ext uri="{FF2B5EF4-FFF2-40B4-BE49-F238E27FC236}">
                <a16:creationId xmlns:a16="http://schemas.microsoft.com/office/drawing/2014/main" id="{4BD5E115-1041-4E21-9B4D-C7DE92C850AE}"/>
              </a:ext>
            </a:extLst>
          </p:cNvPr>
          <p:cNvSpPr>
            <a:spLocks noGrp="1"/>
          </p:cNvSpPr>
          <p:nvPr>
            <p:ph type="dt" sz="half" idx="10"/>
          </p:nvPr>
        </p:nvSpPr>
        <p:spPr/>
        <p:txBody>
          <a:bodyPr/>
          <a:lstStyle/>
          <a:p>
            <a:fld id="{8EA76CA6-EED8-42A9-B25A-3164C2B55CC1}" type="datetime2">
              <a:rPr lang="en-GB" smtClean="0"/>
              <a:t>Wednesday, 16 September 2020</a:t>
            </a:fld>
            <a:endParaRPr lang="en-US" dirty="0"/>
          </a:p>
        </p:txBody>
      </p:sp>
      <p:graphicFrame>
        <p:nvGraphicFramePr>
          <p:cNvPr id="9" name="Table 9">
            <a:extLst>
              <a:ext uri="{FF2B5EF4-FFF2-40B4-BE49-F238E27FC236}">
                <a16:creationId xmlns:a16="http://schemas.microsoft.com/office/drawing/2014/main" id="{A20E02C6-BA0B-4520-9F8D-D786BFD17820}"/>
              </a:ext>
            </a:extLst>
          </p:cNvPr>
          <p:cNvGraphicFramePr>
            <a:graphicFrameLocks noGrp="1"/>
          </p:cNvGraphicFramePr>
          <p:nvPr>
            <p:ph idx="1"/>
            <p:extLst>
              <p:ext uri="{D42A27DB-BD31-4B8C-83A1-F6EECF244321}">
                <p14:modId xmlns:p14="http://schemas.microsoft.com/office/powerpoint/2010/main" val="4184842175"/>
              </p:ext>
            </p:extLst>
          </p:nvPr>
        </p:nvGraphicFramePr>
        <p:xfrm>
          <a:off x="409575" y="1641474"/>
          <a:ext cx="3012355" cy="1808131"/>
        </p:xfrm>
        <a:graphic>
          <a:graphicData uri="http://schemas.openxmlformats.org/drawingml/2006/table">
            <a:tbl>
              <a:tblPr firstRow="1" bandRow="1">
                <a:tableStyleId>{21E4AEA4-8DFA-4A89-87EB-49C32662AFE0}</a:tableStyleId>
              </a:tblPr>
              <a:tblGrid>
                <a:gridCol w="3012355">
                  <a:extLst>
                    <a:ext uri="{9D8B030D-6E8A-4147-A177-3AD203B41FA5}">
                      <a16:colId xmlns:a16="http://schemas.microsoft.com/office/drawing/2014/main" val="324970233"/>
                    </a:ext>
                  </a:extLst>
                </a:gridCol>
              </a:tblGrid>
              <a:tr h="564398">
                <a:tc>
                  <a:txBody>
                    <a:bodyPr/>
                    <a:lstStyle/>
                    <a:p>
                      <a:pPr algn="ctr"/>
                      <a:r>
                        <a:rPr lang="en-GB" sz="2400" dirty="0"/>
                        <a:t>LAST LESSON</a:t>
                      </a:r>
                    </a:p>
                  </a:txBody>
                  <a:tcPr/>
                </a:tc>
                <a:extLst>
                  <a:ext uri="{0D108BD9-81ED-4DB2-BD59-A6C34878D82A}">
                    <a16:rowId xmlns:a16="http://schemas.microsoft.com/office/drawing/2014/main" val="875053189"/>
                  </a:ext>
                </a:extLst>
              </a:tr>
              <a:tr h="1243733">
                <a:tc>
                  <a:txBody>
                    <a:bodyPr/>
                    <a:lstStyle/>
                    <a:p>
                      <a:pPr algn="ctr"/>
                      <a:r>
                        <a:rPr lang="en-GB" sz="2400"/>
                        <a:t>FOOD TESTS REQUIRED PRACTICAL</a:t>
                      </a:r>
                      <a:endParaRPr lang="en-GB" sz="2400" dirty="0"/>
                    </a:p>
                  </a:txBody>
                  <a:tcPr/>
                </a:tc>
                <a:extLst>
                  <a:ext uri="{0D108BD9-81ED-4DB2-BD59-A6C34878D82A}">
                    <a16:rowId xmlns:a16="http://schemas.microsoft.com/office/drawing/2014/main" val="1851782902"/>
                  </a:ext>
                </a:extLst>
              </a:tr>
            </a:tbl>
          </a:graphicData>
        </a:graphic>
      </p:graphicFrame>
      <p:graphicFrame>
        <p:nvGraphicFramePr>
          <p:cNvPr id="11" name="Table 9">
            <a:extLst>
              <a:ext uri="{FF2B5EF4-FFF2-40B4-BE49-F238E27FC236}">
                <a16:creationId xmlns:a16="http://schemas.microsoft.com/office/drawing/2014/main" id="{F3998802-6140-4C0E-BB46-F0F7856AA291}"/>
              </a:ext>
            </a:extLst>
          </p:cNvPr>
          <p:cNvGraphicFramePr>
            <a:graphicFrameLocks/>
          </p:cNvGraphicFramePr>
          <p:nvPr>
            <p:extLst>
              <p:ext uri="{D42A27DB-BD31-4B8C-83A1-F6EECF244321}">
                <p14:modId xmlns:p14="http://schemas.microsoft.com/office/powerpoint/2010/main" val="2506004198"/>
              </p:ext>
            </p:extLst>
          </p:nvPr>
        </p:nvGraphicFramePr>
        <p:xfrm>
          <a:off x="4635315" y="1641474"/>
          <a:ext cx="3012355" cy="1808131"/>
        </p:xfrm>
        <a:graphic>
          <a:graphicData uri="http://schemas.openxmlformats.org/drawingml/2006/table">
            <a:tbl>
              <a:tblPr firstRow="1" bandRow="1">
                <a:tableStyleId>{5C22544A-7EE6-4342-B048-85BDC9FD1C3A}</a:tableStyleId>
              </a:tblPr>
              <a:tblGrid>
                <a:gridCol w="3012355">
                  <a:extLst>
                    <a:ext uri="{9D8B030D-6E8A-4147-A177-3AD203B41FA5}">
                      <a16:colId xmlns:a16="http://schemas.microsoft.com/office/drawing/2014/main" val="324970233"/>
                    </a:ext>
                  </a:extLst>
                </a:gridCol>
              </a:tblGrid>
              <a:tr h="564398">
                <a:tc>
                  <a:txBody>
                    <a:bodyPr/>
                    <a:lstStyle/>
                    <a:p>
                      <a:pPr algn="ctr"/>
                      <a:r>
                        <a:rPr lang="en-GB" sz="2400" dirty="0"/>
                        <a:t>THIS LESSON</a:t>
                      </a:r>
                    </a:p>
                  </a:txBody>
                  <a:tcPr/>
                </a:tc>
                <a:extLst>
                  <a:ext uri="{0D108BD9-81ED-4DB2-BD59-A6C34878D82A}">
                    <a16:rowId xmlns:a16="http://schemas.microsoft.com/office/drawing/2014/main" val="875053189"/>
                  </a:ext>
                </a:extLst>
              </a:tr>
              <a:tr h="1243733">
                <a:tc>
                  <a:txBody>
                    <a:bodyPr/>
                    <a:lstStyle/>
                    <a:p>
                      <a:pPr algn="ctr"/>
                      <a:r>
                        <a:rPr lang="en-GB" sz="2400" dirty="0"/>
                        <a:t>DIGESTION</a:t>
                      </a:r>
                    </a:p>
                  </a:txBody>
                  <a:tcPr/>
                </a:tc>
                <a:extLst>
                  <a:ext uri="{0D108BD9-81ED-4DB2-BD59-A6C34878D82A}">
                    <a16:rowId xmlns:a16="http://schemas.microsoft.com/office/drawing/2014/main" val="1851782902"/>
                  </a:ext>
                </a:extLst>
              </a:tr>
            </a:tbl>
          </a:graphicData>
        </a:graphic>
      </p:graphicFrame>
      <p:graphicFrame>
        <p:nvGraphicFramePr>
          <p:cNvPr id="12" name="Table 9">
            <a:extLst>
              <a:ext uri="{FF2B5EF4-FFF2-40B4-BE49-F238E27FC236}">
                <a16:creationId xmlns:a16="http://schemas.microsoft.com/office/drawing/2014/main" id="{ADF73917-1B09-4CB4-BAFA-168999F048BD}"/>
              </a:ext>
            </a:extLst>
          </p:cNvPr>
          <p:cNvGraphicFramePr>
            <a:graphicFrameLocks/>
          </p:cNvGraphicFramePr>
          <p:nvPr>
            <p:extLst>
              <p:ext uri="{D42A27DB-BD31-4B8C-83A1-F6EECF244321}">
                <p14:modId xmlns:p14="http://schemas.microsoft.com/office/powerpoint/2010/main" val="3911648602"/>
              </p:ext>
            </p:extLst>
          </p:nvPr>
        </p:nvGraphicFramePr>
        <p:xfrm>
          <a:off x="8861055" y="1641474"/>
          <a:ext cx="3012355" cy="1808131"/>
        </p:xfrm>
        <a:graphic>
          <a:graphicData uri="http://schemas.openxmlformats.org/drawingml/2006/table">
            <a:tbl>
              <a:tblPr firstRow="1" bandRow="1">
                <a:tableStyleId>{21E4AEA4-8DFA-4A89-87EB-49C32662AFE0}</a:tableStyleId>
              </a:tblPr>
              <a:tblGrid>
                <a:gridCol w="3012355">
                  <a:extLst>
                    <a:ext uri="{9D8B030D-6E8A-4147-A177-3AD203B41FA5}">
                      <a16:colId xmlns:a16="http://schemas.microsoft.com/office/drawing/2014/main" val="324970233"/>
                    </a:ext>
                  </a:extLst>
                </a:gridCol>
              </a:tblGrid>
              <a:tr h="564398">
                <a:tc>
                  <a:txBody>
                    <a:bodyPr/>
                    <a:lstStyle/>
                    <a:p>
                      <a:pPr algn="ctr"/>
                      <a:r>
                        <a:rPr lang="en-GB" sz="2400" dirty="0"/>
                        <a:t>NEXT LESSON</a:t>
                      </a:r>
                    </a:p>
                  </a:txBody>
                  <a:tcPr/>
                </a:tc>
                <a:extLst>
                  <a:ext uri="{0D108BD9-81ED-4DB2-BD59-A6C34878D82A}">
                    <a16:rowId xmlns:a16="http://schemas.microsoft.com/office/drawing/2014/main" val="875053189"/>
                  </a:ext>
                </a:extLst>
              </a:tr>
              <a:tr h="1243733">
                <a:tc>
                  <a:txBody>
                    <a:bodyPr/>
                    <a:lstStyle/>
                    <a:p>
                      <a:pPr algn="ctr"/>
                      <a:r>
                        <a:rPr lang="en-GB" sz="2400" dirty="0"/>
                        <a:t>ENZYMES REQUIRED PRACTICAL</a:t>
                      </a:r>
                    </a:p>
                  </a:txBody>
                  <a:tcPr/>
                </a:tc>
                <a:extLst>
                  <a:ext uri="{0D108BD9-81ED-4DB2-BD59-A6C34878D82A}">
                    <a16:rowId xmlns:a16="http://schemas.microsoft.com/office/drawing/2014/main" val="1851782902"/>
                  </a:ext>
                </a:extLst>
              </a:tr>
            </a:tbl>
          </a:graphicData>
        </a:graphic>
      </p:graphicFrame>
      <p:sp>
        <p:nvSpPr>
          <p:cNvPr id="13" name="Arrow: Right 12">
            <a:extLst>
              <a:ext uri="{FF2B5EF4-FFF2-40B4-BE49-F238E27FC236}">
                <a16:creationId xmlns:a16="http://schemas.microsoft.com/office/drawing/2014/main" id="{E5B2CC8A-A633-408E-AB38-D6D322BC6B6A}"/>
              </a:ext>
            </a:extLst>
          </p:cNvPr>
          <p:cNvSpPr/>
          <p:nvPr/>
        </p:nvSpPr>
        <p:spPr>
          <a:xfrm>
            <a:off x="3590276" y="2333436"/>
            <a:ext cx="876693" cy="424206"/>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4" name="Arrow: Right 13">
            <a:extLst>
              <a:ext uri="{FF2B5EF4-FFF2-40B4-BE49-F238E27FC236}">
                <a16:creationId xmlns:a16="http://schemas.microsoft.com/office/drawing/2014/main" id="{3DCED4A1-9F84-4CB9-A67A-D09B6E302B7B}"/>
              </a:ext>
            </a:extLst>
          </p:cNvPr>
          <p:cNvSpPr/>
          <p:nvPr/>
        </p:nvSpPr>
        <p:spPr>
          <a:xfrm>
            <a:off x="7816016" y="2333436"/>
            <a:ext cx="876693" cy="424206"/>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24826A33-CD04-4164-9349-94F383B6EED4}"/>
              </a:ext>
            </a:extLst>
          </p:cNvPr>
          <p:cNvSpPr txBox="1"/>
          <p:nvPr/>
        </p:nvSpPr>
        <p:spPr>
          <a:xfrm>
            <a:off x="418533" y="3610466"/>
            <a:ext cx="11445920" cy="3046988"/>
          </a:xfrm>
          <a:prstGeom prst="rect">
            <a:avLst/>
          </a:prstGeom>
          <a:noFill/>
        </p:spPr>
        <p:txBody>
          <a:bodyPr wrap="square" rtlCol="0">
            <a:spAutoFit/>
          </a:bodyPr>
          <a:lstStyle/>
          <a:p>
            <a:r>
              <a:rPr lang="en-GB" sz="2400" b="1" dirty="0"/>
              <a:t>WHY ARE WE STUDYING DIGESTION?</a:t>
            </a:r>
          </a:p>
          <a:p>
            <a:r>
              <a:rPr lang="en-GB" sz="2400" dirty="0"/>
              <a:t>Digestion is the process that turns chunks of food into small sugars, amino acids, fatty acids and nucleotide components. These small molecules are used by all the cells in the body to make new proteins, nucleic acids, fats, sugars and hence the energy needed to run all the activities of the cell. Digestive enzymes are crucial for breaking down food, so it can be absorbed by the body. Once food is broken down into smaller molecules that can be absorbed into the bloodstream, the nutrients can be distributed to all the cells in the body and used to fuel all the cells’ activities.</a:t>
            </a:r>
            <a:endParaRPr lang="en-GB" dirty="0"/>
          </a:p>
        </p:txBody>
      </p:sp>
    </p:spTree>
    <p:extLst>
      <p:ext uri="{BB962C8B-B14F-4D97-AF65-F5344CB8AC3E}">
        <p14:creationId xmlns:p14="http://schemas.microsoft.com/office/powerpoint/2010/main" val="2870171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9EA8942-AB6B-4647-A411-8E5BA42B8399}"/>
              </a:ext>
            </a:extLst>
          </p:cNvPr>
          <p:cNvSpPr>
            <a:spLocks noGrp="1"/>
          </p:cNvSpPr>
          <p:nvPr>
            <p:ph type="dt" sz="half" idx="10"/>
          </p:nvPr>
        </p:nvSpPr>
        <p:spPr/>
        <p:txBody>
          <a:bodyPr/>
          <a:lstStyle/>
          <a:p>
            <a:fld id="{8EA76CA6-EED8-42A9-B25A-3164C2B55CC1}" type="datetime2">
              <a:rPr lang="en-GB" smtClean="0"/>
              <a:t>Wednesday, 16 September 2020</a:t>
            </a:fld>
            <a:endParaRPr lang="en-US" dirty="0"/>
          </a:p>
        </p:txBody>
      </p:sp>
      <p:pic>
        <p:nvPicPr>
          <p:cNvPr id="5" name="Picture 4">
            <a:extLst>
              <a:ext uri="{FF2B5EF4-FFF2-40B4-BE49-F238E27FC236}">
                <a16:creationId xmlns:a16="http://schemas.microsoft.com/office/drawing/2014/main" id="{CBD5D99C-7D07-451D-A5E2-B3614B1DA5D7}"/>
              </a:ext>
            </a:extLst>
          </p:cNvPr>
          <p:cNvPicPr>
            <a:picLocks noChangeAspect="1"/>
          </p:cNvPicPr>
          <p:nvPr/>
        </p:nvPicPr>
        <p:blipFill>
          <a:blip r:embed="rId2"/>
          <a:stretch>
            <a:fillRect/>
          </a:stretch>
        </p:blipFill>
        <p:spPr>
          <a:xfrm>
            <a:off x="216817" y="766272"/>
            <a:ext cx="7455638" cy="5325456"/>
          </a:xfrm>
          <a:prstGeom prst="rect">
            <a:avLst/>
          </a:prstGeom>
        </p:spPr>
      </p:pic>
      <p:sp>
        <p:nvSpPr>
          <p:cNvPr id="8" name="TextBox 7">
            <a:extLst>
              <a:ext uri="{FF2B5EF4-FFF2-40B4-BE49-F238E27FC236}">
                <a16:creationId xmlns:a16="http://schemas.microsoft.com/office/drawing/2014/main" id="{7A4FA029-9E57-4F72-B20A-C9C42378D9DE}"/>
              </a:ext>
            </a:extLst>
          </p:cNvPr>
          <p:cNvSpPr txBox="1"/>
          <p:nvPr/>
        </p:nvSpPr>
        <p:spPr>
          <a:xfrm>
            <a:off x="8125905" y="766272"/>
            <a:ext cx="3450210" cy="3539430"/>
          </a:xfrm>
          <a:prstGeom prst="rect">
            <a:avLst/>
          </a:prstGeom>
          <a:noFill/>
        </p:spPr>
        <p:txBody>
          <a:bodyPr wrap="square" rtlCol="0">
            <a:spAutoFit/>
          </a:bodyPr>
          <a:lstStyle/>
          <a:p>
            <a:r>
              <a:rPr lang="en-GB" sz="2800" dirty="0"/>
              <a:t>Click on the hyperlink below. Watch the video clip and make notes. </a:t>
            </a:r>
          </a:p>
          <a:p>
            <a:endParaRPr lang="en-GB" sz="2800" dirty="0"/>
          </a:p>
          <a:p>
            <a:r>
              <a:rPr lang="en-GB" sz="2800" dirty="0">
                <a:hlinkClick r:id="rId3"/>
              </a:rPr>
              <a:t>How the digestive system works</a:t>
            </a:r>
            <a:endParaRPr lang="en-GB" sz="2800" dirty="0"/>
          </a:p>
          <a:p>
            <a:endParaRPr lang="en-GB" sz="2800" dirty="0"/>
          </a:p>
        </p:txBody>
      </p:sp>
    </p:spTree>
    <p:extLst>
      <p:ext uri="{BB962C8B-B14F-4D97-AF65-F5344CB8AC3E}">
        <p14:creationId xmlns:p14="http://schemas.microsoft.com/office/powerpoint/2010/main" val="3804671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28453" y="424207"/>
            <a:ext cx="10935093" cy="1886558"/>
          </a:xfrm>
          <a:prstGeom prst="rect">
            <a:avLst/>
          </a:prstGeom>
          <a:noFill/>
          <a:ln w="127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800" b="1" dirty="0">
                <a:solidFill>
                  <a:srgbClr val="F79646">
                    <a:lumMod val="75000"/>
                  </a:srgbClr>
                </a:solidFill>
                <a:latin typeface="Calibri"/>
              </a:rPr>
              <a:t>Digestion</a:t>
            </a:r>
            <a:r>
              <a:rPr lang="en-GB" sz="2800" dirty="0">
                <a:solidFill>
                  <a:srgbClr val="F79646">
                    <a:lumMod val="75000"/>
                  </a:srgbClr>
                </a:solidFill>
                <a:latin typeface="Calibri"/>
              </a:rPr>
              <a:t> </a:t>
            </a:r>
            <a:r>
              <a:rPr lang="en-GB" sz="2800" dirty="0">
                <a:solidFill>
                  <a:prstClr val="black"/>
                </a:solidFill>
                <a:latin typeface="Calibri"/>
              </a:rPr>
              <a:t>is where </a:t>
            </a:r>
            <a:r>
              <a:rPr lang="en-GB" sz="2800" b="1" dirty="0">
                <a:solidFill>
                  <a:srgbClr val="F79646">
                    <a:lumMod val="75000"/>
                  </a:srgbClr>
                </a:solidFill>
                <a:latin typeface="Calibri"/>
              </a:rPr>
              <a:t>large insoluble molecules </a:t>
            </a:r>
            <a:r>
              <a:rPr lang="en-GB" sz="2800" dirty="0">
                <a:solidFill>
                  <a:prstClr val="black"/>
                </a:solidFill>
                <a:latin typeface="Calibri"/>
              </a:rPr>
              <a:t>are </a:t>
            </a:r>
            <a:r>
              <a:rPr lang="en-GB" sz="2800" b="1" dirty="0">
                <a:solidFill>
                  <a:prstClr val="black"/>
                </a:solidFill>
                <a:latin typeface="Calibri"/>
              </a:rPr>
              <a:t>broken down </a:t>
            </a:r>
            <a:r>
              <a:rPr lang="en-GB" sz="2800" dirty="0">
                <a:solidFill>
                  <a:prstClr val="black"/>
                </a:solidFill>
                <a:latin typeface="Calibri"/>
              </a:rPr>
              <a:t>into </a:t>
            </a:r>
            <a:r>
              <a:rPr lang="en-GB" sz="2800" b="1" dirty="0">
                <a:solidFill>
                  <a:srgbClr val="F79646">
                    <a:lumMod val="75000"/>
                  </a:srgbClr>
                </a:solidFill>
                <a:latin typeface="Calibri"/>
              </a:rPr>
              <a:t>smaller soluble ones that can be absorbed into the bloodstream. </a:t>
            </a:r>
            <a:r>
              <a:rPr lang="en-GB" sz="2800" dirty="0">
                <a:solidFill>
                  <a:prstClr val="black"/>
                </a:solidFill>
                <a:latin typeface="Calibri"/>
              </a:rPr>
              <a:t> Digestion occurs in the </a:t>
            </a:r>
            <a:r>
              <a:rPr lang="en-GB" sz="2800" b="1" dirty="0">
                <a:solidFill>
                  <a:srgbClr val="F79646">
                    <a:lumMod val="75000"/>
                  </a:srgbClr>
                </a:solidFill>
                <a:latin typeface="Calibri"/>
              </a:rPr>
              <a:t>GUT</a:t>
            </a:r>
            <a:r>
              <a:rPr lang="en-GB" sz="2800" dirty="0">
                <a:solidFill>
                  <a:prstClr val="black"/>
                </a:solidFill>
                <a:latin typeface="Calibri"/>
              </a:rPr>
              <a:t> (tube from the mouth to the anus) and it relies on </a:t>
            </a:r>
            <a:r>
              <a:rPr lang="en-GB" sz="2800" b="1" dirty="0">
                <a:solidFill>
                  <a:srgbClr val="F79646">
                    <a:lumMod val="75000"/>
                  </a:srgbClr>
                </a:solidFill>
                <a:latin typeface="Calibri"/>
              </a:rPr>
              <a:t>ENZYMES </a:t>
            </a:r>
            <a:r>
              <a:rPr lang="en-GB" sz="2800" dirty="0">
                <a:solidFill>
                  <a:prstClr val="black"/>
                </a:solidFill>
                <a:latin typeface="Calibri"/>
              </a:rPr>
              <a:t>(biological catalysts).</a:t>
            </a:r>
          </a:p>
        </p:txBody>
      </p:sp>
      <p:cxnSp>
        <p:nvCxnSpPr>
          <p:cNvPr id="67" name="Straight Arrow Connector 66">
            <a:extLst>
              <a:ext uri="{FF2B5EF4-FFF2-40B4-BE49-F238E27FC236}">
                <a16:creationId xmlns:a16="http://schemas.microsoft.com/office/drawing/2014/main" id="{6DEC8B44-6AFE-4C33-BD8C-EC9528B89E6F}"/>
              </a:ext>
            </a:extLst>
          </p:cNvPr>
          <p:cNvCxnSpPr>
            <a:cxnSpLocks/>
          </p:cNvCxnSpPr>
          <p:nvPr/>
        </p:nvCxnSpPr>
        <p:spPr>
          <a:xfrm>
            <a:off x="4438735" y="4404203"/>
            <a:ext cx="840109" cy="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68" name="Hexagon 67">
            <a:extLst>
              <a:ext uri="{FF2B5EF4-FFF2-40B4-BE49-F238E27FC236}">
                <a16:creationId xmlns:a16="http://schemas.microsoft.com/office/drawing/2014/main" id="{A8F43C49-744C-4545-8269-785493DB31C2}"/>
              </a:ext>
            </a:extLst>
          </p:cNvPr>
          <p:cNvSpPr/>
          <p:nvPr/>
        </p:nvSpPr>
        <p:spPr>
          <a:xfrm>
            <a:off x="5103604" y="3573258"/>
            <a:ext cx="432048" cy="391680"/>
          </a:xfrm>
          <a:prstGeom prst="hexagon">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Hexagon 68">
            <a:extLst>
              <a:ext uri="{FF2B5EF4-FFF2-40B4-BE49-F238E27FC236}">
                <a16:creationId xmlns:a16="http://schemas.microsoft.com/office/drawing/2014/main" id="{0B7ACBC6-ED42-4DC0-BF5A-D9C0612C823D}"/>
              </a:ext>
            </a:extLst>
          </p:cNvPr>
          <p:cNvSpPr/>
          <p:nvPr/>
        </p:nvSpPr>
        <p:spPr>
          <a:xfrm>
            <a:off x="5622738" y="3745197"/>
            <a:ext cx="432048" cy="391680"/>
          </a:xfrm>
          <a:prstGeom prst="hexagon">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Hexagon 69">
            <a:extLst>
              <a:ext uri="{FF2B5EF4-FFF2-40B4-BE49-F238E27FC236}">
                <a16:creationId xmlns:a16="http://schemas.microsoft.com/office/drawing/2014/main" id="{7596488A-C0C2-4D30-AD84-1ABF14B85F13}"/>
              </a:ext>
            </a:extLst>
          </p:cNvPr>
          <p:cNvSpPr/>
          <p:nvPr/>
        </p:nvSpPr>
        <p:spPr>
          <a:xfrm>
            <a:off x="6136868" y="3929137"/>
            <a:ext cx="432048" cy="391680"/>
          </a:xfrm>
          <a:prstGeom prst="hexagon">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Hexagon 70">
            <a:extLst>
              <a:ext uri="{FF2B5EF4-FFF2-40B4-BE49-F238E27FC236}">
                <a16:creationId xmlns:a16="http://schemas.microsoft.com/office/drawing/2014/main" id="{56C3B566-44D6-4B07-A992-289E2DB772CF}"/>
              </a:ext>
            </a:extLst>
          </p:cNvPr>
          <p:cNvSpPr/>
          <p:nvPr/>
        </p:nvSpPr>
        <p:spPr>
          <a:xfrm>
            <a:off x="6019524" y="4483167"/>
            <a:ext cx="432048" cy="391680"/>
          </a:xfrm>
          <a:prstGeom prst="hexagon">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Hexagon 71">
            <a:extLst>
              <a:ext uri="{FF2B5EF4-FFF2-40B4-BE49-F238E27FC236}">
                <a16:creationId xmlns:a16="http://schemas.microsoft.com/office/drawing/2014/main" id="{7365112F-FDFD-4023-BEA2-EB5454209284}"/>
              </a:ext>
            </a:extLst>
          </p:cNvPr>
          <p:cNvSpPr/>
          <p:nvPr/>
        </p:nvSpPr>
        <p:spPr>
          <a:xfrm>
            <a:off x="5578578" y="4855871"/>
            <a:ext cx="432048" cy="391680"/>
          </a:xfrm>
          <a:prstGeom prst="hexagon">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3" name="Straight Connector 72">
            <a:extLst>
              <a:ext uri="{FF2B5EF4-FFF2-40B4-BE49-F238E27FC236}">
                <a16:creationId xmlns:a16="http://schemas.microsoft.com/office/drawing/2014/main" id="{7EDAB6A4-9C73-43FD-B511-450F142D6C0C}"/>
              </a:ext>
            </a:extLst>
          </p:cNvPr>
          <p:cNvCxnSpPr>
            <a:stCxn id="68" idx="0"/>
            <a:endCxn id="69" idx="3"/>
          </p:cNvCxnSpPr>
          <p:nvPr/>
        </p:nvCxnSpPr>
        <p:spPr>
          <a:xfrm>
            <a:off x="5535652" y="3769098"/>
            <a:ext cx="87086" cy="171939"/>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37E5DD79-9C8D-4898-9B5E-6CFE11787B92}"/>
              </a:ext>
            </a:extLst>
          </p:cNvPr>
          <p:cNvCxnSpPr/>
          <p:nvPr/>
        </p:nvCxnSpPr>
        <p:spPr>
          <a:xfrm>
            <a:off x="6049782" y="3929137"/>
            <a:ext cx="87086" cy="171939"/>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7096B5D4-C8BA-44BF-8829-C6F59084F25E}"/>
              </a:ext>
            </a:extLst>
          </p:cNvPr>
          <p:cNvCxnSpPr/>
          <p:nvPr/>
        </p:nvCxnSpPr>
        <p:spPr>
          <a:xfrm flipH="1">
            <a:off x="6352892" y="4320817"/>
            <a:ext cx="97920" cy="16143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32FA9B9A-95E9-40AF-AC61-BD41E53E9EBE}"/>
              </a:ext>
            </a:extLst>
          </p:cNvPr>
          <p:cNvCxnSpPr>
            <a:stCxn id="71" idx="2"/>
            <a:endCxn id="72" idx="0"/>
          </p:cNvCxnSpPr>
          <p:nvPr/>
        </p:nvCxnSpPr>
        <p:spPr>
          <a:xfrm flipH="1">
            <a:off x="6010626" y="4874847"/>
            <a:ext cx="106818" cy="176864"/>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77" name="Hexagon 76">
            <a:extLst>
              <a:ext uri="{FF2B5EF4-FFF2-40B4-BE49-F238E27FC236}">
                <a16:creationId xmlns:a16="http://schemas.microsoft.com/office/drawing/2014/main" id="{E0D06AC4-7B1A-49D7-93FD-A34ECCB1B903}"/>
              </a:ext>
            </a:extLst>
          </p:cNvPr>
          <p:cNvSpPr/>
          <p:nvPr/>
        </p:nvSpPr>
        <p:spPr>
          <a:xfrm>
            <a:off x="7660660" y="3735416"/>
            <a:ext cx="432048" cy="391680"/>
          </a:xfrm>
          <a:prstGeom prst="hexagon">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Hexagon 77">
            <a:extLst>
              <a:ext uri="{FF2B5EF4-FFF2-40B4-BE49-F238E27FC236}">
                <a16:creationId xmlns:a16="http://schemas.microsoft.com/office/drawing/2014/main" id="{1D1C1A72-D9F0-4575-9314-0A53152D3018}"/>
              </a:ext>
            </a:extLst>
          </p:cNvPr>
          <p:cNvSpPr/>
          <p:nvPr/>
        </p:nvSpPr>
        <p:spPr>
          <a:xfrm>
            <a:off x="7913735" y="3191203"/>
            <a:ext cx="432048" cy="391680"/>
          </a:xfrm>
          <a:prstGeom prst="hexagon">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Hexagon 78">
            <a:extLst>
              <a:ext uri="{FF2B5EF4-FFF2-40B4-BE49-F238E27FC236}">
                <a16:creationId xmlns:a16="http://schemas.microsoft.com/office/drawing/2014/main" id="{4DB05CDB-DABA-4BA6-A362-AADFDAE5399D}"/>
              </a:ext>
            </a:extLst>
          </p:cNvPr>
          <p:cNvSpPr/>
          <p:nvPr/>
        </p:nvSpPr>
        <p:spPr>
          <a:xfrm>
            <a:off x="7637335" y="4375197"/>
            <a:ext cx="432048" cy="391680"/>
          </a:xfrm>
          <a:prstGeom prst="hexagon">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0" name="Straight Arrow Connector 79">
            <a:extLst>
              <a:ext uri="{FF2B5EF4-FFF2-40B4-BE49-F238E27FC236}">
                <a16:creationId xmlns:a16="http://schemas.microsoft.com/office/drawing/2014/main" id="{97CD69BB-5212-4F62-A9C9-6D789CF0B706}"/>
              </a:ext>
            </a:extLst>
          </p:cNvPr>
          <p:cNvCxnSpPr>
            <a:cxnSpLocks/>
          </p:cNvCxnSpPr>
          <p:nvPr/>
        </p:nvCxnSpPr>
        <p:spPr>
          <a:xfrm>
            <a:off x="6793295" y="4312870"/>
            <a:ext cx="687023" cy="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81" name="Hexagon 80">
            <a:extLst>
              <a:ext uri="{FF2B5EF4-FFF2-40B4-BE49-F238E27FC236}">
                <a16:creationId xmlns:a16="http://schemas.microsoft.com/office/drawing/2014/main" id="{61C00581-0F63-47F3-ACD3-3D32FC19EC41}"/>
              </a:ext>
            </a:extLst>
          </p:cNvPr>
          <p:cNvSpPr/>
          <p:nvPr/>
        </p:nvSpPr>
        <p:spPr>
          <a:xfrm>
            <a:off x="8000825" y="4846793"/>
            <a:ext cx="432048" cy="391680"/>
          </a:xfrm>
          <a:prstGeom prst="hexagon">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a:extLst>
              <a:ext uri="{FF2B5EF4-FFF2-40B4-BE49-F238E27FC236}">
                <a16:creationId xmlns:a16="http://schemas.microsoft.com/office/drawing/2014/main" id="{01232289-EC42-465A-9231-E2A1FDAAFB25}"/>
              </a:ext>
            </a:extLst>
          </p:cNvPr>
          <p:cNvSpPr/>
          <p:nvPr/>
        </p:nvSpPr>
        <p:spPr>
          <a:xfrm>
            <a:off x="9432169" y="2979663"/>
            <a:ext cx="492966" cy="2654711"/>
          </a:xfrm>
          <a:prstGeom prst="rect">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3" name="Straight Arrow Connector 82">
            <a:extLst>
              <a:ext uri="{FF2B5EF4-FFF2-40B4-BE49-F238E27FC236}">
                <a16:creationId xmlns:a16="http://schemas.microsoft.com/office/drawing/2014/main" id="{EF57B604-E3D8-40A1-8E96-7ECBBE54254D}"/>
              </a:ext>
            </a:extLst>
          </p:cNvPr>
          <p:cNvCxnSpPr>
            <a:cxnSpLocks/>
          </p:cNvCxnSpPr>
          <p:nvPr/>
        </p:nvCxnSpPr>
        <p:spPr>
          <a:xfrm>
            <a:off x="8511135" y="3622556"/>
            <a:ext cx="1173368" cy="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E00A6871-C2E2-4C2E-A041-D3EFAB112B22}"/>
              </a:ext>
            </a:extLst>
          </p:cNvPr>
          <p:cNvCxnSpPr>
            <a:cxnSpLocks/>
          </p:cNvCxnSpPr>
          <p:nvPr/>
        </p:nvCxnSpPr>
        <p:spPr>
          <a:xfrm>
            <a:off x="8539097" y="4154624"/>
            <a:ext cx="1173715" cy="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A4592D13-3B51-4E6D-B4FB-C4A6230CA55D}"/>
              </a:ext>
            </a:extLst>
          </p:cNvPr>
          <p:cNvCxnSpPr>
            <a:cxnSpLocks/>
          </p:cNvCxnSpPr>
          <p:nvPr/>
        </p:nvCxnSpPr>
        <p:spPr>
          <a:xfrm>
            <a:off x="8490971" y="4650573"/>
            <a:ext cx="1221841" cy="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pic>
        <p:nvPicPr>
          <p:cNvPr id="86" name="Picture 2">
            <a:extLst>
              <a:ext uri="{FF2B5EF4-FFF2-40B4-BE49-F238E27FC236}">
                <a16:creationId xmlns:a16="http://schemas.microsoft.com/office/drawing/2014/main" id="{3F30883F-BF4D-453B-89EB-AB15A844636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26249" y="3181578"/>
            <a:ext cx="228601" cy="207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 name="Picture 2">
            <a:extLst>
              <a:ext uri="{FF2B5EF4-FFF2-40B4-BE49-F238E27FC236}">
                <a16:creationId xmlns:a16="http://schemas.microsoft.com/office/drawing/2014/main" id="{F2D91DA1-A6F1-4344-8062-A59D814A242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78652" y="3807937"/>
            <a:ext cx="228601" cy="207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 name="Picture 2">
            <a:extLst>
              <a:ext uri="{FF2B5EF4-FFF2-40B4-BE49-F238E27FC236}">
                <a16:creationId xmlns:a16="http://schemas.microsoft.com/office/drawing/2014/main" id="{86B67617-4528-499E-B882-0A852D766AC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95636" y="4308549"/>
            <a:ext cx="228601" cy="207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 name="Picture 2">
            <a:extLst>
              <a:ext uri="{FF2B5EF4-FFF2-40B4-BE49-F238E27FC236}">
                <a16:creationId xmlns:a16="http://schemas.microsoft.com/office/drawing/2014/main" id="{9CBEB242-BB29-4A70-9D0B-54FF4A23643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56547" y="4820211"/>
            <a:ext cx="228601" cy="207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0" name="Straight Arrow Connector 89">
            <a:extLst>
              <a:ext uri="{FF2B5EF4-FFF2-40B4-BE49-F238E27FC236}">
                <a16:creationId xmlns:a16="http://schemas.microsoft.com/office/drawing/2014/main" id="{73C4E628-8925-42D5-8714-C9EA41954365}"/>
              </a:ext>
            </a:extLst>
          </p:cNvPr>
          <p:cNvCxnSpPr/>
          <p:nvPr/>
        </p:nvCxnSpPr>
        <p:spPr>
          <a:xfrm>
            <a:off x="9794384" y="4230443"/>
            <a:ext cx="0" cy="25165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4D561433-A571-494C-A89E-15D8CF8558D9}"/>
              </a:ext>
            </a:extLst>
          </p:cNvPr>
          <p:cNvCxnSpPr/>
          <p:nvPr/>
        </p:nvCxnSpPr>
        <p:spPr>
          <a:xfrm>
            <a:off x="9792952" y="3493293"/>
            <a:ext cx="0" cy="19688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60C86C1D-30C3-474B-830C-15C48EE93719}"/>
              </a:ext>
            </a:extLst>
          </p:cNvPr>
          <p:cNvCxnSpPr/>
          <p:nvPr/>
        </p:nvCxnSpPr>
        <p:spPr>
          <a:xfrm>
            <a:off x="9794384" y="5119636"/>
            <a:ext cx="0" cy="25165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93" name="Picture 2" descr="Hamburger, Cheeseburger, Burger, Lunch, Dinner">
            <a:extLst>
              <a:ext uri="{FF2B5EF4-FFF2-40B4-BE49-F238E27FC236}">
                <a16:creationId xmlns:a16="http://schemas.microsoft.com/office/drawing/2014/main" id="{7FDAD3EC-ADED-417E-AE91-695A7DE247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9281" y="3615282"/>
            <a:ext cx="2772077" cy="1822063"/>
          </a:xfrm>
          <a:prstGeom prst="rect">
            <a:avLst/>
          </a:prstGeom>
          <a:noFill/>
          <a:extLst>
            <a:ext uri="{909E8E84-426E-40DD-AFC4-6F175D3DCCD1}">
              <a14:hiddenFill xmlns:a14="http://schemas.microsoft.com/office/drawing/2010/main">
                <a:solidFill>
                  <a:srgbClr val="FFFFFF"/>
                </a:solidFill>
              </a14:hiddenFill>
            </a:ext>
          </a:extLst>
        </p:spPr>
      </p:pic>
      <p:cxnSp>
        <p:nvCxnSpPr>
          <p:cNvPr id="95" name="Straight Connector 94">
            <a:extLst>
              <a:ext uri="{FF2B5EF4-FFF2-40B4-BE49-F238E27FC236}">
                <a16:creationId xmlns:a16="http://schemas.microsoft.com/office/drawing/2014/main" id="{7E702DEE-CB57-4EC9-BE2E-E0A5B1EDFDEC}"/>
              </a:ext>
            </a:extLst>
          </p:cNvPr>
          <p:cNvCxnSpPr>
            <a:cxnSpLocks/>
          </p:cNvCxnSpPr>
          <p:nvPr/>
        </p:nvCxnSpPr>
        <p:spPr>
          <a:xfrm>
            <a:off x="9457591" y="2998914"/>
            <a:ext cx="0" cy="263546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F09FC674-7EA7-4EAB-92E7-277FC30B8D57}"/>
              </a:ext>
            </a:extLst>
          </p:cNvPr>
          <p:cNvCxnSpPr>
            <a:cxnSpLocks/>
          </p:cNvCxnSpPr>
          <p:nvPr/>
        </p:nvCxnSpPr>
        <p:spPr>
          <a:xfrm>
            <a:off x="9918000" y="2978059"/>
            <a:ext cx="0" cy="263546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459F13EC-8C9F-42D6-88C5-2F38463B6EFF}"/>
              </a:ext>
            </a:extLst>
          </p:cNvPr>
          <p:cNvSpPr txBox="1"/>
          <p:nvPr/>
        </p:nvSpPr>
        <p:spPr>
          <a:xfrm>
            <a:off x="4794869" y="5260422"/>
            <a:ext cx="1925053" cy="707886"/>
          </a:xfrm>
          <a:prstGeom prst="rect">
            <a:avLst/>
          </a:prstGeom>
          <a:noFill/>
        </p:spPr>
        <p:txBody>
          <a:bodyPr wrap="square" rtlCol="0">
            <a:spAutoFit/>
          </a:bodyPr>
          <a:lstStyle/>
          <a:p>
            <a:pPr algn="ctr"/>
            <a:r>
              <a:rPr lang="en-US" sz="2000" b="1" i="1" dirty="0"/>
              <a:t>Large, insoluble molecules</a:t>
            </a:r>
            <a:endParaRPr lang="en-GB" sz="2000" b="1" i="1" dirty="0"/>
          </a:p>
        </p:txBody>
      </p:sp>
      <p:sp>
        <p:nvSpPr>
          <p:cNvPr id="98" name="TextBox 97">
            <a:extLst>
              <a:ext uri="{FF2B5EF4-FFF2-40B4-BE49-F238E27FC236}">
                <a16:creationId xmlns:a16="http://schemas.microsoft.com/office/drawing/2014/main" id="{762B29B4-FDC6-473B-96BA-0013B572B624}"/>
              </a:ext>
            </a:extLst>
          </p:cNvPr>
          <p:cNvSpPr txBox="1"/>
          <p:nvPr/>
        </p:nvSpPr>
        <p:spPr>
          <a:xfrm>
            <a:off x="7180332" y="5260422"/>
            <a:ext cx="1657149" cy="707886"/>
          </a:xfrm>
          <a:prstGeom prst="rect">
            <a:avLst/>
          </a:prstGeom>
          <a:noFill/>
        </p:spPr>
        <p:txBody>
          <a:bodyPr wrap="square" rtlCol="0">
            <a:spAutoFit/>
          </a:bodyPr>
          <a:lstStyle/>
          <a:p>
            <a:pPr algn="ctr"/>
            <a:r>
              <a:rPr lang="en-US" sz="2000" b="1" i="1" dirty="0"/>
              <a:t>Small, soluble molecules</a:t>
            </a:r>
            <a:endParaRPr lang="en-GB" sz="2000" b="1" i="1" dirty="0"/>
          </a:p>
        </p:txBody>
      </p:sp>
      <p:sp>
        <p:nvSpPr>
          <p:cNvPr id="99" name="TextBox 98">
            <a:extLst>
              <a:ext uri="{FF2B5EF4-FFF2-40B4-BE49-F238E27FC236}">
                <a16:creationId xmlns:a16="http://schemas.microsoft.com/office/drawing/2014/main" id="{BD32BB17-49A5-4A78-AEDD-A26FFC54E251}"/>
              </a:ext>
            </a:extLst>
          </p:cNvPr>
          <p:cNvSpPr txBox="1"/>
          <p:nvPr/>
        </p:nvSpPr>
        <p:spPr>
          <a:xfrm>
            <a:off x="8612890" y="5568198"/>
            <a:ext cx="1832009" cy="400110"/>
          </a:xfrm>
          <a:prstGeom prst="rect">
            <a:avLst/>
          </a:prstGeom>
          <a:noFill/>
        </p:spPr>
        <p:txBody>
          <a:bodyPr wrap="square" rtlCol="0">
            <a:spAutoFit/>
          </a:bodyPr>
          <a:lstStyle/>
          <a:p>
            <a:pPr algn="ctr"/>
            <a:r>
              <a:rPr lang="en-US" sz="2000" b="1" i="1" dirty="0"/>
              <a:t>Blood stream</a:t>
            </a:r>
            <a:endParaRPr lang="en-GB" sz="2000" b="1" i="1" dirty="0"/>
          </a:p>
        </p:txBody>
      </p:sp>
    </p:spTree>
    <p:extLst>
      <p:ext uri="{BB962C8B-B14F-4D97-AF65-F5344CB8AC3E}">
        <p14:creationId xmlns:p14="http://schemas.microsoft.com/office/powerpoint/2010/main" val="955941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p:cTn id="7" dur="500" fill="hold"/>
                                        <p:tgtEl>
                                          <p:spTgt spid="95"/>
                                        </p:tgtEl>
                                        <p:attrNameLst>
                                          <p:attrName>ppt_w</p:attrName>
                                        </p:attrNameLst>
                                      </p:cBhvr>
                                      <p:tavLst>
                                        <p:tav tm="0">
                                          <p:val>
                                            <p:fltVal val="0"/>
                                          </p:val>
                                        </p:tav>
                                        <p:tav tm="100000">
                                          <p:val>
                                            <p:strVal val="#ppt_w"/>
                                          </p:val>
                                        </p:tav>
                                      </p:tavLst>
                                    </p:anim>
                                    <p:anim calcmode="lin" valueType="num">
                                      <p:cBhvr>
                                        <p:cTn id="8" dur="500" fill="hold"/>
                                        <p:tgtEl>
                                          <p:spTgt spid="95"/>
                                        </p:tgtEl>
                                        <p:attrNameLst>
                                          <p:attrName>ppt_h</p:attrName>
                                        </p:attrNameLst>
                                      </p:cBhvr>
                                      <p:tavLst>
                                        <p:tav tm="0">
                                          <p:val>
                                            <p:fltVal val="0"/>
                                          </p:val>
                                        </p:tav>
                                        <p:tav tm="100000">
                                          <p:val>
                                            <p:strVal val="#ppt_h"/>
                                          </p:val>
                                        </p:tav>
                                      </p:tavLst>
                                    </p:anim>
                                    <p:animEffect transition="in" filter="fade">
                                      <p:cBhvr>
                                        <p:cTn id="9" dur="500"/>
                                        <p:tgtEl>
                                          <p:spTgt spid="9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2"/>
                                        </p:tgtEl>
                                        <p:attrNameLst>
                                          <p:attrName>style.visibility</p:attrName>
                                        </p:attrNameLst>
                                      </p:cBhvr>
                                      <p:to>
                                        <p:strVal val="visible"/>
                                      </p:to>
                                    </p:set>
                                    <p:anim calcmode="lin" valueType="num">
                                      <p:cBhvr>
                                        <p:cTn id="12" dur="500" fill="hold"/>
                                        <p:tgtEl>
                                          <p:spTgt spid="82"/>
                                        </p:tgtEl>
                                        <p:attrNameLst>
                                          <p:attrName>ppt_w</p:attrName>
                                        </p:attrNameLst>
                                      </p:cBhvr>
                                      <p:tavLst>
                                        <p:tav tm="0">
                                          <p:val>
                                            <p:fltVal val="0"/>
                                          </p:val>
                                        </p:tav>
                                        <p:tav tm="100000">
                                          <p:val>
                                            <p:strVal val="#ppt_w"/>
                                          </p:val>
                                        </p:tav>
                                      </p:tavLst>
                                    </p:anim>
                                    <p:anim calcmode="lin" valueType="num">
                                      <p:cBhvr>
                                        <p:cTn id="13" dur="500" fill="hold"/>
                                        <p:tgtEl>
                                          <p:spTgt spid="82"/>
                                        </p:tgtEl>
                                        <p:attrNameLst>
                                          <p:attrName>ppt_h</p:attrName>
                                        </p:attrNameLst>
                                      </p:cBhvr>
                                      <p:tavLst>
                                        <p:tav tm="0">
                                          <p:val>
                                            <p:fltVal val="0"/>
                                          </p:val>
                                        </p:tav>
                                        <p:tav tm="100000">
                                          <p:val>
                                            <p:strVal val="#ppt_h"/>
                                          </p:val>
                                        </p:tav>
                                      </p:tavLst>
                                    </p:anim>
                                    <p:animEffect transition="in" filter="fade">
                                      <p:cBhvr>
                                        <p:cTn id="14" dur="500"/>
                                        <p:tgtEl>
                                          <p:spTgt spid="82"/>
                                        </p:tgtEl>
                                      </p:cBhvr>
                                    </p:animEffect>
                                  </p:childTnLst>
                                </p:cTn>
                              </p:par>
                              <p:par>
                                <p:cTn id="15" presetID="53" presetClass="entr" presetSubtype="16" fill="hold" nodeType="withEffect">
                                  <p:stCondLst>
                                    <p:cond delay="0"/>
                                  </p:stCondLst>
                                  <p:childTnLst>
                                    <p:set>
                                      <p:cBhvr>
                                        <p:cTn id="16" dur="1" fill="hold">
                                          <p:stCondLst>
                                            <p:cond delay="0"/>
                                          </p:stCondLst>
                                        </p:cTn>
                                        <p:tgtEl>
                                          <p:spTgt spid="83"/>
                                        </p:tgtEl>
                                        <p:attrNameLst>
                                          <p:attrName>style.visibility</p:attrName>
                                        </p:attrNameLst>
                                      </p:cBhvr>
                                      <p:to>
                                        <p:strVal val="visible"/>
                                      </p:to>
                                    </p:set>
                                    <p:anim calcmode="lin" valueType="num">
                                      <p:cBhvr>
                                        <p:cTn id="17" dur="500" fill="hold"/>
                                        <p:tgtEl>
                                          <p:spTgt spid="83"/>
                                        </p:tgtEl>
                                        <p:attrNameLst>
                                          <p:attrName>ppt_w</p:attrName>
                                        </p:attrNameLst>
                                      </p:cBhvr>
                                      <p:tavLst>
                                        <p:tav tm="0">
                                          <p:val>
                                            <p:fltVal val="0"/>
                                          </p:val>
                                        </p:tav>
                                        <p:tav tm="100000">
                                          <p:val>
                                            <p:strVal val="#ppt_w"/>
                                          </p:val>
                                        </p:tav>
                                      </p:tavLst>
                                    </p:anim>
                                    <p:anim calcmode="lin" valueType="num">
                                      <p:cBhvr>
                                        <p:cTn id="18" dur="500" fill="hold"/>
                                        <p:tgtEl>
                                          <p:spTgt spid="83"/>
                                        </p:tgtEl>
                                        <p:attrNameLst>
                                          <p:attrName>ppt_h</p:attrName>
                                        </p:attrNameLst>
                                      </p:cBhvr>
                                      <p:tavLst>
                                        <p:tav tm="0">
                                          <p:val>
                                            <p:fltVal val="0"/>
                                          </p:val>
                                        </p:tav>
                                        <p:tav tm="100000">
                                          <p:val>
                                            <p:strVal val="#ppt_h"/>
                                          </p:val>
                                        </p:tav>
                                      </p:tavLst>
                                    </p:anim>
                                    <p:animEffect transition="in" filter="fade">
                                      <p:cBhvr>
                                        <p:cTn id="19" dur="500"/>
                                        <p:tgtEl>
                                          <p:spTgt spid="83"/>
                                        </p:tgtEl>
                                      </p:cBhvr>
                                    </p:animEffect>
                                  </p:childTnLst>
                                </p:cTn>
                              </p:par>
                              <p:par>
                                <p:cTn id="20" presetID="53" presetClass="entr" presetSubtype="16" fill="hold" nodeType="withEffect">
                                  <p:stCondLst>
                                    <p:cond delay="0"/>
                                  </p:stCondLst>
                                  <p:childTnLst>
                                    <p:set>
                                      <p:cBhvr>
                                        <p:cTn id="21" dur="1" fill="hold">
                                          <p:stCondLst>
                                            <p:cond delay="0"/>
                                          </p:stCondLst>
                                        </p:cTn>
                                        <p:tgtEl>
                                          <p:spTgt spid="84"/>
                                        </p:tgtEl>
                                        <p:attrNameLst>
                                          <p:attrName>style.visibility</p:attrName>
                                        </p:attrNameLst>
                                      </p:cBhvr>
                                      <p:to>
                                        <p:strVal val="visible"/>
                                      </p:to>
                                    </p:set>
                                    <p:anim calcmode="lin" valueType="num">
                                      <p:cBhvr>
                                        <p:cTn id="22" dur="500" fill="hold"/>
                                        <p:tgtEl>
                                          <p:spTgt spid="84"/>
                                        </p:tgtEl>
                                        <p:attrNameLst>
                                          <p:attrName>ppt_w</p:attrName>
                                        </p:attrNameLst>
                                      </p:cBhvr>
                                      <p:tavLst>
                                        <p:tav tm="0">
                                          <p:val>
                                            <p:fltVal val="0"/>
                                          </p:val>
                                        </p:tav>
                                        <p:tav tm="100000">
                                          <p:val>
                                            <p:strVal val="#ppt_w"/>
                                          </p:val>
                                        </p:tav>
                                      </p:tavLst>
                                    </p:anim>
                                    <p:anim calcmode="lin" valueType="num">
                                      <p:cBhvr>
                                        <p:cTn id="23" dur="500" fill="hold"/>
                                        <p:tgtEl>
                                          <p:spTgt spid="84"/>
                                        </p:tgtEl>
                                        <p:attrNameLst>
                                          <p:attrName>ppt_h</p:attrName>
                                        </p:attrNameLst>
                                      </p:cBhvr>
                                      <p:tavLst>
                                        <p:tav tm="0">
                                          <p:val>
                                            <p:fltVal val="0"/>
                                          </p:val>
                                        </p:tav>
                                        <p:tav tm="100000">
                                          <p:val>
                                            <p:strVal val="#ppt_h"/>
                                          </p:val>
                                        </p:tav>
                                      </p:tavLst>
                                    </p:anim>
                                    <p:animEffect transition="in" filter="fade">
                                      <p:cBhvr>
                                        <p:cTn id="24" dur="500"/>
                                        <p:tgtEl>
                                          <p:spTgt spid="84"/>
                                        </p:tgtEl>
                                      </p:cBhvr>
                                    </p:animEffect>
                                  </p:childTnLst>
                                </p:cTn>
                              </p:par>
                              <p:par>
                                <p:cTn id="25" presetID="53" presetClass="entr" presetSubtype="16" fill="hold" nodeType="withEffect">
                                  <p:stCondLst>
                                    <p:cond delay="0"/>
                                  </p:stCondLst>
                                  <p:childTnLst>
                                    <p:set>
                                      <p:cBhvr>
                                        <p:cTn id="26" dur="1" fill="hold">
                                          <p:stCondLst>
                                            <p:cond delay="0"/>
                                          </p:stCondLst>
                                        </p:cTn>
                                        <p:tgtEl>
                                          <p:spTgt spid="85"/>
                                        </p:tgtEl>
                                        <p:attrNameLst>
                                          <p:attrName>style.visibility</p:attrName>
                                        </p:attrNameLst>
                                      </p:cBhvr>
                                      <p:to>
                                        <p:strVal val="visible"/>
                                      </p:to>
                                    </p:set>
                                    <p:anim calcmode="lin" valueType="num">
                                      <p:cBhvr>
                                        <p:cTn id="27" dur="500" fill="hold"/>
                                        <p:tgtEl>
                                          <p:spTgt spid="85"/>
                                        </p:tgtEl>
                                        <p:attrNameLst>
                                          <p:attrName>ppt_w</p:attrName>
                                        </p:attrNameLst>
                                      </p:cBhvr>
                                      <p:tavLst>
                                        <p:tav tm="0">
                                          <p:val>
                                            <p:fltVal val="0"/>
                                          </p:val>
                                        </p:tav>
                                        <p:tav tm="100000">
                                          <p:val>
                                            <p:strVal val="#ppt_w"/>
                                          </p:val>
                                        </p:tav>
                                      </p:tavLst>
                                    </p:anim>
                                    <p:anim calcmode="lin" valueType="num">
                                      <p:cBhvr>
                                        <p:cTn id="28" dur="500" fill="hold"/>
                                        <p:tgtEl>
                                          <p:spTgt spid="85"/>
                                        </p:tgtEl>
                                        <p:attrNameLst>
                                          <p:attrName>ppt_h</p:attrName>
                                        </p:attrNameLst>
                                      </p:cBhvr>
                                      <p:tavLst>
                                        <p:tav tm="0">
                                          <p:val>
                                            <p:fltVal val="0"/>
                                          </p:val>
                                        </p:tav>
                                        <p:tav tm="100000">
                                          <p:val>
                                            <p:strVal val="#ppt_h"/>
                                          </p:val>
                                        </p:tav>
                                      </p:tavLst>
                                    </p:anim>
                                    <p:animEffect transition="in" filter="fade">
                                      <p:cBhvr>
                                        <p:cTn id="29" dur="500"/>
                                        <p:tgtEl>
                                          <p:spTgt spid="85"/>
                                        </p:tgtEl>
                                      </p:cBhvr>
                                    </p:animEffect>
                                  </p:childTnLst>
                                </p:cTn>
                              </p:par>
                              <p:par>
                                <p:cTn id="30" presetID="42" presetClass="entr" presetSubtype="0" fill="hold" nodeType="withEffect">
                                  <p:stCondLst>
                                    <p:cond delay="0"/>
                                  </p:stCondLst>
                                  <p:childTnLst>
                                    <p:set>
                                      <p:cBhvr>
                                        <p:cTn id="31" dur="1" fill="hold">
                                          <p:stCondLst>
                                            <p:cond delay="0"/>
                                          </p:stCondLst>
                                        </p:cTn>
                                        <p:tgtEl>
                                          <p:spTgt spid="86"/>
                                        </p:tgtEl>
                                        <p:attrNameLst>
                                          <p:attrName>style.visibility</p:attrName>
                                        </p:attrNameLst>
                                      </p:cBhvr>
                                      <p:to>
                                        <p:strVal val="visible"/>
                                      </p:to>
                                    </p:set>
                                    <p:animEffect transition="in" filter="fade">
                                      <p:cBhvr>
                                        <p:cTn id="32" dur="1000"/>
                                        <p:tgtEl>
                                          <p:spTgt spid="86"/>
                                        </p:tgtEl>
                                      </p:cBhvr>
                                    </p:animEffect>
                                    <p:anim calcmode="lin" valueType="num">
                                      <p:cBhvr>
                                        <p:cTn id="33" dur="1000" fill="hold"/>
                                        <p:tgtEl>
                                          <p:spTgt spid="86"/>
                                        </p:tgtEl>
                                        <p:attrNameLst>
                                          <p:attrName>ppt_x</p:attrName>
                                        </p:attrNameLst>
                                      </p:cBhvr>
                                      <p:tavLst>
                                        <p:tav tm="0">
                                          <p:val>
                                            <p:strVal val="#ppt_x"/>
                                          </p:val>
                                        </p:tav>
                                        <p:tav tm="100000">
                                          <p:val>
                                            <p:strVal val="#ppt_x"/>
                                          </p:val>
                                        </p:tav>
                                      </p:tavLst>
                                    </p:anim>
                                    <p:anim calcmode="lin" valueType="num">
                                      <p:cBhvr>
                                        <p:cTn id="34" dur="1000" fill="hold"/>
                                        <p:tgtEl>
                                          <p:spTgt spid="86"/>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87"/>
                                        </p:tgtEl>
                                        <p:attrNameLst>
                                          <p:attrName>style.visibility</p:attrName>
                                        </p:attrNameLst>
                                      </p:cBhvr>
                                      <p:to>
                                        <p:strVal val="visible"/>
                                      </p:to>
                                    </p:set>
                                    <p:animEffect transition="in" filter="fade">
                                      <p:cBhvr>
                                        <p:cTn id="37" dur="1000"/>
                                        <p:tgtEl>
                                          <p:spTgt spid="87"/>
                                        </p:tgtEl>
                                      </p:cBhvr>
                                    </p:animEffect>
                                    <p:anim calcmode="lin" valueType="num">
                                      <p:cBhvr>
                                        <p:cTn id="38" dur="1000" fill="hold"/>
                                        <p:tgtEl>
                                          <p:spTgt spid="87"/>
                                        </p:tgtEl>
                                        <p:attrNameLst>
                                          <p:attrName>ppt_x</p:attrName>
                                        </p:attrNameLst>
                                      </p:cBhvr>
                                      <p:tavLst>
                                        <p:tav tm="0">
                                          <p:val>
                                            <p:strVal val="#ppt_x"/>
                                          </p:val>
                                        </p:tav>
                                        <p:tav tm="100000">
                                          <p:val>
                                            <p:strVal val="#ppt_x"/>
                                          </p:val>
                                        </p:tav>
                                      </p:tavLst>
                                    </p:anim>
                                    <p:anim calcmode="lin" valueType="num">
                                      <p:cBhvr>
                                        <p:cTn id="39" dur="1000" fill="hold"/>
                                        <p:tgtEl>
                                          <p:spTgt spid="87"/>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88"/>
                                        </p:tgtEl>
                                        <p:attrNameLst>
                                          <p:attrName>style.visibility</p:attrName>
                                        </p:attrNameLst>
                                      </p:cBhvr>
                                      <p:to>
                                        <p:strVal val="visible"/>
                                      </p:to>
                                    </p:set>
                                    <p:animEffect transition="in" filter="fade">
                                      <p:cBhvr>
                                        <p:cTn id="42" dur="1000"/>
                                        <p:tgtEl>
                                          <p:spTgt spid="88"/>
                                        </p:tgtEl>
                                      </p:cBhvr>
                                    </p:animEffect>
                                    <p:anim calcmode="lin" valueType="num">
                                      <p:cBhvr>
                                        <p:cTn id="43" dur="1000" fill="hold"/>
                                        <p:tgtEl>
                                          <p:spTgt spid="88"/>
                                        </p:tgtEl>
                                        <p:attrNameLst>
                                          <p:attrName>ppt_x</p:attrName>
                                        </p:attrNameLst>
                                      </p:cBhvr>
                                      <p:tavLst>
                                        <p:tav tm="0">
                                          <p:val>
                                            <p:strVal val="#ppt_x"/>
                                          </p:val>
                                        </p:tav>
                                        <p:tav tm="100000">
                                          <p:val>
                                            <p:strVal val="#ppt_x"/>
                                          </p:val>
                                        </p:tav>
                                      </p:tavLst>
                                    </p:anim>
                                    <p:anim calcmode="lin" valueType="num">
                                      <p:cBhvr>
                                        <p:cTn id="44" dur="1000" fill="hold"/>
                                        <p:tgtEl>
                                          <p:spTgt spid="88"/>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89"/>
                                        </p:tgtEl>
                                        <p:attrNameLst>
                                          <p:attrName>style.visibility</p:attrName>
                                        </p:attrNameLst>
                                      </p:cBhvr>
                                      <p:to>
                                        <p:strVal val="visible"/>
                                      </p:to>
                                    </p:set>
                                    <p:animEffect transition="in" filter="fade">
                                      <p:cBhvr>
                                        <p:cTn id="47" dur="1000"/>
                                        <p:tgtEl>
                                          <p:spTgt spid="89"/>
                                        </p:tgtEl>
                                      </p:cBhvr>
                                    </p:animEffect>
                                    <p:anim calcmode="lin" valueType="num">
                                      <p:cBhvr>
                                        <p:cTn id="48" dur="1000" fill="hold"/>
                                        <p:tgtEl>
                                          <p:spTgt spid="89"/>
                                        </p:tgtEl>
                                        <p:attrNameLst>
                                          <p:attrName>ppt_x</p:attrName>
                                        </p:attrNameLst>
                                      </p:cBhvr>
                                      <p:tavLst>
                                        <p:tav tm="0">
                                          <p:val>
                                            <p:strVal val="#ppt_x"/>
                                          </p:val>
                                        </p:tav>
                                        <p:tav tm="100000">
                                          <p:val>
                                            <p:strVal val="#ppt_x"/>
                                          </p:val>
                                        </p:tav>
                                      </p:tavLst>
                                    </p:anim>
                                    <p:anim calcmode="lin" valueType="num">
                                      <p:cBhvr>
                                        <p:cTn id="49" dur="1000" fill="hold"/>
                                        <p:tgtEl>
                                          <p:spTgt spid="89"/>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90"/>
                                        </p:tgtEl>
                                        <p:attrNameLst>
                                          <p:attrName>style.visibility</p:attrName>
                                        </p:attrNameLst>
                                      </p:cBhvr>
                                      <p:to>
                                        <p:strVal val="visible"/>
                                      </p:to>
                                    </p:set>
                                    <p:animEffect transition="in" filter="fade">
                                      <p:cBhvr>
                                        <p:cTn id="52" dur="1000"/>
                                        <p:tgtEl>
                                          <p:spTgt spid="90"/>
                                        </p:tgtEl>
                                      </p:cBhvr>
                                    </p:animEffect>
                                    <p:anim calcmode="lin" valueType="num">
                                      <p:cBhvr>
                                        <p:cTn id="53" dur="1000" fill="hold"/>
                                        <p:tgtEl>
                                          <p:spTgt spid="90"/>
                                        </p:tgtEl>
                                        <p:attrNameLst>
                                          <p:attrName>ppt_x</p:attrName>
                                        </p:attrNameLst>
                                      </p:cBhvr>
                                      <p:tavLst>
                                        <p:tav tm="0">
                                          <p:val>
                                            <p:strVal val="#ppt_x"/>
                                          </p:val>
                                        </p:tav>
                                        <p:tav tm="100000">
                                          <p:val>
                                            <p:strVal val="#ppt_x"/>
                                          </p:val>
                                        </p:tav>
                                      </p:tavLst>
                                    </p:anim>
                                    <p:anim calcmode="lin" valueType="num">
                                      <p:cBhvr>
                                        <p:cTn id="54" dur="1000" fill="hold"/>
                                        <p:tgtEl>
                                          <p:spTgt spid="90"/>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91"/>
                                        </p:tgtEl>
                                        <p:attrNameLst>
                                          <p:attrName>style.visibility</p:attrName>
                                        </p:attrNameLst>
                                      </p:cBhvr>
                                      <p:to>
                                        <p:strVal val="visible"/>
                                      </p:to>
                                    </p:set>
                                    <p:animEffect transition="in" filter="fade">
                                      <p:cBhvr>
                                        <p:cTn id="57" dur="1000"/>
                                        <p:tgtEl>
                                          <p:spTgt spid="91"/>
                                        </p:tgtEl>
                                      </p:cBhvr>
                                    </p:animEffect>
                                    <p:anim calcmode="lin" valueType="num">
                                      <p:cBhvr>
                                        <p:cTn id="58" dur="1000" fill="hold"/>
                                        <p:tgtEl>
                                          <p:spTgt spid="91"/>
                                        </p:tgtEl>
                                        <p:attrNameLst>
                                          <p:attrName>ppt_x</p:attrName>
                                        </p:attrNameLst>
                                      </p:cBhvr>
                                      <p:tavLst>
                                        <p:tav tm="0">
                                          <p:val>
                                            <p:strVal val="#ppt_x"/>
                                          </p:val>
                                        </p:tav>
                                        <p:tav tm="100000">
                                          <p:val>
                                            <p:strVal val="#ppt_x"/>
                                          </p:val>
                                        </p:tav>
                                      </p:tavLst>
                                    </p:anim>
                                    <p:anim calcmode="lin" valueType="num">
                                      <p:cBhvr>
                                        <p:cTn id="59" dur="1000" fill="hold"/>
                                        <p:tgtEl>
                                          <p:spTgt spid="91"/>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92"/>
                                        </p:tgtEl>
                                        <p:attrNameLst>
                                          <p:attrName>style.visibility</p:attrName>
                                        </p:attrNameLst>
                                      </p:cBhvr>
                                      <p:to>
                                        <p:strVal val="visible"/>
                                      </p:to>
                                    </p:set>
                                    <p:animEffect transition="in" filter="fade">
                                      <p:cBhvr>
                                        <p:cTn id="62" dur="1000"/>
                                        <p:tgtEl>
                                          <p:spTgt spid="92"/>
                                        </p:tgtEl>
                                      </p:cBhvr>
                                    </p:animEffect>
                                    <p:anim calcmode="lin" valueType="num">
                                      <p:cBhvr>
                                        <p:cTn id="63" dur="1000" fill="hold"/>
                                        <p:tgtEl>
                                          <p:spTgt spid="92"/>
                                        </p:tgtEl>
                                        <p:attrNameLst>
                                          <p:attrName>ppt_x</p:attrName>
                                        </p:attrNameLst>
                                      </p:cBhvr>
                                      <p:tavLst>
                                        <p:tav tm="0">
                                          <p:val>
                                            <p:strVal val="#ppt_x"/>
                                          </p:val>
                                        </p:tav>
                                        <p:tav tm="100000">
                                          <p:val>
                                            <p:strVal val="#ppt_x"/>
                                          </p:val>
                                        </p:tav>
                                      </p:tavLst>
                                    </p:anim>
                                    <p:anim calcmode="lin" valueType="num">
                                      <p:cBhvr>
                                        <p:cTn id="64"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nodeType="clickEffect">
                                  <p:stCondLst>
                                    <p:cond delay="0"/>
                                  </p:stCondLst>
                                  <p:childTnLst>
                                    <p:set>
                                      <p:cBhvr>
                                        <p:cTn id="68" dur="1" fill="hold">
                                          <p:stCondLst>
                                            <p:cond delay="0"/>
                                          </p:stCondLst>
                                        </p:cTn>
                                        <p:tgtEl>
                                          <p:spTgt spid="96"/>
                                        </p:tgtEl>
                                        <p:attrNameLst>
                                          <p:attrName>style.visibility</p:attrName>
                                        </p:attrNameLst>
                                      </p:cBhvr>
                                      <p:to>
                                        <p:strVal val="visible"/>
                                      </p:to>
                                    </p:set>
                                    <p:anim calcmode="lin" valueType="num">
                                      <p:cBhvr>
                                        <p:cTn id="69" dur="500" fill="hold"/>
                                        <p:tgtEl>
                                          <p:spTgt spid="96"/>
                                        </p:tgtEl>
                                        <p:attrNameLst>
                                          <p:attrName>ppt_w</p:attrName>
                                        </p:attrNameLst>
                                      </p:cBhvr>
                                      <p:tavLst>
                                        <p:tav tm="0">
                                          <p:val>
                                            <p:fltVal val="0"/>
                                          </p:val>
                                        </p:tav>
                                        <p:tav tm="100000">
                                          <p:val>
                                            <p:strVal val="#ppt_w"/>
                                          </p:val>
                                        </p:tav>
                                      </p:tavLst>
                                    </p:anim>
                                    <p:anim calcmode="lin" valueType="num">
                                      <p:cBhvr>
                                        <p:cTn id="70" dur="500" fill="hold"/>
                                        <p:tgtEl>
                                          <p:spTgt spid="96"/>
                                        </p:tgtEl>
                                        <p:attrNameLst>
                                          <p:attrName>ppt_h</p:attrName>
                                        </p:attrNameLst>
                                      </p:cBhvr>
                                      <p:tavLst>
                                        <p:tav tm="0">
                                          <p:val>
                                            <p:fltVal val="0"/>
                                          </p:val>
                                        </p:tav>
                                        <p:tav tm="100000">
                                          <p:val>
                                            <p:strVal val="#ppt_h"/>
                                          </p:val>
                                        </p:tav>
                                      </p:tavLst>
                                    </p:anim>
                                    <p:animEffect transition="in" filter="fade">
                                      <p:cBhvr>
                                        <p:cTn id="71"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305552" y="302011"/>
            <a:ext cx="11459100" cy="95410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r>
              <a:rPr lang="en-US" sz="2800" dirty="0">
                <a:solidFill>
                  <a:prstClr val="black"/>
                </a:solidFill>
                <a:latin typeface="Calibri"/>
              </a:rPr>
              <a:t>The</a:t>
            </a:r>
            <a:r>
              <a:rPr lang="en-US" sz="2800" dirty="0">
                <a:solidFill>
                  <a:srgbClr val="F79646">
                    <a:lumMod val="75000"/>
                  </a:srgbClr>
                </a:solidFill>
                <a:latin typeface="Calibri"/>
              </a:rPr>
              <a:t> </a:t>
            </a:r>
            <a:r>
              <a:rPr lang="en-US" sz="2800" b="1" dirty="0">
                <a:solidFill>
                  <a:srgbClr val="F79646">
                    <a:lumMod val="75000"/>
                  </a:srgbClr>
                </a:solidFill>
                <a:latin typeface="Calibri"/>
              </a:rPr>
              <a:t>digestive system </a:t>
            </a:r>
            <a:r>
              <a:rPr lang="en-US" sz="2800" dirty="0">
                <a:solidFill>
                  <a:prstClr val="black"/>
                </a:solidFill>
                <a:latin typeface="Calibri"/>
              </a:rPr>
              <a:t>is an example of an </a:t>
            </a:r>
            <a:r>
              <a:rPr lang="en-US" sz="2800" b="1" dirty="0">
                <a:solidFill>
                  <a:srgbClr val="F79646">
                    <a:lumMod val="75000"/>
                  </a:srgbClr>
                </a:solidFill>
                <a:latin typeface="Calibri"/>
              </a:rPr>
              <a:t>organ system </a:t>
            </a:r>
            <a:r>
              <a:rPr lang="en-US" sz="2800" dirty="0">
                <a:solidFill>
                  <a:prstClr val="black"/>
                </a:solidFill>
                <a:latin typeface="Calibri"/>
              </a:rPr>
              <a:t>where </a:t>
            </a:r>
            <a:r>
              <a:rPr lang="en-US" sz="2800" b="1" dirty="0">
                <a:solidFill>
                  <a:srgbClr val="F79646">
                    <a:lumMod val="75000"/>
                  </a:srgbClr>
                </a:solidFill>
                <a:latin typeface="Calibri"/>
              </a:rPr>
              <a:t>different</a:t>
            </a:r>
            <a:r>
              <a:rPr lang="en-US" sz="2800" dirty="0">
                <a:solidFill>
                  <a:prstClr val="black"/>
                </a:solidFill>
                <a:latin typeface="Calibri"/>
              </a:rPr>
              <a:t> organs </a:t>
            </a:r>
            <a:r>
              <a:rPr lang="en-US" sz="2800" b="1" dirty="0">
                <a:solidFill>
                  <a:srgbClr val="F79646">
                    <a:lumMod val="75000"/>
                  </a:srgbClr>
                </a:solidFill>
                <a:latin typeface="Calibri"/>
              </a:rPr>
              <a:t>work together </a:t>
            </a:r>
            <a:r>
              <a:rPr lang="en-US" sz="2800" dirty="0">
                <a:solidFill>
                  <a:prstClr val="black"/>
                </a:solidFill>
                <a:latin typeface="Calibri"/>
              </a:rPr>
              <a:t>to digest and absorb food.</a:t>
            </a:r>
          </a:p>
        </p:txBody>
      </p:sp>
      <p:pic>
        <p:nvPicPr>
          <p:cNvPr id="11" name="Picture 10"/>
          <p:cNvPicPr>
            <a:picLocks noChangeAspect="1"/>
          </p:cNvPicPr>
          <p:nvPr/>
        </p:nvPicPr>
        <p:blipFill rotWithShape="1">
          <a:blip r:embed="rId3" cstate="print"/>
          <a:srcRect t="4287"/>
          <a:stretch/>
        </p:blipFill>
        <p:spPr>
          <a:xfrm>
            <a:off x="3087176" y="1350382"/>
            <a:ext cx="5705102" cy="5333221"/>
          </a:xfrm>
          <a:prstGeom prst="rect">
            <a:avLst/>
          </a:prstGeom>
        </p:spPr>
      </p:pic>
    </p:spTree>
    <p:extLst>
      <p:ext uri="{BB962C8B-B14F-4D97-AF65-F5344CB8AC3E}">
        <p14:creationId xmlns:p14="http://schemas.microsoft.com/office/powerpoint/2010/main" val="434794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print"/>
          <a:srcRect t="4287"/>
          <a:stretch/>
        </p:blipFill>
        <p:spPr>
          <a:xfrm>
            <a:off x="1744376" y="240976"/>
            <a:ext cx="6881150" cy="6432610"/>
          </a:xfrm>
          <a:prstGeom prst="rect">
            <a:avLst/>
          </a:prstGeom>
        </p:spPr>
      </p:pic>
      <p:sp>
        <p:nvSpPr>
          <p:cNvPr id="4" name="Rectangle 3">
            <a:extLst>
              <a:ext uri="{FF2B5EF4-FFF2-40B4-BE49-F238E27FC236}">
                <a16:creationId xmlns:a16="http://schemas.microsoft.com/office/drawing/2014/main" id="{8A058FDB-40EE-484E-9374-A316DCC8C7CB}"/>
              </a:ext>
            </a:extLst>
          </p:cNvPr>
          <p:cNvSpPr/>
          <p:nvPr/>
        </p:nvSpPr>
        <p:spPr>
          <a:xfrm>
            <a:off x="247453" y="804226"/>
            <a:ext cx="2337848" cy="1815882"/>
          </a:xfrm>
          <a:prstGeom prst="rect">
            <a:avLst/>
          </a:prstGeom>
          <a:solidFill>
            <a:schemeClr val="bg1">
              <a:lumMod val="75000"/>
            </a:schemeClr>
          </a:solidFill>
          <a:ln>
            <a:solidFill>
              <a:schemeClr val="tx1"/>
            </a:solidFill>
          </a:ln>
        </p:spPr>
        <p:txBody>
          <a:bodyPr wrap="square">
            <a:spAutoFit/>
          </a:bodyPr>
          <a:lstStyle/>
          <a:p>
            <a:r>
              <a:rPr lang="en-GB" sz="2800" dirty="0"/>
              <a:t>Q1. Label your diagram of the digestive system.</a:t>
            </a:r>
          </a:p>
        </p:txBody>
      </p:sp>
      <p:sp>
        <p:nvSpPr>
          <p:cNvPr id="2" name="Rectangle 1">
            <a:extLst>
              <a:ext uri="{FF2B5EF4-FFF2-40B4-BE49-F238E27FC236}">
                <a16:creationId xmlns:a16="http://schemas.microsoft.com/office/drawing/2014/main" id="{88F62734-2390-4476-882E-BD2A175F5927}"/>
              </a:ext>
            </a:extLst>
          </p:cNvPr>
          <p:cNvSpPr/>
          <p:nvPr/>
        </p:nvSpPr>
        <p:spPr>
          <a:xfrm>
            <a:off x="2856322" y="1112363"/>
            <a:ext cx="999241" cy="311084"/>
          </a:xfrm>
          <a:prstGeom prst="rect">
            <a:avLst/>
          </a:prstGeom>
          <a:solidFill>
            <a:schemeClr val="accent6">
              <a:lumMod val="60000"/>
              <a:lumOff val="4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87351CA6-2CBB-480A-A44E-FEB4BCA48390}"/>
              </a:ext>
            </a:extLst>
          </p:cNvPr>
          <p:cNvSpPr/>
          <p:nvPr/>
        </p:nvSpPr>
        <p:spPr>
          <a:xfrm>
            <a:off x="2509101" y="3428999"/>
            <a:ext cx="999241" cy="311084"/>
          </a:xfrm>
          <a:prstGeom prst="rect">
            <a:avLst/>
          </a:prstGeom>
          <a:solidFill>
            <a:schemeClr val="accent6">
              <a:lumMod val="60000"/>
              <a:lumOff val="4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E81AD3CC-E6B2-4169-8545-5976266538DD}"/>
              </a:ext>
            </a:extLst>
          </p:cNvPr>
          <p:cNvSpPr/>
          <p:nvPr/>
        </p:nvSpPr>
        <p:spPr>
          <a:xfrm>
            <a:off x="2121032" y="4092804"/>
            <a:ext cx="1387310" cy="311084"/>
          </a:xfrm>
          <a:prstGeom prst="rect">
            <a:avLst/>
          </a:prstGeom>
          <a:solidFill>
            <a:schemeClr val="accent6">
              <a:lumMod val="60000"/>
              <a:lumOff val="4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EC539CF2-A1BA-4D12-B095-0FBB79207820}"/>
              </a:ext>
            </a:extLst>
          </p:cNvPr>
          <p:cNvSpPr/>
          <p:nvPr/>
        </p:nvSpPr>
        <p:spPr>
          <a:xfrm>
            <a:off x="2696068" y="4737755"/>
            <a:ext cx="1164996" cy="782128"/>
          </a:xfrm>
          <a:prstGeom prst="rect">
            <a:avLst/>
          </a:prstGeom>
          <a:solidFill>
            <a:schemeClr val="accent6">
              <a:lumMod val="60000"/>
              <a:lumOff val="4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958D7FFF-5260-4432-A36C-29B89D2BD599}"/>
              </a:ext>
            </a:extLst>
          </p:cNvPr>
          <p:cNvSpPr/>
          <p:nvPr/>
        </p:nvSpPr>
        <p:spPr>
          <a:xfrm>
            <a:off x="6279823" y="1830371"/>
            <a:ext cx="1450156" cy="311084"/>
          </a:xfrm>
          <a:prstGeom prst="rect">
            <a:avLst/>
          </a:prstGeom>
          <a:solidFill>
            <a:schemeClr val="accent6">
              <a:lumMod val="60000"/>
              <a:lumOff val="4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1270BC3A-D130-477E-ADFC-1C675802C403}"/>
              </a:ext>
            </a:extLst>
          </p:cNvPr>
          <p:cNvSpPr/>
          <p:nvPr/>
        </p:nvSpPr>
        <p:spPr>
          <a:xfrm>
            <a:off x="6883138" y="3634808"/>
            <a:ext cx="1120219" cy="311084"/>
          </a:xfrm>
          <a:prstGeom prst="rect">
            <a:avLst/>
          </a:prstGeom>
          <a:solidFill>
            <a:schemeClr val="accent6">
              <a:lumMod val="60000"/>
              <a:lumOff val="4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BCBB5E99-C8D6-4F7A-B7C1-DBC29BBCAF1E}"/>
              </a:ext>
            </a:extLst>
          </p:cNvPr>
          <p:cNvSpPr/>
          <p:nvPr/>
        </p:nvSpPr>
        <p:spPr>
          <a:xfrm>
            <a:off x="6730738" y="4240490"/>
            <a:ext cx="1272619" cy="311084"/>
          </a:xfrm>
          <a:prstGeom prst="rect">
            <a:avLst/>
          </a:prstGeom>
          <a:solidFill>
            <a:schemeClr val="accent6">
              <a:lumMod val="60000"/>
              <a:lumOff val="4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B133D0E7-6F9D-43E4-AC99-0E0BFA4E144C}"/>
              </a:ext>
            </a:extLst>
          </p:cNvPr>
          <p:cNvSpPr/>
          <p:nvPr/>
        </p:nvSpPr>
        <p:spPr>
          <a:xfrm>
            <a:off x="6485640" y="4772171"/>
            <a:ext cx="1164996" cy="667073"/>
          </a:xfrm>
          <a:prstGeom prst="rect">
            <a:avLst/>
          </a:prstGeom>
          <a:solidFill>
            <a:schemeClr val="accent6">
              <a:lumMod val="60000"/>
              <a:lumOff val="4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F61C4424-A6F9-440D-8DDC-FCF35E237FA4}"/>
              </a:ext>
            </a:extLst>
          </p:cNvPr>
          <p:cNvSpPr/>
          <p:nvPr/>
        </p:nvSpPr>
        <p:spPr>
          <a:xfrm>
            <a:off x="6486426" y="6219960"/>
            <a:ext cx="999241" cy="311084"/>
          </a:xfrm>
          <a:prstGeom prst="rect">
            <a:avLst/>
          </a:prstGeom>
          <a:solidFill>
            <a:schemeClr val="accent6">
              <a:lumMod val="60000"/>
              <a:lumOff val="4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9E4B9D2E-B04A-484A-B5B6-50078A892ABD}"/>
              </a:ext>
            </a:extLst>
          </p:cNvPr>
          <p:cNvSpPr txBox="1"/>
          <p:nvPr/>
        </p:nvSpPr>
        <p:spPr>
          <a:xfrm>
            <a:off x="8559538" y="204062"/>
            <a:ext cx="3409149" cy="4832092"/>
          </a:xfrm>
          <a:prstGeom prst="rect">
            <a:avLst/>
          </a:prstGeom>
          <a:noFill/>
        </p:spPr>
        <p:txBody>
          <a:bodyPr wrap="square" rtlCol="0">
            <a:spAutoFit/>
          </a:bodyPr>
          <a:lstStyle/>
          <a:p>
            <a:r>
              <a:rPr lang="en-GB" sz="2800" b="1" u="sng" dirty="0"/>
              <a:t>Missing words</a:t>
            </a:r>
          </a:p>
          <a:p>
            <a:endParaRPr lang="en-GB" sz="2800" dirty="0"/>
          </a:p>
          <a:p>
            <a:pPr marL="457200" indent="-457200">
              <a:buFont typeface="Arial" panose="020B0604020202020204" pitchFamily="34" charset="0"/>
              <a:buChar char="•"/>
            </a:pPr>
            <a:r>
              <a:rPr lang="en-GB" sz="2800" dirty="0"/>
              <a:t>Pancreas</a:t>
            </a:r>
          </a:p>
          <a:p>
            <a:pPr marL="457200" indent="-457200">
              <a:buFont typeface="Arial" panose="020B0604020202020204" pitchFamily="34" charset="0"/>
              <a:buChar char="•"/>
            </a:pPr>
            <a:r>
              <a:rPr lang="en-GB" sz="2800" dirty="0"/>
              <a:t>Liver</a:t>
            </a:r>
          </a:p>
          <a:p>
            <a:pPr marL="457200" indent="-457200">
              <a:buFont typeface="Arial" panose="020B0604020202020204" pitchFamily="34" charset="0"/>
              <a:buChar char="•"/>
            </a:pPr>
            <a:r>
              <a:rPr lang="en-GB" sz="2800" dirty="0"/>
              <a:t>Oesophagus</a:t>
            </a:r>
          </a:p>
          <a:p>
            <a:pPr marL="457200" indent="-457200">
              <a:buFont typeface="Arial" panose="020B0604020202020204" pitchFamily="34" charset="0"/>
              <a:buChar char="•"/>
            </a:pPr>
            <a:r>
              <a:rPr lang="en-GB" sz="2800" dirty="0"/>
              <a:t>Large intestine</a:t>
            </a:r>
          </a:p>
          <a:p>
            <a:pPr marL="457200" indent="-457200">
              <a:buFont typeface="Arial" panose="020B0604020202020204" pitchFamily="34" charset="0"/>
              <a:buChar char="•"/>
            </a:pPr>
            <a:r>
              <a:rPr lang="en-GB" sz="2800" dirty="0"/>
              <a:t>Small intestine</a:t>
            </a:r>
          </a:p>
          <a:p>
            <a:pPr marL="457200" indent="-457200">
              <a:buFont typeface="Arial" panose="020B0604020202020204" pitchFamily="34" charset="0"/>
              <a:buChar char="•"/>
            </a:pPr>
            <a:r>
              <a:rPr lang="en-GB" sz="2800" dirty="0"/>
              <a:t>Anus</a:t>
            </a:r>
          </a:p>
          <a:p>
            <a:pPr marL="457200" indent="-457200">
              <a:buFont typeface="Arial" panose="020B0604020202020204" pitchFamily="34" charset="0"/>
              <a:buChar char="•"/>
            </a:pPr>
            <a:r>
              <a:rPr lang="en-GB" sz="2800" dirty="0"/>
              <a:t>Gall bladder</a:t>
            </a:r>
          </a:p>
          <a:p>
            <a:pPr marL="457200" indent="-457200">
              <a:buFont typeface="Arial" panose="020B0604020202020204" pitchFamily="34" charset="0"/>
              <a:buChar char="•"/>
            </a:pPr>
            <a:r>
              <a:rPr lang="en-GB" sz="2800" dirty="0"/>
              <a:t>Mouth</a:t>
            </a:r>
          </a:p>
          <a:p>
            <a:pPr marL="457200" indent="-457200">
              <a:buFont typeface="Arial" panose="020B0604020202020204" pitchFamily="34" charset="0"/>
              <a:buChar char="•"/>
            </a:pPr>
            <a:r>
              <a:rPr lang="en-GB" sz="2800" dirty="0"/>
              <a:t>Stomach</a:t>
            </a:r>
          </a:p>
        </p:txBody>
      </p:sp>
    </p:spTree>
    <p:extLst>
      <p:ext uri="{BB962C8B-B14F-4D97-AF65-F5344CB8AC3E}">
        <p14:creationId xmlns:p14="http://schemas.microsoft.com/office/powerpoint/2010/main" val="2759600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3"/>
                                        </p:tgtEl>
                                      </p:cBhvr>
                                    </p:animEffect>
                                    <p:set>
                                      <p:cBhvr>
                                        <p:cTn id="32" dur="1" fill="hold">
                                          <p:stCondLst>
                                            <p:cond delay="499"/>
                                          </p:stCondLst>
                                        </p:cTn>
                                        <p:tgtEl>
                                          <p:spTgt spid="1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15"/>
                                        </p:tgtEl>
                                      </p:cBhvr>
                                    </p:animEffect>
                                    <p:set>
                                      <p:cBhvr>
                                        <p:cTn id="42" dur="1" fill="hold">
                                          <p:stCondLst>
                                            <p:cond delay="499"/>
                                          </p:stCondLst>
                                        </p:cTn>
                                        <p:tgtEl>
                                          <p:spTgt spid="1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16"/>
                                        </p:tgtEl>
                                      </p:cBhvr>
                                    </p:animEffect>
                                    <p:set>
                                      <p:cBhvr>
                                        <p:cTn id="47"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9" grpId="0" animBg="1"/>
      <p:bldP spid="12" grpId="0" animBg="1"/>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3D255D-CC81-4F69-AC3B-C8B77FCC212B}"/>
              </a:ext>
            </a:extLst>
          </p:cNvPr>
          <p:cNvSpPr>
            <a:spLocks noGrp="1"/>
          </p:cNvSpPr>
          <p:nvPr>
            <p:ph type="dt" sz="half" idx="10"/>
          </p:nvPr>
        </p:nvSpPr>
        <p:spPr/>
        <p:txBody>
          <a:bodyPr/>
          <a:lstStyle/>
          <a:p>
            <a:fld id="{4F713825-CD16-40D9-970C-181E1CD7B113}" type="datetime2">
              <a:rPr lang="en-GB" smtClean="0"/>
              <a:t>Wednesday, 16 September 2020</a:t>
            </a:fld>
            <a:endParaRPr lang="en-US" dirty="0"/>
          </a:p>
        </p:txBody>
      </p:sp>
      <p:pic>
        <p:nvPicPr>
          <p:cNvPr id="3" name="Picture 2">
            <a:extLst>
              <a:ext uri="{FF2B5EF4-FFF2-40B4-BE49-F238E27FC236}">
                <a16:creationId xmlns:a16="http://schemas.microsoft.com/office/drawing/2014/main" id="{1BAA5EA1-E8B2-4D17-BD69-F011C1481FAB}"/>
              </a:ext>
            </a:extLst>
          </p:cNvPr>
          <p:cNvPicPr>
            <a:picLocks noChangeAspect="1"/>
          </p:cNvPicPr>
          <p:nvPr/>
        </p:nvPicPr>
        <p:blipFill rotWithShape="1">
          <a:blip r:embed="rId3" cstate="print"/>
          <a:srcRect l="31142" t="4287" r="32199"/>
          <a:stretch/>
        </p:blipFill>
        <p:spPr>
          <a:xfrm>
            <a:off x="0" y="0"/>
            <a:ext cx="2689396" cy="6858000"/>
          </a:xfrm>
          <a:prstGeom prst="rect">
            <a:avLst/>
          </a:prstGeom>
          <a:ln w="9525">
            <a:solidFill>
              <a:schemeClr val="tx1"/>
            </a:solidFill>
          </a:ln>
        </p:spPr>
      </p:pic>
      <p:pic>
        <p:nvPicPr>
          <p:cNvPr id="4" name="Picture 3">
            <a:extLst>
              <a:ext uri="{FF2B5EF4-FFF2-40B4-BE49-F238E27FC236}">
                <a16:creationId xmlns:a16="http://schemas.microsoft.com/office/drawing/2014/main" id="{A0B0F0F3-CA7E-4742-99E1-48516A54C532}"/>
              </a:ext>
            </a:extLst>
          </p:cNvPr>
          <p:cNvPicPr>
            <a:picLocks noChangeAspect="1"/>
          </p:cNvPicPr>
          <p:nvPr/>
        </p:nvPicPr>
        <p:blipFill rotWithShape="1">
          <a:blip r:embed="rId3" cstate="print"/>
          <a:srcRect l="31142" t="4287" r="32199"/>
          <a:stretch/>
        </p:blipFill>
        <p:spPr>
          <a:xfrm>
            <a:off x="3138791" y="0"/>
            <a:ext cx="2689396" cy="6858000"/>
          </a:xfrm>
          <a:prstGeom prst="rect">
            <a:avLst/>
          </a:prstGeom>
          <a:ln>
            <a:solidFill>
              <a:schemeClr val="tx1"/>
            </a:solidFill>
          </a:ln>
        </p:spPr>
      </p:pic>
      <p:pic>
        <p:nvPicPr>
          <p:cNvPr id="5" name="Picture 4">
            <a:extLst>
              <a:ext uri="{FF2B5EF4-FFF2-40B4-BE49-F238E27FC236}">
                <a16:creationId xmlns:a16="http://schemas.microsoft.com/office/drawing/2014/main" id="{D3E8118E-B0B3-470D-AC5C-3288033A593B}"/>
              </a:ext>
            </a:extLst>
          </p:cNvPr>
          <p:cNvPicPr>
            <a:picLocks noChangeAspect="1"/>
          </p:cNvPicPr>
          <p:nvPr/>
        </p:nvPicPr>
        <p:blipFill rotWithShape="1">
          <a:blip r:embed="rId3" cstate="print"/>
          <a:srcRect l="31142" t="4287" r="32199"/>
          <a:stretch/>
        </p:blipFill>
        <p:spPr>
          <a:xfrm>
            <a:off x="6345677" y="0"/>
            <a:ext cx="2689396" cy="6858000"/>
          </a:xfrm>
          <a:prstGeom prst="rect">
            <a:avLst/>
          </a:prstGeom>
          <a:ln>
            <a:solidFill>
              <a:schemeClr val="tx1"/>
            </a:solidFill>
          </a:ln>
        </p:spPr>
      </p:pic>
      <p:pic>
        <p:nvPicPr>
          <p:cNvPr id="6" name="Picture 5">
            <a:extLst>
              <a:ext uri="{FF2B5EF4-FFF2-40B4-BE49-F238E27FC236}">
                <a16:creationId xmlns:a16="http://schemas.microsoft.com/office/drawing/2014/main" id="{2BC8AC2A-123C-40D7-82C3-425E91FE0313}"/>
              </a:ext>
            </a:extLst>
          </p:cNvPr>
          <p:cNvPicPr>
            <a:picLocks noChangeAspect="1"/>
          </p:cNvPicPr>
          <p:nvPr/>
        </p:nvPicPr>
        <p:blipFill rotWithShape="1">
          <a:blip r:embed="rId3" cstate="print"/>
          <a:srcRect l="31142" t="4287" r="32199"/>
          <a:stretch/>
        </p:blipFill>
        <p:spPr>
          <a:xfrm>
            <a:off x="9502604" y="0"/>
            <a:ext cx="2689396" cy="6858000"/>
          </a:xfrm>
          <a:prstGeom prst="rect">
            <a:avLst/>
          </a:prstGeom>
          <a:ln>
            <a:solidFill>
              <a:schemeClr val="tx1"/>
            </a:solidFill>
          </a:ln>
        </p:spPr>
      </p:pic>
      <p:cxnSp>
        <p:nvCxnSpPr>
          <p:cNvPr id="8" name="Straight Connector 7">
            <a:extLst>
              <a:ext uri="{FF2B5EF4-FFF2-40B4-BE49-F238E27FC236}">
                <a16:creationId xmlns:a16="http://schemas.microsoft.com/office/drawing/2014/main" id="{D1AE25FE-BC14-4D22-ADE3-E797EF218271}"/>
              </a:ext>
            </a:extLst>
          </p:cNvPr>
          <p:cNvCxnSpPr/>
          <p:nvPr/>
        </p:nvCxnSpPr>
        <p:spPr>
          <a:xfrm>
            <a:off x="1011677" y="671209"/>
            <a:ext cx="914400" cy="914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3468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8B9566-CDFB-4381-9179-31D7339B9046}"/>
              </a:ext>
            </a:extLst>
          </p:cNvPr>
          <p:cNvSpPr>
            <a:spLocks noGrp="1"/>
          </p:cNvSpPr>
          <p:nvPr>
            <p:ph type="dt" sz="half" idx="10"/>
          </p:nvPr>
        </p:nvSpPr>
        <p:spPr/>
        <p:txBody>
          <a:bodyPr/>
          <a:lstStyle/>
          <a:p>
            <a:fld id="{4F713825-CD16-40D9-970C-181E1CD7B113}" type="datetime2">
              <a:rPr lang="en-GB" smtClean="0"/>
              <a:t>Wednesday, 16 September 2020</a:t>
            </a:fld>
            <a:endParaRPr lang="en-US" dirty="0"/>
          </a:p>
        </p:txBody>
      </p:sp>
      <p:graphicFrame>
        <p:nvGraphicFramePr>
          <p:cNvPr id="3" name="Table 3">
            <a:extLst>
              <a:ext uri="{FF2B5EF4-FFF2-40B4-BE49-F238E27FC236}">
                <a16:creationId xmlns:a16="http://schemas.microsoft.com/office/drawing/2014/main" id="{84974064-CD4A-4092-AD4C-020D9A8E546E}"/>
              </a:ext>
            </a:extLst>
          </p:cNvPr>
          <p:cNvGraphicFramePr>
            <a:graphicFrameLocks noGrp="1"/>
          </p:cNvGraphicFramePr>
          <p:nvPr/>
        </p:nvGraphicFramePr>
        <p:xfrm>
          <a:off x="136220" y="196123"/>
          <a:ext cx="2671157" cy="534099"/>
        </p:xfrm>
        <a:graphic>
          <a:graphicData uri="http://schemas.openxmlformats.org/drawingml/2006/table">
            <a:tbl>
              <a:tblPr firstRow="1" bandRow="1">
                <a:tableStyleId>{5940675A-B579-460E-94D1-54222C63F5DA}</a:tableStyleId>
              </a:tblPr>
              <a:tblGrid>
                <a:gridCol w="2671157">
                  <a:extLst>
                    <a:ext uri="{9D8B030D-6E8A-4147-A177-3AD203B41FA5}">
                      <a16:colId xmlns:a16="http://schemas.microsoft.com/office/drawing/2014/main" val="3694057930"/>
                    </a:ext>
                  </a:extLst>
                </a:gridCol>
              </a:tblGrid>
              <a:tr h="534099">
                <a:tc>
                  <a:txBody>
                    <a:bodyPr/>
                    <a:lstStyle/>
                    <a:p>
                      <a:pPr algn="ctr"/>
                      <a:r>
                        <a:rPr lang="en-GB" sz="2400" dirty="0"/>
                        <a:t>1. Mouth</a:t>
                      </a:r>
                    </a:p>
                  </a:txBody>
                  <a:tcPr>
                    <a:solidFill>
                      <a:schemeClr val="bg1"/>
                    </a:solidFill>
                  </a:tcPr>
                </a:tc>
                <a:extLst>
                  <a:ext uri="{0D108BD9-81ED-4DB2-BD59-A6C34878D82A}">
                    <a16:rowId xmlns:a16="http://schemas.microsoft.com/office/drawing/2014/main" val="2963046126"/>
                  </a:ext>
                </a:extLst>
              </a:tr>
            </a:tbl>
          </a:graphicData>
        </a:graphic>
      </p:graphicFrame>
      <p:graphicFrame>
        <p:nvGraphicFramePr>
          <p:cNvPr id="5" name="Table 3">
            <a:extLst>
              <a:ext uri="{FF2B5EF4-FFF2-40B4-BE49-F238E27FC236}">
                <a16:creationId xmlns:a16="http://schemas.microsoft.com/office/drawing/2014/main" id="{115DF40E-660E-4956-B692-8DF9F0E1C757}"/>
              </a:ext>
            </a:extLst>
          </p:cNvPr>
          <p:cNvGraphicFramePr>
            <a:graphicFrameLocks noGrp="1"/>
          </p:cNvGraphicFramePr>
          <p:nvPr/>
        </p:nvGraphicFramePr>
        <p:xfrm>
          <a:off x="136212" y="1959680"/>
          <a:ext cx="2671157" cy="534099"/>
        </p:xfrm>
        <a:graphic>
          <a:graphicData uri="http://schemas.openxmlformats.org/drawingml/2006/table">
            <a:tbl>
              <a:tblPr firstRow="1" bandRow="1">
                <a:tableStyleId>{5940675A-B579-460E-94D1-54222C63F5DA}</a:tableStyleId>
              </a:tblPr>
              <a:tblGrid>
                <a:gridCol w="2671157">
                  <a:extLst>
                    <a:ext uri="{9D8B030D-6E8A-4147-A177-3AD203B41FA5}">
                      <a16:colId xmlns:a16="http://schemas.microsoft.com/office/drawing/2014/main" val="3694057930"/>
                    </a:ext>
                  </a:extLst>
                </a:gridCol>
              </a:tblGrid>
              <a:tr h="534099">
                <a:tc>
                  <a:txBody>
                    <a:bodyPr/>
                    <a:lstStyle/>
                    <a:p>
                      <a:pPr algn="ctr"/>
                      <a:r>
                        <a:rPr lang="en-GB" sz="2400" dirty="0"/>
                        <a:t>3. Stomach</a:t>
                      </a:r>
                    </a:p>
                  </a:txBody>
                  <a:tcPr>
                    <a:solidFill>
                      <a:schemeClr val="bg1"/>
                    </a:solidFill>
                  </a:tcPr>
                </a:tc>
                <a:extLst>
                  <a:ext uri="{0D108BD9-81ED-4DB2-BD59-A6C34878D82A}">
                    <a16:rowId xmlns:a16="http://schemas.microsoft.com/office/drawing/2014/main" val="2963046126"/>
                  </a:ext>
                </a:extLst>
              </a:tr>
            </a:tbl>
          </a:graphicData>
        </a:graphic>
      </p:graphicFrame>
      <p:graphicFrame>
        <p:nvGraphicFramePr>
          <p:cNvPr id="6" name="Table 3">
            <a:extLst>
              <a:ext uri="{FF2B5EF4-FFF2-40B4-BE49-F238E27FC236}">
                <a16:creationId xmlns:a16="http://schemas.microsoft.com/office/drawing/2014/main" id="{3D743C9E-3A6E-484A-993E-2AFEF7B27B44}"/>
              </a:ext>
            </a:extLst>
          </p:cNvPr>
          <p:cNvGraphicFramePr>
            <a:graphicFrameLocks noGrp="1"/>
          </p:cNvGraphicFramePr>
          <p:nvPr/>
        </p:nvGraphicFramePr>
        <p:xfrm>
          <a:off x="136212" y="3693884"/>
          <a:ext cx="2671157" cy="534099"/>
        </p:xfrm>
        <a:graphic>
          <a:graphicData uri="http://schemas.openxmlformats.org/drawingml/2006/table">
            <a:tbl>
              <a:tblPr firstRow="1" bandRow="1">
                <a:tableStyleId>{5940675A-B579-460E-94D1-54222C63F5DA}</a:tableStyleId>
              </a:tblPr>
              <a:tblGrid>
                <a:gridCol w="2671157">
                  <a:extLst>
                    <a:ext uri="{9D8B030D-6E8A-4147-A177-3AD203B41FA5}">
                      <a16:colId xmlns:a16="http://schemas.microsoft.com/office/drawing/2014/main" val="3694057930"/>
                    </a:ext>
                  </a:extLst>
                </a:gridCol>
              </a:tblGrid>
              <a:tr h="534099">
                <a:tc>
                  <a:txBody>
                    <a:bodyPr/>
                    <a:lstStyle/>
                    <a:p>
                      <a:pPr algn="ctr"/>
                      <a:r>
                        <a:rPr lang="en-GB" sz="2400" dirty="0"/>
                        <a:t>5. Small intestine</a:t>
                      </a:r>
                    </a:p>
                  </a:txBody>
                  <a:tcPr>
                    <a:solidFill>
                      <a:schemeClr val="bg1"/>
                    </a:solidFill>
                  </a:tcPr>
                </a:tc>
                <a:extLst>
                  <a:ext uri="{0D108BD9-81ED-4DB2-BD59-A6C34878D82A}">
                    <a16:rowId xmlns:a16="http://schemas.microsoft.com/office/drawing/2014/main" val="2963046126"/>
                  </a:ext>
                </a:extLst>
              </a:tr>
            </a:tbl>
          </a:graphicData>
        </a:graphic>
      </p:graphicFrame>
      <p:graphicFrame>
        <p:nvGraphicFramePr>
          <p:cNvPr id="7" name="Table 3">
            <a:extLst>
              <a:ext uri="{FF2B5EF4-FFF2-40B4-BE49-F238E27FC236}">
                <a16:creationId xmlns:a16="http://schemas.microsoft.com/office/drawing/2014/main" id="{F87C6369-5E17-41A1-82B2-230E8F833AA4}"/>
              </a:ext>
            </a:extLst>
          </p:cNvPr>
          <p:cNvGraphicFramePr>
            <a:graphicFrameLocks noGrp="1"/>
          </p:cNvGraphicFramePr>
          <p:nvPr/>
        </p:nvGraphicFramePr>
        <p:xfrm>
          <a:off x="136212" y="4517767"/>
          <a:ext cx="2671157" cy="534099"/>
        </p:xfrm>
        <a:graphic>
          <a:graphicData uri="http://schemas.openxmlformats.org/drawingml/2006/table">
            <a:tbl>
              <a:tblPr firstRow="1" bandRow="1">
                <a:tableStyleId>{5940675A-B579-460E-94D1-54222C63F5DA}</a:tableStyleId>
              </a:tblPr>
              <a:tblGrid>
                <a:gridCol w="2671157">
                  <a:extLst>
                    <a:ext uri="{9D8B030D-6E8A-4147-A177-3AD203B41FA5}">
                      <a16:colId xmlns:a16="http://schemas.microsoft.com/office/drawing/2014/main" val="3694057930"/>
                    </a:ext>
                  </a:extLst>
                </a:gridCol>
              </a:tblGrid>
              <a:tr h="534099">
                <a:tc>
                  <a:txBody>
                    <a:bodyPr/>
                    <a:lstStyle/>
                    <a:p>
                      <a:pPr algn="ctr"/>
                      <a:r>
                        <a:rPr lang="en-GB" sz="2400" dirty="0"/>
                        <a:t>6. Large intestine</a:t>
                      </a:r>
                    </a:p>
                  </a:txBody>
                  <a:tcPr>
                    <a:solidFill>
                      <a:schemeClr val="bg1"/>
                    </a:solidFill>
                  </a:tcPr>
                </a:tc>
                <a:extLst>
                  <a:ext uri="{0D108BD9-81ED-4DB2-BD59-A6C34878D82A}">
                    <a16:rowId xmlns:a16="http://schemas.microsoft.com/office/drawing/2014/main" val="2963046126"/>
                  </a:ext>
                </a:extLst>
              </a:tr>
            </a:tbl>
          </a:graphicData>
        </a:graphic>
      </p:graphicFrame>
      <p:graphicFrame>
        <p:nvGraphicFramePr>
          <p:cNvPr id="8" name="Table 3">
            <a:extLst>
              <a:ext uri="{FF2B5EF4-FFF2-40B4-BE49-F238E27FC236}">
                <a16:creationId xmlns:a16="http://schemas.microsoft.com/office/drawing/2014/main" id="{D5E0B612-FFF3-4E6A-BFE0-8936091E1C16}"/>
              </a:ext>
            </a:extLst>
          </p:cNvPr>
          <p:cNvGraphicFramePr>
            <a:graphicFrameLocks noGrp="1"/>
          </p:cNvGraphicFramePr>
          <p:nvPr/>
        </p:nvGraphicFramePr>
        <p:xfrm>
          <a:off x="136218" y="5331544"/>
          <a:ext cx="2671157" cy="534099"/>
        </p:xfrm>
        <a:graphic>
          <a:graphicData uri="http://schemas.openxmlformats.org/drawingml/2006/table">
            <a:tbl>
              <a:tblPr firstRow="1" bandRow="1">
                <a:tableStyleId>{5940675A-B579-460E-94D1-54222C63F5DA}</a:tableStyleId>
              </a:tblPr>
              <a:tblGrid>
                <a:gridCol w="2671157">
                  <a:extLst>
                    <a:ext uri="{9D8B030D-6E8A-4147-A177-3AD203B41FA5}">
                      <a16:colId xmlns:a16="http://schemas.microsoft.com/office/drawing/2014/main" val="3694057930"/>
                    </a:ext>
                  </a:extLst>
                </a:gridCol>
              </a:tblGrid>
              <a:tr h="534099">
                <a:tc>
                  <a:txBody>
                    <a:bodyPr/>
                    <a:lstStyle/>
                    <a:p>
                      <a:pPr algn="ctr"/>
                      <a:r>
                        <a:rPr lang="en-GB" sz="2400" dirty="0"/>
                        <a:t>7. Rectum</a:t>
                      </a:r>
                    </a:p>
                  </a:txBody>
                  <a:tcPr>
                    <a:solidFill>
                      <a:schemeClr val="bg1"/>
                    </a:solidFill>
                  </a:tcPr>
                </a:tc>
                <a:extLst>
                  <a:ext uri="{0D108BD9-81ED-4DB2-BD59-A6C34878D82A}">
                    <a16:rowId xmlns:a16="http://schemas.microsoft.com/office/drawing/2014/main" val="2963046126"/>
                  </a:ext>
                </a:extLst>
              </a:tr>
            </a:tbl>
          </a:graphicData>
        </a:graphic>
      </p:graphicFrame>
      <p:graphicFrame>
        <p:nvGraphicFramePr>
          <p:cNvPr id="9" name="Table 3">
            <a:extLst>
              <a:ext uri="{FF2B5EF4-FFF2-40B4-BE49-F238E27FC236}">
                <a16:creationId xmlns:a16="http://schemas.microsoft.com/office/drawing/2014/main" id="{1DF6DAF0-3BDD-4B20-A2DF-D1C19FBD74C7}"/>
              </a:ext>
            </a:extLst>
          </p:cNvPr>
          <p:cNvGraphicFramePr>
            <a:graphicFrameLocks noGrp="1"/>
          </p:cNvGraphicFramePr>
          <p:nvPr/>
        </p:nvGraphicFramePr>
        <p:xfrm>
          <a:off x="136220" y="6116338"/>
          <a:ext cx="2671157" cy="534099"/>
        </p:xfrm>
        <a:graphic>
          <a:graphicData uri="http://schemas.openxmlformats.org/drawingml/2006/table">
            <a:tbl>
              <a:tblPr firstRow="1" bandRow="1">
                <a:tableStyleId>{5940675A-B579-460E-94D1-54222C63F5DA}</a:tableStyleId>
              </a:tblPr>
              <a:tblGrid>
                <a:gridCol w="2671157">
                  <a:extLst>
                    <a:ext uri="{9D8B030D-6E8A-4147-A177-3AD203B41FA5}">
                      <a16:colId xmlns:a16="http://schemas.microsoft.com/office/drawing/2014/main" val="3694057930"/>
                    </a:ext>
                  </a:extLst>
                </a:gridCol>
              </a:tblGrid>
              <a:tr h="534099">
                <a:tc>
                  <a:txBody>
                    <a:bodyPr/>
                    <a:lstStyle/>
                    <a:p>
                      <a:pPr algn="ctr"/>
                      <a:r>
                        <a:rPr lang="en-GB" sz="2400" dirty="0"/>
                        <a:t>8. Anus</a:t>
                      </a:r>
                    </a:p>
                  </a:txBody>
                  <a:tcPr>
                    <a:solidFill>
                      <a:schemeClr val="bg1"/>
                    </a:solidFill>
                  </a:tcPr>
                </a:tc>
                <a:extLst>
                  <a:ext uri="{0D108BD9-81ED-4DB2-BD59-A6C34878D82A}">
                    <a16:rowId xmlns:a16="http://schemas.microsoft.com/office/drawing/2014/main" val="2963046126"/>
                  </a:ext>
                </a:extLst>
              </a:tr>
            </a:tbl>
          </a:graphicData>
        </a:graphic>
      </p:graphicFrame>
      <p:graphicFrame>
        <p:nvGraphicFramePr>
          <p:cNvPr id="10" name="Table 3">
            <a:extLst>
              <a:ext uri="{FF2B5EF4-FFF2-40B4-BE49-F238E27FC236}">
                <a16:creationId xmlns:a16="http://schemas.microsoft.com/office/drawing/2014/main" id="{C6FAF955-DD01-45A8-B51E-C8A66216C496}"/>
              </a:ext>
            </a:extLst>
          </p:cNvPr>
          <p:cNvGraphicFramePr>
            <a:graphicFrameLocks noGrp="1"/>
          </p:cNvGraphicFramePr>
          <p:nvPr/>
        </p:nvGraphicFramePr>
        <p:xfrm>
          <a:off x="136212" y="1013615"/>
          <a:ext cx="2671157" cy="534099"/>
        </p:xfrm>
        <a:graphic>
          <a:graphicData uri="http://schemas.openxmlformats.org/drawingml/2006/table">
            <a:tbl>
              <a:tblPr firstRow="1" bandRow="1">
                <a:tableStyleId>{5940675A-B579-460E-94D1-54222C63F5DA}</a:tableStyleId>
              </a:tblPr>
              <a:tblGrid>
                <a:gridCol w="2671157">
                  <a:extLst>
                    <a:ext uri="{9D8B030D-6E8A-4147-A177-3AD203B41FA5}">
                      <a16:colId xmlns:a16="http://schemas.microsoft.com/office/drawing/2014/main" val="3694057930"/>
                    </a:ext>
                  </a:extLst>
                </a:gridCol>
              </a:tblGrid>
              <a:tr h="534099">
                <a:tc>
                  <a:txBody>
                    <a:bodyPr/>
                    <a:lstStyle/>
                    <a:p>
                      <a:pPr algn="ctr"/>
                      <a:r>
                        <a:rPr lang="en-GB" sz="2400" dirty="0"/>
                        <a:t>2. Oesophagus</a:t>
                      </a:r>
                    </a:p>
                  </a:txBody>
                  <a:tcPr>
                    <a:solidFill>
                      <a:schemeClr val="bg1"/>
                    </a:solidFill>
                  </a:tcPr>
                </a:tc>
                <a:extLst>
                  <a:ext uri="{0D108BD9-81ED-4DB2-BD59-A6C34878D82A}">
                    <a16:rowId xmlns:a16="http://schemas.microsoft.com/office/drawing/2014/main" val="2963046126"/>
                  </a:ext>
                </a:extLst>
              </a:tr>
            </a:tbl>
          </a:graphicData>
        </a:graphic>
      </p:graphicFrame>
      <p:graphicFrame>
        <p:nvGraphicFramePr>
          <p:cNvPr id="13" name="Table 3">
            <a:extLst>
              <a:ext uri="{FF2B5EF4-FFF2-40B4-BE49-F238E27FC236}">
                <a16:creationId xmlns:a16="http://schemas.microsoft.com/office/drawing/2014/main" id="{FAD68CA4-4F20-4DCB-8B4A-0F08ECD48A3A}"/>
              </a:ext>
            </a:extLst>
          </p:cNvPr>
          <p:cNvGraphicFramePr>
            <a:graphicFrameLocks noGrp="1"/>
          </p:cNvGraphicFramePr>
          <p:nvPr/>
        </p:nvGraphicFramePr>
        <p:xfrm>
          <a:off x="4892843" y="99871"/>
          <a:ext cx="7114812" cy="534099"/>
        </p:xfrm>
        <a:graphic>
          <a:graphicData uri="http://schemas.openxmlformats.org/drawingml/2006/table">
            <a:tbl>
              <a:tblPr firstRow="1" bandRow="1">
                <a:tableStyleId>{5940675A-B579-460E-94D1-54222C63F5DA}</a:tableStyleId>
              </a:tblPr>
              <a:tblGrid>
                <a:gridCol w="7114812">
                  <a:extLst>
                    <a:ext uri="{9D8B030D-6E8A-4147-A177-3AD203B41FA5}">
                      <a16:colId xmlns:a16="http://schemas.microsoft.com/office/drawing/2014/main" val="3694057930"/>
                    </a:ext>
                  </a:extLst>
                </a:gridCol>
              </a:tblGrid>
              <a:tr h="534099">
                <a:tc>
                  <a:txBody>
                    <a:bodyPr/>
                    <a:lstStyle/>
                    <a:p>
                      <a:pPr algn="ctr"/>
                      <a:r>
                        <a:rPr lang="en-GB" sz="2400" dirty="0"/>
                        <a:t>a. Where faeces is stored until it is ready to be excreted</a:t>
                      </a:r>
                    </a:p>
                  </a:txBody>
                  <a:tcPr>
                    <a:solidFill>
                      <a:schemeClr val="bg1"/>
                    </a:solidFill>
                  </a:tcPr>
                </a:tc>
                <a:extLst>
                  <a:ext uri="{0D108BD9-81ED-4DB2-BD59-A6C34878D82A}">
                    <a16:rowId xmlns:a16="http://schemas.microsoft.com/office/drawing/2014/main" val="2963046126"/>
                  </a:ext>
                </a:extLst>
              </a:tr>
            </a:tbl>
          </a:graphicData>
        </a:graphic>
      </p:graphicFrame>
      <p:graphicFrame>
        <p:nvGraphicFramePr>
          <p:cNvPr id="14" name="Table 3">
            <a:extLst>
              <a:ext uri="{FF2B5EF4-FFF2-40B4-BE49-F238E27FC236}">
                <a16:creationId xmlns:a16="http://schemas.microsoft.com/office/drawing/2014/main" id="{6E4C2DC3-37A6-4ECD-B1C2-81BFA28AABE1}"/>
              </a:ext>
            </a:extLst>
          </p:cNvPr>
          <p:cNvGraphicFramePr>
            <a:graphicFrameLocks noGrp="1"/>
          </p:cNvGraphicFramePr>
          <p:nvPr/>
        </p:nvGraphicFramePr>
        <p:xfrm>
          <a:off x="4900466" y="1688064"/>
          <a:ext cx="7107187" cy="534099"/>
        </p:xfrm>
        <a:graphic>
          <a:graphicData uri="http://schemas.openxmlformats.org/drawingml/2006/table">
            <a:tbl>
              <a:tblPr firstRow="1" bandRow="1">
                <a:tableStyleId>{5940675A-B579-460E-94D1-54222C63F5DA}</a:tableStyleId>
              </a:tblPr>
              <a:tblGrid>
                <a:gridCol w="7107187">
                  <a:extLst>
                    <a:ext uri="{9D8B030D-6E8A-4147-A177-3AD203B41FA5}">
                      <a16:colId xmlns:a16="http://schemas.microsoft.com/office/drawing/2014/main" val="3694057930"/>
                    </a:ext>
                  </a:extLst>
                </a:gridCol>
              </a:tblGrid>
              <a:tr h="534099">
                <a:tc>
                  <a:txBody>
                    <a:bodyPr/>
                    <a:lstStyle/>
                    <a:p>
                      <a:pPr algn="ctr"/>
                      <a:r>
                        <a:rPr lang="en-GB" sz="2400" dirty="0"/>
                        <a:t>c. Food is passed down this tube</a:t>
                      </a:r>
                    </a:p>
                  </a:txBody>
                  <a:tcPr>
                    <a:solidFill>
                      <a:schemeClr val="bg1"/>
                    </a:solidFill>
                  </a:tcPr>
                </a:tc>
                <a:extLst>
                  <a:ext uri="{0D108BD9-81ED-4DB2-BD59-A6C34878D82A}">
                    <a16:rowId xmlns:a16="http://schemas.microsoft.com/office/drawing/2014/main" val="2963046126"/>
                  </a:ext>
                </a:extLst>
              </a:tr>
            </a:tbl>
          </a:graphicData>
        </a:graphic>
      </p:graphicFrame>
      <p:graphicFrame>
        <p:nvGraphicFramePr>
          <p:cNvPr id="15" name="Table 3">
            <a:extLst>
              <a:ext uri="{FF2B5EF4-FFF2-40B4-BE49-F238E27FC236}">
                <a16:creationId xmlns:a16="http://schemas.microsoft.com/office/drawing/2014/main" id="{DD09ED3B-E1D5-4490-86B6-0309A93836AB}"/>
              </a:ext>
            </a:extLst>
          </p:cNvPr>
          <p:cNvGraphicFramePr>
            <a:graphicFrameLocks noGrp="1"/>
          </p:cNvGraphicFramePr>
          <p:nvPr/>
        </p:nvGraphicFramePr>
        <p:xfrm>
          <a:off x="4900473" y="3621777"/>
          <a:ext cx="7107179" cy="534099"/>
        </p:xfrm>
        <a:graphic>
          <a:graphicData uri="http://schemas.openxmlformats.org/drawingml/2006/table">
            <a:tbl>
              <a:tblPr firstRow="1" bandRow="1">
                <a:tableStyleId>{5940675A-B579-460E-94D1-54222C63F5DA}</a:tableStyleId>
              </a:tblPr>
              <a:tblGrid>
                <a:gridCol w="7107179">
                  <a:extLst>
                    <a:ext uri="{9D8B030D-6E8A-4147-A177-3AD203B41FA5}">
                      <a16:colId xmlns:a16="http://schemas.microsoft.com/office/drawing/2014/main" val="3694057930"/>
                    </a:ext>
                  </a:extLst>
                </a:gridCol>
              </a:tblGrid>
              <a:tr h="534099">
                <a:tc>
                  <a:txBody>
                    <a:bodyPr/>
                    <a:lstStyle/>
                    <a:p>
                      <a:pPr algn="ctr"/>
                      <a:r>
                        <a:rPr lang="en-GB" sz="2400" dirty="0"/>
                        <a:t>Muscular ring which controls excretion of faeces</a:t>
                      </a:r>
                    </a:p>
                  </a:txBody>
                  <a:tcPr>
                    <a:solidFill>
                      <a:schemeClr val="bg1"/>
                    </a:solidFill>
                  </a:tcPr>
                </a:tc>
                <a:extLst>
                  <a:ext uri="{0D108BD9-81ED-4DB2-BD59-A6C34878D82A}">
                    <a16:rowId xmlns:a16="http://schemas.microsoft.com/office/drawing/2014/main" val="2963046126"/>
                  </a:ext>
                </a:extLst>
              </a:tr>
            </a:tbl>
          </a:graphicData>
        </a:graphic>
      </p:graphicFrame>
      <p:graphicFrame>
        <p:nvGraphicFramePr>
          <p:cNvPr id="16" name="Table 3">
            <a:extLst>
              <a:ext uri="{FF2B5EF4-FFF2-40B4-BE49-F238E27FC236}">
                <a16:creationId xmlns:a16="http://schemas.microsoft.com/office/drawing/2014/main" id="{81BFBD8A-9828-4E0A-963F-BF175B053483}"/>
              </a:ext>
            </a:extLst>
          </p:cNvPr>
          <p:cNvGraphicFramePr>
            <a:graphicFrameLocks noGrp="1"/>
          </p:cNvGraphicFramePr>
          <p:nvPr/>
        </p:nvGraphicFramePr>
        <p:xfrm>
          <a:off x="4900467" y="4242077"/>
          <a:ext cx="7107179" cy="822960"/>
        </p:xfrm>
        <a:graphic>
          <a:graphicData uri="http://schemas.openxmlformats.org/drawingml/2006/table">
            <a:tbl>
              <a:tblPr firstRow="1" bandRow="1">
                <a:tableStyleId>{5940675A-B579-460E-94D1-54222C63F5DA}</a:tableStyleId>
              </a:tblPr>
              <a:tblGrid>
                <a:gridCol w="7107179">
                  <a:extLst>
                    <a:ext uri="{9D8B030D-6E8A-4147-A177-3AD203B41FA5}">
                      <a16:colId xmlns:a16="http://schemas.microsoft.com/office/drawing/2014/main" val="3694057930"/>
                    </a:ext>
                  </a:extLst>
                </a:gridCol>
              </a:tblGrid>
              <a:tr h="534099">
                <a:tc>
                  <a:txBody>
                    <a:bodyPr/>
                    <a:lstStyle/>
                    <a:p>
                      <a:pPr algn="ctr"/>
                      <a:r>
                        <a:rPr lang="en-GB" sz="2400" dirty="0"/>
                        <a:t>Water is absorbed from undigested food, what is left forms faeces</a:t>
                      </a:r>
                    </a:p>
                  </a:txBody>
                  <a:tcPr>
                    <a:solidFill>
                      <a:schemeClr val="bg1"/>
                    </a:solidFill>
                  </a:tcPr>
                </a:tc>
                <a:extLst>
                  <a:ext uri="{0D108BD9-81ED-4DB2-BD59-A6C34878D82A}">
                    <a16:rowId xmlns:a16="http://schemas.microsoft.com/office/drawing/2014/main" val="2963046126"/>
                  </a:ext>
                </a:extLst>
              </a:tr>
            </a:tbl>
          </a:graphicData>
        </a:graphic>
      </p:graphicFrame>
      <p:graphicFrame>
        <p:nvGraphicFramePr>
          <p:cNvPr id="17" name="Table 3">
            <a:extLst>
              <a:ext uri="{FF2B5EF4-FFF2-40B4-BE49-F238E27FC236}">
                <a16:creationId xmlns:a16="http://schemas.microsoft.com/office/drawing/2014/main" id="{4B48337B-1898-4B2E-A7CF-04448060942D}"/>
              </a:ext>
            </a:extLst>
          </p:cNvPr>
          <p:cNvGraphicFramePr>
            <a:graphicFrameLocks noGrp="1"/>
          </p:cNvGraphicFramePr>
          <p:nvPr/>
        </p:nvGraphicFramePr>
        <p:xfrm>
          <a:off x="4900467" y="5167280"/>
          <a:ext cx="7107179" cy="822960"/>
        </p:xfrm>
        <a:graphic>
          <a:graphicData uri="http://schemas.openxmlformats.org/drawingml/2006/table">
            <a:tbl>
              <a:tblPr firstRow="1" bandRow="1">
                <a:tableStyleId>{5940675A-B579-460E-94D1-54222C63F5DA}</a:tableStyleId>
              </a:tblPr>
              <a:tblGrid>
                <a:gridCol w="7107179">
                  <a:extLst>
                    <a:ext uri="{9D8B030D-6E8A-4147-A177-3AD203B41FA5}">
                      <a16:colId xmlns:a16="http://schemas.microsoft.com/office/drawing/2014/main" val="3694057930"/>
                    </a:ext>
                  </a:extLst>
                </a:gridCol>
              </a:tblGrid>
              <a:tr h="534099">
                <a:tc>
                  <a:txBody>
                    <a:bodyPr/>
                    <a:lstStyle/>
                    <a:p>
                      <a:pPr algn="ctr"/>
                      <a:r>
                        <a:rPr lang="en-GB" sz="2400" dirty="0"/>
                        <a:t>f. Food is chewed up into smaller pieces, salivary glands release enzymes to help with this process</a:t>
                      </a:r>
                    </a:p>
                  </a:txBody>
                  <a:tcPr>
                    <a:solidFill>
                      <a:schemeClr val="bg1"/>
                    </a:solidFill>
                  </a:tcPr>
                </a:tc>
                <a:extLst>
                  <a:ext uri="{0D108BD9-81ED-4DB2-BD59-A6C34878D82A}">
                    <a16:rowId xmlns:a16="http://schemas.microsoft.com/office/drawing/2014/main" val="2963046126"/>
                  </a:ext>
                </a:extLst>
              </a:tr>
            </a:tbl>
          </a:graphicData>
        </a:graphic>
      </p:graphicFrame>
      <p:graphicFrame>
        <p:nvGraphicFramePr>
          <p:cNvPr id="18" name="Table 3">
            <a:extLst>
              <a:ext uri="{FF2B5EF4-FFF2-40B4-BE49-F238E27FC236}">
                <a16:creationId xmlns:a16="http://schemas.microsoft.com/office/drawing/2014/main" id="{197CCF61-AAEA-477E-BB1A-59E7D88E3C18}"/>
              </a:ext>
            </a:extLst>
          </p:cNvPr>
          <p:cNvGraphicFramePr>
            <a:graphicFrameLocks noGrp="1"/>
          </p:cNvGraphicFramePr>
          <p:nvPr/>
        </p:nvGraphicFramePr>
        <p:xfrm>
          <a:off x="4900466" y="6098733"/>
          <a:ext cx="7107179" cy="534099"/>
        </p:xfrm>
        <a:graphic>
          <a:graphicData uri="http://schemas.openxmlformats.org/drawingml/2006/table">
            <a:tbl>
              <a:tblPr firstRow="1" bandRow="1">
                <a:tableStyleId>{5940675A-B579-460E-94D1-54222C63F5DA}</a:tableStyleId>
              </a:tblPr>
              <a:tblGrid>
                <a:gridCol w="7107179">
                  <a:extLst>
                    <a:ext uri="{9D8B030D-6E8A-4147-A177-3AD203B41FA5}">
                      <a16:colId xmlns:a16="http://schemas.microsoft.com/office/drawing/2014/main" val="3694057930"/>
                    </a:ext>
                  </a:extLst>
                </a:gridCol>
              </a:tblGrid>
              <a:tr h="534099">
                <a:tc>
                  <a:txBody>
                    <a:bodyPr/>
                    <a:lstStyle/>
                    <a:p>
                      <a:pPr algn="ctr"/>
                      <a:r>
                        <a:rPr lang="en-GB" sz="2400" dirty="0"/>
                        <a:t>g. Produces bile to help with the digestion of fats</a:t>
                      </a:r>
                    </a:p>
                  </a:txBody>
                  <a:tcPr>
                    <a:solidFill>
                      <a:schemeClr val="bg1"/>
                    </a:solidFill>
                  </a:tcPr>
                </a:tc>
                <a:extLst>
                  <a:ext uri="{0D108BD9-81ED-4DB2-BD59-A6C34878D82A}">
                    <a16:rowId xmlns:a16="http://schemas.microsoft.com/office/drawing/2014/main" val="2963046126"/>
                  </a:ext>
                </a:extLst>
              </a:tr>
            </a:tbl>
          </a:graphicData>
        </a:graphic>
      </p:graphicFrame>
      <p:graphicFrame>
        <p:nvGraphicFramePr>
          <p:cNvPr id="19" name="Table 3">
            <a:extLst>
              <a:ext uri="{FF2B5EF4-FFF2-40B4-BE49-F238E27FC236}">
                <a16:creationId xmlns:a16="http://schemas.microsoft.com/office/drawing/2014/main" id="{A9A1CF29-C615-4D74-98D0-72BD0D79E237}"/>
              </a:ext>
            </a:extLst>
          </p:cNvPr>
          <p:cNvGraphicFramePr>
            <a:graphicFrameLocks noGrp="1"/>
          </p:cNvGraphicFramePr>
          <p:nvPr/>
        </p:nvGraphicFramePr>
        <p:xfrm>
          <a:off x="4900467" y="755153"/>
          <a:ext cx="7107188" cy="822960"/>
        </p:xfrm>
        <a:graphic>
          <a:graphicData uri="http://schemas.openxmlformats.org/drawingml/2006/table">
            <a:tbl>
              <a:tblPr firstRow="1" bandRow="1">
                <a:tableStyleId>{5940675A-B579-460E-94D1-54222C63F5DA}</a:tableStyleId>
              </a:tblPr>
              <a:tblGrid>
                <a:gridCol w="7107188">
                  <a:extLst>
                    <a:ext uri="{9D8B030D-6E8A-4147-A177-3AD203B41FA5}">
                      <a16:colId xmlns:a16="http://schemas.microsoft.com/office/drawing/2014/main" val="3694057930"/>
                    </a:ext>
                  </a:extLst>
                </a:gridCol>
              </a:tblGrid>
              <a:tr h="534099">
                <a:tc>
                  <a:txBody>
                    <a:bodyPr/>
                    <a:lstStyle/>
                    <a:p>
                      <a:pPr algn="ctr"/>
                      <a:r>
                        <a:rPr lang="en-GB" sz="2400" dirty="0"/>
                        <a:t>b. Large insoluble pieces of food are broken down into small soluble pieces</a:t>
                      </a:r>
                    </a:p>
                  </a:txBody>
                  <a:tcPr>
                    <a:solidFill>
                      <a:schemeClr val="bg1"/>
                    </a:solidFill>
                  </a:tcPr>
                </a:tc>
                <a:extLst>
                  <a:ext uri="{0D108BD9-81ED-4DB2-BD59-A6C34878D82A}">
                    <a16:rowId xmlns:a16="http://schemas.microsoft.com/office/drawing/2014/main" val="2963046126"/>
                  </a:ext>
                </a:extLst>
              </a:tr>
            </a:tbl>
          </a:graphicData>
        </a:graphic>
      </p:graphicFrame>
      <p:graphicFrame>
        <p:nvGraphicFramePr>
          <p:cNvPr id="4" name="Table 3">
            <a:extLst>
              <a:ext uri="{FF2B5EF4-FFF2-40B4-BE49-F238E27FC236}">
                <a16:creationId xmlns:a16="http://schemas.microsoft.com/office/drawing/2014/main" id="{5E90AB65-97D9-44C8-BEDF-A7F9467F36F9}"/>
              </a:ext>
            </a:extLst>
          </p:cNvPr>
          <p:cNvGraphicFramePr>
            <a:graphicFrameLocks noGrp="1"/>
          </p:cNvGraphicFramePr>
          <p:nvPr/>
        </p:nvGraphicFramePr>
        <p:xfrm>
          <a:off x="136212" y="2783858"/>
          <a:ext cx="2671157" cy="534099"/>
        </p:xfrm>
        <a:graphic>
          <a:graphicData uri="http://schemas.openxmlformats.org/drawingml/2006/table">
            <a:tbl>
              <a:tblPr firstRow="1" bandRow="1">
                <a:tableStyleId>{5940675A-B579-460E-94D1-54222C63F5DA}</a:tableStyleId>
              </a:tblPr>
              <a:tblGrid>
                <a:gridCol w="2671157">
                  <a:extLst>
                    <a:ext uri="{9D8B030D-6E8A-4147-A177-3AD203B41FA5}">
                      <a16:colId xmlns:a16="http://schemas.microsoft.com/office/drawing/2014/main" val="3694057930"/>
                    </a:ext>
                  </a:extLst>
                </a:gridCol>
              </a:tblGrid>
              <a:tr h="534099">
                <a:tc>
                  <a:txBody>
                    <a:bodyPr/>
                    <a:lstStyle/>
                    <a:p>
                      <a:pPr algn="ctr"/>
                      <a:r>
                        <a:rPr lang="en-GB" sz="2400" dirty="0"/>
                        <a:t>4. Liver</a:t>
                      </a:r>
                    </a:p>
                  </a:txBody>
                  <a:tcPr>
                    <a:solidFill>
                      <a:schemeClr val="bg1"/>
                    </a:solidFill>
                  </a:tcPr>
                </a:tc>
                <a:extLst>
                  <a:ext uri="{0D108BD9-81ED-4DB2-BD59-A6C34878D82A}">
                    <a16:rowId xmlns:a16="http://schemas.microsoft.com/office/drawing/2014/main" val="2963046126"/>
                  </a:ext>
                </a:extLst>
              </a:tr>
            </a:tbl>
          </a:graphicData>
        </a:graphic>
      </p:graphicFrame>
      <p:graphicFrame>
        <p:nvGraphicFramePr>
          <p:cNvPr id="11" name="Table 3">
            <a:extLst>
              <a:ext uri="{FF2B5EF4-FFF2-40B4-BE49-F238E27FC236}">
                <a16:creationId xmlns:a16="http://schemas.microsoft.com/office/drawing/2014/main" id="{561C5992-E980-4D0B-BB90-C26A2933EA68}"/>
              </a:ext>
            </a:extLst>
          </p:cNvPr>
          <p:cNvGraphicFramePr>
            <a:graphicFrameLocks noGrp="1"/>
          </p:cNvGraphicFramePr>
          <p:nvPr/>
        </p:nvGraphicFramePr>
        <p:xfrm>
          <a:off x="4900467" y="2332114"/>
          <a:ext cx="7107185" cy="1188720"/>
        </p:xfrm>
        <a:graphic>
          <a:graphicData uri="http://schemas.openxmlformats.org/drawingml/2006/table">
            <a:tbl>
              <a:tblPr firstRow="1" bandRow="1">
                <a:tableStyleId>{5940675A-B579-460E-94D1-54222C63F5DA}</a:tableStyleId>
              </a:tblPr>
              <a:tblGrid>
                <a:gridCol w="7107185">
                  <a:extLst>
                    <a:ext uri="{9D8B030D-6E8A-4147-A177-3AD203B41FA5}">
                      <a16:colId xmlns:a16="http://schemas.microsoft.com/office/drawing/2014/main" val="3694057930"/>
                    </a:ext>
                  </a:extLst>
                </a:gridCol>
              </a:tblGrid>
              <a:tr h="534099">
                <a:tc>
                  <a:txBody>
                    <a:bodyPr/>
                    <a:lstStyle/>
                    <a:p>
                      <a:pPr algn="ctr"/>
                      <a:r>
                        <a:rPr lang="en-GB" sz="2400" dirty="0"/>
                        <a:t>d. Large insoluble pieces of food are broken down into small, soluble pieces which can then be absorbed into the bloodstream</a:t>
                      </a:r>
                    </a:p>
                  </a:txBody>
                  <a:tcPr>
                    <a:solidFill>
                      <a:schemeClr val="bg1"/>
                    </a:solidFill>
                  </a:tcPr>
                </a:tc>
                <a:extLst>
                  <a:ext uri="{0D108BD9-81ED-4DB2-BD59-A6C34878D82A}">
                    <a16:rowId xmlns:a16="http://schemas.microsoft.com/office/drawing/2014/main" val="2963046126"/>
                  </a:ext>
                </a:extLst>
              </a:tr>
            </a:tbl>
          </a:graphicData>
        </a:graphic>
      </p:graphicFrame>
    </p:spTree>
    <p:extLst>
      <p:ext uri="{BB962C8B-B14F-4D97-AF65-F5344CB8AC3E}">
        <p14:creationId xmlns:p14="http://schemas.microsoft.com/office/powerpoint/2010/main" val="3606080941"/>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KS4 Oct 17" id="{FB251E51-7448-4CDE-B8D2-E720F6A9ACED}" vid="{4EBA18BA-9BB9-4F27-B7D6-EA505661EF03}"/>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 id="{4489A17B-A778-43E8-8CAD-39AF0ABD1C3C}" vid="{5B90DF28-B678-4AF8-820C-D210C98786D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779</TotalTime>
  <Words>906</Words>
  <Application>Microsoft Office PowerPoint</Application>
  <PresentationFormat>Widescreen</PresentationFormat>
  <Paragraphs>127</Paragraphs>
  <Slides>12</Slides>
  <Notes>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Arial</vt:lpstr>
      <vt:lpstr>Calibri</vt:lpstr>
      <vt:lpstr>Gill Sans MT</vt:lpstr>
      <vt:lpstr>News Gothic MT</vt:lpstr>
      <vt:lpstr>Parcel</vt:lpstr>
      <vt:lpstr>1_Office Theme</vt:lpstr>
      <vt:lpstr>PowerPoint Presentation</vt:lpstr>
      <vt:lpstr>DIGESTION</vt:lpstr>
      <vt:lpstr>context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CELL STRUCTURE</dc:title>
  <dc:creator>Miss K Mattoo</dc:creator>
  <cp:lastModifiedBy>Miss K Mattoo</cp:lastModifiedBy>
  <cp:revision>62</cp:revision>
  <dcterms:created xsi:type="dcterms:W3CDTF">2020-02-23T11:59:44Z</dcterms:created>
  <dcterms:modified xsi:type="dcterms:W3CDTF">2020-09-16T14:41:49Z</dcterms:modified>
</cp:coreProperties>
</file>