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AAC449C-4364-45A9-BEE7-B7556742A602}"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989517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AC449C-4364-45A9-BEE7-B7556742A602}"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2686825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AC449C-4364-45A9-BEE7-B7556742A602}"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1093377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AC449C-4364-45A9-BEE7-B7556742A602}"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426483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AC449C-4364-45A9-BEE7-B7556742A602}" type="datetimeFigureOut">
              <a:rPr lang="en-GB" smtClean="0"/>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2867570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AC449C-4364-45A9-BEE7-B7556742A602}" type="datetimeFigureOut">
              <a:rPr lang="en-GB" smtClean="0"/>
              <a:t>18/03/2020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696905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AC449C-4364-45A9-BEE7-B7556742A602}" type="datetimeFigureOut">
              <a:rPr lang="en-GB" smtClean="0"/>
              <a:t>18/03/2020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271064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AAC449C-4364-45A9-BEE7-B7556742A602}" type="datetimeFigureOut">
              <a:rPr lang="en-GB" smtClean="0"/>
              <a:t>18/03/2020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3911586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AC449C-4364-45A9-BEE7-B7556742A602}" type="datetimeFigureOut">
              <a:rPr lang="en-GB" smtClean="0"/>
              <a:t>18/03/2020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2888490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AC449C-4364-45A9-BEE7-B7556742A602}" type="datetimeFigureOut">
              <a:rPr lang="en-GB" smtClean="0"/>
              <a:t>18/03/2020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470928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AAC449C-4364-45A9-BEE7-B7556742A602}" type="datetimeFigureOut">
              <a:rPr lang="en-GB" smtClean="0"/>
              <a:t>18/03/2020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AFC730E-B600-4742-9357-4D066B810587}" type="slidenum">
              <a:rPr lang="en-GB" smtClean="0"/>
              <a:t>‹#›</a:t>
            </a:fld>
            <a:endParaRPr lang="en-GB"/>
          </a:p>
        </p:txBody>
      </p:sp>
    </p:spTree>
    <p:extLst>
      <p:ext uri="{BB962C8B-B14F-4D97-AF65-F5344CB8AC3E}">
        <p14:creationId xmlns:p14="http://schemas.microsoft.com/office/powerpoint/2010/main" val="1574192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AC449C-4364-45A9-BEE7-B7556742A602}" type="datetimeFigureOut">
              <a:rPr lang="en-GB" smtClean="0"/>
              <a:t>18/03/2020</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FC730E-B600-4742-9357-4D066B810587}" type="slidenum">
              <a:rPr lang="en-GB" smtClean="0"/>
              <a:t>‹#›</a:t>
            </a:fld>
            <a:endParaRPr lang="en-GB"/>
          </a:p>
        </p:txBody>
      </p:sp>
    </p:spTree>
    <p:extLst>
      <p:ext uri="{BB962C8B-B14F-4D97-AF65-F5344CB8AC3E}">
        <p14:creationId xmlns:p14="http://schemas.microsoft.com/office/powerpoint/2010/main" val="1972575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D6C7BA-07E0-498E-9AC9-93C164113A08}"/>
              </a:ext>
            </a:extLst>
          </p:cNvPr>
          <p:cNvSpPr txBox="1"/>
          <p:nvPr/>
        </p:nvSpPr>
        <p:spPr>
          <a:xfrm>
            <a:off x="6096001" y="133165"/>
            <a:ext cx="4287915" cy="369332"/>
          </a:xfrm>
          <a:prstGeom prst="rect">
            <a:avLst/>
          </a:prstGeom>
          <a:solidFill>
            <a:schemeClr val="bg1"/>
          </a:solidFill>
          <a:ln w="41275">
            <a:solidFill>
              <a:srgbClr val="7030A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sz="1100" dirty="0">
                <a:solidFill>
                  <a:prstClr val="black"/>
                </a:solidFill>
                <a:latin typeface="Calibri" panose="020F0502020204030204"/>
              </a:rPr>
              <a:t>Date work completed: </a:t>
            </a:r>
            <a:r>
              <a:rPr lang="en-GB" dirty="0">
                <a:solidFill>
                  <a:prstClr val="black"/>
                </a:solidFill>
                <a:latin typeface="Calibri" panose="020F0502020204030204"/>
              </a:rPr>
              <a:t>________________________</a:t>
            </a:r>
          </a:p>
        </p:txBody>
      </p:sp>
      <p:sp>
        <p:nvSpPr>
          <p:cNvPr id="5" name="TextBox 4">
            <a:extLst>
              <a:ext uri="{FF2B5EF4-FFF2-40B4-BE49-F238E27FC236}">
                <a16:creationId xmlns:a16="http://schemas.microsoft.com/office/drawing/2014/main" id="{7438F153-243A-4FF7-856F-67255509BC08}"/>
              </a:ext>
            </a:extLst>
          </p:cNvPr>
          <p:cNvSpPr txBox="1"/>
          <p:nvPr/>
        </p:nvSpPr>
        <p:spPr>
          <a:xfrm>
            <a:off x="1658646" y="133165"/>
            <a:ext cx="4287915" cy="369332"/>
          </a:xfrm>
          <a:prstGeom prst="rect">
            <a:avLst/>
          </a:prstGeom>
          <a:solidFill>
            <a:schemeClr val="bg1"/>
          </a:solidFill>
          <a:ln w="41275">
            <a:solidFill>
              <a:srgbClr val="7030A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sz="1100" dirty="0">
                <a:solidFill>
                  <a:prstClr val="black"/>
                </a:solidFill>
                <a:latin typeface="Calibri" panose="020F0502020204030204"/>
              </a:rPr>
              <a:t>Student name:  </a:t>
            </a:r>
            <a:r>
              <a:rPr lang="en-GB" dirty="0">
                <a:solidFill>
                  <a:prstClr val="black"/>
                </a:solidFill>
                <a:latin typeface="Calibri" panose="020F0502020204030204"/>
              </a:rPr>
              <a:t>____________________________</a:t>
            </a:r>
          </a:p>
        </p:txBody>
      </p:sp>
      <p:sp>
        <p:nvSpPr>
          <p:cNvPr id="6" name="TextBox 5">
            <a:extLst>
              <a:ext uri="{FF2B5EF4-FFF2-40B4-BE49-F238E27FC236}">
                <a16:creationId xmlns:a16="http://schemas.microsoft.com/office/drawing/2014/main" id="{A4CE6503-10E3-4111-8415-0C2642475542}"/>
              </a:ext>
            </a:extLst>
          </p:cNvPr>
          <p:cNvSpPr txBox="1"/>
          <p:nvPr/>
        </p:nvSpPr>
        <p:spPr>
          <a:xfrm>
            <a:off x="1658645" y="621437"/>
            <a:ext cx="8725270" cy="369332"/>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b="1" dirty="0">
                <a:solidFill>
                  <a:prstClr val="black"/>
                </a:solidFill>
                <a:latin typeface="Calibri" panose="020F0502020204030204"/>
              </a:rPr>
              <a:t>Title: Analysing a narrative</a:t>
            </a:r>
          </a:p>
        </p:txBody>
      </p:sp>
      <p:sp>
        <p:nvSpPr>
          <p:cNvPr id="7" name="TextBox 6">
            <a:extLst>
              <a:ext uri="{FF2B5EF4-FFF2-40B4-BE49-F238E27FC236}">
                <a16:creationId xmlns:a16="http://schemas.microsoft.com/office/drawing/2014/main" id="{DBE0B638-5FC6-4E92-9E33-F1832ABEAFA1}"/>
              </a:ext>
            </a:extLst>
          </p:cNvPr>
          <p:cNvSpPr txBox="1"/>
          <p:nvPr/>
        </p:nvSpPr>
        <p:spPr>
          <a:xfrm>
            <a:off x="1658645" y="1091954"/>
            <a:ext cx="8725270" cy="646331"/>
          </a:xfrm>
          <a:prstGeom prst="rect">
            <a:avLst/>
          </a:prstGeom>
          <a:solidFill>
            <a:schemeClr val="accent4">
              <a:lumMod val="20000"/>
              <a:lumOff val="80000"/>
            </a:schemeClr>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dirty="0">
                <a:solidFill>
                  <a:prstClr val="black"/>
                </a:solidFill>
                <a:latin typeface="Calibri" panose="020F0502020204030204"/>
              </a:rPr>
              <a:t>Today we’re going to read part of a </a:t>
            </a:r>
            <a:r>
              <a:rPr lang="en-GB" b="1" dirty="0">
                <a:solidFill>
                  <a:prstClr val="black"/>
                </a:solidFill>
                <a:latin typeface="Calibri" panose="020F0502020204030204"/>
              </a:rPr>
              <a:t>novel </a:t>
            </a:r>
            <a:r>
              <a:rPr lang="en-GB" dirty="0">
                <a:solidFill>
                  <a:prstClr val="black"/>
                </a:solidFill>
                <a:latin typeface="Calibri" panose="020F0502020204030204"/>
              </a:rPr>
              <a:t> called ‘Dombey and Son’ by Charles Dickens (1848). It tells the story of a family-run shipping firm. </a:t>
            </a:r>
          </a:p>
        </p:txBody>
      </p:sp>
      <p:sp>
        <p:nvSpPr>
          <p:cNvPr id="9" name="TextBox 8">
            <a:extLst>
              <a:ext uri="{FF2B5EF4-FFF2-40B4-BE49-F238E27FC236}">
                <a16:creationId xmlns:a16="http://schemas.microsoft.com/office/drawing/2014/main" id="{551317C0-EA62-4C81-9156-AC549975378C}"/>
              </a:ext>
            </a:extLst>
          </p:cNvPr>
          <p:cNvSpPr txBox="1"/>
          <p:nvPr/>
        </p:nvSpPr>
        <p:spPr>
          <a:xfrm>
            <a:off x="1658646" y="1912646"/>
            <a:ext cx="4287914" cy="2031325"/>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b="1" dirty="0">
                <a:solidFill>
                  <a:srgbClr val="7030A0"/>
                </a:solidFill>
                <a:latin typeface="Calibri" panose="020F0502020204030204"/>
              </a:rPr>
              <a:t>Task 1:</a:t>
            </a:r>
          </a:p>
          <a:p>
            <a:pPr defTabSz="457200">
              <a:defRPr/>
            </a:pPr>
            <a:r>
              <a:rPr lang="en-GB" dirty="0">
                <a:solidFill>
                  <a:srgbClr val="7030A0"/>
                </a:solidFill>
                <a:latin typeface="Calibri" panose="020F0502020204030204"/>
              </a:rPr>
              <a:t>Look at lines 1-7 carefully. Write down four things we learn about the characters:</a:t>
            </a:r>
          </a:p>
          <a:p>
            <a:pPr defTabSz="457200">
              <a:defRPr/>
            </a:pPr>
            <a:r>
              <a:rPr lang="en-GB" dirty="0">
                <a:solidFill>
                  <a:srgbClr val="7030A0"/>
                </a:solidFill>
                <a:latin typeface="Calibri" panose="020F0502020204030204"/>
              </a:rPr>
              <a:t>1) _________________________________</a:t>
            </a:r>
          </a:p>
          <a:p>
            <a:pPr defTabSz="457200">
              <a:defRPr/>
            </a:pPr>
            <a:r>
              <a:rPr lang="en-GB" dirty="0">
                <a:solidFill>
                  <a:srgbClr val="7030A0"/>
                </a:solidFill>
                <a:latin typeface="Calibri" panose="020F0502020204030204"/>
              </a:rPr>
              <a:t>2) _________________________________</a:t>
            </a:r>
          </a:p>
          <a:p>
            <a:pPr defTabSz="457200">
              <a:defRPr/>
            </a:pPr>
            <a:r>
              <a:rPr lang="en-GB" dirty="0">
                <a:solidFill>
                  <a:srgbClr val="7030A0"/>
                </a:solidFill>
                <a:latin typeface="Calibri" panose="020F0502020204030204"/>
              </a:rPr>
              <a:t>3) _________________________________</a:t>
            </a:r>
          </a:p>
          <a:p>
            <a:pPr defTabSz="457200">
              <a:defRPr/>
            </a:pPr>
            <a:r>
              <a:rPr lang="en-GB" dirty="0">
                <a:solidFill>
                  <a:srgbClr val="7030A0"/>
                </a:solidFill>
                <a:latin typeface="Calibri" panose="020F0502020204030204"/>
              </a:rPr>
              <a:t>4) _________________________________</a:t>
            </a:r>
          </a:p>
        </p:txBody>
      </p:sp>
      <p:sp>
        <p:nvSpPr>
          <p:cNvPr id="10" name="TextBox 9">
            <a:extLst>
              <a:ext uri="{FF2B5EF4-FFF2-40B4-BE49-F238E27FC236}">
                <a16:creationId xmlns:a16="http://schemas.microsoft.com/office/drawing/2014/main" id="{D8339F0E-50B0-4495-9B8C-75C8CA3CDC9F}"/>
              </a:ext>
            </a:extLst>
          </p:cNvPr>
          <p:cNvSpPr txBox="1"/>
          <p:nvPr/>
        </p:nvSpPr>
        <p:spPr>
          <a:xfrm>
            <a:off x="6096001" y="4224813"/>
            <a:ext cx="4287914" cy="2185214"/>
          </a:xfrm>
          <a:prstGeom prst="rect">
            <a:avLst/>
          </a:prstGeom>
          <a:solidFill>
            <a:schemeClr val="accent2">
              <a:lumMod val="20000"/>
              <a:lumOff val="80000"/>
            </a:schemeClr>
          </a:solidFill>
          <a:ln w="38100">
            <a:solidFill>
              <a:srgbClr val="C0000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sz="1700" dirty="0">
                <a:solidFill>
                  <a:srgbClr val="C00000"/>
                </a:solidFill>
                <a:latin typeface="Calibri" panose="020F0502020204030204"/>
              </a:rPr>
              <a:t>Finished? Plan and write a short story about </a:t>
            </a:r>
            <a:r>
              <a:rPr lang="en-GB" sz="1700" b="1" dirty="0">
                <a:solidFill>
                  <a:srgbClr val="C00000"/>
                </a:solidFill>
                <a:latin typeface="Calibri" panose="020F0502020204030204"/>
              </a:rPr>
              <a:t>time</a:t>
            </a:r>
            <a:r>
              <a:rPr lang="en-GB" sz="1700" dirty="0">
                <a:solidFill>
                  <a:srgbClr val="C00000"/>
                </a:solidFill>
                <a:latin typeface="Calibri" panose="020F0502020204030204"/>
              </a:rPr>
              <a:t>. It could be about someone being born and getting older, or an elderly person looking back at their life, or something else like that.</a:t>
            </a:r>
          </a:p>
          <a:p>
            <a:pPr defTabSz="457200">
              <a:defRPr/>
            </a:pPr>
            <a:endParaRPr lang="en-GB" sz="1700" dirty="0">
              <a:solidFill>
                <a:srgbClr val="C00000"/>
              </a:solidFill>
              <a:latin typeface="Calibri" panose="020F0502020204030204"/>
            </a:endParaRPr>
          </a:p>
          <a:p>
            <a:pPr defTabSz="457200">
              <a:defRPr/>
            </a:pPr>
            <a:r>
              <a:rPr lang="en-GB" sz="1700" dirty="0">
                <a:solidFill>
                  <a:srgbClr val="C00000"/>
                </a:solidFill>
                <a:latin typeface="Calibri" panose="020F0502020204030204"/>
              </a:rPr>
              <a:t>Plan out key areas such as plot (key events), characters, themes and structure (order of ideas).</a:t>
            </a:r>
          </a:p>
        </p:txBody>
      </p:sp>
      <p:sp>
        <p:nvSpPr>
          <p:cNvPr id="11" name="TextBox 10">
            <a:extLst>
              <a:ext uri="{FF2B5EF4-FFF2-40B4-BE49-F238E27FC236}">
                <a16:creationId xmlns:a16="http://schemas.microsoft.com/office/drawing/2014/main" id="{9EC0A040-AD2F-4A79-9754-1736F66AE114}"/>
              </a:ext>
            </a:extLst>
          </p:cNvPr>
          <p:cNvSpPr txBox="1"/>
          <p:nvPr/>
        </p:nvSpPr>
        <p:spPr>
          <a:xfrm>
            <a:off x="6096001" y="1936275"/>
            <a:ext cx="4287914" cy="2185214"/>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sz="1600" b="1" dirty="0">
                <a:solidFill>
                  <a:srgbClr val="7030A0"/>
                </a:solidFill>
                <a:latin typeface="Calibri" panose="020F0502020204030204"/>
              </a:rPr>
              <a:t>Task 2: </a:t>
            </a:r>
          </a:p>
          <a:p>
            <a:pPr defTabSz="457200">
              <a:defRPr/>
            </a:pPr>
            <a:r>
              <a:rPr lang="en-GB" sz="1600" dirty="0">
                <a:solidFill>
                  <a:srgbClr val="7030A0"/>
                </a:solidFill>
                <a:latin typeface="Calibri" panose="020F0502020204030204"/>
              </a:rPr>
              <a:t>Look at lines 8-22 carefully. How does the writer use language to engage us as readers? Make notes on the text and then write out your answer.</a:t>
            </a:r>
          </a:p>
          <a:p>
            <a:pPr defTabSz="457200">
              <a:defRPr/>
            </a:pPr>
            <a:endParaRPr lang="en-GB" sz="1600" dirty="0">
              <a:solidFill>
                <a:srgbClr val="7030A0"/>
              </a:solidFill>
              <a:latin typeface="Calibri" panose="020F0502020204030204"/>
            </a:endParaRPr>
          </a:p>
          <a:p>
            <a:pPr defTabSz="457200">
              <a:defRPr/>
            </a:pPr>
            <a:r>
              <a:rPr lang="en-GB" sz="1400" i="1" dirty="0">
                <a:solidFill>
                  <a:srgbClr val="7030A0"/>
                </a:solidFill>
                <a:latin typeface="Calibri" panose="020F0502020204030204"/>
              </a:rPr>
              <a:t>Hint: The writer talks about how time makes Mr Dombey older and how it will make his son older, too. Look out for personification, similes, hyperbole (exaggeration), alliteration. </a:t>
            </a:r>
          </a:p>
        </p:txBody>
      </p:sp>
      <p:sp>
        <p:nvSpPr>
          <p:cNvPr id="13" name="TextBox 12">
            <a:extLst>
              <a:ext uri="{FF2B5EF4-FFF2-40B4-BE49-F238E27FC236}">
                <a16:creationId xmlns:a16="http://schemas.microsoft.com/office/drawing/2014/main" id="{13012DDC-F9B9-43E1-A625-81E8C799E5A0}"/>
              </a:ext>
            </a:extLst>
          </p:cNvPr>
          <p:cNvSpPr txBox="1"/>
          <p:nvPr/>
        </p:nvSpPr>
        <p:spPr>
          <a:xfrm>
            <a:off x="1658645" y="4224813"/>
            <a:ext cx="4287914" cy="2308324"/>
          </a:xfrm>
          <a:prstGeom prst="rect">
            <a:avLst/>
          </a:prstGeom>
          <a:solidFill>
            <a:schemeClr val="bg1"/>
          </a:solidFill>
          <a:ln w="38100">
            <a:solidFill>
              <a:srgbClr val="00B050"/>
            </a:solidFill>
          </a:ln>
          <a:effectLst>
            <a:outerShdw blurRad="50800" dist="38100" dir="2700000" algn="tl" rotWithShape="0">
              <a:prstClr val="black">
                <a:alpha val="40000"/>
              </a:prstClr>
            </a:outerShdw>
          </a:effectLst>
        </p:spPr>
        <p:txBody>
          <a:bodyPr wrap="square" rtlCol="0">
            <a:spAutoFit/>
          </a:bodyPr>
          <a:lstStyle/>
          <a:p>
            <a:pPr defTabSz="457200">
              <a:defRPr/>
            </a:pPr>
            <a:r>
              <a:rPr lang="en-GB" sz="1600" b="1" dirty="0">
                <a:solidFill>
                  <a:srgbClr val="7030A0"/>
                </a:solidFill>
                <a:latin typeface="Calibri" panose="020F0502020204030204"/>
              </a:rPr>
              <a:t>Task 3: </a:t>
            </a:r>
          </a:p>
          <a:p>
            <a:pPr defTabSz="457200">
              <a:defRPr/>
            </a:pPr>
            <a:r>
              <a:rPr lang="en-GB" sz="1600" dirty="0">
                <a:solidFill>
                  <a:srgbClr val="7030A0"/>
                </a:solidFill>
                <a:latin typeface="Calibri" panose="020F0502020204030204"/>
              </a:rPr>
              <a:t>Look at the whole text this time. Next to each paragraph write down the </a:t>
            </a:r>
            <a:r>
              <a:rPr lang="en-GB" sz="1600" b="1" dirty="0">
                <a:solidFill>
                  <a:srgbClr val="7030A0"/>
                </a:solidFill>
                <a:latin typeface="Calibri" panose="020F0502020204030204"/>
              </a:rPr>
              <a:t>main topic</a:t>
            </a:r>
            <a:r>
              <a:rPr lang="en-GB" sz="1600" dirty="0">
                <a:solidFill>
                  <a:srgbClr val="7030A0"/>
                </a:solidFill>
                <a:latin typeface="Calibri" panose="020F0502020204030204"/>
              </a:rPr>
              <a:t> of that paragraph. </a:t>
            </a:r>
          </a:p>
          <a:p>
            <a:pPr defTabSz="457200">
              <a:defRPr/>
            </a:pPr>
            <a:endParaRPr lang="en-GB" sz="1600" i="1" dirty="0">
              <a:solidFill>
                <a:srgbClr val="7030A0"/>
              </a:solidFill>
              <a:latin typeface="Calibri" panose="020F0502020204030204"/>
            </a:endParaRPr>
          </a:p>
          <a:p>
            <a:pPr defTabSz="457200">
              <a:defRPr/>
            </a:pPr>
            <a:r>
              <a:rPr lang="en-GB" sz="1600" b="1" i="1" dirty="0">
                <a:solidFill>
                  <a:srgbClr val="7030A0"/>
                </a:solidFill>
                <a:latin typeface="Calibri" panose="020F0502020204030204"/>
              </a:rPr>
              <a:t>Bonus Challenge: </a:t>
            </a:r>
            <a:r>
              <a:rPr lang="en-GB" sz="1600" i="1" dirty="0">
                <a:solidFill>
                  <a:srgbClr val="7030A0"/>
                </a:solidFill>
                <a:latin typeface="Calibri" panose="020F0502020204030204"/>
              </a:rPr>
              <a:t>How does the writer start the text? How do they end it? How are they able to keep us interested in the story the whole way through? Make notes on these areas.</a:t>
            </a:r>
            <a:endParaRPr lang="en-GB" sz="1400" i="1" dirty="0">
              <a:solidFill>
                <a:srgbClr val="7030A0"/>
              </a:solidFill>
              <a:latin typeface="Calibri" panose="020F0502020204030204"/>
            </a:endParaRPr>
          </a:p>
        </p:txBody>
      </p:sp>
      <p:pic>
        <p:nvPicPr>
          <p:cNvPr id="3" name="Picture 2" descr="A large white clock mounted to the side&#10;&#10;Description automatically generated">
            <a:extLst>
              <a:ext uri="{FF2B5EF4-FFF2-40B4-BE49-F238E27FC236}">
                <a16:creationId xmlns:a16="http://schemas.microsoft.com/office/drawing/2014/main" id="{139EAD86-E9C2-4487-9EAD-660FF3E4F0A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5337512" y="3922605"/>
            <a:ext cx="758489" cy="758489"/>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504876379"/>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267</Words>
  <Application>Microsoft Office PowerPoint</Application>
  <PresentationFormat>Widescreen</PresentationFormat>
  <Paragraphs>21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lucy hignett</dc:creator>
  <cp:lastModifiedBy>lucy hignett</cp:lastModifiedBy>
  <cp:revision>1</cp:revision>
  <dcterms:created xsi:type="dcterms:W3CDTF">2020-03-18T08:57:26Z</dcterms:created>
  <dcterms:modified xsi:type="dcterms:W3CDTF">2020-03-18T08:57:53Z</dcterms:modified>
</cp:coreProperties>
</file>