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42" r:id="rId2"/>
    <p:sldId id="345" r:id="rId3"/>
    <p:sldId id="329" r:id="rId4"/>
    <p:sldId id="339" r:id="rId5"/>
    <p:sldId id="318" r:id="rId6"/>
    <p:sldId id="319" r:id="rId7"/>
    <p:sldId id="320" r:id="rId8"/>
    <p:sldId id="327" r:id="rId9"/>
    <p:sldId id="346" r:id="rId10"/>
    <p:sldId id="286" r:id="rId11"/>
    <p:sldId id="332" r:id="rId12"/>
    <p:sldId id="311" r:id="rId13"/>
    <p:sldId id="337" r:id="rId14"/>
    <p:sldId id="281" r:id="rId15"/>
    <p:sldId id="330" r:id="rId16"/>
    <p:sldId id="326" r:id="rId17"/>
    <p:sldId id="341" r:id="rId18"/>
    <p:sldId id="336" r:id="rId19"/>
    <p:sldId id="322" r:id="rId20"/>
    <p:sldId id="323" r:id="rId21"/>
    <p:sldId id="324" r:id="rId22"/>
    <p:sldId id="325" r:id="rId23"/>
    <p:sldId id="338" r:id="rId24"/>
    <p:sldId id="340" r:id="rId25"/>
    <p:sldId id="335" r:id="rId2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Sweet"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99441" autoAdjust="0"/>
  </p:normalViewPr>
  <p:slideViewPr>
    <p:cSldViewPr snapToGrid="0">
      <p:cViewPr varScale="1">
        <p:scale>
          <a:sx n="86" d="100"/>
          <a:sy n="86" d="100"/>
        </p:scale>
        <p:origin x="108" y="198"/>
      </p:cViewPr>
      <p:guideLst>
        <p:guide orient="horz" pos="2160"/>
        <p:guide pos="3840"/>
      </p:guideLst>
    </p:cSldViewPr>
  </p:slideViewPr>
  <p:notesTextViewPr>
    <p:cViewPr>
      <p:scale>
        <a:sx n="1" d="1"/>
        <a:sy n="1" d="1"/>
      </p:scale>
      <p:origin x="0" y="0"/>
    </p:cViewPr>
  </p:notesTextViewPr>
  <p:sorterViewPr>
    <p:cViewPr>
      <p:scale>
        <a:sx n="171" d="100"/>
        <a:sy n="171" d="100"/>
      </p:scale>
      <p:origin x="0" y="8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C82DA232-0DF4-4847-8C9F-0F79DA0D460A}" type="datetime1">
              <a:rPr lang="en-GB" smtClean="0"/>
              <a:t>27/01/2020</a:t>
            </a:fld>
            <a:endParaRPr lang="en-GB"/>
          </a:p>
        </p:txBody>
      </p:sp>
      <p:sp>
        <p:nvSpPr>
          <p:cNvPr id="4" name="Footer Placeholder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1810E6E8-C87B-46AF-A96D-AA49B8745F45}" type="slidenum">
              <a:rPr lang="en-GB" smtClean="0"/>
              <a:t>‹#›</a:t>
            </a:fld>
            <a:endParaRPr lang="en-GB"/>
          </a:p>
        </p:txBody>
      </p:sp>
    </p:spTree>
    <p:extLst>
      <p:ext uri="{BB962C8B-B14F-4D97-AF65-F5344CB8AC3E}">
        <p14:creationId xmlns:p14="http://schemas.microsoft.com/office/powerpoint/2010/main" val="12872124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BA084370-5A5F-9241-A299-BC0987A9FC8F}" type="datetime1">
              <a:rPr lang="en-GB" smtClean="0"/>
              <a:t>27/01/2020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ED6A7D48-73BF-499A-AB5C-9EC5F190D7AF}" type="slidenum">
              <a:rPr lang="en-US" smtClean="0"/>
              <a:t>‹#›</a:t>
            </a:fld>
            <a:endParaRPr lang="en-US"/>
          </a:p>
        </p:txBody>
      </p:sp>
    </p:spTree>
    <p:extLst>
      <p:ext uri="{BB962C8B-B14F-4D97-AF65-F5344CB8AC3E}">
        <p14:creationId xmlns:p14="http://schemas.microsoft.com/office/powerpoint/2010/main" val="12970901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47246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Medium High</a:t>
            </a:r>
            <a:r>
              <a:rPr lang="en-US" baseline="0" dirty="0" smtClean="0">
                <a:solidFill>
                  <a:schemeClr val="tx1"/>
                </a:solidFill>
              </a:rPr>
              <a:t> ability </a:t>
            </a:r>
            <a:endParaRPr lang="en-US" dirty="0">
              <a:solidFill>
                <a:schemeClr val="tx1"/>
              </a:solidFill>
            </a:endParaRPr>
          </a:p>
        </p:txBody>
      </p:sp>
    </p:spTree>
    <p:extLst>
      <p:ext uri="{BB962C8B-B14F-4D97-AF65-F5344CB8AC3E}">
        <p14:creationId xmlns:p14="http://schemas.microsoft.com/office/powerpoint/2010/main" val="424856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High</a:t>
            </a:r>
            <a:r>
              <a:rPr lang="en-US" baseline="0" dirty="0" smtClean="0">
                <a:solidFill>
                  <a:schemeClr val="tx1"/>
                </a:solidFill>
              </a:rPr>
              <a:t> ability </a:t>
            </a:r>
            <a:endParaRPr lang="en-US" dirty="0">
              <a:solidFill>
                <a:schemeClr val="tx1"/>
              </a:solidFill>
            </a:endParaRPr>
          </a:p>
        </p:txBody>
      </p:sp>
    </p:spTree>
    <p:extLst>
      <p:ext uri="{BB962C8B-B14F-4D97-AF65-F5344CB8AC3E}">
        <p14:creationId xmlns:p14="http://schemas.microsoft.com/office/powerpoint/2010/main" val="4499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Students are given the time and opportunity to develop understanding of the new information and to practice using their developing skills also check with teacher through questioning. Teacher to show</a:t>
            </a:r>
            <a:r>
              <a:rPr lang="en-US" sz="1200" kern="1200" baseline="0" dirty="0" smtClean="0">
                <a:solidFill>
                  <a:schemeClr val="tx1"/>
                </a:solidFill>
                <a:latin typeface="+mn-lt"/>
                <a:ea typeface="+mn-ea"/>
                <a:cs typeface="+mn-cs"/>
              </a:rPr>
              <a:t> them how to do so, then the class can do it together with teachers help and then the final two can be done one their own.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students are actively engaged in exploring the content. At this time it would be common for them to be working in groups, talking with each other about, their work quite often making errors but most of all working towards building a personal understanding what they have been presented with.</a:t>
            </a:r>
            <a:endParaRPr lang="en-US" dirty="0"/>
          </a:p>
        </p:txBody>
      </p:sp>
    </p:spTree>
    <p:extLst>
      <p:ext uri="{BB962C8B-B14F-4D97-AF65-F5344CB8AC3E}">
        <p14:creationId xmlns:p14="http://schemas.microsoft.com/office/powerpoint/2010/main" val="3727562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Students are participating in a task or tasks that will allow them to demonstrate their developing understanding of the content that was presented. During this time teachers and students may be involved in assessing and evaluating the outcomes of the students’ learning. Over time there should be a variety of techniques and methods used to determine the levels of achievement</a:t>
            </a:r>
            <a:endParaRPr lang="en-US" dirty="0"/>
          </a:p>
        </p:txBody>
      </p:sp>
    </p:spTree>
    <p:extLst>
      <p:ext uri="{BB962C8B-B14F-4D97-AF65-F5344CB8AC3E}">
        <p14:creationId xmlns:p14="http://schemas.microsoft.com/office/powerpoint/2010/main" val="193844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headEnd/>
            <a:tailEnd/>
          </a:ln>
        </p:spPr>
      </p:sp>
      <p:sp>
        <p:nvSpPr>
          <p:cNvPr id="19459" name="Notes Placeholder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21094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headEnd/>
            <a:tailEnd/>
          </a:ln>
        </p:spPr>
      </p:sp>
      <p:sp>
        <p:nvSpPr>
          <p:cNvPr id="19459" name="Notes Placeholder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GB" altLang="en-US" smtClean="0"/>
          </a:p>
        </p:txBody>
      </p:sp>
    </p:spTree>
    <p:extLst>
      <p:ext uri="{BB962C8B-B14F-4D97-AF65-F5344CB8AC3E}">
        <p14:creationId xmlns:p14="http://schemas.microsoft.com/office/powerpoint/2010/main" val="323433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p:txBody>
      </p:sp>
    </p:spTree>
    <p:extLst>
      <p:ext uri="{BB962C8B-B14F-4D97-AF65-F5344CB8AC3E}">
        <p14:creationId xmlns:p14="http://schemas.microsoft.com/office/powerpoint/2010/main" val="351730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Students are given the time and opportunity to develop understanding of the new information and to practice using their developing skills. (I DO) Teacher to show</a:t>
            </a:r>
            <a:r>
              <a:rPr lang="en-US" sz="1200" kern="1200" baseline="0" dirty="0" smtClean="0">
                <a:solidFill>
                  <a:schemeClr val="tx1"/>
                </a:solidFill>
                <a:latin typeface="+mn-lt"/>
                <a:ea typeface="+mn-ea"/>
                <a:cs typeface="+mn-cs"/>
              </a:rPr>
              <a:t> them how to do so, then the class can do it together (we do) with teachers help and then the final two can be done one their own.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students are actively engaged in exploring the content. At this time it would be common for them to be working in groups, talking with each other about, their work quite often making errors but most of all working towards building a personal understanding what they have been presented with.</a:t>
            </a:r>
            <a:endParaRPr lang="en-US" dirty="0"/>
          </a:p>
        </p:txBody>
      </p:sp>
    </p:spTree>
    <p:extLst>
      <p:ext uri="{BB962C8B-B14F-4D97-AF65-F5344CB8AC3E}">
        <p14:creationId xmlns:p14="http://schemas.microsoft.com/office/powerpoint/2010/main" val="372756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Students are participating in a task or tasks that will allow them to demonstrate their developing understanding of the content that was presented. During this time teachers and students may be involved in assessing and evaluating the outcomes of the students’ learning. Over time there should be a variety of techniques and methods used to determine the levels of achievement</a:t>
            </a:r>
            <a:endParaRPr lang="en-US" dirty="0"/>
          </a:p>
        </p:txBody>
      </p:sp>
    </p:spTree>
    <p:extLst>
      <p:ext uri="{BB962C8B-B14F-4D97-AF65-F5344CB8AC3E}">
        <p14:creationId xmlns:p14="http://schemas.microsoft.com/office/powerpoint/2010/main" val="193844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47246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172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ability</a:t>
            </a:r>
            <a:endParaRPr lang="en-US" dirty="0"/>
          </a:p>
        </p:txBody>
      </p:sp>
    </p:spTree>
    <p:extLst>
      <p:ext uri="{BB962C8B-B14F-4D97-AF65-F5344CB8AC3E}">
        <p14:creationId xmlns:p14="http://schemas.microsoft.com/office/powerpoint/2010/main" val="166738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Medium low ability</a:t>
            </a:r>
            <a:endParaRPr lang="en-US" dirty="0"/>
          </a:p>
        </p:txBody>
      </p:sp>
    </p:spTree>
    <p:extLst>
      <p:ext uri="{BB962C8B-B14F-4D97-AF65-F5344CB8AC3E}">
        <p14:creationId xmlns:p14="http://schemas.microsoft.com/office/powerpoint/2010/main" val="77294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353766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332451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3280710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Present New</a:t>
            </a:r>
            <a:r>
              <a:rPr lang="en-US" sz="1800" baseline="0" dirty="0" smtClean="0"/>
              <a:t> Information</a:t>
            </a:r>
            <a:endParaRPr lang="en-US" sz="1800" dirty="0"/>
          </a:p>
        </p:txBody>
      </p:sp>
    </p:spTree>
    <p:extLst>
      <p:ext uri="{BB962C8B-B14F-4D97-AF65-F5344CB8AC3E}">
        <p14:creationId xmlns:p14="http://schemas.microsoft.com/office/powerpoint/2010/main" val="290747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Apply to Demonstrate</a:t>
            </a:r>
            <a:endParaRPr lang="en-US" sz="1800" dirty="0"/>
          </a:p>
        </p:txBody>
      </p:sp>
    </p:spTree>
    <p:extLst>
      <p:ext uri="{BB962C8B-B14F-4D97-AF65-F5344CB8AC3E}">
        <p14:creationId xmlns:p14="http://schemas.microsoft.com/office/powerpoint/2010/main" val="74980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Agree Learning Outcomes</a:t>
            </a:r>
            <a:endParaRPr lang="en-US" sz="1800" dirty="0"/>
          </a:p>
        </p:txBody>
      </p:sp>
    </p:spTree>
    <p:extLst>
      <p:ext uri="{BB962C8B-B14F-4D97-AF65-F5344CB8AC3E}">
        <p14:creationId xmlns:p14="http://schemas.microsoft.com/office/powerpoint/2010/main" val="425110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Construct</a:t>
            </a:r>
            <a:r>
              <a:rPr lang="en-US" sz="1800" baseline="0" dirty="0" smtClean="0"/>
              <a:t> Meaning</a:t>
            </a:r>
            <a:endParaRPr lang="en-US" sz="1800" dirty="0"/>
          </a:p>
        </p:txBody>
      </p:sp>
    </p:spTree>
    <p:extLst>
      <p:ext uri="{BB962C8B-B14F-4D97-AF65-F5344CB8AC3E}">
        <p14:creationId xmlns:p14="http://schemas.microsoft.com/office/powerpoint/2010/main" val="321419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36482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314776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34234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31924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401865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82748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15171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72BA6-F07A-48AE-9A27-87F43BCAC87E}" type="slidenum">
              <a:rPr lang="en-US" smtClean="0"/>
              <a:t>‹#›</a:t>
            </a:fld>
            <a:endParaRPr lang="en-US"/>
          </a:p>
        </p:txBody>
      </p:sp>
    </p:spTree>
    <p:extLst>
      <p:ext uri="{BB962C8B-B14F-4D97-AF65-F5344CB8AC3E}">
        <p14:creationId xmlns:p14="http://schemas.microsoft.com/office/powerpoint/2010/main" val="262226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72BA6-F07A-48AE-9A27-87F43BCAC87E}" type="slidenum">
              <a:rPr lang="en-US" smtClean="0"/>
              <a:t>‹#›</a:t>
            </a:fld>
            <a:endParaRPr lang="en-US"/>
          </a:p>
        </p:txBody>
      </p:sp>
    </p:spTree>
    <p:extLst>
      <p:ext uri="{BB962C8B-B14F-4D97-AF65-F5344CB8AC3E}">
        <p14:creationId xmlns:p14="http://schemas.microsoft.com/office/powerpoint/2010/main" val="22532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5"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667132" y="880104"/>
            <a:ext cx="3003899"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256709" y="880105"/>
            <a:ext cx="3003899"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19083" y="3879621"/>
            <a:ext cx="3003899"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66897" y="880104"/>
            <a:ext cx="3003899"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715810" y="3533343"/>
            <a:ext cx="4259825" cy="523220"/>
          </a:xfrm>
          <a:prstGeom prst="rect">
            <a:avLst/>
          </a:prstGeom>
          <a:noFill/>
        </p:spPr>
        <p:txBody>
          <a:bodyPr wrap="none" rtlCol="0">
            <a:spAutoFit/>
          </a:bodyPr>
          <a:lstStyle/>
          <a:p>
            <a:r>
              <a:rPr lang="en-US" sz="2800" b="1" u="sng" dirty="0" smtClean="0"/>
              <a:t>GCSE PE – YEAR 9 – Jan-Feb</a:t>
            </a:r>
            <a:endParaRPr lang="en-US" sz="2800" b="1" u="sng" dirty="0"/>
          </a:p>
        </p:txBody>
      </p:sp>
      <p:sp>
        <p:nvSpPr>
          <p:cNvPr id="28" name="Rectangle 27"/>
          <p:cNvSpPr/>
          <p:nvPr/>
        </p:nvSpPr>
        <p:spPr>
          <a:xfrm>
            <a:off x="4667132" y="3928752"/>
            <a:ext cx="3003899"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256709" y="3928753"/>
            <a:ext cx="3003899" cy="2869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IMG_0015.PNG"/>
          <p:cNvPicPr>
            <a:picLocks noChangeAspect="1"/>
          </p:cNvPicPr>
          <p:nvPr/>
        </p:nvPicPr>
        <p:blipFill rotWithShape="1">
          <a:blip r:embed="rId2">
            <a:extLst>
              <a:ext uri="{28A0092B-C50C-407E-A947-70E740481C1C}">
                <a14:useLocalDpi xmlns:a14="http://schemas.microsoft.com/office/drawing/2010/main" val="0"/>
              </a:ext>
            </a:extLst>
          </a:blip>
          <a:srcRect l="44819" t="72233" r="45921" b="7707"/>
          <a:stretch/>
        </p:blipFill>
        <p:spPr>
          <a:xfrm>
            <a:off x="6564819" y="2488803"/>
            <a:ext cx="1002255" cy="1221328"/>
          </a:xfrm>
          <a:prstGeom prst="rect">
            <a:avLst/>
          </a:prstGeom>
          <a:ln w="57150" cmpd="sng">
            <a:solidFill>
              <a:srgbClr val="FFFF00"/>
            </a:solidFill>
          </a:ln>
        </p:spPr>
      </p:pic>
      <p:pic>
        <p:nvPicPr>
          <p:cNvPr id="68" name="Picture 67" descr="IMG_0015.PNG"/>
          <p:cNvPicPr>
            <a:picLocks noChangeAspect="1"/>
          </p:cNvPicPr>
          <p:nvPr/>
        </p:nvPicPr>
        <p:blipFill rotWithShape="1">
          <a:blip r:embed="rId2">
            <a:extLst>
              <a:ext uri="{28A0092B-C50C-407E-A947-70E740481C1C}">
                <a14:useLocalDpi xmlns:a14="http://schemas.microsoft.com/office/drawing/2010/main" val="0"/>
              </a:ext>
            </a:extLst>
          </a:blip>
          <a:srcRect l="85124" t="50000" r="5616" b="29940"/>
          <a:stretch/>
        </p:blipFill>
        <p:spPr>
          <a:xfrm>
            <a:off x="2580385" y="3928752"/>
            <a:ext cx="1002255" cy="1221328"/>
          </a:xfrm>
          <a:prstGeom prst="rect">
            <a:avLst/>
          </a:prstGeom>
        </p:spPr>
      </p:pic>
      <p:sp>
        <p:nvSpPr>
          <p:cNvPr id="30" name="TextBox 29"/>
          <p:cNvSpPr txBox="1"/>
          <p:nvPr/>
        </p:nvSpPr>
        <p:spPr>
          <a:xfrm>
            <a:off x="5727014" y="259745"/>
            <a:ext cx="3097908" cy="369332"/>
          </a:xfrm>
          <a:prstGeom prst="rect">
            <a:avLst/>
          </a:prstGeom>
          <a:noFill/>
        </p:spPr>
        <p:txBody>
          <a:bodyPr wrap="square" rtlCol="0">
            <a:spAutoFit/>
          </a:bodyPr>
          <a:lstStyle/>
          <a:p>
            <a:pPr algn="ctr"/>
            <a:r>
              <a:rPr lang="en-US" b="1" dirty="0" smtClean="0"/>
              <a:t>ENTRANCE DOOR</a:t>
            </a:r>
            <a:endParaRPr lang="en-US" b="1" dirty="0"/>
          </a:p>
        </p:txBody>
      </p:sp>
      <p:grpSp>
        <p:nvGrpSpPr>
          <p:cNvPr id="7" name="Group 6"/>
          <p:cNvGrpSpPr/>
          <p:nvPr/>
        </p:nvGrpSpPr>
        <p:grpSpPr>
          <a:xfrm>
            <a:off x="6564819" y="995787"/>
            <a:ext cx="1079143" cy="1290100"/>
            <a:chOff x="6564819" y="995787"/>
            <a:chExt cx="1079143" cy="1290100"/>
          </a:xfrm>
        </p:grpSpPr>
        <p:pic>
          <p:nvPicPr>
            <p:cNvPr id="2" name="Picture 1" descr="IMG_0015.PNG"/>
            <p:cNvPicPr>
              <a:picLocks noChangeAspect="1"/>
            </p:cNvPicPr>
            <p:nvPr/>
          </p:nvPicPr>
          <p:blipFill rotWithShape="1">
            <a:blip r:embed="rId2">
              <a:extLst>
                <a:ext uri="{28A0092B-C50C-407E-A947-70E740481C1C}">
                  <a14:useLocalDpi xmlns:a14="http://schemas.microsoft.com/office/drawing/2010/main" val="0"/>
                </a:ext>
              </a:extLst>
            </a:blip>
            <a:srcRect l="4961" t="28438" r="85779" b="51502"/>
            <a:stretch/>
          </p:blipFill>
          <p:spPr>
            <a:xfrm>
              <a:off x="6564819" y="995787"/>
              <a:ext cx="1002255" cy="1221328"/>
            </a:xfrm>
            <a:prstGeom prst="rect">
              <a:avLst/>
            </a:prstGeom>
          </p:spPr>
        </p:pic>
        <p:sp>
          <p:nvSpPr>
            <p:cNvPr id="4" name="TextBox 3"/>
            <p:cNvSpPr txBox="1"/>
            <p:nvPr/>
          </p:nvSpPr>
          <p:spPr>
            <a:xfrm>
              <a:off x="7253110" y="1947333"/>
              <a:ext cx="390852" cy="338554"/>
            </a:xfrm>
            <a:prstGeom prst="rect">
              <a:avLst/>
            </a:prstGeom>
            <a:noFill/>
          </p:spPr>
          <p:txBody>
            <a:bodyPr wrap="none" rtlCol="0">
              <a:spAutoFit/>
            </a:bodyPr>
            <a:lstStyle/>
            <a:p>
              <a:r>
                <a:rPr lang="en-US" sz="1600" dirty="0" smtClean="0"/>
                <a:t>7=</a:t>
              </a:r>
              <a:endParaRPr lang="en-US" sz="1600" dirty="0"/>
            </a:p>
          </p:txBody>
        </p:sp>
      </p:grpSp>
      <p:grpSp>
        <p:nvGrpSpPr>
          <p:cNvPr id="27" name="Group 26"/>
          <p:cNvGrpSpPr/>
          <p:nvPr/>
        </p:nvGrpSpPr>
        <p:grpSpPr>
          <a:xfrm>
            <a:off x="8473033" y="4049107"/>
            <a:ext cx="1094300" cy="1221328"/>
            <a:chOff x="8473033" y="4049107"/>
            <a:chExt cx="1094300" cy="1221328"/>
          </a:xfrm>
        </p:grpSpPr>
        <p:pic>
          <p:nvPicPr>
            <p:cNvPr id="61" name="Picture 60" descr="IMG_0015.PNG"/>
            <p:cNvPicPr>
              <a:picLocks noChangeAspect="1"/>
            </p:cNvPicPr>
            <p:nvPr/>
          </p:nvPicPr>
          <p:blipFill rotWithShape="1">
            <a:blip r:embed="rId2">
              <a:extLst>
                <a:ext uri="{28A0092B-C50C-407E-A947-70E740481C1C}">
                  <a14:useLocalDpi xmlns:a14="http://schemas.microsoft.com/office/drawing/2010/main" val="0"/>
                </a:ext>
              </a:extLst>
            </a:blip>
            <a:srcRect l="18624" t="70345" r="72116" b="9595"/>
            <a:stretch/>
          </p:blipFill>
          <p:spPr>
            <a:xfrm>
              <a:off x="8473033" y="4049107"/>
              <a:ext cx="1002255" cy="1221328"/>
            </a:xfrm>
            <a:prstGeom prst="rect">
              <a:avLst/>
            </a:prstGeom>
          </p:spPr>
        </p:pic>
        <p:sp>
          <p:nvSpPr>
            <p:cNvPr id="6" name="TextBox 5"/>
            <p:cNvSpPr txBox="1"/>
            <p:nvPr/>
          </p:nvSpPr>
          <p:spPr>
            <a:xfrm>
              <a:off x="8988778" y="4896555"/>
              <a:ext cx="578555" cy="369332"/>
            </a:xfrm>
            <a:prstGeom prst="rect">
              <a:avLst/>
            </a:prstGeom>
            <a:noFill/>
          </p:spPr>
          <p:txBody>
            <a:bodyPr wrap="square" rtlCol="0">
              <a:spAutoFit/>
            </a:bodyPr>
            <a:lstStyle/>
            <a:p>
              <a:r>
                <a:rPr lang="en-US" dirty="0" smtClean="0"/>
                <a:t>5=</a:t>
              </a:r>
              <a:endParaRPr lang="en-US" dirty="0"/>
            </a:p>
          </p:txBody>
        </p:sp>
      </p:grpSp>
      <p:grpSp>
        <p:nvGrpSpPr>
          <p:cNvPr id="14" name="Group 13"/>
          <p:cNvGrpSpPr/>
          <p:nvPr/>
        </p:nvGrpSpPr>
        <p:grpSpPr>
          <a:xfrm>
            <a:off x="2580385" y="2488803"/>
            <a:ext cx="1002255" cy="1221328"/>
            <a:chOff x="2580385" y="2488803"/>
            <a:chExt cx="1002255" cy="1221328"/>
          </a:xfrm>
        </p:grpSpPr>
        <p:pic>
          <p:nvPicPr>
            <p:cNvPr id="58" name="Picture 57" descr="IMG_0015.PNG"/>
            <p:cNvPicPr>
              <a:picLocks noChangeAspect="1"/>
            </p:cNvPicPr>
            <p:nvPr/>
          </p:nvPicPr>
          <p:blipFill rotWithShape="1">
            <a:blip r:embed="rId2">
              <a:extLst>
                <a:ext uri="{28A0092B-C50C-407E-A947-70E740481C1C}">
                  <a14:useLocalDpi xmlns:a14="http://schemas.microsoft.com/office/drawing/2010/main" val="0"/>
                </a:ext>
              </a:extLst>
            </a:blip>
            <a:srcRect l="85152" t="29609" r="5588" b="50331"/>
            <a:stretch/>
          </p:blipFill>
          <p:spPr>
            <a:xfrm>
              <a:off x="2580385" y="2488803"/>
              <a:ext cx="1002255" cy="1221328"/>
            </a:xfrm>
            <a:prstGeom prst="rect">
              <a:avLst/>
            </a:prstGeom>
          </p:spPr>
        </p:pic>
        <p:sp>
          <p:nvSpPr>
            <p:cNvPr id="33" name="TextBox 32"/>
            <p:cNvSpPr txBox="1"/>
            <p:nvPr/>
          </p:nvSpPr>
          <p:spPr>
            <a:xfrm>
              <a:off x="3158067" y="3327400"/>
              <a:ext cx="416625" cy="369332"/>
            </a:xfrm>
            <a:prstGeom prst="rect">
              <a:avLst/>
            </a:prstGeom>
            <a:noFill/>
          </p:spPr>
          <p:txBody>
            <a:bodyPr wrap="none" rtlCol="0">
              <a:spAutoFit/>
            </a:bodyPr>
            <a:lstStyle/>
            <a:p>
              <a:r>
                <a:rPr lang="en-US" dirty="0" smtClean="0"/>
                <a:t>5+</a:t>
              </a:r>
              <a:endParaRPr lang="en-US" dirty="0"/>
            </a:p>
          </p:txBody>
        </p:sp>
      </p:grpSp>
      <p:grpSp>
        <p:nvGrpSpPr>
          <p:cNvPr id="21" name="Group 20"/>
          <p:cNvGrpSpPr/>
          <p:nvPr/>
        </p:nvGrpSpPr>
        <p:grpSpPr>
          <a:xfrm>
            <a:off x="4754267" y="5527505"/>
            <a:ext cx="1002255" cy="1221328"/>
            <a:chOff x="4754267" y="5527505"/>
            <a:chExt cx="1002255" cy="1221328"/>
          </a:xfrm>
        </p:grpSpPr>
        <p:pic>
          <p:nvPicPr>
            <p:cNvPr id="56" name="Picture 55" descr="IMG_0015.PNG"/>
            <p:cNvPicPr>
              <a:picLocks noChangeAspect="1"/>
            </p:cNvPicPr>
            <p:nvPr/>
          </p:nvPicPr>
          <p:blipFill rotWithShape="1">
            <a:blip r:embed="rId2">
              <a:extLst>
                <a:ext uri="{28A0092B-C50C-407E-A947-70E740481C1C}">
                  <a14:useLocalDpi xmlns:a14="http://schemas.microsoft.com/office/drawing/2010/main" val="0"/>
                </a:ext>
              </a:extLst>
            </a:blip>
            <a:srcRect l="58114" t="29940" r="32626" b="50000"/>
            <a:stretch/>
          </p:blipFill>
          <p:spPr>
            <a:xfrm>
              <a:off x="4754267" y="5527505"/>
              <a:ext cx="1002255" cy="1221328"/>
            </a:xfrm>
            <a:prstGeom prst="rect">
              <a:avLst/>
            </a:prstGeom>
          </p:spPr>
        </p:pic>
        <p:sp>
          <p:nvSpPr>
            <p:cNvPr id="34" name="TextBox 33"/>
            <p:cNvSpPr txBox="1"/>
            <p:nvPr/>
          </p:nvSpPr>
          <p:spPr>
            <a:xfrm>
              <a:off x="5300134" y="6344355"/>
              <a:ext cx="416625" cy="369332"/>
            </a:xfrm>
            <a:prstGeom prst="rect">
              <a:avLst/>
            </a:prstGeom>
            <a:noFill/>
          </p:spPr>
          <p:txBody>
            <a:bodyPr wrap="none" rtlCol="0">
              <a:spAutoFit/>
            </a:bodyPr>
            <a:lstStyle/>
            <a:p>
              <a:r>
                <a:rPr lang="en-US" dirty="0" smtClean="0"/>
                <a:t>5+</a:t>
              </a:r>
              <a:endParaRPr lang="en-US" dirty="0"/>
            </a:p>
          </p:txBody>
        </p:sp>
      </p:grpSp>
      <p:grpSp>
        <p:nvGrpSpPr>
          <p:cNvPr id="10" name="Group 9"/>
          <p:cNvGrpSpPr/>
          <p:nvPr/>
        </p:nvGrpSpPr>
        <p:grpSpPr>
          <a:xfrm>
            <a:off x="1071952" y="5406028"/>
            <a:ext cx="1002255" cy="1230966"/>
            <a:chOff x="1071952" y="5406028"/>
            <a:chExt cx="1002255" cy="1230966"/>
          </a:xfrm>
        </p:grpSpPr>
        <p:pic>
          <p:nvPicPr>
            <p:cNvPr id="55" name="Picture 54" descr="IMG_0015.PNG"/>
            <p:cNvPicPr>
              <a:picLocks noChangeAspect="1"/>
            </p:cNvPicPr>
            <p:nvPr/>
          </p:nvPicPr>
          <p:blipFill rotWithShape="1">
            <a:blip r:embed="rId2">
              <a:extLst>
                <a:ext uri="{28A0092B-C50C-407E-A947-70E740481C1C}">
                  <a14:useLocalDpi xmlns:a14="http://schemas.microsoft.com/office/drawing/2010/main" val="0"/>
                </a:ext>
              </a:extLst>
            </a:blip>
            <a:srcRect l="44981" t="27963" r="45759" b="51977"/>
            <a:stretch/>
          </p:blipFill>
          <p:spPr>
            <a:xfrm>
              <a:off x="1071952" y="5406028"/>
              <a:ext cx="1002255" cy="1221328"/>
            </a:xfrm>
            <a:prstGeom prst="rect">
              <a:avLst/>
            </a:prstGeom>
            <a:ln w="57150" cmpd="sng">
              <a:solidFill>
                <a:srgbClr val="FFFF00"/>
              </a:solidFill>
            </a:ln>
          </p:spPr>
        </p:pic>
        <p:sp>
          <p:nvSpPr>
            <p:cNvPr id="35" name="TextBox 34"/>
            <p:cNvSpPr txBox="1"/>
            <p:nvPr/>
          </p:nvSpPr>
          <p:spPr>
            <a:xfrm>
              <a:off x="1657600" y="6298440"/>
              <a:ext cx="390852" cy="338554"/>
            </a:xfrm>
            <a:prstGeom prst="rect">
              <a:avLst/>
            </a:prstGeom>
            <a:noFill/>
          </p:spPr>
          <p:txBody>
            <a:bodyPr wrap="none" rtlCol="0">
              <a:spAutoFit/>
            </a:bodyPr>
            <a:lstStyle/>
            <a:p>
              <a:r>
                <a:rPr lang="en-US" sz="1600" dirty="0" smtClean="0"/>
                <a:t>5=</a:t>
              </a:r>
              <a:endParaRPr lang="en-US" sz="1600" dirty="0"/>
            </a:p>
          </p:txBody>
        </p:sp>
      </p:grpSp>
      <p:grpSp>
        <p:nvGrpSpPr>
          <p:cNvPr id="8" name="Group 7"/>
          <p:cNvGrpSpPr/>
          <p:nvPr/>
        </p:nvGrpSpPr>
        <p:grpSpPr>
          <a:xfrm>
            <a:off x="1029061" y="995787"/>
            <a:ext cx="1002255" cy="1221328"/>
            <a:chOff x="1029061" y="995787"/>
            <a:chExt cx="1002255" cy="1221328"/>
          </a:xfrm>
        </p:grpSpPr>
        <p:pic>
          <p:nvPicPr>
            <p:cNvPr id="52" name="Picture 51" descr="IMG_0015.PNG"/>
            <p:cNvPicPr>
              <a:picLocks noChangeAspect="1"/>
            </p:cNvPicPr>
            <p:nvPr/>
          </p:nvPicPr>
          <p:blipFill rotWithShape="1">
            <a:blip r:embed="rId2">
              <a:extLst>
                <a:ext uri="{28A0092B-C50C-407E-A947-70E740481C1C}">
                  <a14:useLocalDpi xmlns:a14="http://schemas.microsoft.com/office/drawing/2010/main" val="0"/>
                </a:ext>
              </a:extLst>
            </a:blip>
            <a:srcRect l="31655" t="29940" r="59085" b="50000"/>
            <a:stretch/>
          </p:blipFill>
          <p:spPr>
            <a:xfrm>
              <a:off x="1029061" y="995787"/>
              <a:ext cx="1002255" cy="1221328"/>
            </a:xfrm>
            <a:prstGeom prst="rect">
              <a:avLst/>
            </a:prstGeom>
          </p:spPr>
        </p:pic>
        <p:sp>
          <p:nvSpPr>
            <p:cNvPr id="36" name="TextBox 35"/>
            <p:cNvSpPr txBox="1"/>
            <p:nvPr/>
          </p:nvSpPr>
          <p:spPr>
            <a:xfrm>
              <a:off x="1611489" y="1823155"/>
              <a:ext cx="416625" cy="369332"/>
            </a:xfrm>
            <a:prstGeom prst="rect">
              <a:avLst/>
            </a:prstGeom>
            <a:noFill/>
          </p:spPr>
          <p:txBody>
            <a:bodyPr wrap="none" rtlCol="0">
              <a:spAutoFit/>
            </a:bodyPr>
            <a:lstStyle/>
            <a:p>
              <a:r>
                <a:rPr lang="en-US" dirty="0" smtClean="0"/>
                <a:t>5+</a:t>
              </a:r>
              <a:endParaRPr lang="en-US" dirty="0"/>
            </a:p>
          </p:txBody>
        </p:sp>
      </p:grpSp>
      <p:grpSp>
        <p:nvGrpSpPr>
          <p:cNvPr id="9" name="Group 8"/>
          <p:cNvGrpSpPr/>
          <p:nvPr/>
        </p:nvGrpSpPr>
        <p:grpSpPr>
          <a:xfrm>
            <a:off x="4754267" y="995787"/>
            <a:ext cx="1024581" cy="1221328"/>
            <a:chOff x="4754267" y="995787"/>
            <a:chExt cx="1024581" cy="1221328"/>
          </a:xfrm>
        </p:grpSpPr>
        <p:pic>
          <p:nvPicPr>
            <p:cNvPr id="45" name="Picture 44" descr="IMG_0015.PNG"/>
            <p:cNvPicPr>
              <a:picLocks noChangeAspect="1"/>
            </p:cNvPicPr>
            <p:nvPr/>
          </p:nvPicPr>
          <p:blipFill rotWithShape="1">
            <a:blip r:embed="rId2">
              <a:extLst>
                <a:ext uri="{28A0092B-C50C-407E-A947-70E740481C1C}">
                  <a14:useLocalDpi xmlns:a14="http://schemas.microsoft.com/office/drawing/2010/main" val="0"/>
                </a:ext>
              </a:extLst>
            </a:blip>
            <a:srcRect l="18328" t="29940" r="72412" b="50000"/>
            <a:stretch/>
          </p:blipFill>
          <p:spPr>
            <a:xfrm>
              <a:off x="4754267" y="995787"/>
              <a:ext cx="1002255" cy="1221328"/>
            </a:xfrm>
            <a:prstGeom prst="rect">
              <a:avLst/>
            </a:prstGeom>
          </p:spPr>
        </p:pic>
        <p:sp>
          <p:nvSpPr>
            <p:cNvPr id="37" name="TextBox 36"/>
            <p:cNvSpPr txBox="1"/>
            <p:nvPr/>
          </p:nvSpPr>
          <p:spPr>
            <a:xfrm>
              <a:off x="5362223" y="1792111"/>
              <a:ext cx="416625" cy="369332"/>
            </a:xfrm>
            <a:prstGeom prst="rect">
              <a:avLst/>
            </a:prstGeom>
            <a:noFill/>
          </p:spPr>
          <p:txBody>
            <a:bodyPr wrap="none" rtlCol="0">
              <a:spAutoFit/>
            </a:bodyPr>
            <a:lstStyle/>
            <a:p>
              <a:r>
                <a:rPr lang="en-US" dirty="0" smtClean="0"/>
                <a:t>5=</a:t>
              </a:r>
              <a:endParaRPr lang="en-US" dirty="0"/>
            </a:p>
          </p:txBody>
        </p:sp>
      </p:grpSp>
      <p:grpSp>
        <p:nvGrpSpPr>
          <p:cNvPr id="32" name="Group 31"/>
          <p:cNvGrpSpPr/>
          <p:nvPr/>
        </p:nvGrpSpPr>
        <p:grpSpPr>
          <a:xfrm>
            <a:off x="9977414" y="4020885"/>
            <a:ext cx="1002255" cy="1221328"/>
            <a:chOff x="10146747" y="4049107"/>
            <a:chExt cx="1002255" cy="1221328"/>
          </a:xfrm>
        </p:grpSpPr>
        <p:pic>
          <p:nvPicPr>
            <p:cNvPr id="57" name="Picture 56" descr="IMG_0015.PNG"/>
            <p:cNvPicPr>
              <a:picLocks noChangeAspect="1"/>
            </p:cNvPicPr>
            <p:nvPr/>
          </p:nvPicPr>
          <p:blipFill rotWithShape="1">
            <a:blip r:embed="rId2">
              <a:extLst>
                <a:ext uri="{28A0092B-C50C-407E-A947-70E740481C1C}">
                  <a14:useLocalDpi xmlns:a14="http://schemas.microsoft.com/office/drawing/2010/main" val="0"/>
                </a:ext>
              </a:extLst>
            </a:blip>
            <a:srcRect l="72019" t="29609" r="18721" b="50331"/>
            <a:stretch/>
          </p:blipFill>
          <p:spPr>
            <a:xfrm>
              <a:off x="10146747" y="4049107"/>
              <a:ext cx="1002255" cy="1221328"/>
            </a:xfrm>
            <a:prstGeom prst="rect">
              <a:avLst/>
            </a:prstGeom>
          </p:spPr>
        </p:pic>
        <p:sp>
          <p:nvSpPr>
            <p:cNvPr id="12" name="TextBox 11"/>
            <p:cNvSpPr txBox="1"/>
            <p:nvPr/>
          </p:nvSpPr>
          <p:spPr>
            <a:xfrm>
              <a:off x="10625666" y="4896554"/>
              <a:ext cx="499330" cy="369332"/>
            </a:xfrm>
            <a:prstGeom prst="rect">
              <a:avLst/>
            </a:prstGeom>
            <a:noFill/>
          </p:spPr>
          <p:txBody>
            <a:bodyPr wrap="square" rtlCol="0">
              <a:spAutoFit/>
            </a:bodyPr>
            <a:lstStyle/>
            <a:p>
              <a:r>
                <a:rPr lang="en-US" dirty="0" smtClean="0"/>
                <a:t>7-</a:t>
              </a:r>
              <a:endParaRPr lang="en-US" dirty="0"/>
            </a:p>
          </p:txBody>
        </p:sp>
      </p:grpSp>
      <p:grpSp>
        <p:nvGrpSpPr>
          <p:cNvPr id="19" name="Group 18"/>
          <p:cNvGrpSpPr/>
          <p:nvPr/>
        </p:nvGrpSpPr>
        <p:grpSpPr>
          <a:xfrm>
            <a:off x="6342827" y="4049107"/>
            <a:ext cx="1164284" cy="1242179"/>
            <a:chOff x="6342827" y="4049107"/>
            <a:chExt cx="1164284" cy="1242179"/>
          </a:xfrm>
        </p:grpSpPr>
        <p:pic>
          <p:nvPicPr>
            <p:cNvPr id="69" name="Picture 68" descr="IMG_0015.PNG"/>
            <p:cNvPicPr>
              <a:picLocks noChangeAspect="1"/>
            </p:cNvPicPr>
            <p:nvPr/>
          </p:nvPicPr>
          <p:blipFill rotWithShape="1">
            <a:blip r:embed="rId2">
              <a:extLst>
                <a:ext uri="{28A0092B-C50C-407E-A947-70E740481C1C}">
                  <a14:useLocalDpi xmlns:a14="http://schemas.microsoft.com/office/drawing/2010/main" val="0"/>
                </a:ext>
              </a:extLst>
            </a:blip>
            <a:srcRect l="71798" t="49815" r="18942" b="30125"/>
            <a:stretch/>
          </p:blipFill>
          <p:spPr>
            <a:xfrm>
              <a:off x="6342827" y="4049107"/>
              <a:ext cx="1002255" cy="1221328"/>
            </a:xfrm>
            <a:prstGeom prst="rect">
              <a:avLst/>
            </a:prstGeom>
          </p:spPr>
        </p:pic>
        <p:sp>
          <p:nvSpPr>
            <p:cNvPr id="43" name="TextBox 42"/>
            <p:cNvSpPr txBox="1"/>
            <p:nvPr/>
          </p:nvSpPr>
          <p:spPr>
            <a:xfrm>
              <a:off x="6925734" y="4921954"/>
              <a:ext cx="581377" cy="369332"/>
            </a:xfrm>
            <a:prstGeom prst="rect">
              <a:avLst/>
            </a:prstGeom>
            <a:noFill/>
          </p:spPr>
          <p:txBody>
            <a:bodyPr wrap="square" rtlCol="0">
              <a:spAutoFit/>
            </a:bodyPr>
            <a:lstStyle/>
            <a:p>
              <a:r>
                <a:rPr lang="en-US" dirty="0"/>
                <a:t>6</a:t>
              </a:r>
              <a:r>
                <a:rPr lang="en-US" dirty="0" smtClean="0"/>
                <a:t>+</a:t>
              </a:r>
              <a:endParaRPr lang="en-US" dirty="0"/>
            </a:p>
          </p:txBody>
        </p:sp>
      </p:grpSp>
      <p:grpSp>
        <p:nvGrpSpPr>
          <p:cNvPr id="22" name="Group 21"/>
          <p:cNvGrpSpPr/>
          <p:nvPr/>
        </p:nvGrpSpPr>
        <p:grpSpPr>
          <a:xfrm>
            <a:off x="6342827" y="5527505"/>
            <a:ext cx="1009062" cy="1221328"/>
            <a:chOff x="6342827" y="5527505"/>
            <a:chExt cx="1009062" cy="1221328"/>
          </a:xfrm>
        </p:grpSpPr>
        <p:pic>
          <p:nvPicPr>
            <p:cNvPr id="60" name="Picture 59" descr="IMG_0015.PNG"/>
            <p:cNvPicPr>
              <a:picLocks noChangeAspect="1"/>
            </p:cNvPicPr>
            <p:nvPr/>
          </p:nvPicPr>
          <p:blipFill rotWithShape="1">
            <a:blip r:embed="rId2">
              <a:extLst>
                <a:ext uri="{28A0092B-C50C-407E-A947-70E740481C1C}">
                  <a14:useLocalDpi xmlns:a14="http://schemas.microsoft.com/office/drawing/2010/main" val="0"/>
                </a:ext>
              </a:extLst>
            </a:blip>
            <a:srcRect l="31177" t="50000" r="59563" b="29940"/>
            <a:stretch/>
          </p:blipFill>
          <p:spPr>
            <a:xfrm>
              <a:off x="6342827" y="5527505"/>
              <a:ext cx="1002255" cy="1221328"/>
            </a:xfrm>
            <a:prstGeom prst="rect">
              <a:avLst/>
            </a:prstGeom>
          </p:spPr>
        </p:pic>
        <p:sp>
          <p:nvSpPr>
            <p:cNvPr id="44" name="TextBox 43"/>
            <p:cNvSpPr txBox="1"/>
            <p:nvPr/>
          </p:nvSpPr>
          <p:spPr>
            <a:xfrm>
              <a:off x="6810023" y="6372577"/>
              <a:ext cx="541866" cy="369332"/>
            </a:xfrm>
            <a:prstGeom prst="rect">
              <a:avLst/>
            </a:prstGeom>
            <a:noFill/>
          </p:spPr>
          <p:txBody>
            <a:bodyPr wrap="square" rtlCol="0">
              <a:spAutoFit/>
            </a:bodyPr>
            <a:lstStyle/>
            <a:p>
              <a:r>
                <a:rPr lang="en-US" dirty="0" smtClean="0"/>
                <a:t>4+</a:t>
              </a:r>
              <a:endParaRPr lang="en-US" dirty="0"/>
            </a:p>
          </p:txBody>
        </p:sp>
      </p:grpSp>
      <p:grpSp>
        <p:nvGrpSpPr>
          <p:cNvPr id="20" name="Group 19"/>
          <p:cNvGrpSpPr/>
          <p:nvPr/>
        </p:nvGrpSpPr>
        <p:grpSpPr>
          <a:xfrm>
            <a:off x="4754267" y="4049107"/>
            <a:ext cx="1002255" cy="1221328"/>
            <a:chOff x="4754267" y="4049107"/>
            <a:chExt cx="1002255" cy="1221328"/>
          </a:xfrm>
        </p:grpSpPr>
        <p:pic>
          <p:nvPicPr>
            <p:cNvPr id="59" name="Picture 58" descr="IMG_0015.PNG"/>
            <p:cNvPicPr>
              <a:picLocks noChangeAspect="1"/>
            </p:cNvPicPr>
            <p:nvPr/>
          </p:nvPicPr>
          <p:blipFill rotWithShape="1">
            <a:blip r:embed="rId2">
              <a:extLst>
                <a:ext uri="{28A0092B-C50C-407E-A947-70E740481C1C}">
                  <a14:useLocalDpi xmlns:a14="http://schemas.microsoft.com/office/drawing/2010/main" val="0"/>
                </a:ext>
              </a:extLst>
            </a:blip>
            <a:srcRect l="18624" t="50000" r="72116" b="29940"/>
            <a:stretch/>
          </p:blipFill>
          <p:spPr>
            <a:xfrm>
              <a:off x="4754267" y="4049107"/>
              <a:ext cx="1002255" cy="1221328"/>
            </a:xfrm>
            <a:prstGeom prst="rect">
              <a:avLst/>
            </a:prstGeom>
          </p:spPr>
        </p:pic>
        <p:sp>
          <p:nvSpPr>
            <p:cNvPr id="46" name="TextBox 45"/>
            <p:cNvSpPr txBox="1"/>
            <p:nvPr/>
          </p:nvSpPr>
          <p:spPr>
            <a:xfrm>
              <a:off x="5240867" y="4868333"/>
              <a:ext cx="502355" cy="369332"/>
            </a:xfrm>
            <a:prstGeom prst="rect">
              <a:avLst/>
            </a:prstGeom>
            <a:noFill/>
          </p:spPr>
          <p:txBody>
            <a:bodyPr wrap="square" rtlCol="0">
              <a:spAutoFit/>
            </a:bodyPr>
            <a:lstStyle/>
            <a:p>
              <a:r>
                <a:rPr lang="en-US" dirty="0"/>
                <a:t>6</a:t>
              </a:r>
              <a:r>
                <a:rPr lang="en-US" dirty="0" smtClean="0"/>
                <a:t>=</a:t>
              </a:r>
              <a:endParaRPr lang="en-US" dirty="0"/>
            </a:p>
          </p:txBody>
        </p:sp>
      </p:grpSp>
      <p:grpSp>
        <p:nvGrpSpPr>
          <p:cNvPr id="16" name="Group 15"/>
          <p:cNvGrpSpPr/>
          <p:nvPr/>
        </p:nvGrpSpPr>
        <p:grpSpPr>
          <a:xfrm>
            <a:off x="1018155" y="2432975"/>
            <a:ext cx="1281956" cy="1227069"/>
            <a:chOff x="1018155" y="3928752"/>
            <a:chExt cx="1281956" cy="1227069"/>
          </a:xfrm>
        </p:grpSpPr>
        <p:pic>
          <p:nvPicPr>
            <p:cNvPr id="54" name="Picture 53" descr="IMG_0015.PNG"/>
            <p:cNvPicPr>
              <a:picLocks noChangeAspect="1"/>
            </p:cNvPicPr>
            <p:nvPr/>
          </p:nvPicPr>
          <p:blipFill rotWithShape="1">
            <a:blip r:embed="rId2">
              <a:extLst>
                <a:ext uri="{28A0092B-C50C-407E-A947-70E740481C1C}">
                  <a14:useLocalDpi xmlns:a14="http://schemas.microsoft.com/office/drawing/2010/main" val="0"/>
                </a:ext>
              </a:extLst>
            </a:blip>
            <a:srcRect l="4959" t="50000" r="85781" b="29940"/>
            <a:stretch/>
          </p:blipFill>
          <p:spPr>
            <a:xfrm>
              <a:off x="1018155" y="3928752"/>
              <a:ext cx="1002255" cy="1221328"/>
            </a:xfrm>
            <a:prstGeom prst="rect">
              <a:avLst/>
            </a:prstGeom>
            <a:ln w="76200" cmpd="sng">
              <a:solidFill>
                <a:srgbClr val="FFFF00"/>
              </a:solidFill>
            </a:ln>
          </p:spPr>
        </p:pic>
        <p:sp>
          <p:nvSpPr>
            <p:cNvPr id="47" name="TextBox 46"/>
            <p:cNvSpPr txBox="1"/>
            <p:nvPr/>
          </p:nvSpPr>
          <p:spPr>
            <a:xfrm>
              <a:off x="1625601" y="4786489"/>
              <a:ext cx="674510" cy="369332"/>
            </a:xfrm>
            <a:prstGeom prst="rect">
              <a:avLst/>
            </a:prstGeom>
            <a:noFill/>
          </p:spPr>
          <p:txBody>
            <a:bodyPr wrap="square" rtlCol="0">
              <a:spAutoFit/>
            </a:bodyPr>
            <a:lstStyle/>
            <a:p>
              <a:r>
                <a:rPr lang="en-US" dirty="0" smtClean="0"/>
                <a:t>5-</a:t>
              </a:r>
              <a:endParaRPr lang="en-US" dirty="0"/>
            </a:p>
          </p:txBody>
        </p:sp>
      </p:grpSp>
      <p:grpSp>
        <p:nvGrpSpPr>
          <p:cNvPr id="31" name="Group 30"/>
          <p:cNvGrpSpPr/>
          <p:nvPr/>
        </p:nvGrpSpPr>
        <p:grpSpPr>
          <a:xfrm>
            <a:off x="8517767" y="5522354"/>
            <a:ext cx="1074966" cy="1233666"/>
            <a:chOff x="8517767" y="5522354"/>
            <a:chExt cx="1074966" cy="1233666"/>
          </a:xfrm>
        </p:grpSpPr>
        <p:pic>
          <p:nvPicPr>
            <p:cNvPr id="65" name="Picture 64" descr="IMG_0015.PNG"/>
            <p:cNvPicPr>
              <a:picLocks noChangeAspect="1"/>
            </p:cNvPicPr>
            <p:nvPr/>
          </p:nvPicPr>
          <p:blipFill rotWithShape="1">
            <a:blip r:embed="rId2">
              <a:extLst>
                <a:ext uri="{28A0092B-C50C-407E-A947-70E740481C1C}">
                  <a14:useLocalDpi xmlns:a14="http://schemas.microsoft.com/office/drawing/2010/main" val="0"/>
                </a:ext>
              </a:extLst>
            </a:blip>
            <a:srcRect l="58350" t="49815" r="32390" b="30125"/>
            <a:stretch/>
          </p:blipFill>
          <p:spPr>
            <a:xfrm>
              <a:off x="8517767" y="5522354"/>
              <a:ext cx="1002255" cy="1221328"/>
            </a:xfrm>
            <a:prstGeom prst="rect">
              <a:avLst/>
            </a:prstGeom>
            <a:ln w="57150" cmpd="sng">
              <a:noFill/>
            </a:ln>
          </p:spPr>
        </p:pic>
        <p:sp>
          <p:nvSpPr>
            <p:cNvPr id="48" name="TextBox 47"/>
            <p:cNvSpPr txBox="1"/>
            <p:nvPr/>
          </p:nvSpPr>
          <p:spPr>
            <a:xfrm>
              <a:off x="9011356" y="6386688"/>
              <a:ext cx="581377" cy="369332"/>
            </a:xfrm>
            <a:prstGeom prst="rect">
              <a:avLst/>
            </a:prstGeom>
            <a:noFill/>
          </p:spPr>
          <p:txBody>
            <a:bodyPr wrap="square" rtlCol="0">
              <a:spAutoFit/>
            </a:bodyPr>
            <a:lstStyle/>
            <a:p>
              <a:r>
                <a:rPr lang="en-US" dirty="0" smtClean="0"/>
                <a:t>4+</a:t>
              </a:r>
              <a:endParaRPr lang="en-US" dirty="0"/>
            </a:p>
          </p:txBody>
        </p:sp>
      </p:grpSp>
      <p:grpSp>
        <p:nvGrpSpPr>
          <p:cNvPr id="18" name="Group 17"/>
          <p:cNvGrpSpPr/>
          <p:nvPr/>
        </p:nvGrpSpPr>
        <p:grpSpPr>
          <a:xfrm>
            <a:off x="4754267" y="2488803"/>
            <a:ext cx="1138532" cy="1258727"/>
            <a:chOff x="4754267" y="2488803"/>
            <a:chExt cx="1138532" cy="1258727"/>
          </a:xfrm>
        </p:grpSpPr>
        <p:pic>
          <p:nvPicPr>
            <p:cNvPr id="62" name="Picture 61" descr="IMG_0015.PNG"/>
            <p:cNvPicPr>
              <a:picLocks noChangeAspect="1"/>
            </p:cNvPicPr>
            <p:nvPr/>
          </p:nvPicPr>
          <p:blipFill rotWithShape="1">
            <a:blip r:embed="rId2">
              <a:extLst>
                <a:ext uri="{28A0092B-C50C-407E-A947-70E740481C1C}">
                  <a14:useLocalDpi xmlns:a14="http://schemas.microsoft.com/office/drawing/2010/main" val="0"/>
                </a:ext>
              </a:extLst>
            </a:blip>
            <a:srcRect l="44890" t="50000" r="45850" b="29940"/>
            <a:stretch/>
          </p:blipFill>
          <p:spPr>
            <a:xfrm>
              <a:off x="4754267" y="2488803"/>
              <a:ext cx="1002255" cy="1221328"/>
            </a:xfrm>
            <a:prstGeom prst="rect">
              <a:avLst/>
            </a:prstGeom>
          </p:spPr>
        </p:pic>
        <p:sp>
          <p:nvSpPr>
            <p:cNvPr id="49" name="TextBox 48"/>
            <p:cNvSpPr txBox="1"/>
            <p:nvPr/>
          </p:nvSpPr>
          <p:spPr>
            <a:xfrm>
              <a:off x="5311422" y="3378198"/>
              <a:ext cx="581377" cy="369332"/>
            </a:xfrm>
            <a:prstGeom prst="rect">
              <a:avLst/>
            </a:prstGeom>
            <a:noFill/>
          </p:spPr>
          <p:txBody>
            <a:bodyPr wrap="square" rtlCol="0">
              <a:spAutoFit/>
            </a:bodyPr>
            <a:lstStyle/>
            <a:p>
              <a:r>
                <a:rPr lang="en-US" dirty="0" smtClean="0"/>
                <a:t>4+</a:t>
              </a:r>
              <a:endParaRPr lang="en-US" dirty="0"/>
            </a:p>
          </p:txBody>
        </p:sp>
      </p:grpSp>
      <p:grpSp>
        <p:nvGrpSpPr>
          <p:cNvPr id="15" name="Group 14"/>
          <p:cNvGrpSpPr/>
          <p:nvPr/>
        </p:nvGrpSpPr>
        <p:grpSpPr>
          <a:xfrm>
            <a:off x="1058204" y="4020885"/>
            <a:ext cx="1180608" cy="1221328"/>
            <a:chOff x="921947" y="2488803"/>
            <a:chExt cx="1180608" cy="1221328"/>
          </a:xfrm>
        </p:grpSpPr>
        <p:pic>
          <p:nvPicPr>
            <p:cNvPr id="64" name="Picture 63" descr="IMG_0015.PNG"/>
            <p:cNvPicPr>
              <a:picLocks noChangeAspect="1"/>
            </p:cNvPicPr>
            <p:nvPr/>
          </p:nvPicPr>
          <p:blipFill rotWithShape="1">
            <a:blip r:embed="rId2">
              <a:extLst>
                <a:ext uri="{28A0092B-C50C-407E-A947-70E740481C1C}">
                  <a14:useLocalDpi xmlns:a14="http://schemas.microsoft.com/office/drawing/2010/main" val="0"/>
                </a:ext>
              </a:extLst>
            </a:blip>
            <a:srcRect l="4454" t="72417" r="86286" b="7523"/>
            <a:stretch/>
          </p:blipFill>
          <p:spPr>
            <a:xfrm>
              <a:off x="921947" y="2488803"/>
              <a:ext cx="1002255" cy="1221328"/>
            </a:xfrm>
            <a:prstGeom prst="rect">
              <a:avLst/>
            </a:prstGeom>
          </p:spPr>
        </p:pic>
        <p:sp>
          <p:nvSpPr>
            <p:cNvPr id="50" name="TextBox 49"/>
            <p:cNvSpPr txBox="1"/>
            <p:nvPr/>
          </p:nvSpPr>
          <p:spPr>
            <a:xfrm>
              <a:off x="1521178" y="3285065"/>
              <a:ext cx="581377" cy="369332"/>
            </a:xfrm>
            <a:prstGeom prst="rect">
              <a:avLst/>
            </a:prstGeom>
            <a:noFill/>
          </p:spPr>
          <p:txBody>
            <a:bodyPr wrap="square" rtlCol="0">
              <a:spAutoFit/>
            </a:bodyPr>
            <a:lstStyle/>
            <a:p>
              <a:r>
                <a:rPr lang="en-US" dirty="0" smtClean="0"/>
                <a:t>6-</a:t>
              </a:r>
              <a:endParaRPr lang="en-US" dirty="0"/>
            </a:p>
          </p:txBody>
        </p:sp>
      </p:grpSp>
      <p:sp>
        <p:nvSpPr>
          <p:cNvPr id="51" name="TextBox 50"/>
          <p:cNvSpPr txBox="1"/>
          <p:nvPr/>
        </p:nvSpPr>
        <p:spPr>
          <a:xfrm>
            <a:off x="3141133" y="4806244"/>
            <a:ext cx="581377" cy="369332"/>
          </a:xfrm>
          <a:prstGeom prst="rect">
            <a:avLst/>
          </a:prstGeom>
          <a:noFill/>
        </p:spPr>
        <p:txBody>
          <a:bodyPr wrap="square" rtlCol="0">
            <a:spAutoFit/>
          </a:bodyPr>
          <a:lstStyle/>
          <a:p>
            <a:r>
              <a:rPr lang="en-US" dirty="0" smtClean="0"/>
              <a:t>6=</a:t>
            </a:r>
            <a:endParaRPr lang="en-US" dirty="0"/>
          </a:p>
        </p:txBody>
      </p:sp>
      <p:grpSp>
        <p:nvGrpSpPr>
          <p:cNvPr id="17" name="Group 16"/>
          <p:cNvGrpSpPr/>
          <p:nvPr/>
        </p:nvGrpSpPr>
        <p:grpSpPr>
          <a:xfrm>
            <a:off x="2580385" y="5522354"/>
            <a:ext cx="1074392" cy="1222377"/>
            <a:chOff x="2580385" y="5522354"/>
            <a:chExt cx="1074392" cy="1222377"/>
          </a:xfrm>
        </p:grpSpPr>
        <p:pic>
          <p:nvPicPr>
            <p:cNvPr id="63" name="Picture 62" descr="IMG_0015.PNG"/>
            <p:cNvPicPr>
              <a:picLocks noChangeAspect="1"/>
            </p:cNvPicPr>
            <p:nvPr/>
          </p:nvPicPr>
          <p:blipFill rotWithShape="1">
            <a:blip r:embed="rId2">
              <a:extLst>
                <a:ext uri="{28A0092B-C50C-407E-A947-70E740481C1C}">
                  <a14:useLocalDpi xmlns:a14="http://schemas.microsoft.com/office/drawing/2010/main" val="0"/>
                </a:ext>
              </a:extLst>
            </a:blip>
            <a:srcRect l="32265" t="70603" r="58475" b="9337"/>
            <a:stretch/>
          </p:blipFill>
          <p:spPr>
            <a:xfrm>
              <a:off x="2580385" y="5522354"/>
              <a:ext cx="1002255" cy="1221328"/>
            </a:xfrm>
            <a:prstGeom prst="rect">
              <a:avLst/>
            </a:prstGeom>
            <a:ln w="57150" cmpd="sng">
              <a:solidFill>
                <a:srgbClr val="FFFF00"/>
              </a:solidFill>
            </a:ln>
          </p:spPr>
        </p:pic>
        <p:sp>
          <p:nvSpPr>
            <p:cNvPr id="53" name="TextBox 52"/>
            <p:cNvSpPr txBox="1"/>
            <p:nvPr/>
          </p:nvSpPr>
          <p:spPr>
            <a:xfrm>
              <a:off x="3073400" y="6375399"/>
              <a:ext cx="581377" cy="369332"/>
            </a:xfrm>
            <a:prstGeom prst="rect">
              <a:avLst/>
            </a:prstGeom>
            <a:noFill/>
          </p:spPr>
          <p:txBody>
            <a:bodyPr wrap="square" rtlCol="0">
              <a:spAutoFit/>
            </a:bodyPr>
            <a:lstStyle/>
            <a:p>
              <a:r>
                <a:rPr lang="en-US" dirty="0"/>
                <a:t>5</a:t>
              </a:r>
              <a:r>
                <a:rPr lang="en-US" dirty="0" smtClean="0"/>
                <a:t>+</a:t>
              </a:r>
              <a:endParaRPr lang="en-US" dirty="0"/>
            </a:p>
          </p:txBody>
        </p:sp>
      </p:grpSp>
      <p:sp>
        <p:nvSpPr>
          <p:cNvPr id="70" name="TextBox 69"/>
          <p:cNvSpPr txBox="1"/>
          <p:nvPr/>
        </p:nvSpPr>
        <p:spPr>
          <a:xfrm>
            <a:off x="7148689" y="3352799"/>
            <a:ext cx="581377" cy="369332"/>
          </a:xfrm>
          <a:prstGeom prst="rect">
            <a:avLst/>
          </a:prstGeom>
          <a:noFill/>
        </p:spPr>
        <p:txBody>
          <a:bodyPr wrap="square" rtlCol="0">
            <a:spAutoFit/>
          </a:bodyPr>
          <a:lstStyle/>
          <a:p>
            <a:r>
              <a:rPr lang="en-US" dirty="0"/>
              <a:t>5</a:t>
            </a:r>
            <a:r>
              <a:rPr lang="en-US" dirty="0" smtClean="0"/>
              <a:t>+</a:t>
            </a:r>
            <a:endParaRPr lang="en-US" dirty="0"/>
          </a:p>
        </p:txBody>
      </p:sp>
      <p:grpSp>
        <p:nvGrpSpPr>
          <p:cNvPr id="13" name="Group 12"/>
          <p:cNvGrpSpPr/>
          <p:nvPr/>
        </p:nvGrpSpPr>
        <p:grpSpPr>
          <a:xfrm>
            <a:off x="2709127" y="995787"/>
            <a:ext cx="1168606" cy="1221328"/>
            <a:chOff x="2709127" y="995787"/>
            <a:chExt cx="1168606" cy="1221328"/>
          </a:xfrm>
        </p:grpSpPr>
        <p:pic>
          <p:nvPicPr>
            <p:cNvPr id="67" name="Picture 66" descr="IMG_0015.PNG"/>
            <p:cNvPicPr>
              <a:picLocks noChangeAspect="1"/>
            </p:cNvPicPr>
            <p:nvPr/>
          </p:nvPicPr>
          <p:blipFill rotWithShape="1">
            <a:blip r:embed="rId2">
              <a:extLst>
                <a:ext uri="{28A0092B-C50C-407E-A947-70E740481C1C}">
                  <a14:useLocalDpi xmlns:a14="http://schemas.microsoft.com/office/drawing/2010/main" val="0"/>
                </a:ext>
              </a:extLst>
            </a:blip>
            <a:srcRect l="57972" t="71902" r="32768" b="8038"/>
            <a:stretch/>
          </p:blipFill>
          <p:spPr>
            <a:xfrm>
              <a:off x="2709127" y="995787"/>
              <a:ext cx="1002255" cy="1221328"/>
            </a:xfrm>
            <a:prstGeom prst="rect">
              <a:avLst/>
            </a:prstGeom>
          </p:spPr>
        </p:pic>
        <p:sp>
          <p:nvSpPr>
            <p:cNvPr id="71" name="TextBox 70"/>
            <p:cNvSpPr txBox="1"/>
            <p:nvPr/>
          </p:nvSpPr>
          <p:spPr>
            <a:xfrm>
              <a:off x="3296356" y="1828799"/>
              <a:ext cx="581377" cy="369332"/>
            </a:xfrm>
            <a:prstGeom prst="rect">
              <a:avLst/>
            </a:prstGeom>
            <a:noFill/>
          </p:spPr>
          <p:txBody>
            <a:bodyPr wrap="square" rtlCol="0">
              <a:spAutoFit/>
            </a:bodyPr>
            <a:lstStyle/>
            <a:p>
              <a:r>
                <a:rPr lang="en-US" dirty="0" smtClean="0"/>
                <a:t>5=</a:t>
              </a:r>
              <a:endParaRPr lang="en-US" dirty="0"/>
            </a:p>
          </p:txBody>
        </p:sp>
      </p:grpSp>
    </p:spTree>
    <p:extLst>
      <p:ext uri="{BB962C8B-B14F-4D97-AF65-F5344CB8AC3E}">
        <p14:creationId xmlns:p14="http://schemas.microsoft.com/office/powerpoint/2010/main" val="2857148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133410" y="480950"/>
            <a:ext cx="5194110" cy="972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t>Blood</a:t>
            </a:r>
            <a:endParaRPr lang="en-US" b="1" u="sng" dirty="0"/>
          </a:p>
        </p:txBody>
      </p:sp>
      <p:sp>
        <p:nvSpPr>
          <p:cNvPr id="7" name="Text Box 4"/>
          <p:cNvSpPr txBox="1">
            <a:spLocks noChangeArrowheads="1"/>
          </p:cNvSpPr>
          <p:nvPr/>
        </p:nvSpPr>
        <p:spPr bwMode="auto">
          <a:xfrm>
            <a:off x="499068" y="1751199"/>
            <a:ext cx="10860378"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a:solidFill>
                  <a:srgbClr val="010066"/>
                </a:solidFill>
              </a:rPr>
              <a:t>Blood is the body’s means of </a:t>
            </a:r>
            <a:r>
              <a:rPr lang="en-GB" sz="3200" dirty="0">
                <a:solidFill>
                  <a:srgbClr val="FF6600"/>
                </a:solidFill>
              </a:rPr>
              <a:t>transporting</a:t>
            </a:r>
            <a:r>
              <a:rPr lang="en-GB" sz="3200" dirty="0">
                <a:solidFill>
                  <a:srgbClr val="010066"/>
                </a:solidFill>
              </a:rPr>
              <a:t> substances around</a:t>
            </a:r>
            <a:r>
              <a:rPr lang="en-GB" sz="3200" dirty="0" smtClean="0">
                <a:solidFill>
                  <a:srgbClr val="010066"/>
                </a:solidFill>
              </a:rPr>
              <a:t>.</a:t>
            </a:r>
            <a:endParaRPr lang="en-GB" sz="3200" dirty="0">
              <a:solidFill>
                <a:srgbClr val="010066"/>
              </a:solidFill>
            </a:endParaRPr>
          </a:p>
        </p:txBody>
      </p:sp>
      <p:sp>
        <p:nvSpPr>
          <p:cNvPr id="2" name="TextBox 1"/>
          <p:cNvSpPr txBox="1"/>
          <p:nvPr/>
        </p:nvSpPr>
        <p:spPr>
          <a:xfrm>
            <a:off x="580972" y="3223474"/>
            <a:ext cx="10835833" cy="2431435"/>
          </a:xfrm>
          <a:prstGeom prst="rect">
            <a:avLst/>
          </a:prstGeom>
          <a:solidFill>
            <a:srgbClr val="FFFF00"/>
          </a:solidFill>
          <a:ln>
            <a:solidFill>
              <a:srgbClr val="000000"/>
            </a:solidFill>
          </a:ln>
        </p:spPr>
        <p:txBody>
          <a:bodyPr wrap="square" rtlCol="0">
            <a:spAutoFit/>
          </a:bodyPr>
          <a:lstStyle/>
          <a:p>
            <a:r>
              <a:rPr lang="en-US" sz="4000" b="1" dirty="0" smtClean="0"/>
              <a:t>For GCSE PE – You need to:</a:t>
            </a:r>
          </a:p>
          <a:p>
            <a:pPr marL="1257300" lvl="2" indent="-342900">
              <a:buAutoNum type="arabicParenR"/>
            </a:pPr>
            <a:r>
              <a:rPr lang="en-US" sz="2800" dirty="0"/>
              <a:t>K</a:t>
            </a:r>
            <a:r>
              <a:rPr lang="en-US" sz="2800" dirty="0" smtClean="0"/>
              <a:t>now the 4 different components of blood </a:t>
            </a:r>
          </a:p>
          <a:p>
            <a:pPr marL="1257300" lvl="2" indent="-342900">
              <a:buAutoNum type="arabicParenR"/>
            </a:pPr>
            <a:r>
              <a:rPr lang="en-US" sz="2800" dirty="0" smtClean="0"/>
              <a:t>The structure </a:t>
            </a:r>
          </a:p>
          <a:p>
            <a:pPr marL="1257300" lvl="2" indent="-342900">
              <a:buAutoNum type="arabicParenR"/>
            </a:pPr>
            <a:r>
              <a:rPr lang="en-US" sz="2800" dirty="0" smtClean="0"/>
              <a:t>The function / Job</a:t>
            </a:r>
          </a:p>
          <a:p>
            <a:pPr marL="1257300" lvl="2" indent="-342900">
              <a:buAutoNum type="arabicParenR"/>
            </a:pPr>
            <a:r>
              <a:rPr lang="en-US" sz="2800" dirty="0"/>
              <a:t>H</a:t>
            </a:r>
            <a:r>
              <a:rPr lang="en-US" sz="2800" dirty="0" smtClean="0"/>
              <a:t>ow they help performance (Grade 5+)</a:t>
            </a:r>
            <a:endParaRPr lang="en-US" sz="2800" dirty="0"/>
          </a:p>
        </p:txBody>
      </p:sp>
      <p:cxnSp>
        <p:nvCxnSpPr>
          <p:cNvPr id="4" name="Straight Arrow Connector 3"/>
          <p:cNvCxnSpPr/>
          <p:nvPr/>
        </p:nvCxnSpPr>
        <p:spPr>
          <a:xfrm flipV="1">
            <a:off x="6858000" y="1001889"/>
            <a:ext cx="1255889" cy="91722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198555" y="691444"/>
            <a:ext cx="3485299" cy="369332"/>
          </a:xfrm>
          <a:prstGeom prst="rect">
            <a:avLst/>
          </a:prstGeom>
          <a:noFill/>
          <a:ln>
            <a:solidFill>
              <a:srgbClr val="000000"/>
            </a:solidFill>
          </a:ln>
        </p:spPr>
        <p:txBody>
          <a:bodyPr wrap="none" rtlCol="0">
            <a:spAutoFit/>
          </a:bodyPr>
          <a:lstStyle/>
          <a:p>
            <a:r>
              <a:rPr lang="en-US" dirty="0" smtClean="0"/>
              <a:t>R&amp;R = A function of the CV system!</a:t>
            </a:r>
            <a:endParaRPr lang="en-US" dirty="0"/>
          </a:p>
        </p:txBody>
      </p:sp>
    </p:spTree>
    <p:extLst>
      <p:ext uri="{BB962C8B-B14F-4D97-AF65-F5344CB8AC3E}">
        <p14:creationId xmlns:p14="http://schemas.microsoft.com/office/powerpoint/2010/main" val="182824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54959719"/>
              </p:ext>
            </p:extLst>
          </p:nvPr>
        </p:nvGraphicFramePr>
        <p:xfrm>
          <a:off x="430184" y="1050356"/>
          <a:ext cx="11495198" cy="5494870"/>
        </p:xfrm>
        <a:graphic>
          <a:graphicData uri="http://schemas.openxmlformats.org/drawingml/2006/table">
            <a:tbl>
              <a:tblPr firstRow="1" bandRow="1">
                <a:tableStyleId>{5C22544A-7EE6-4342-B048-85BDC9FD1C3A}</a:tableStyleId>
              </a:tblPr>
              <a:tblGrid>
                <a:gridCol w="5747599">
                  <a:extLst>
                    <a:ext uri="{9D8B030D-6E8A-4147-A177-3AD203B41FA5}">
                      <a16:colId xmlns:a16="http://schemas.microsoft.com/office/drawing/2014/main" val="20000"/>
                    </a:ext>
                  </a:extLst>
                </a:gridCol>
                <a:gridCol w="5747599">
                  <a:extLst>
                    <a:ext uri="{9D8B030D-6E8A-4147-A177-3AD203B41FA5}">
                      <a16:colId xmlns:a16="http://schemas.microsoft.com/office/drawing/2014/main" val="20001"/>
                    </a:ext>
                  </a:extLst>
                </a:gridCol>
              </a:tblGrid>
              <a:tr h="2747435">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47435">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2005145" y="1007968"/>
            <a:ext cx="2254300" cy="338554"/>
          </a:xfrm>
          <a:prstGeom prst="rect">
            <a:avLst/>
          </a:prstGeom>
        </p:spPr>
        <p:txBody>
          <a:bodyPr wrap="square">
            <a:spAutoFit/>
          </a:bodyPr>
          <a:lstStyle/>
          <a:p>
            <a:pPr algn="ctr"/>
            <a:r>
              <a:rPr lang="en-GB"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Red blood cells</a:t>
            </a:r>
            <a:endParaRPr lang="en-US"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2"/>
          <p:cNvSpPr txBox="1">
            <a:spLocks noChangeArrowheads="1"/>
          </p:cNvSpPr>
          <p:nvPr/>
        </p:nvSpPr>
        <p:spPr>
          <a:xfrm>
            <a:off x="6336194" y="861897"/>
            <a:ext cx="5184435" cy="630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i="1" u="sng"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halkboard SE Regular"/>
                <a:cs typeface="Chalkboard SE Regular"/>
              </a:rPr>
              <a:t>White blood cells</a:t>
            </a:r>
            <a:endParaRPr lang="en-US" sz="1600" i="1" u="sng" spc="3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halkboard SE Regular"/>
              <a:cs typeface="Chalkboard SE Regular"/>
            </a:endParaRPr>
          </a:p>
        </p:txBody>
      </p:sp>
      <p:sp>
        <p:nvSpPr>
          <p:cNvPr id="7" name="Rectangle 6"/>
          <p:cNvSpPr/>
          <p:nvPr/>
        </p:nvSpPr>
        <p:spPr>
          <a:xfrm>
            <a:off x="1576355" y="3721282"/>
            <a:ext cx="2855920" cy="338554"/>
          </a:xfrm>
          <a:prstGeom prst="rect">
            <a:avLst/>
          </a:prstGeom>
        </p:spPr>
        <p:txBody>
          <a:bodyPr wrap="square">
            <a:spAutoFit/>
          </a:bodyPr>
          <a:lstStyle/>
          <a:p>
            <a:pPr algn="ctr"/>
            <a:r>
              <a:rPr lang="en-GB" sz="1600" u="sng" spc="6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pple Chancery"/>
                <a:cs typeface="Apple Chancery"/>
              </a:rPr>
              <a:t>Platelets</a:t>
            </a:r>
            <a:endParaRPr lang="en-US" sz="1600" spc="6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pple Chancery"/>
              <a:cs typeface="Apple Chancery"/>
            </a:endParaRPr>
          </a:p>
        </p:txBody>
      </p:sp>
      <p:sp>
        <p:nvSpPr>
          <p:cNvPr id="8" name="Rectangle 7"/>
          <p:cNvSpPr/>
          <p:nvPr/>
        </p:nvSpPr>
        <p:spPr>
          <a:xfrm>
            <a:off x="8290107" y="3721282"/>
            <a:ext cx="902811" cy="338554"/>
          </a:xfrm>
          <a:prstGeom prst="rect">
            <a:avLst/>
          </a:prstGeom>
        </p:spPr>
        <p:txBody>
          <a:bodyPr wrap="none">
            <a:spAutoFit/>
          </a:bodyPr>
          <a:lstStyle/>
          <a:p>
            <a:r>
              <a:rPr lang="en-GB" sz="1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gnPainter-HouseScript"/>
                <a:cs typeface="SignPainter-HouseScript"/>
              </a:rPr>
              <a:t>Plasma</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gnPainter-HouseScript"/>
              <a:cs typeface="SignPainter-HouseScript"/>
            </a:endParaRPr>
          </a:p>
        </p:txBody>
      </p:sp>
      <p:pic>
        <p:nvPicPr>
          <p:cNvPr id="9" name="Picture 6" descr="WiB_blood_cell"/>
          <p:cNvPicPr>
            <a:picLocks noChangeAspect="1" noChangeArrowheads="1"/>
          </p:cNvPicPr>
          <p:nvPr/>
        </p:nvPicPr>
        <p:blipFill>
          <a:blip r:embed="rId2" cstate="print">
            <a:extLst>
              <a:ext uri="{28A0092B-C50C-407E-A947-70E740481C1C}">
                <a14:useLocalDpi xmlns:a14="http://schemas.microsoft.com/office/drawing/2010/main" val="0"/>
              </a:ext>
            </a:extLst>
          </a:blip>
          <a:srcRect l="6873" t="18898" r="48103" b="37796"/>
          <a:stretch>
            <a:fillRect/>
          </a:stretch>
        </p:blipFill>
        <p:spPr bwMode="auto">
          <a:xfrm>
            <a:off x="4655787" y="956127"/>
            <a:ext cx="795445" cy="556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 descr="WiB_blood_cel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03" t="18898" r="9353" b="37796"/>
          <a:stretch/>
        </p:blipFill>
        <p:spPr bwMode="auto">
          <a:xfrm>
            <a:off x="5387553" y="956127"/>
            <a:ext cx="790230" cy="578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WiB_white_blood_cell_R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74982">
            <a:off x="10852812" y="1059717"/>
            <a:ext cx="969767" cy="692691"/>
          </a:xfrm>
          <a:prstGeom prst="rect">
            <a:avLst/>
          </a:prstGeom>
          <a:noFill/>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pic>
        <p:nvPicPr>
          <p:cNvPr id="12" name="Picture 13" descr="platelet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599" y="3869827"/>
            <a:ext cx="721705" cy="53707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4" descr="platelet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0739" y="5923712"/>
            <a:ext cx="757044" cy="59725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WiB_blood_in_test_tube"/>
          <p:cNvPicPr>
            <a:picLocks noChangeAspect="1" noChangeArrowheads="1"/>
          </p:cNvPicPr>
          <p:nvPr/>
        </p:nvPicPr>
        <p:blipFill>
          <a:blip r:embed="rId6" cstate="print">
            <a:extLst>
              <a:ext uri="{28A0092B-C50C-407E-A947-70E740481C1C}">
                <a14:useLocalDpi xmlns:a14="http://schemas.microsoft.com/office/drawing/2010/main" val="0"/>
              </a:ext>
            </a:extLst>
          </a:blip>
          <a:srcRect r="43292" b="2835"/>
          <a:stretch>
            <a:fillRect/>
          </a:stretch>
        </p:blipFill>
        <p:spPr bwMode="auto">
          <a:xfrm>
            <a:off x="11195835" y="5494026"/>
            <a:ext cx="689995" cy="859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221488463"/>
              </p:ext>
            </p:extLst>
          </p:nvPr>
        </p:nvGraphicFramePr>
        <p:xfrm>
          <a:off x="289452" y="182256"/>
          <a:ext cx="10522624" cy="822984"/>
        </p:xfrm>
        <a:graphic>
          <a:graphicData uri="http://schemas.openxmlformats.org/drawingml/2006/table">
            <a:tbl>
              <a:tblPr firstRow="1" bandRow="1">
                <a:tableStyleId>{5940675A-B579-460E-94D1-54222C63F5DA}</a:tableStyleId>
              </a:tblPr>
              <a:tblGrid>
                <a:gridCol w="401924">
                  <a:extLst>
                    <a:ext uri="{9D8B030D-6E8A-4147-A177-3AD203B41FA5}">
                      <a16:colId xmlns:a16="http://schemas.microsoft.com/office/drawing/2014/main" val="20000"/>
                    </a:ext>
                  </a:extLst>
                </a:gridCol>
                <a:gridCol w="4672361">
                  <a:extLst>
                    <a:ext uri="{9D8B030D-6E8A-4147-A177-3AD203B41FA5}">
                      <a16:colId xmlns:a16="http://schemas.microsoft.com/office/drawing/2014/main" val="20001"/>
                    </a:ext>
                  </a:extLst>
                </a:gridCol>
                <a:gridCol w="5448339">
                  <a:extLst>
                    <a:ext uri="{9D8B030D-6E8A-4147-A177-3AD203B41FA5}">
                      <a16:colId xmlns:a16="http://schemas.microsoft.com/office/drawing/2014/main" val="20002"/>
                    </a:ext>
                  </a:extLst>
                </a:gridCol>
              </a:tblGrid>
              <a:tr h="276889">
                <a:tc>
                  <a:txBody>
                    <a:bodyPr/>
                    <a:lstStyle/>
                    <a:p>
                      <a:pPr algn="ctr"/>
                      <a:endParaRPr lang="en-GB" sz="1600" b="1" dirty="0">
                        <a:solidFill>
                          <a:srgbClr val="70AD47"/>
                        </a:solidFill>
                      </a:endParaRPr>
                    </a:p>
                  </a:txBody>
                  <a:tcPr marL="91449" marR="91449" marT="45724" marB="45724">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0AD47"/>
                          </a:solidFill>
                        </a:rPr>
                        <a:t>Good</a:t>
                      </a:r>
                    </a:p>
                  </a:txBody>
                  <a:tcPr marL="91449" marR="91449" marT="45724" marB="45724" anchor="ctr">
                    <a:solidFill>
                      <a:schemeClr val="accent6">
                        <a:lumMod val="20000"/>
                        <a:lumOff val="80000"/>
                      </a:schemeClr>
                    </a:solidFill>
                  </a:tcPr>
                </a:tc>
                <a:tc>
                  <a:txBody>
                    <a:bodyPr/>
                    <a:lstStyle/>
                    <a:p>
                      <a:pPr algn="ctr"/>
                      <a:r>
                        <a:rPr lang="en-GB" sz="1200" b="1" dirty="0" smtClean="0">
                          <a:solidFill>
                            <a:srgbClr val="70AD47"/>
                          </a:solidFill>
                        </a:rPr>
                        <a:t>Outstanding</a:t>
                      </a:r>
                    </a:p>
                  </a:txBody>
                  <a:tcPr marL="91449" marR="91449" marT="45724" marB="45724" anchor="ctr">
                    <a:solidFill>
                      <a:schemeClr val="accent6">
                        <a:lumMod val="20000"/>
                        <a:lumOff val="80000"/>
                      </a:schemeClr>
                    </a:solidFill>
                  </a:tcPr>
                </a:tc>
                <a:extLst>
                  <a:ext uri="{0D108BD9-81ED-4DB2-BD59-A6C34878D82A}">
                    <a16:rowId xmlns:a16="http://schemas.microsoft.com/office/drawing/2014/main" val="10000"/>
                  </a:ext>
                </a:extLst>
              </a:tr>
              <a:tr h="201376">
                <a:tc>
                  <a:txBody>
                    <a:bodyPr/>
                    <a:lstStyle/>
                    <a:p>
                      <a:r>
                        <a:rPr lang="en-GB" sz="1000" dirty="0" smtClean="0"/>
                        <a:t>6+</a:t>
                      </a:r>
                      <a:endParaRPr lang="en-GB" sz="1000" dirty="0"/>
                    </a:p>
                  </a:txBody>
                  <a:tcPr marL="91449" marR="91449" marT="45724" marB="45724">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smtClean="0"/>
                        <a:t>TBAT </a:t>
                      </a:r>
                      <a:r>
                        <a:rPr lang="en-GB" sz="900" u="sng" dirty="0" smtClean="0"/>
                        <a:t>explain the role of different components of blood </a:t>
                      </a:r>
                      <a:r>
                        <a:rPr lang="en-GB" sz="900" dirty="0" smtClean="0"/>
                        <a:t>during and after physical activity.</a:t>
                      </a:r>
                    </a:p>
                  </a:txBody>
                  <a:tcPr marL="91449" marR="91449" marT="45724" marB="45724">
                    <a:solidFill>
                      <a:schemeClr val="bg1"/>
                    </a:solidFill>
                  </a:tcPr>
                </a:tc>
                <a:tc>
                  <a:txBody>
                    <a:bodyPr/>
                    <a:lstStyle/>
                    <a:p>
                      <a:r>
                        <a:rPr lang="en-GB" sz="900" dirty="0" smtClean="0"/>
                        <a:t>TBAT </a:t>
                      </a:r>
                      <a:r>
                        <a:rPr lang="en-GB" sz="900" u="sng" dirty="0" smtClean="0"/>
                        <a:t>discuss the components</a:t>
                      </a:r>
                      <a:r>
                        <a:rPr lang="en-GB" sz="900" baseline="0" dirty="0" smtClean="0"/>
                        <a:t> of blood in maximising sports performance in specific sporting situations.</a:t>
                      </a:r>
                      <a:endParaRPr lang="en-GB" sz="900" dirty="0" smtClean="0"/>
                    </a:p>
                  </a:txBody>
                  <a:tcPr marL="91449" marR="91449" marT="45724" marB="45724">
                    <a:solidFill>
                      <a:schemeClr val="bg1"/>
                    </a:solidFill>
                  </a:tcPr>
                </a:tc>
                <a:extLst>
                  <a:ext uri="{0D108BD9-81ED-4DB2-BD59-A6C34878D82A}">
                    <a16:rowId xmlns:a16="http://schemas.microsoft.com/office/drawing/2014/main" val="10001"/>
                  </a:ext>
                </a:extLst>
              </a:tr>
              <a:tr h="201376">
                <a:tc>
                  <a:txBody>
                    <a:bodyPr/>
                    <a:lstStyle/>
                    <a:p>
                      <a:r>
                        <a:rPr lang="en-GB" sz="1000" dirty="0" smtClean="0"/>
                        <a:t>3- 5</a:t>
                      </a:r>
                      <a:endParaRPr lang="en-GB" sz="1000" dirty="0"/>
                    </a:p>
                  </a:txBody>
                  <a:tcPr marL="91449" marR="91449" marT="45724" marB="45724">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TBAT </a:t>
                      </a:r>
                      <a:r>
                        <a:rPr lang="en-GB" sz="1000" u="sng" dirty="0" smtClean="0"/>
                        <a:t>identify</a:t>
                      </a:r>
                      <a:r>
                        <a:rPr lang="en-GB" sz="1000" dirty="0" smtClean="0"/>
                        <a:t> the</a:t>
                      </a:r>
                      <a:r>
                        <a:rPr lang="en-GB" sz="1000" baseline="0" dirty="0" smtClean="0"/>
                        <a:t> different components of blood</a:t>
                      </a:r>
                      <a:endParaRPr lang="en-GB" sz="1000" dirty="0" smtClean="0"/>
                    </a:p>
                  </a:txBody>
                  <a:tcPr marL="91449" marR="91449" marT="45724" marB="45724">
                    <a:solidFill>
                      <a:schemeClr val="bg1"/>
                    </a:solidFill>
                  </a:tcPr>
                </a:tc>
                <a:tc>
                  <a:txBody>
                    <a:bodyPr/>
                    <a:lstStyle/>
                    <a:p>
                      <a:r>
                        <a:rPr lang="en-GB" sz="1000" dirty="0" smtClean="0"/>
                        <a:t>TBAT </a:t>
                      </a:r>
                      <a:r>
                        <a:rPr lang="en-GB" sz="1000" u="sng" dirty="0" smtClean="0"/>
                        <a:t>describe</a:t>
                      </a:r>
                      <a:r>
                        <a:rPr lang="en-GB" sz="1000" dirty="0" smtClean="0"/>
                        <a:t> </a:t>
                      </a:r>
                      <a:r>
                        <a:rPr lang="en-GB" sz="1000" baseline="0" dirty="0" smtClean="0"/>
                        <a:t>the function of blood with </a:t>
                      </a:r>
                      <a:r>
                        <a:rPr lang="en-GB" sz="1000" u="sng" baseline="0" dirty="0" smtClean="0"/>
                        <a:t>some link to how some </a:t>
                      </a:r>
                      <a:r>
                        <a:rPr lang="en-GB" sz="1000" baseline="0" dirty="0" smtClean="0"/>
                        <a:t>support physical activity</a:t>
                      </a:r>
                      <a:endParaRPr lang="en-GB" sz="1000" dirty="0" smtClean="0"/>
                    </a:p>
                  </a:txBody>
                  <a:tcPr marL="91449" marR="91449" marT="45724" marB="45724">
                    <a:solidFill>
                      <a:schemeClr val="bg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10851629" y="201681"/>
            <a:ext cx="1073753" cy="73866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My Target =</a:t>
            </a:r>
          </a:p>
          <a:p>
            <a:pPr algn="ctr"/>
            <a:endParaRPr lang="en-GB" sz="1400" dirty="0" smtClean="0"/>
          </a:p>
          <a:p>
            <a:pPr algn="ctr"/>
            <a:r>
              <a:rPr lang="en-GB" sz="1400" dirty="0" smtClean="0"/>
              <a:t> </a:t>
            </a:r>
            <a:endParaRPr lang="en-GB" sz="1400" dirty="0"/>
          </a:p>
        </p:txBody>
      </p:sp>
      <p:sp>
        <p:nvSpPr>
          <p:cNvPr id="3" name="TextBox 2"/>
          <p:cNvSpPr txBox="1"/>
          <p:nvPr/>
        </p:nvSpPr>
        <p:spPr>
          <a:xfrm>
            <a:off x="436109" y="1361550"/>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16" name="TextBox 15"/>
          <p:cNvSpPr txBox="1"/>
          <p:nvPr/>
        </p:nvSpPr>
        <p:spPr>
          <a:xfrm>
            <a:off x="3132295" y="1353019"/>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17" name="TextBox 16"/>
          <p:cNvSpPr txBox="1"/>
          <p:nvPr/>
        </p:nvSpPr>
        <p:spPr>
          <a:xfrm>
            <a:off x="430184" y="2522620"/>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18" name="TextBox 17"/>
          <p:cNvSpPr txBox="1"/>
          <p:nvPr/>
        </p:nvSpPr>
        <p:spPr>
          <a:xfrm>
            <a:off x="6170916" y="1361550"/>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19" name="TextBox 18"/>
          <p:cNvSpPr txBox="1"/>
          <p:nvPr/>
        </p:nvSpPr>
        <p:spPr>
          <a:xfrm>
            <a:off x="8864788" y="138455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20" name="TextBox 19"/>
          <p:cNvSpPr txBox="1"/>
          <p:nvPr/>
        </p:nvSpPr>
        <p:spPr>
          <a:xfrm>
            <a:off x="6157304" y="2512829"/>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21" name="TextBox 20"/>
          <p:cNvSpPr txBox="1"/>
          <p:nvPr/>
        </p:nvSpPr>
        <p:spPr>
          <a:xfrm>
            <a:off x="419338" y="4053597"/>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22" name="TextBox 21"/>
          <p:cNvSpPr txBox="1"/>
          <p:nvPr/>
        </p:nvSpPr>
        <p:spPr>
          <a:xfrm>
            <a:off x="3082948" y="406633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23" name="TextBox 22"/>
          <p:cNvSpPr txBox="1"/>
          <p:nvPr/>
        </p:nvSpPr>
        <p:spPr>
          <a:xfrm>
            <a:off x="407602" y="5235934"/>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28" name="TextBox 27"/>
          <p:cNvSpPr txBox="1"/>
          <p:nvPr/>
        </p:nvSpPr>
        <p:spPr>
          <a:xfrm>
            <a:off x="6187416" y="4053597"/>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29" name="TextBox 28"/>
          <p:cNvSpPr txBox="1"/>
          <p:nvPr/>
        </p:nvSpPr>
        <p:spPr>
          <a:xfrm>
            <a:off x="8851026" y="406633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30" name="TextBox 29"/>
          <p:cNvSpPr txBox="1"/>
          <p:nvPr/>
        </p:nvSpPr>
        <p:spPr>
          <a:xfrm>
            <a:off x="6175680" y="5235934"/>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Tree>
    <p:extLst>
      <p:ext uri="{BB962C8B-B14F-4D97-AF65-F5344CB8AC3E}">
        <p14:creationId xmlns:p14="http://schemas.microsoft.com/office/powerpoint/2010/main" val="302952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498013"/>
              </p:ext>
            </p:extLst>
          </p:nvPr>
        </p:nvGraphicFramePr>
        <p:xfrm>
          <a:off x="430184" y="1050356"/>
          <a:ext cx="11495198" cy="5494870"/>
        </p:xfrm>
        <a:graphic>
          <a:graphicData uri="http://schemas.openxmlformats.org/drawingml/2006/table">
            <a:tbl>
              <a:tblPr firstRow="1" bandRow="1">
                <a:tableStyleId>{5C22544A-7EE6-4342-B048-85BDC9FD1C3A}</a:tableStyleId>
              </a:tblPr>
              <a:tblGrid>
                <a:gridCol w="5747599">
                  <a:extLst>
                    <a:ext uri="{9D8B030D-6E8A-4147-A177-3AD203B41FA5}">
                      <a16:colId xmlns:a16="http://schemas.microsoft.com/office/drawing/2014/main" val="20000"/>
                    </a:ext>
                  </a:extLst>
                </a:gridCol>
                <a:gridCol w="5747599">
                  <a:extLst>
                    <a:ext uri="{9D8B030D-6E8A-4147-A177-3AD203B41FA5}">
                      <a16:colId xmlns:a16="http://schemas.microsoft.com/office/drawing/2014/main" val="20001"/>
                    </a:ext>
                  </a:extLst>
                </a:gridCol>
              </a:tblGrid>
              <a:tr h="2747435">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47435">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2005145" y="1007968"/>
            <a:ext cx="2254300" cy="338554"/>
          </a:xfrm>
          <a:prstGeom prst="rect">
            <a:avLst/>
          </a:prstGeom>
        </p:spPr>
        <p:txBody>
          <a:bodyPr wrap="square">
            <a:spAutoFit/>
          </a:bodyPr>
          <a:lstStyle/>
          <a:p>
            <a:pPr algn="ctr"/>
            <a:r>
              <a:rPr lang="en-GB"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Red blood cells</a:t>
            </a:r>
            <a:endParaRPr lang="en-US"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2"/>
          <p:cNvSpPr txBox="1">
            <a:spLocks noChangeArrowheads="1"/>
          </p:cNvSpPr>
          <p:nvPr/>
        </p:nvSpPr>
        <p:spPr>
          <a:xfrm>
            <a:off x="6336194" y="861897"/>
            <a:ext cx="5184435" cy="630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i="1" u="sng"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halkboard SE Regular"/>
                <a:cs typeface="Chalkboard SE Regular"/>
              </a:rPr>
              <a:t>White blood cells</a:t>
            </a:r>
            <a:endParaRPr lang="en-US" sz="1600" i="1" u="sng" spc="3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halkboard SE Regular"/>
              <a:cs typeface="Chalkboard SE Regular"/>
            </a:endParaRPr>
          </a:p>
        </p:txBody>
      </p:sp>
      <p:sp>
        <p:nvSpPr>
          <p:cNvPr id="7" name="Rectangle 6"/>
          <p:cNvSpPr/>
          <p:nvPr/>
        </p:nvSpPr>
        <p:spPr>
          <a:xfrm>
            <a:off x="1576355" y="3721282"/>
            <a:ext cx="2855920" cy="338554"/>
          </a:xfrm>
          <a:prstGeom prst="rect">
            <a:avLst/>
          </a:prstGeom>
        </p:spPr>
        <p:txBody>
          <a:bodyPr wrap="square">
            <a:spAutoFit/>
          </a:bodyPr>
          <a:lstStyle/>
          <a:p>
            <a:pPr algn="ctr"/>
            <a:r>
              <a:rPr lang="en-GB" sz="1600" u="sng" spc="6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pple Chancery"/>
                <a:cs typeface="Apple Chancery"/>
              </a:rPr>
              <a:t>Platelets</a:t>
            </a:r>
            <a:endParaRPr lang="en-US" sz="1600" spc="6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pple Chancery"/>
              <a:cs typeface="Apple Chancery"/>
            </a:endParaRPr>
          </a:p>
        </p:txBody>
      </p:sp>
      <p:sp>
        <p:nvSpPr>
          <p:cNvPr id="8" name="Rectangle 7"/>
          <p:cNvSpPr/>
          <p:nvPr/>
        </p:nvSpPr>
        <p:spPr>
          <a:xfrm>
            <a:off x="8290107" y="3721282"/>
            <a:ext cx="902811" cy="338554"/>
          </a:xfrm>
          <a:prstGeom prst="rect">
            <a:avLst/>
          </a:prstGeom>
        </p:spPr>
        <p:txBody>
          <a:bodyPr wrap="none">
            <a:spAutoFit/>
          </a:bodyPr>
          <a:lstStyle/>
          <a:p>
            <a:r>
              <a:rPr lang="en-GB" sz="1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gnPainter-HouseScript"/>
                <a:cs typeface="SignPainter-HouseScript"/>
              </a:rPr>
              <a:t>Plasma</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gnPainter-HouseScript"/>
              <a:cs typeface="SignPainter-HouseScript"/>
            </a:endParaRPr>
          </a:p>
        </p:txBody>
      </p:sp>
      <p:pic>
        <p:nvPicPr>
          <p:cNvPr id="9" name="Picture 6" descr="WiB_blood_cell"/>
          <p:cNvPicPr>
            <a:picLocks noChangeAspect="1" noChangeArrowheads="1"/>
          </p:cNvPicPr>
          <p:nvPr/>
        </p:nvPicPr>
        <p:blipFill>
          <a:blip r:embed="rId2" cstate="print">
            <a:extLst>
              <a:ext uri="{28A0092B-C50C-407E-A947-70E740481C1C}">
                <a14:useLocalDpi xmlns:a14="http://schemas.microsoft.com/office/drawing/2010/main" val="0"/>
              </a:ext>
            </a:extLst>
          </a:blip>
          <a:srcRect l="6873" t="18898" r="48103" b="37796"/>
          <a:stretch>
            <a:fillRect/>
          </a:stretch>
        </p:blipFill>
        <p:spPr bwMode="auto">
          <a:xfrm>
            <a:off x="4655787" y="956127"/>
            <a:ext cx="795445" cy="556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 descr="WiB_blood_cel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03" t="18898" r="9353" b="37796"/>
          <a:stretch/>
        </p:blipFill>
        <p:spPr bwMode="auto">
          <a:xfrm>
            <a:off x="5387553" y="956127"/>
            <a:ext cx="790230" cy="578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WiB_white_blood_cell_R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74982">
            <a:off x="10852812" y="1059717"/>
            <a:ext cx="969767" cy="692691"/>
          </a:xfrm>
          <a:prstGeom prst="rect">
            <a:avLst/>
          </a:prstGeom>
          <a:noFill/>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pic>
        <p:nvPicPr>
          <p:cNvPr id="12" name="Picture 13" descr="platelet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599" y="3869827"/>
            <a:ext cx="721705" cy="53707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4" descr="platelet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0739" y="5923712"/>
            <a:ext cx="757044" cy="59725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WiB_blood_in_test_tube"/>
          <p:cNvPicPr>
            <a:picLocks noChangeAspect="1" noChangeArrowheads="1"/>
          </p:cNvPicPr>
          <p:nvPr/>
        </p:nvPicPr>
        <p:blipFill>
          <a:blip r:embed="rId6" cstate="print">
            <a:extLst>
              <a:ext uri="{28A0092B-C50C-407E-A947-70E740481C1C}">
                <a14:useLocalDpi xmlns:a14="http://schemas.microsoft.com/office/drawing/2010/main" val="0"/>
              </a:ext>
            </a:extLst>
          </a:blip>
          <a:srcRect r="43292" b="2835"/>
          <a:stretch>
            <a:fillRect/>
          </a:stretch>
        </p:blipFill>
        <p:spPr bwMode="auto">
          <a:xfrm>
            <a:off x="11195835" y="5494026"/>
            <a:ext cx="689995" cy="859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2884377265"/>
              </p:ext>
            </p:extLst>
          </p:nvPr>
        </p:nvGraphicFramePr>
        <p:xfrm>
          <a:off x="289452" y="182256"/>
          <a:ext cx="10522624" cy="822984"/>
        </p:xfrm>
        <a:graphic>
          <a:graphicData uri="http://schemas.openxmlformats.org/drawingml/2006/table">
            <a:tbl>
              <a:tblPr firstRow="1" bandRow="1">
                <a:tableStyleId>{5940675A-B579-460E-94D1-54222C63F5DA}</a:tableStyleId>
              </a:tblPr>
              <a:tblGrid>
                <a:gridCol w="401924">
                  <a:extLst>
                    <a:ext uri="{9D8B030D-6E8A-4147-A177-3AD203B41FA5}">
                      <a16:colId xmlns:a16="http://schemas.microsoft.com/office/drawing/2014/main" val="20000"/>
                    </a:ext>
                  </a:extLst>
                </a:gridCol>
                <a:gridCol w="4672361">
                  <a:extLst>
                    <a:ext uri="{9D8B030D-6E8A-4147-A177-3AD203B41FA5}">
                      <a16:colId xmlns:a16="http://schemas.microsoft.com/office/drawing/2014/main" val="20001"/>
                    </a:ext>
                  </a:extLst>
                </a:gridCol>
                <a:gridCol w="5448339">
                  <a:extLst>
                    <a:ext uri="{9D8B030D-6E8A-4147-A177-3AD203B41FA5}">
                      <a16:colId xmlns:a16="http://schemas.microsoft.com/office/drawing/2014/main" val="20002"/>
                    </a:ext>
                  </a:extLst>
                </a:gridCol>
              </a:tblGrid>
              <a:tr h="276889">
                <a:tc>
                  <a:txBody>
                    <a:bodyPr/>
                    <a:lstStyle/>
                    <a:p>
                      <a:pPr algn="ctr"/>
                      <a:endParaRPr lang="en-GB" sz="1600" b="1" dirty="0">
                        <a:solidFill>
                          <a:srgbClr val="70AD47"/>
                        </a:solidFill>
                      </a:endParaRPr>
                    </a:p>
                  </a:txBody>
                  <a:tcPr marL="91449" marR="91449" marT="45724" marB="45724">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0AD47"/>
                          </a:solidFill>
                        </a:rPr>
                        <a:t>Good</a:t>
                      </a:r>
                    </a:p>
                  </a:txBody>
                  <a:tcPr marL="91449" marR="91449" marT="45724" marB="45724" anchor="ctr">
                    <a:solidFill>
                      <a:schemeClr val="accent6">
                        <a:lumMod val="20000"/>
                        <a:lumOff val="80000"/>
                      </a:schemeClr>
                    </a:solidFill>
                  </a:tcPr>
                </a:tc>
                <a:tc>
                  <a:txBody>
                    <a:bodyPr/>
                    <a:lstStyle/>
                    <a:p>
                      <a:pPr algn="ctr"/>
                      <a:r>
                        <a:rPr lang="en-GB" sz="1200" b="1" dirty="0" smtClean="0">
                          <a:solidFill>
                            <a:srgbClr val="70AD47"/>
                          </a:solidFill>
                        </a:rPr>
                        <a:t>Outstanding</a:t>
                      </a:r>
                    </a:p>
                  </a:txBody>
                  <a:tcPr marL="91449" marR="91449" marT="45724" marB="45724" anchor="ctr">
                    <a:solidFill>
                      <a:schemeClr val="accent6">
                        <a:lumMod val="20000"/>
                        <a:lumOff val="80000"/>
                      </a:schemeClr>
                    </a:solidFill>
                  </a:tcPr>
                </a:tc>
                <a:extLst>
                  <a:ext uri="{0D108BD9-81ED-4DB2-BD59-A6C34878D82A}">
                    <a16:rowId xmlns:a16="http://schemas.microsoft.com/office/drawing/2014/main" val="10000"/>
                  </a:ext>
                </a:extLst>
              </a:tr>
              <a:tr h="201376">
                <a:tc>
                  <a:txBody>
                    <a:bodyPr/>
                    <a:lstStyle/>
                    <a:p>
                      <a:r>
                        <a:rPr lang="en-GB" sz="1000" dirty="0" smtClean="0"/>
                        <a:t>6+</a:t>
                      </a:r>
                      <a:endParaRPr lang="en-GB" sz="1000" dirty="0"/>
                    </a:p>
                  </a:txBody>
                  <a:tcPr marL="91449" marR="91449" marT="45724" marB="45724">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smtClean="0"/>
                        <a:t>TBAT </a:t>
                      </a:r>
                      <a:r>
                        <a:rPr lang="en-GB" sz="900" u="sng" dirty="0" smtClean="0"/>
                        <a:t>explain the role of different components of blood </a:t>
                      </a:r>
                      <a:r>
                        <a:rPr lang="en-GB" sz="900" dirty="0" smtClean="0"/>
                        <a:t>during and after physical activity.</a:t>
                      </a:r>
                    </a:p>
                  </a:txBody>
                  <a:tcPr marL="91449" marR="91449" marT="45724" marB="45724">
                    <a:solidFill>
                      <a:schemeClr val="bg1"/>
                    </a:solidFill>
                  </a:tcPr>
                </a:tc>
                <a:tc>
                  <a:txBody>
                    <a:bodyPr/>
                    <a:lstStyle/>
                    <a:p>
                      <a:r>
                        <a:rPr lang="en-GB" sz="900" dirty="0" smtClean="0"/>
                        <a:t>TBAT </a:t>
                      </a:r>
                      <a:r>
                        <a:rPr lang="en-GB" sz="900" u="sng" dirty="0" smtClean="0"/>
                        <a:t>discuss the components</a:t>
                      </a:r>
                      <a:r>
                        <a:rPr lang="en-GB" sz="900" baseline="0" dirty="0" smtClean="0"/>
                        <a:t> of blood in maximising sports performance in specific sporting situations.</a:t>
                      </a:r>
                      <a:endParaRPr lang="en-GB" sz="900" dirty="0" smtClean="0"/>
                    </a:p>
                  </a:txBody>
                  <a:tcPr marL="91449" marR="91449" marT="45724" marB="45724">
                    <a:solidFill>
                      <a:schemeClr val="bg1"/>
                    </a:solidFill>
                  </a:tcPr>
                </a:tc>
                <a:extLst>
                  <a:ext uri="{0D108BD9-81ED-4DB2-BD59-A6C34878D82A}">
                    <a16:rowId xmlns:a16="http://schemas.microsoft.com/office/drawing/2014/main" val="10001"/>
                  </a:ext>
                </a:extLst>
              </a:tr>
              <a:tr h="201376">
                <a:tc>
                  <a:txBody>
                    <a:bodyPr/>
                    <a:lstStyle/>
                    <a:p>
                      <a:r>
                        <a:rPr lang="en-GB" sz="1000" dirty="0" smtClean="0"/>
                        <a:t>3- 5</a:t>
                      </a:r>
                      <a:endParaRPr lang="en-GB" sz="1000" dirty="0"/>
                    </a:p>
                  </a:txBody>
                  <a:tcPr marL="91449" marR="91449" marT="45724" marB="45724">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TBAT </a:t>
                      </a:r>
                      <a:r>
                        <a:rPr lang="en-GB" sz="1000" u="sng" dirty="0" smtClean="0"/>
                        <a:t>identify</a:t>
                      </a:r>
                      <a:r>
                        <a:rPr lang="en-GB" sz="1000" dirty="0" smtClean="0"/>
                        <a:t> the</a:t>
                      </a:r>
                      <a:r>
                        <a:rPr lang="en-GB" sz="1000" baseline="0" dirty="0" smtClean="0"/>
                        <a:t> different components of blood</a:t>
                      </a:r>
                      <a:endParaRPr lang="en-GB" sz="1000" dirty="0" smtClean="0"/>
                    </a:p>
                  </a:txBody>
                  <a:tcPr marL="91449" marR="91449" marT="45724" marB="45724">
                    <a:solidFill>
                      <a:schemeClr val="bg1"/>
                    </a:solidFill>
                  </a:tcPr>
                </a:tc>
                <a:tc>
                  <a:txBody>
                    <a:bodyPr/>
                    <a:lstStyle/>
                    <a:p>
                      <a:r>
                        <a:rPr lang="en-GB" sz="1000" dirty="0" smtClean="0"/>
                        <a:t>TBAT </a:t>
                      </a:r>
                      <a:r>
                        <a:rPr lang="en-GB" sz="1000" u="sng" dirty="0" smtClean="0"/>
                        <a:t>describe</a:t>
                      </a:r>
                      <a:r>
                        <a:rPr lang="en-GB" sz="1000" dirty="0" smtClean="0"/>
                        <a:t> </a:t>
                      </a:r>
                      <a:r>
                        <a:rPr lang="en-GB" sz="1000" baseline="0" dirty="0" smtClean="0"/>
                        <a:t>the function of blood with </a:t>
                      </a:r>
                      <a:r>
                        <a:rPr lang="en-GB" sz="1000" u="sng" baseline="0" dirty="0" smtClean="0"/>
                        <a:t>some link to how some </a:t>
                      </a:r>
                      <a:r>
                        <a:rPr lang="en-GB" sz="1000" baseline="0" dirty="0" smtClean="0"/>
                        <a:t>support physical activity</a:t>
                      </a:r>
                      <a:endParaRPr lang="en-GB" sz="1000" dirty="0" smtClean="0"/>
                    </a:p>
                  </a:txBody>
                  <a:tcPr marL="91449" marR="91449" marT="45724" marB="45724">
                    <a:solidFill>
                      <a:schemeClr val="bg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10851629" y="201681"/>
            <a:ext cx="1073753" cy="73866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My Target =</a:t>
            </a:r>
          </a:p>
          <a:p>
            <a:pPr algn="ctr"/>
            <a:endParaRPr lang="en-GB" sz="1400" dirty="0" smtClean="0"/>
          </a:p>
          <a:p>
            <a:pPr algn="ctr"/>
            <a:r>
              <a:rPr lang="en-GB" sz="1400" dirty="0" smtClean="0"/>
              <a:t> </a:t>
            </a:r>
            <a:endParaRPr lang="en-GB" sz="1400" dirty="0"/>
          </a:p>
        </p:txBody>
      </p:sp>
      <p:sp>
        <p:nvSpPr>
          <p:cNvPr id="3" name="TextBox 2"/>
          <p:cNvSpPr txBox="1"/>
          <p:nvPr/>
        </p:nvSpPr>
        <p:spPr>
          <a:xfrm>
            <a:off x="436109" y="1361550"/>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16" name="TextBox 15"/>
          <p:cNvSpPr txBox="1"/>
          <p:nvPr/>
        </p:nvSpPr>
        <p:spPr>
          <a:xfrm>
            <a:off x="3132295" y="1353019"/>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17" name="TextBox 16"/>
          <p:cNvSpPr txBox="1"/>
          <p:nvPr/>
        </p:nvSpPr>
        <p:spPr>
          <a:xfrm>
            <a:off x="430184" y="2522620"/>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18" name="TextBox 17"/>
          <p:cNvSpPr txBox="1"/>
          <p:nvPr/>
        </p:nvSpPr>
        <p:spPr>
          <a:xfrm>
            <a:off x="6170916" y="1361550"/>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19" name="TextBox 18"/>
          <p:cNvSpPr txBox="1"/>
          <p:nvPr/>
        </p:nvSpPr>
        <p:spPr>
          <a:xfrm>
            <a:off x="8864788" y="138455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20" name="TextBox 19"/>
          <p:cNvSpPr txBox="1"/>
          <p:nvPr/>
        </p:nvSpPr>
        <p:spPr>
          <a:xfrm>
            <a:off x="6157304" y="2512829"/>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21" name="TextBox 20"/>
          <p:cNvSpPr txBox="1"/>
          <p:nvPr/>
        </p:nvSpPr>
        <p:spPr>
          <a:xfrm>
            <a:off x="419338" y="4053597"/>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22" name="TextBox 21"/>
          <p:cNvSpPr txBox="1"/>
          <p:nvPr/>
        </p:nvSpPr>
        <p:spPr>
          <a:xfrm>
            <a:off x="3082948" y="406633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23" name="TextBox 22"/>
          <p:cNvSpPr txBox="1"/>
          <p:nvPr/>
        </p:nvSpPr>
        <p:spPr>
          <a:xfrm>
            <a:off x="407602" y="5235934"/>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28" name="TextBox 27"/>
          <p:cNvSpPr txBox="1"/>
          <p:nvPr/>
        </p:nvSpPr>
        <p:spPr>
          <a:xfrm>
            <a:off x="6187416" y="4053597"/>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29" name="TextBox 28"/>
          <p:cNvSpPr txBox="1"/>
          <p:nvPr/>
        </p:nvSpPr>
        <p:spPr>
          <a:xfrm>
            <a:off x="8851026" y="406633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30" name="TextBox 29"/>
          <p:cNvSpPr txBox="1"/>
          <p:nvPr/>
        </p:nvSpPr>
        <p:spPr>
          <a:xfrm>
            <a:off x="6175680" y="5235934"/>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grpSp>
        <p:nvGrpSpPr>
          <p:cNvPr id="25" name="Group 24"/>
          <p:cNvGrpSpPr/>
          <p:nvPr/>
        </p:nvGrpSpPr>
        <p:grpSpPr>
          <a:xfrm>
            <a:off x="5164667" y="2102555"/>
            <a:ext cx="5800211" cy="4283174"/>
            <a:chOff x="3999985" y="2186219"/>
            <a:chExt cx="5130448" cy="3663288"/>
          </a:xfrm>
        </p:grpSpPr>
        <p:pic>
          <p:nvPicPr>
            <p:cNvPr id="24" name="Picture 23" descr="Screen Shot 2020-01-25 at 16.40.13.png"/>
            <p:cNvPicPr>
              <a:picLocks noChangeAspect="1"/>
            </p:cNvPicPr>
            <p:nvPr/>
          </p:nvPicPr>
          <p:blipFill rotWithShape="1">
            <a:blip r:embed="rId7">
              <a:extLst>
                <a:ext uri="{28A0092B-C50C-407E-A947-70E740481C1C}">
                  <a14:useLocalDpi xmlns:a14="http://schemas.microsoft.com/office/drawing/2010/main" val="0"/>
                </a:ext>
              </a:extLst>
            </a:blip>
            <a:srcRect l="1969" r="57134" b="53412"/>
            <a:stretch/>
          </p:blipFill>
          <p:spPr>
            <a:xfrm rot="1113960">
              <a:off x="3999985" y="2406943"/>
              <a:ext cx="3255607" cy="1899104"/>
            </a:xfrm>
            <a:prstGeom prst="rect">
              <a:avLst/>
            </a:prstGeom>
            <a:ln>
              <a:solidFill>
                <a:schemeClr val="tx1"/>
              </a:solidFill>
            </a:ln>
          </p:spPr>
        </p:pic>
        <p:pic>
          <p:nvPicPr>
            <p:cNvPr id="31" name="Picture 30" descr="Screen Shot 2020-01-25 at 16.40.13.png"/>
            <p:cNvPicPr>
              <a:picLocks noChangeAspect="1"/>
            </p:cNvPicPr>
            <p:nvPr/>
          </p:nvPicPr>
          <p:blipFill rotWithShape="1">
            <a:blip r:embed="rId7">
              <a:extLst>
                <a:ext uri="{28A0092B-C50C-407E-A947-70E740481C1C}">
                  <a14:useLocalDpi xmlns:a14="http://schemas.microsoft.com/office/drawing/2010/main" val="0"/>
                </a:ext>
              </a:extLst>
            </a:blip>
            <a:srcRect l="57947" t="-374" r="1156" b="53786"/>
            <a:stretch/>
          </p:blipFill>
          <p:spPr>
            <a:xfrm rot="1113960">
              <a:off x="5918475" y="2186219"/>
              <a:ext cx="3108973" cy="1813567"/>
            </a:xfrm>
            <a:prstGeom prst="rect">
              <a:avLst/>
            </a:prstGeom>
            <a:ln>
              <a:solidFill>
                <a:schemeClr val="tx1"/>
              </a:solidFill>
            </a:ln>
          </p:spPr>
        </p:pic>
        <p:pic>
          <p:nvPicPr>
            <p:cNvPr id="32" name="Picture 31" descr="Screen Shot 2020-01-25 at 16.40.13.png"/>
            <p:cNvPicPr>
              <a:picLocks noChangeAspect="1"/>
            </p:cNvPicPr>
            <p:nvPr/>
          </p:nvPicPr>
          <p:blipFill rotWithShape="1">
            <a:blip r:embed="rId7">
              <a:extLst>
                <a:ext uri="{28A0092B-C50C-407E-A947-70E740481C1C}">
                  <a14:useLocalDpi xmlns:a14="http://schemas.microsoft.com/office/drawing/2010/main" val="0"/>
                </a:ext>
              </a:extLst>
            </a:blip>
            <a:srcRect l="58202" t="55212" r="901" b="-1800"/>
            <a:stretch/>
          </p:blipFill>
          <p:spPr>
            <a:xfrm rot="1113960">
              <a:off x="5962336" y="3847839"/>
              <a:ext cx="3168097" cy="1848056"/>
            </a:xfrm>
            <a:prstGeom prst="rect">
              <a:avLst/>
            </a:prstGeom>
            <a:ln>
              <a:solidFill>
                <a:schemeClr val="tx1"/>
              </a:solidFill>
            </a:ln>
          </p:spPr>
        </p:pic>
        <p:pic>
          <p:nvPicPr>
            <p:cNvPr id="33" name="Picture 32" descr="Screen Shot 2020-01-25 at 16.40.13.png"/>
            <p:cNvPicPr>
              <a:picLocks noChangeAspect="1"/>
            </p:cNvPicPr>
            <p:nvPr/>
          </p:nvPicPr>
          <p:blipFill rotWithShape="1">
            <a:blip r:embed="rId7">
              <a:extLst>
                <a:ext uri="{28A0092B-C50C-407E-A947-70E740481C1C}">
                  <a14:useLocalDpi xmlns:a14="http://schemas.microsoft.com/office/drawing/2010/main" val="0"/>
                </a:ext>
              </a:extLst>
            </a:blip>
            <a:srcRect l="1588" t="54350" r="57515" b="-938"/>
            <a:stretch/>
          </p:blipFill>
          <p:spPr>
            <a:xfrm rot="1113960">
              <a:off x="4303488" y="4063519"/>
              <a:ext cx="3061695" cy="1785988"/>
            </a:xfrm>
            <a:prstGeom prst="rect">
              <a:avLst/>
            </a:prstGeom>
            <a:ln>
              <a:solidFill>
                <a:schemeClr val="tx1"/>
              </a:solidFill>
            </a:ln>
          </p:spPr>
        </p:pic>
      </p:grpSp>
      <p:sp>
        <p:nvSpPr>
          <p:cNvPr id="26" name="TextBox 25"/>
          <p:cNvSpPr txBox="1"/>
          <p:nvPr/>
        </p:nvSpPr>
        <p:spPr>
          <a:xfrm>
            <a:off x="7817556" y="3287889"/>
            <a:ext cx="4035778" cy="3108544"/>
          </a:xfrm>
          <a:prstGeom prst="rect">
            <a:avLst/>
          </a:prstGeom>
          <a:solidFill>
            <a:srgbClr val="FFFF00"/>
          </a:solidFill>
          <a:ln>
            <a:solidFill>
              <a:srgbClr val="000000"/>
            </a:solidFill>
          </a:ln>
        </p:spPr>
        <p:txBody>
          <a:bodyPr wrap="square" rtlCol="0">
            <a:spAutoFit/>
          </a:bodyPr>
          <a:lstStyle/>
          <a:p>
            <a:r>
              <a:rPr lang="en-US" sz="2800" b="1" u="sng" dirty="0" smtClean="0"/>
              <a:t>Task</a:t>
            </a:r>
            <a:r>
              <a:rPr lang="en-US" sz="2000" b="1" dirty="0" smtClean="0"/>
              <a:t>: </a:t>
            </a:r>
          </a:p>
          <a:p>
            <a:r>
              <a:rPr lang="en-US" sz="2000" b="1" dirty="0" smtClean="0"/>
              <a:t>You will become a master of one of these components. Then…</a:t>
            </a:r>
          </a:p>
          <a:p>
            <a:endParaRPr lang="en-US" sz="2000" b="1" dirty="0" smtClean="0"/>
          </a:p>
          <a:p>
            <a:pPr marL="285750" indent="-285750">
              <a:buFont typeface="Arial"/>
              <a:buChar char="•"/>
            </a:pPr>
            <a:r>
              <a:rPr lang="en-US" dirty="0" smtClean="0"/>
              <a:t>Teach your shoulder partner (and Visa versa)</a:t>
            </a:r>
          </a:p>
          <a:p>
            <a:pPr marL="285750" indent="-285750">
              <a:buFont typeface="Arial"/>
              <a:buChar char="•"/>
            </a:pPr>
            <a:r>
              <a:rPr lang="en-US" dirty="0" smtClean="0"/>
              <a:t>Teach your face partner </a:t>
            </a:r>
            <a:r>
              <a:rPr lang="en-US" dirty="0"/>
              <a:t>(and Visa versa</a:t>
            </a:r>
            <a:r>
              <a:rPr lang="en-US" dirty="0" smtClean="0"/>
              <a:t>)</a:t>
            </a:r>
          </a:p>
          <a:p>
            <a:pPr marL="285750" indent="-285750">
              <a:buFont typeface="Arial"/>
              <a:buChar char="•"/>
            </a:pPr>
            <a:r>
              <a:rPr lang="en-US" dirty="0" smtClean="0"/>
              <a:t>Teach your shoulder partner the final component</a:t>
            </a:r>
            <a:endParaRPr lang="en-US" dirty="0"/>
          </a:p>
        </p:txBody>
      </p:sp>
      <p:sp>
        <p:nvSpPr>
          <p:cNvPr id="27" name="Oval 26"/>
          <p:cNvSpPr/>
          <p:nvPr/>
        </p:nvSpPr>
        <p:spPr>
          <a:xfrm>
            <a:off x="395111" y="1354667"/>
            <a:ext cx="1185333" cy="36688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2904067" y="1337733"/>
            <a:ext cx="1185333" cy="36688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Arrow Connector 35"/>
          <p:cNvCxnSpPr>
            <a:stCxn id="27" idx="6"/>
            <a:endCxn id="24" idx="1"/>
          </p:cNvCxnSpPr>
          <p:nvPr/>
        </p:nvCxnSpPr>
        <p:spPr>
          <a:xfrm>
            <a:off x="1580444" y="1538112"/>
            <a:ext cx="3679997" cy="1346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4" idx="4"/>
          </p:cNvCxnSpPr>
          <p:nvPr/>
        </p:nvCxnSpPr>
        <p:spPr>
          <a:xfrm>
            <a:off x="3496734" y="1704622"/>
            <a:ext cx="1738488" cy="10047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420511" y="2438401"/>
            <a:ext cx="3050822" cy="4684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550333" y="3429000"/>
            <a:ext cx="3908778" cy="861774"/>
          </a:xfrm>
          <a:prstGeom prst="rect">
            <a:avLst/>
          </a:prstGeom>
          <a:solidFill>
            <a:srgbClr val="FFFFFF"/>
          </a:solidFill>
          <a:ln>
            <a:solidFill>
              <a:srgbClr val="FF0000"/>
            </a:solidFill>
          </a:ln>
        </p:spPr>
        <p:txBody>
          <a:bodyPr wrap="square" rtlCol="0">
            <a:spAutoFit/>
          </a:bodyPr>
          <a:lstStyle/>
          <a:p>
            <a:r>
              <a:rPr lang="en-US" dirty="0" smtClean="0"/>
              <a:t>You need to </a:t>
            </a:r>
            <a:r>
              <a:rPr lang="en-US" u="sng" dirty="0" smtClean="0"/>
              <a:t>use</a:t>
            </a:r>
            <a:r>
              <a:rPr lang="en-US" dirty="0" smtClean="0"/>
              <a:t> the information to formulate your own ideas… </a:t>
            </a:r>
          </a:p>
          <a:p>
            <a:pPr algn="ctr"/>
            <a:r>
              <a:rPr lang="en-US" sz="1400" i="1" dirty="0" smtClean="0"/>
              <a:t>(Check the PI’s for how much detail you need!)</a:t>
            </a:r>
            <a:endParaRPr lang="en-US" sz="1400" i="1" dirty="0"/>
          </a:p>
        </p:txBody>
      </p:sp>
      <p:cxnSp>
        <p:nvCxnSpPr>
          <p:cNvPr id="42" name="Straight Arrow Connector 41"/>
          <p:cNvCxnSpPr>
            <a:stCxn id="40" idx="4"/>
            <a:endCxn id="41" idx="0"/>
          </p:cNvCxnSpPr>
          <p:nvPr/>
        </p:nvCxnSpPr>
        <p:spPr>
          <a:xfrm>
            <a:off x="1945922" y="2906889"/>
            <a:ext cx="558800" cy="5221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rot="1216505">
            <a:off x="2087936" y="1890829"/>
            <a:ext cx="2601341" cy="319896"/>
          </a:xfrm>
          <a:prstGeom prst="rect">
            <a:avLst/>
          </a:prstGeom>
          <a:solidFill>
            <a:srgbClr val="FFFFFF"/>
          </a:solidFill>
          <a:ln>
            <a:solidFill>
              <a:srgbClr val="FF0000"/>
            </a:solidFill>
          </a:ln>
        </p:spPr>
        <p:txBody>
          <a:bodyPr wrap="square" rtlCol="0">
            <a:spAutoFit/>
          </a:bodyPr>
          <a:lstStyle/>
          <a:p>
            <a:r>
              <a:rPr lang="en-US" sz="1400" dirty="0" smtClean="0"/>
              <a:t>Information can be found here…</a:t>
            </a:r>
            <a:endParaRPr lang="en-US" sz="1400" dirty="0"/>
          </a:p>
        </p:txBody>
      </p:sp>
      <p:cxnSp>
        <p:nvCxnSpPr>
          <p:cNvPr id="48" name="Straight Arrow Connector 47"/>
          <p:cNvCxnSpPr>
            <a:endCxn id="2" idx="1"/>
          </p:cNvCxnSpPr>
          <p:nvPr/>
        </p:nvCxnSpPr>
        <p:spPr>
          <a:xfrm flipV="1">
            <a:off x="4440766" y="571013"/>
            <a:ext cx="6410863" cy="32784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31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34" grpId="0" animBg="1"/>
      <p:bldP spid="40" grpId="0" animBg="1"/>
      <p:bldP spid="41"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1339423"/>
              </p:ext>
            </p:extLst>
          </p:nvPr>
        </p:nvGraphicFramePr>
        <p:xfrm>
          <a:off x="3965223" y="201564"/>
          <a:ext cx="8001000" cy="6515326"/>
        </p:xfrm>
        <a:graphic>
          <a:graphicData uri="http://schemas.openxmlformats.org/drawingml/2006/table">
            <a:tbl>
              <a:tblPr firstRow="1" firstCol="1" bandRow="1">
                <a:tableStyleId>{7E9639D4-E3E2-4D34-9284-5A2195B3D0D7}</a:tableStyleId>
              </a:tblPr>
              <a:tblGrid>
                <a:gridCol w="776110">
                  <a:extLst>
                    <a:ext uri="{9D8B030D-6E8A-4147-A177-3AD203B41FA5}">
                      <a16:colId xmlns:a16="http://schemas.microsoft.com/office/drawing/2014/main" val="20000"/>
                    </a:ext>
                  </a:extLst>
                </a:gridCol>
                <a:gridCol w="1707445">
                  <a:extLst>
                    <a:ext uri="{9D8B030D-6E8A-4147-A177-3AD203B41FA5}">
                      <a16:colId xmlns:a16="http://schemas.microsoft.com/office/drawing/2014/main" val="20001"/>
                    </a:ext>
                  </a:extLst>
                </a:gridCol>
                <a:gridCol w="1763889">
                  <a:extLst>
                    <a:ext uri="{9D8B030D-6E8A-4147-A177-3AD203B41FA5}">
                      <a16:colId xmlns:a16="http://schemas.microsoft.com/office/drawing/2014/main" val="20002"/>
                    </a:ext>
                  </a:extLst>
                </a:gridCol>
                <a:gridCol w="3753556">
                  <a:extLst>
                    <a:ext uri="{9D8B030D-6E8A-4147-A177-3AD203B41FA5}">
                      <a16:colId xmlns:a16="http://schemas.microsoft.com/office/drawing/2014/main" val="20003"/>
                    </a:ext>
                  </a:extLst>
                </a:gridCol>
              </a:tblGrid>
              <a:tr h="558730">
                <a:tc gridSpan="4">
                  <a:txBody>
                    <a:bodyPr/>
                    <a:lstStyle/>
                    <a:p>
                      <a:pPr algn="ctr">
                        <a:spcAft>
                          <a:spcPts val="0"/>
                        </a:spcAft>
                      </a:pPr>
                      <a:r>
                        <a:rPr lang="en-GB" sz="2800" u="sng" dirty="0" smtClean="0">
                          <a:effectLst/>
                          <a:latin typeface="+mn-lt"/>
                          <a:ea typeface="+mn-ea"/>
                          <a:cs typeface="+mn-cs"/>
                        </a:rPr>
                        <a:t>Component</a:t>
                      </a:r>
                      <a:r>
                        <a:rPr lang="en-GB" sz="2800" u="sng" baseline="0" dirty="0" smtClean="0">
                          <a:effectLst/>
                          <a:latin typeface="+mn-lt"/>
                          <a:ea typeface="+mn-ea"/>
                          <a:cs typeface="+mn-cs"/>
                        </a:rPr>
                        <a:t>s of blood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62208">
                <a:tc>
                  <a:txBody>
                    <a:bodyPr/>
                    <a:lstStyle/>
                    <a:p>
                      <a:pPr algn="ct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Structure…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effectLst/>
                          <a:latin typeface="Cambria" panose="02040503050406030204" pitchFamily="18" charset="0"/>
                          <a:ea typeface="MS Mincho" panose="02020609040205080304" pitchFamily="49" charset="-128"/>
                          <a:cs typeface="Times New Roman" panose="02020603050405020304" pitchFamily="18" charset="0"/>
                        </a:rPr>
                        <a:t>(use 2</a:t>
                      </a:r>
                      <a:r>
                        <a:rPr lang="en-GB" sz="1100" baseline="0" dirty="0" smtClean="0">
                          <a:effectLst/>
                          <a:latin typeface="Cambria" panose="02040503050406030204" pitchFamily="18" charset="0"/>
                          <a:ea typeface="MS Mincho" panose="02020609040205080304" pitchFamily="49" charset="-128"/>
                          <a:cs typeface="Times New Roman" panose="02020603050405020304" pitchFamily="18" charset="0"/>
                        </a:rPr>
                        <a:t> </a:t>
                      </a:r>
                      <a:r>
                        <a:rPr lang="en-GB" sz="1100" dirty="0" smtClean="0">
                          <a:effectLst/>
                          <a:latin typeface="Cambria" panose="02040503050406030204" pitchFamily="18" charset="0"/>
                          <a:ea typeface="MS Mincho" panose="02020609040205080304" pitchFamily="49" charset="-128"/>
                          <a:cs typeface="Times New Roman" panose="02020603050405020304" pitchFamily="18" charset="0"/>
                        </a:rPr>
                        <a:t>words maximum)</a:t>
                      </a: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Function…</a:t>
                      </a:r>
                    </a:p>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(use one word)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Impact on sports performance </a:t>
                      </a:r>
                      <a:r>
                        <a:rPr lang="en-GB" sz="1200" u="sng" dirty="0" smtClean="0">
                          <a:effectLst/>
                          <a:latin typeface="Cambria" panose="02040503050406030204" pitchFamily="18" charset="0"/>
                          <a:ea typeface="MS Mincho" panose="02020609040205080304" pitchFamily="49" charset="-128"/>
                          <a:cs typeface="Times New Roman" panose="02020603050405020304" pitchFamily="18" charset="0"/>
                        </a:rPr>
                        <a:t>within</a:t>
                      </a:r>
                      <a:r>
                        <a:rPr lang="en-GB" sz="1200" u="sng" baseline="0" dirty="0" smtClean="0">
                          <a:effectLst/>
                          <a:latin typeface="Cambria" panose="02040503050406030204" pitchFamily="18" charset="0"/>
                          <a:ea typeface="MS Mincho" panose="02020609040205080304" pitchFamily="49" charset="-128"/>
                          <a:cs typeface="Times New Roman" panose="02020603050405020304" pitchFamily="18" charset="0"/>
                        </a:rPr>
                        <a:t> basketball</a:t>
                      </a:r>
                      <a:endParaRPr lang="en-GB" sz="1200" u="sng"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73597">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Red Blood Cells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373597">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White Blood</a:t>
                      </a:r>
                      <a:r>
                        <a:rPr lang="en-GB" sz="1200" baseline="0" dirty="0" smtClean="0">
                          <a:effectLst/>
                          <a:latin typeface="Cambria" panose="02040503050406030204" pitchFamily="18" charset="0"/>
                          <a:ea typeface="MS Mincho" panose="02020609040205080304" pitchFamily="49" charset="-128"/>
                          <a:cs typeface="Times New Roman" panose="02020603050405020304" pitchFamily="18" charset="0"/>
                        </a:rPr>
                        <a:t> Cells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373597">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Platelets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373597">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Plasma</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rotWithShape="1">
          <a:blip r:embed="rId3"/>
          <a:srcRect l="34051" t="49030" r="19559" b="6789"/>
          <a:stretch/>
        </p:blipFill>
        <p:spPr>
          <a:xfrm rot="16200000">
            <a:off x="-736206" y="1071980"/>
            <a:ext cx="5153449" cy="3681036"/>
          </a:xfrm>
          <a:prstGeom prst="rect">
            <a:avLst/>
          </a:prstGeom>
        </p:spPr>
      </p:pic>
      <p:sp>
        <p:nvSpPr>
          <p:cNvPr id="4" name="Rectangle 3"/>
          <p:cNvSpPr/>
          <p:nvPr/>
        </p:nvSpPr>
        <p:spPr>
          <a:xfrm>
            <a:off x="3273777" y="112888"/>
            <a:ext cx="409223" cy="2300111"/>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H="1">
            <a:off x="2822217" y="1862667"/>
            <a:ext cx="352777" cy="1665112"/>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H="1">
            <a:off x="2861730" y="4061176"/>
            <a:ext cx="352777" cy="221826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H="1">
            <a:off x="3256840" y="2565399"/>
            <a:ext cx="352777" cy="2966156"/>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4556" y="5362222"/>
            <a:ext cx="2339102" cy="369332"/>
          </a:xfrm>
          <a:prstGeom prst="rect">
            <a:avLst/>
          </a:prstGeom>
          <a:noFill/>
        </p:spPr>
        <p:txBody>
          <a:bodyPr wrap="none" rtlCol="0">
            <a:spAutoFit/>
          </a:bodyPr>
          <a:lstStyle/>
          <a:p>
            <a:r>
              <a:rPr lang="en-US" b="1" u="sng" dirty="0" smtClean="0"/>
              <a:t>Label the Components</a:t>
            </a:r>
            <a:endParaRPr lang="en-US" b="1" u="sng" dirty="0"/>
          </a:p>
        </p:txBody>
      </p:sp>
      <p:sp>
        <p:nvSpPr>
          <p:cNvPr id="13" name="TextBox 12"/>
          <p:cNvSpPr txBox="1"/>
          <p:nvPr/>
        </p:nvSpPr>
        <p:spPr>
          <a:xfrm>
            <a:off x="169333" y="6462889"/>
            <a:ext cx="11881556" cy="307777"/>
          </a:xfrm>
          <a:prstGeom prst="rect">
            <a:avLst/>
          </a:prstGeom>
          <a:solidFill>
            <a:srgbClr val="FFFF00"/>
          </a:solidFill>
          <a:ln>
            <a:solidFill>
              <a:srgbClr val="000000"/>
            </a:solidFill>
          </a:ln>
        </p:spPr>
        <p:txBody>
          <a:bodyPr wrap="square" rtlCol="0">
            <a:spAutoFit/>
          </a:bodyPr>
          <a:lstStyle/>
          <a:p>
            <a:pPr algn="ctr"/>
            <a:r>
              <a:rPr lang="en-US" sz="1400" b="1" u="sng" dirty="0" smtClean="0"/>
              <a:t>R&amp;R CHALLENGE</a:t>
            </a:r>
            <a:r>
              <a:rPr lang="en-US" sz="1400" dirty="0" smtClean="0"/>
              <a:t>: Can we link to CO and  add to our connect from earlier now? We need blood, now you know specifically what it carries and why. ADD…</a:t>
            </a:r>
            <a:endParaRPr lang="en-US" sz="1400" dirty="0"/>
          </a:p>
        </p:txBody>
      </p:sp>
      <p:sp>
        <p:nvSpPr>
          <p:cNvPr id="3" name="TextBox 2"/>
          <p:cNvSpPr txBox="1"/>
          <p:nvPr/>
        </p:nvSpPr>
        <p:spPr>
          <a:xfrm>
            <a:off x="5178778" y="5644444"/>
            <a:ext cx="961471" cy="461665"/>
          </a:xfrm>
          <a:prstGeom prst="rect">
            <a:avLst/>
          </a:prstGeom>
          <a:noFill/>
        </p:spPr>
        <p:txBody>
          <a:bodyPr wrap="none" rtlCol="0">
            <a:spAutoFit/>
          </a:bodyPr>
          <a:lstStyle/>
          <a:p>
            <a:r>
              <a:rPr lang="en-US" sz="2400" b="1" dirty="0" smtClean="0">
                <a:solidFill>
                  <a:srgbClr val="000000"/>
                </a:solidFill>
              </a:rPr>
              <a:t>Liquid</a:t>
            </a:r>
            <a:endParaRPr lang="en-US" sz="2400" b="1" dirty="0">
              <a:solidFill>
                <a:srgbClr val="000000"/>
              </a:solidFill>
            </a:endParaRPr>
          </a:p>
        </p:txBody>
      </p:sp>
      <p:sp>
        <p:nvSpPr>
          <p:cNvPr id="14" name="TextBox 13"/>
          <p:cNvSpPr txBox="1"/>
          <p:nvPr/>
        </p:nvSpPr>
        <p:spPr>
          <a:xfrm>
            <a:off x="6643510" y="5641622"/>
            <a:ext cx="1433055" cy="461665"/>
          </a:xfrm>
          <a:prstGeom prst="rect">
            <a:avLst/>
          </a:prstGeom>
          <a:noFill/>
        </p:spPr>
        <p:txBody>
          <a:bodyPr wrap="none" rtlCol="0">
            <a:spAutoFit/>
          </a:bodyPr>
          <a:lstStyle/>
          <a:p>
            <a:r>
              <a:rPr lang="en-US" sz="2400" b="1" dirty="0" smtClean="0">
                <a:solidFill>
                  <a:srgbClr val="000000"/>
                </a:solidFill>
              </a:rPr>
              <a:t>Transport</a:t>
            </a:r>
            <a:endParaRPr lang="en-US" sz="2400" b="1" dirty="0">
              <a:solidFill>
                <a:srgbClr val="000000"/>
              </a:solidFill>
            </a:endParaRPr>
          </a:p>
        </p:txBody>
      </p:sp>
      <p:sp>
        <p:nvSpPr>
          <p:cNvPr id="15" name="TextBox 14"/>
          <p:cNvSpPr txBox="1"/>
          <p:nvPr/>
        </p:nvSpPr>
        <p:spPr>
          <a:xfrm>
            <a:off x="8207021" y="5314245"/>
            <a:ext cx="3688645" cy="1077218"/>
          </a:xfrm>
          <a:prstGeom prst="rect">
            <a:avLst/>
          </a:prstGeom>
          <a:noFill/>
        </p:spPr>
        <p:txBody>
          <a:bodyPr wrap="square" rtlCol="0">
            <a:spAutoFit/>
          </a:bodyPr>
          <a:lstStyle/>
          <a:p>
            <a:r>
              <a:rPr lang="en-US" sz="1600" dirty="0" smtClean="0"/>
              <a:t>In a game of basketball it must transport glucose to the muscles so that we can continue playing for the whole match and not run our of energy </a:t>
            </a:r>
            <a:endParaRPr lang="en-US" sz="1600" dirty="0"/>
          </a:p>
        </p:txBody>
      </p:sp>
      <p:sp>
        <p:nvSpPr>
          <p:cNvPr id="5" name="TextBox 4"/>
          <p:cNvSpPr txBox="1"/>
          <p:nvPr/>
        </p:nvSpPr>
        <p:spPr>
          <a:xfrm>
            <a:off x="2921001" y="5517443"/>
            <a:ext cx="1015973" cy="707886"/>
          </a:xfrm>
          <a:prstGeom prst="rect">
            <a:avLst/>
          </a:prstGeom>
          <a:solidFill>
            <a:srgbClr val="FF0000"/>
          </a:solidFill>
          <a:ln>
            <a:solidFill>
              <a:schemeClr val="tx1"/>
            </a:solidFill>
          </a:ln>
        </p:spPr>
        <p:txBody>
          <a:bodyPr wrap="none" rtlCol="0">
            <a:spAutoFit/>
          </a:bodyPr>
          <a:lstStyle/>
          <a:p>
            <a:r>
              <a:rPr lang="en-US" sz="4000" dirty="0" smtClean="0"/>
              <a:t>I Do</a:t>
            </a:r>
            <a:endParaRPr lang="en-US" sz="4000" dirty="0"/>
          </a:p>
        </p:txBody>
      </p:sp>
      <p:sp>
        <p:nvSpPr>
          <p:cNvPr id="16" name="TextBox 15"/>
          <p:cNvSpPr txBox="1"/>
          <p:nvPr/>
        </p:nvSpPr>
        <p:spPr>
          <a:xfrm>
            <a:off x="2339623" y="4343398"/>
            <a:ext cx="1593555" cy="707886"/>
          </a:xfrm>
          <a:prstGeom prst="rect">
            <a:avLst/>
          </a:prstGeom>
          <a:solidFill>
            <a:schemeClr val="accent2"/>
          </a:solidFill>
          <a:ln>
            <a:solidFill>
              <a:schemeClr val="tx1"/>
            </a:solidFill>
          </a:ln>
        </p:spPr>
        <p:txBody>
          <a:bodyPr wrap="none" rtlCol="0">
            <a:spAutoFit/>
          </a:bodyPr>
          <a:lstStyle/>
          <a:p>
            <a:r>
              <a:rPr lang="en-US" sz="4000" dirty="0" smtClean="0"/>
              <a:t>WE Do</a:t>
            </a:r>
            <a:endParaRPr lang="en-US" sz="4000" dirty="0"/>
          </a:p>
        </p:txBody>
      </p:sp>
      <p:sp>
        <p:nvSpPr>
          <p:cNvPr id="17" name="TextBox 16"/>
          <p:cNvSpPr txBox="1"/>
          <p:nvPr/>
        </p:nvSpPr>
        <p:spPr>
          <a:xfrm>
            <a:off x="4794956" y="4315178"/>
            <a:ext cx="1667933" cy="830997"/>
          </a:xfrm>
          <a:prstGeom prst="rect">
            <a:avLst/>
          </a:prstGeom>
          <a:noFill/>
        </p:spPr>
        <p:txBody>
          <a:bodyPr wrap="square" rtlCol="0">
            <a:spAutoFit/>
          </a:bodyPr>
          <a:lstStyle/>
          <a:p>
            <a:pPr algn="ctr"/>
            <a:r>
              <a:rPr lang="en-GB" sz="2400" b="1" dirty="0" smtClean="0">
                <a:solidFill>
                  <a:srgbClr val="000000"/>
                </a:solidFill>
                <a:latin typeface="Arial" panose="020B0604020202020204" pitchFamily="34" charset="0"/>
                <a:cs typeface="Arial" panose="020B0604020202020204" pitchFamily="34" charset="0"/>
              </a:rPr>
              <a:t>Irregular </a:t>
            </a:r>
            <a:r>
              <a:rPr lang="en-GB" sz="2400" b="1" dirty="0">
                <a:solidFill>
                  <a:srgbClr val="000000"/>
                </a:solidFill>
                <a:latin typeface="Arial" panose="020B0604020202020204" pitchFamily="34" charset="0"/>
                <a:cs typeface="Arial" panose="020B0604020202020204" pitchFamily="34" charset="0"/>
              </a:rPr>
              <a:t>shapes </a:t>
            </a:r>
            <a:endParaRPr lang="en-US" sz="2400" b="1" dirty="0">
              <a:solidFill>
                <a:srgbClr val="000000"/>
              </a:solidFill>
            </a:endParaRPr>
          </a:p>
        </p:txBody>
      </p:sp>
      <p:sp>
        <p:nvSpPr>
          <p:cNvPr id="18" name="TextBox 17"/>
          <p:cNvSpPr txBox="1"/>
          <p:nvPr/>
        </p:nvSpPr>
        <p:spPr>
          <a:xfrm>
            <a:off x="6753577" y="4467578"/>
            <a:ext cx="1175021" cy="461665"/>
          </a:xfrm>
          <a:prstGeom prst="rect">
            <a:avLst/>
          </a:prstGeom>
          <a:noFill/>
        </p:spPr>
        <p:txBody>
          <a:bodyPr wrap="none" rtlCol="0">
            <a:spAutoFit/>
          </a:bodyPr>
          <a:lstStyle/>
          <a:p>
            <a:r>
              <a:rPr lang="en-US" sz="2400" b="1" dirty="0" smtClean="0">
                <a:solidFill>
                  <a:srgbClr val="000000"/>
                </a:solidFill>
              </a:rPr>
              <a:t>Clotting</a:t>
            </a:r>
            <a:endParaRPr lang="en-US" sz="2400" b="1" dirty="0">
              <a:solidFill>
                <a:srgbClr val="000000"/>
              </a:solidFill>
            </a:endParaRPr>
          </a:p>
        </p:txBody>
      </p:sp>
      <p:sp>
        <p:nvSpPr>
          <p:cNvPr id="19" name="TextBox 18"/>
          <p:cNvSpPr txBox="1"/>
          <p:nvPr/>
        </p:nvSpPr>
        <p:spPr>
          <a:xfrm>
            <a:off x="8246532" y="4069645"/>
            <a:ext cx="3688645" cy="1077218"/>
          </a:xfrm>
          <a:prstGeom prst="rect">
            <a:avLst/>
          </a:prstGeom>
          <a:noFill/>
        </p:spPr>
        <p:txBody>
          <a:bodyPr wrap="square" rtlCol="0">
            <a:spAutoFit/>
          </a:bodyPr>
          <a:lstStyle/>
          <a:p>
            <a:r>
              <a:rPr lang="en-US" sz="1600" dirty="0" smtClean="0"/>
              <a:t>During a game of basketball if you fall and start to bleed then platelets will form at the area and therefore you can continue to play for the rest of the game</a:t>
            </a:r>
            <a:endParaRPr lang="en-US" sz="1600" dirty="0"/>
          </a:p>
        </p:txBody>
      </p:sp>
      <p:sp>
        <p:nvSpPr>
          <p:cNvPr id="20" name="TextBox 19"/>
          <p:cNvSpPr txBox="1"/>
          <p:nvPr/>
        </p:nvSpPr>
        <p:spPr>
          <a:xfrm>
            <a:off x="2068690" y="2068686"/>
            <a:ext cx="1805452" cy="707886"/>
          </a:xfrm>
          <a:prstGeom prst="rect">
            <a:avLst/>
          </a:prstGeom>
          <a:solidFill>
            <a:schemeClr val="accent6"/>
          </a:solidFill>
          <a:ln>
            <a:solidFill>
              <a:schemeClr val="tx1"/>
            </a:solidFill>
          </a:ln>
        </p:spPr>
        <p:txBody>
          <a:bodyPr wrap="none" rtlCol="0">
            <a:spAutoFit/>
          </a:bodyPr>
          <a:lstStyle/>
          <a:p>
            <a:r>
              <a:rPr lang="en-US" sz="4000" dirty="0" smtClean="0"/>
              <a:t>YOU Do</a:t>
            </a:r>
            <a:endParaRPr lang="en-US" sz="4000" dirty="0"/>
          </a:p>
        </p:txBody>
      </p:sp>
      <p:sp>
        <p:nvSpPr>
          <p:cNvPr id="7" name="Left Brace 6"/>
          <p:cNvSpPr/>
          <p:nvPr/>
        </p:nvSpPr>
        <p:spPr>
          <a:xfrm>
            <a:off x="3852334" y="1312333"/>
            <a:ext cx="465666" cy="2596444"/>
          </a:xfrm>
          <a:prstGeom prst="leftBrace">
            <a:avLst/>
          </a:prstGeom>
          <a:ln w="76200" cmpd="sng">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1175257">
            <a:off x="169334" y="635001"/>
            <a:ext cx="8045792" cy="461665"/>
          </a:xfrm>
          <a:prstGeom prst="rect">
            <a:avLst/>
          </a:prstGeom>
          <a:solidFill>
            <a:srgbClr val="FFFF00"/>
          </a:solidFill>
          <a:ln>
            <a:solidFill>
              <a:srgbClr val="000000"/>
            </a:solidFill>
          </a:ln>
        </p:spPr>
        <p:txBody>
          <a:bodyPr wrap="none" rtlCol="0">
            <a:spAutoFit/>
          </a:bodyPr>
          <a:lstStyle/>
          <a:p>
            <a:r>
              <a:rPr lang="en-US" sz="2400" dirty="0" smtClean="0"/>
              <a:t>LETS SEE WHAT YOU HAVE TAKEN AWAY FROM THE LAST TASK </a:t>
            </a:r>
            <a:endParaRPr lang="en-US" sz="2400" dirty="0"/>
          </a:p>
        </p:txBody>
      </p:sp>
    </p:spTree>
    <p:extLst>
      <p:ext uri="{BB962C8B-B14F-4D97-AF65-F5344CB8AC3E}">
        <p14:creationId xmlns:p14="http://schemas.microsoft.com/office/powerpoint/2010/main" val="792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14" grpId="0"/>
      <p:bldP spid="15" grpId="0"/>
      <p:bldP spid="5" grpId="0" animBg="1"/>
      <p:bldP spid="16" grpId="0" animBg="1"/>
      <p:bldP spid="17" grpId="0"/>
      <p:bldP spid="18" grpId="0"/>
      <p:bldP spid="19" grpId="0"/>
      <p:bldP spid="20"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72" y="437442"/>
            <a:ext cx="8287178" cy="964922"/>
          </a:xfrm>
        </p:spPr>
        <p:txBody>
          <a:bodyPr>
            <a:normAutofit/>
          </a:bodyPr>
          <a:lstStyle/>
          <a:p>
            <a:pPr algn="ctr"/>
            <a:r>
              <a:rPr lang="en-US" sz="4800" u="sng" dirty="0" smtClean="0"/>
              <a:t>Application: </a:t>
            </a:r>
            <a:r>
              <a:rPr lang="en-US" sz="4800" dirty="0" smtClean="0"/>
              <a:t>Exam Question</a:t>
            </a:r>
            <a:endParaRPr lang="en-US" sz="4800" dirty="0"/>
          </a:p>
        </p:txBody>
      </p:sp>
      <p:sp>
        <p:nvSpPr>
          <p:cNvPr id="3" name="Text Placeholder 2"/>
          <p:cNvSpPr>
            <a:spLocks noGrp="1"/>
          </p:cNvSpPr>
          <p:nvPr>
            <p:ph type="body" sz="quarter" idx="13"/>
          </p:nvPr>
        </p:nvSpPr>
        <p:spPr>
          <a:xfrm>
            <a:off x="356900" y="1792110"/>
            <a:ext cx="11560413" cy="1487952"/>
          </a:xfrm>
        </p:spPr>
        <p:txBody>
          <a:bodyPr>
            <a:normAutofit/>
          </a:bodyPr>
          <a:lstStyle/>
          <a:p>
            <a:pPr marL="0" indent="0" algn="ctr">
              <a:buNone/>
            </a:pPr>
            <a:r>
              <a:rPr lang="en-GB" sz="2400" dirty="0" smtClean="0"/>
              <a:t>Select and tick one </a:t>
            </a:r>
            <a:r>
              <a:rPr lang="en-GB" sz="2400" dirty="0"/>
              <a:t>examination </a:t>
            </a:r>
            <a:r>
              <a:rPr lang="en-GB" sz="2400" dirty="0" smtClean="0"/>
              <a:t>questions from </a:t>
            </a:r>
            <a:r>
              <a:rPr lang="en-GB" sz="2400" dirty="0"/>
              <a:t>the choice below, please note the exam grade next to each one before you attempt it! </a:t>
            </a:r>
          </a:p>
          <a:p>
            <a:pPr marL="0" indent="0" algn="ctr">
              <a:buNone/>
            </a:pPr>
            <a:r>
              <a:rPr lang="en-GB" sz="1800" b="1" i="1" dirty="0"/>
              <a:t>Challenge </a:t>
            </a:r>
            <a:r>
              <a:rPr lang="en-GB" sz="1800" b="1" i="1" dirty="0" smtClean="0"/>
              <a:t>yourself </a:t>
            </a:r>
            <a:r>
              <a:rPr lang="en-GB" sz="1800" i="1" dirty="0" smtClean="0"/>
              <a:t>– You can go above target grade but </a:t>
            </a:r>
            <a:r>
              <a:rPr lang="en-GB" sz="1800" i="1" u="sng" dirty="0" smtClean="0"/>
              <a:t>NOT</a:t>
            </a:r>
            <a:r>
              <a:rPr lang="en-GB" sz="1800" i="1" dirty="0" smtClean="0"/>
              <a:t> below!!</a:t>
            </a:r>
            <a:endParaRPr lang="en-GB" sz="1800" i="1" dirty="0"/>
          </a:p>
        </p:txBody>
      </p:sp>
      <p:sp>
        <p:nvSpPr>
          <p:cNvPr id="6" name="Rectangle 5"/>
          <p:cNvSpPr/>
          <p:nvPr/>
        </p:nvSpPr>
        <p:spPr>
          <a:xfrm>
            <a:off x="1919110" y="3288892"/>
            <a:ext cx="9625563" cy="886867"/>
          </a:xfrm>
          <a:prstGeom prst="rect">
            <a:avLst/>
          </a:prstGeom>
          <a:solidFill>
            <a:srgbClr val="F735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You are playing football and you have been tackled and cut your knee, discuss the role of the different components of blood during physical activity including getting injured. (6/7)</a:t>
            </a:r>
            <a:endParaRPr lang="en-GB" sz="2000" dirty="0"/>
          </a:p>
        </p:txBody>
      </p:sp>
      <p:sp>
        <p:nvSpPr>
          <p:cNvPr id="7" name="Rectangle 6"/>
          <p:cNvSpPr/>
          <p:nvPr/>
        </p:nvSpPr>
        <p:spPr>
          <a:xfrm>
            <a:off x="1890889" y="4354655"/>
            <a:ext cx="9670276" cy="65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Explain what the job of Red Blood Cell is and compare how it differs from the white blood cells during a marathon (</a:t>
            </a:r>
            <a:r>
              <a:rPr lang="en-GB" sz="2000" dirty="0">
                <a:solidFill>
                  <a:schemeClr val="bg1"/>
                </a:solidFill>
              </a:rPr>
              <a:t>4</a:t>
            </a:r>
            <a:r>
              <a:rPr lang="en-GB" sz="2000" dirty="0" smtClean="0">
                <a:solidFill>
                  <a:schemeClr val="bg1"/>
                </a:solidFill>
              </a:rPr>
              <a:t>/</a:t>
            </a:r>
            <a:r>
              <a:rPr lang="en-GB" sz="2000" dirty="0">
                <a:solidFill>
                  <a:schemeClr val="bg1"/>
                </a:solidFill>
              </a:rPr>
              <a:t>5</a:t>
            </a:r>
            <a:r>
              <a:rPr lang="en-GB" sz="2000" dirty="0" smtClean="0">
                <a:solidFill>
                  <a:schemeClr val="bg1"/>
                </a:solidFill>
              </a:rPr>
              <a:t>)</a:t>
            </a:r>
            <a:endParaRPr lang="en-GB" sz="2000" dirty="0">
              <a:solidFill>
                <a:schemeClr val="bg1"/>
              </a:solidFill>
            </a:endParaRPr>
          </a:p>
        </p:txBody>
      </p:sp>
      <p:sp>
        <p:nvSpPr>
          <p:cNvPr id="8" name="Rectangle 7"/>
          <p:cNvSpPr/>
          <p:nvPr/>
        </p:nvSpPr>
        <p:spPr>
          <a:xfrm>
            <a:off x="1890889" y="5229070"/>
            <a:ext cx="9686769" cy="6787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Identify the main functions of all the different parts of blood and how sports might use each (2/3)</a:t>
            </a:r>
            <a:endParaRPr lang="en-GB" sz="2000" dirty="0"/>
          </a:p>
        </p:txBody>
      </p:sp>
      <p:sp>
        <p:nvSpPr>
          <p:cNvPr id="9" name="Up Arrow 8"/>
          <p:cNvSpPr/>
          <p:nvPr/>
        </p:nvSpPr>
        <p:spPr>
          <a:xfrm>
            <a:off x="699999" y="3241790"/>
            <a:ext cx="247472" cy="2653086"/>
          </a:xfrm>
          <a:prstGeom prst="upArrow">
            <a:avLst/>
          </a:prstGeom>
          <a:gradFill flip="none" rotWithShape="1">
            <a:gsLst>
              <a:gs pos="0">
                <a:schemeClr val="accent6">
                  <a:lumMod val="20000"/>
                  <a:lumOff val="80000"/>
                  <a:alpha val="33000"/>
                </a:schemeClr>
              </a:gs>
              <a:gs pos="100000">
                <a:srgbClr val="FFCCFF"/>
              </a:gs>
              <a:gs pos="50000">
                <a:schemeClr val="accent4">
                  <a:alpha val="76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1530" y="3208835"/>
            <a:ext cx="553998" cy="2751988"/>
          </a:xfrm>
          <a:prstGeom prst="rect">
            <a:avLst/>
          </a:prstGeom>
          <a:noFill/>
        </p:spPr>
        <p:txBody>
          <a:bodyPr vert="vert270" wrap="square" rtlCol="0">
            <a:spAutoFit/>
          </a:bodyPr>
          <a:lstStyle/>
          <a:p>
            <a:pPr algn="ctr"/>
            <a:r>
              <a:rPr lang="en-GB" sz="2400" dirty="0"/>
              <a:t>Difficulty!</a:t>
            </a:r>
            <a:endParaRPr lang="en-US" sz="2400" dirty="0"/>
          </a:p>
        </p:txBody>
      </p:sp>
      <p:sp>
        <p:nvSpPr>
          <p:cNvPr id="4" name="TextBox 3"/>
          <p:cNvSpPr txBox="1"/>
          <p:nvPr/>
        </p:nvSpPr>
        <p:spPr>
          <a:xfrm>
            <a:off x="9045221" y="239888"/>
            <a:ext cx="2830673" cy="1138773"/>
          </a:xfrm>
          <a:prstGeom prst="rect">
            <a:avLst/>
          </a:prstGeom>
          <a:solidFill>
            <a:srgbClr val="FFFF00"/>
          </a:solidFill>
          <a:ln>
            <a:solidFill>
              <a:srgbClr val="000000"/>
            </a:solidFill>
          </a:ln>
        </p:spPr>
        <p:txBody>
          <a:bodyPr wrap="none" rtlCol="0">
            <a:spAutoFit/>
          </a:bodyPr>
          <a:lstStyle/>
          <a:p>
            <a:pPr algn="ctr"/>
            <a:r>
              <a:rPr lang="en-US" sz="3200" dirty="0" smtClean="0"/>
              <a:t>TARGET GRADE</a:t>
            </a:r>
            <a:r>
              <a:rPr lang="en-US" dirty="0" smtClean="0"/>
              <a:t>:</a:t>
            </a:r>
          </a:p>
          <a:p>
            <a:pPr algn="ctr"/>
            <a:endParaRPr lang="en-US" dirty="0"/>
          </a:p>
          <a:p>
            <a:pPr algn="ctr"/>
            <a:r>
              <a:rPr lang="en-US" dirty="0" smtClean="0"/>
              <a:t>_______</a:t>
            </a:r>
            <a:endParaRPr lang="en-US" dirty="0"/>
          </a:p>
        </p:txBody>
      </p:sp>
      <p:sp>
        <p:nvSpPr>
          <p:cNvPr id="12" name="Rectangle 11"/>
          <p:cNvSpPr/>
          <p:nvPr/>
        </p:nvSpPr>
        <p:spPr>
          <a:xfrm>
            <a:off x="1086555" y="5263445"/>
            <a:ext cx="663223" cy="59266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083732" y="4385735"/>
            <a:ext cx="663223" cy="59266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123243" y="3479801"/>
            <a:ext cx="663223" cy="59266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53000" y="6011335"/>
            <a:ext cx="7013222" cy="584776"/>
          </a:xfrm>
          <a:prstGeom prst="rect">
            <a:avLst/>
          </a:prstGeom>
          <a:solidFill>
            <a:srgbClr val="FFFF00"/>
          </a:solidFill>
          <a:ln>
            <a:solidFill>
              <a:srgbClr val="000000"/>
            </a:solidFill>
          </a:ln>
        </p:spPr>
        <p:txBody>
          <a:bodyPr wrap="square" rtlCol="0">
            <a:spAutoFit/>
          </a:bodyPr>
          <a:lstStyle/>
          <a:p>
            <a:pPr algn="ctr"/>
            <a:r>
              <a:rPr lang="en-US" sz="1600" b="1" u="sng" dirty="0" smtClean="0"/>
              <a:t>R&amp;R CHALLENGE</a:t>
            </a:r>
            <a:r>
              <a:rPr lang="en-US" sz="1600" dirty="0" smtClean="0"/>
              <a:t>: Can you use information from previous lessons on CV – underline key words if you do. E.g. </a:t>
            </a:r>
            <a:r>
              <a:rPr lang="en-US" sz="1600" u="sng" dirty="0" smtClean="0"/>
              <a:t>Cardiac Output</a:t>
            </a:r>
            <a:r>
              <a:rPr lang="en-US" sz="1600" dirty="0" smtClean="0"/>
              <a:t>, </a:t>
            </a:r>
            <a:r>
              <a:rPr lang="en-US" sz="1600" u="sng" dirty="0" smtClean="0"/>
              <a:t>Functions such as transport</a:t>
            </a:r>
            <a:endParaRPr lang="en-US" sz="1600" u="sng" dirty="0"/>
          </a:p>
        </p:txBody>
      </p:sp>
    </p:spTree>
    <p:extLst>
      <p:ext uri="{BB962C8B-B14F-4D97-AF65-F5344CB8AC3E}">
        <p14:creationId xmlns:p14="http://schemas.microsoft.com/office/powerpoint/2010/main" val="414142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88"/>
          <p:cNvSpPr txBox="1">
            <a:spLocks noChangeArrowheads="1"/>
          </p:cNvSpPr>
          <p:nvPr/>
        </p:nvSpPr>
        <p:spPr bwMode="auto">
          <a:xfrm>
            <a:off x="4295776" y="231246"/>
            <a:ext cx="20875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en-US" altLang="en-US" sz="1800">
              <a:solidFill>
                <a:schemeClr val="tx1"/>
              </a:solidFill>
            </a:endParaRPr>
          </a:p>
        </p:txBody>
      </p:sp>
      <p:sp>
        <p:nvSpPr>
          <p:cNvPr id="25" name="Date Placeholder 21"/>
          <p:cNvSpPr txBox="1">
            <a:spLocks/>
          </p:cNvSpPr>
          <p:nvPr/>
        </p:nvSpPr>
        <p:spPr bwMode="auto">
          <a:xfrm>
            <a:off x="2713657" y="366889"/>
            <a:ext cx="6684344" cy="409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GB" altLang="en-US" sz="3600" b="1" u="sng" dirty="0" smtClean="0">
                <a:solidFill>
                  <a:schemeClr val="tx1"/>
                </a:solidFill>
                <a:latin typeface="Calibri" panose="020F0502020204030204" pitchFamily="34" charset="0"/>
              </a:rPr>
              <a:t>Progress Indicators:</a:t>
            </a:r>
            <a:endParaRPr lang="en-GB" altLang="en-US" sz="3600" b="1" u="sng" dirty="0">
              <a:solidFill>
                <a:schemeClr val="tx1"/>
              </a:solidFill>
              <a:latin typeface="Calibri" panose="020F0502020204030204" pitchFamily="34" charset="0"/>
            </a:endParaRPr>
          </a:p>
        </p:txBody>
      </p:sp>
      <p:sp>
        <p:nvSpPr>
          <p:cNvPr id="24583" name="Rectangle 23"/>
          <p:cNvSpPr>
            <a:spLocks noChangeArrowheads="1"/>
          </p:cNvSpPr>
          <p:nvPr/>
        </p:nvSpPr>
        <p:spPr bwMode="auto">
          <a:xfrm>
            <a:off x="1784351" y="1643064"/>
            <a:ext cx="4392613" cy="1335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Aft>
                <a:spcPct val="0"/>
              </a:spcAft>
              <a:buClrTx/>
              <a:buSzTx/>
              <a:buFontTx/>
              <a:buNone/>
            </a:pPr>
            <a:r>
              <a:rPr lang="en-GB" altLang="en-US" sz="1600">
                <a:solidFill>
                  <a:srgbClr val="FF9900"/>
                </a:solidFill>
              </a:rPr>
              <a:t> </a:t>
            </a:r>
            <a:endParaRPr lang="en-GB" altLang="en-US" sz="1800">
              <a:solidFill>
                <a:srgbClr val="0000FF"/>
              </a:solidFill>
            </a:endParaRPr>
          </a:p>
          <a:p>
            <a:pPr eaLnBrk="1" hangingPunct="1">
              <a:spcAft>
                <a:spcPct val="0"/>
              </a:spcAft>
              <a:buClrTx/>
              <a:buSzTx/>
              <a:buFontTx/>
              <a:buNone/>
            </a:pPr>
            <a:endParaRPr lang="en-GB" altLang="en-US" sz="1800">
              <a:solidFill>
                <a:srgbClr val="0000FF"/>
              </a:solidFill>
            </a:endParaRPr>
          </a:p>
          <a:p>
            <a:pPr eaLnBrk="1" hangingPunct="1">
              <a:spcAft>
                <a:spcPct val="0"/>
              </a:spcAft>
              <a:buClrTx/>
              <a:buSzTx/>
              <a:buFontTx/>
              <a:buNone/>
            </a:pPr>
            <a:endParaRPr lang="en-GB" altLang="en-US" sz="1800">
              <a:solidFill>
                <a:srgbClr val="FF9900"/>
              </a:solidFill>
            </a:endParaRPr>
          </a:p>
          <a:p>
            <a:pPr eaLnBrk="1" hangingPunct="1">
              <a:spcAft>
                <a:spcPct val="0"/>
              </a:spcAft>
              <a:buClrTx/>
              <a:buSzTx/>
              <a:buFontTx/>
              <a:buNone/>
            </a:pPr>
            <a:endParaRPr lang="en-GB" altLang="en-US" sz="1800">
              <a:solidFill>
                <a:srgbClr val="FF99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587804151"/>
              </p:ext>
            </p:extLst>
          </p:nvPr>
        </p:nvGraphicFramePr>
        <p:xfrm>
          <a:off x="385707" y="941830"/>
          <a:ext cx="11368848" cy="5196337"/>
        </p:xfrm>
        <a:graphic>
          <a:graphicData uri="http://schemas.openxmlformats.org/drawingml/2006/table">
            <a:tbl>
              <a:tblPr firstRow="1" bandRow="1">
                <a:tableStyleId>{5940675A-B579-460E-94D1-54222C63F5DA}</a:tableStyleId>
              </a:tblPr>
              <a:tblGrid>
                <a:gridCol w="1095710">
                  <a:extLst>
                    <a:ext uri="{9D8B030D-6E8A-4147-A177-3AD203B41FA5}">
                      <a16:colId xmlns:a16="http://schemas.microsoft.com/office/drawing/2014/main" val="20000"/>
                    </a:ext>
                  </a:extLst>
                </a:gridCol>
                <a:gridCol w="4930698">
                  <a:extLst>
                    <a:ext uri="{9D8B030D-6E8A-4147-A177-3AD203B41FA5}">
                      <a16:colId xmlns:a16="http://schemas.microsoft.com/office/drawing/2014/main" val="20001"/>
                    </a:ext>
                  </a:extLst>
                </a:gridCol>
                <a:gridCol w="5342440">
                  <a:extLst>
                    <a:ext uri="{9D8B030D-6E8A-4147-A177-3AD203B41FA5}">
                      <a16:colId xmlns:a16="http://schemas.microsoft.com/office/drawing/2014/main" val="20002"/>
                    </a:ext>
                  </a:extLst>
                </a:gridCol>
              </a:tblGrid>
              <a:tr h="733953">
                <a:tc>
                  <a:txBody>
                    <a:bodyPr/>
                    <a:lstStyle/>
                    <a:p>
                      <a:pPr algn="ctr"/>
                      <a:endParaRPr lang="en-GB" sz="4400" b="1" dirty="0">
                        <a:solidFill>
                          <a:srgbClr val="70AD47"/>
                        </a:solidFill>
                      </a:endParaRPr>
                    </a:p>
                  </a:txBody>
                  <a:tcPr marL="91449" marR="91449" marT="45724" marB="45724">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smtClean="0">
                          <a:solidFill>
                            <a:srgbClr val="70AD47"/>
                          </a:solidFill>
                        </a:rPr>
                        <a:t>Good</a:t>
                      </a:r>
                    </a:p>
                  </a:txBody>
                  <a:tcPr marL="91449" marR="91449" marT="45724" marB="45724" anchor="ctr">
                    <a:solidFill>
                      <a:schemeClr val="accent6">
                        <a:lumMod val="20000"/>
                        <a:lumOff val="80000"/>
                      </a:schemeClr>
                    </a:solidFill>
                  </a:tcPr>
                </a:tc>
                <a:tc>
                  <a:txBody>
                    <a:bodyPr/>
                    <a:lstStyle/>
                    <a:p>
                      <a:pPr algn="ctr"/>
                      <a:r>
                        <a:rPr lang="en-GB" sz="2800" b="1" dirty="0" smtClean="0">
                          <a:solidFill>
                            <a:srgbClr val="70AD47"/>
                          </a:solidFill>
                        </a:rPr>
                        <a:t>Outstanding</a:t>
                      </a:r>
                    </a:p>
                  </a:txBody>
                  <a:tcPr marL="91449" marR="91449" marT="45724" marB="45724" anchor="ctr">
                    <a:solidFill>
                      <a:schemeClr val="accent6">
                        <a:lumMod val="20000"/>
                        <a:lumOff val="80000"/>
                      </a:schemeClr>
                    </a:solidFill>
                  </a:tcPr>
                </a:tc>
                <a:extLst>
                  <a:ext uri="{0D108BD9-81ED-4DB2-BD59-A6C34878D82A}">
                    <a16:rowId xmlns:a16="http://schemas.microsoft.com/office/drawing/2014/main" val="10000"/>
                  </a:ext>
                </a:extLst>
              </a:tr>
              <a:tr h="1974253">
                <a:tc>
                  <a:txBody>
                    <a:bodyPr/>
                    <a:lstStyle/>
                    <a:p>
                      <a:r>
                        <a:rPr lang="en-GB" sz="2400" dirty="0" smtClean="0"/>
                        <a:t>6+</a:t>
                      </a:r>
                      <a:endParaRPr lang="en-GB" sz="2400" dirty="0"/>
                    </a:p>
                  </a:txBody>
                  <a:tcPr marL="91449" marR="91449" marT="45724" marB="45724">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TBAT </a:t>
                      </a:r>
                      <a:r>
                        <a:rPr lang="en-GB" sz="1800" u="sng" dirty="0" smtClean="0"/>
                        <a:t>explain the role of different components of blood </a:t>
                      </a:r>
                      <a:r>
                        <a:rPr lang="en-GB" sz="1800" dirty="0" smtClean="0"/>
                        <a:t>during and after physical activity.</a:t>
                      </a:r>
                    </a:p>
                  </a:txBody>
                  <a:tcPr marL="91449" marR="91449" marT="45724" marB="45724">
                    <a:solidFill>
                      <a:srgbClr val="FFFFFF"/>
                    </a:solidFill>
                  </a:tcPr>
                </a:tc>
                <a:tc>
                  <a:txBody>
                    <a:bodyPr/>
                    <a:lstStyle/>
                    <a:p>
                      <a:r>
                        <a:rPr lang="en-GB" sz="1800" dirty="0" smtClean="0"/>
                        <a:t>TBAT </a:t>
                      </a:r>
                      <a:r>
                        <a:rPr lang="en-GB" sz="1800" u="sng" dirty="0" smtClean="0"/>
                        <a:t>discuss the components</a:t>
                      </a:r>
                      <a:r>
                        <a:rPr lang="en-GB" sz="1800" baseline="0" dirty="0" smtClean="0"/>
                        <a:t> of blood in maximising sports performance.</a:t>
                      </a:r>
                      <a:endParaRPr lang="en-GB" sz="1800" dirty="0" smtClean="0"/>
                    </a:p>
                  </a:txBody>
                  <a:tcPr marL="91449" marR="91449" marT="45724" marB="45724">
                    <a:solidFill>
                      <a:srgbClr val="FFFFFF"/>
                    </a:solidFill>
                  </a:tcPr>
                </a:tc>
                <a:extLst>
                  <a:ext uri="{0D108BD9-81ED-4DB2-BD59-A6C34878D82A}">
                    <a16:rowId xmlns:a16="http://schemas.microsoft.com/office/drawing/2014/main" val="10001"/>
                  </a:ext>
                </a:extLst>
              </a:tr>
              <a:tr h="2460076">
                <a:tc>
                  <a:txBody>
                    <a:bodyPr/>
                    <a:lstStyle/>
                    <a:p>
                      <a:r>
                        <a:rPr lang="en-GB" sz="2400" dirty="0" smtClean="0"/>
                        <a:t>3- 5</a:t>
                      </a:r>
                      <a:endParaRPr lang="en-GB" sz="2400" dirty="0"/>
                    </a:p>
                  </a:txBody>
                  <a:tcPr marL="91449" marR="91449" marT="45724" marB="45724">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TBAT </a:t>
                      </a:r>
                      <a:r>
                        <a:rPr lang="en-GB" sz="1800" u="sng" dirty="0" smtClean="0"/>
                        <a:t>identify</a:t>
                      </a:r>
                      <a:r>
                        <a:rPr lang="en-GB" sz="1800" dirty="0" smtClean="0"/>
                        <a:t> the</a:t>
                      </a:r>
                      <a:r>
                        <a:rPr lang="en-GB" sz="1800" baseline="0" dirty="0" smtClean="0"/>
                        <a:t> different components of blood</a:t>
                      </a:r>
                      <a:endParaRPr lang="en-GB" sz="1800" dirty="0" smtClean="0"/>
                    </a:p>
                  </a:txBody>
                  <a:tcPr marL="91449" marR="91449" marT="45724" marB="45724">
                    <a:solidFill>
                      <a:srgbClr val="FFFFFF"/>
                    </a:solidFill>
                  </a:tcPr>
                </a:tc>
                <a:tc>
                  <a:txBody>
                    <a:bodyPr/>
                    <a:lstStyle/>
                    <a:p>
                      <a:r>
                        <a:rPr lang="en-GB" sz="1800" dirty="0" smtClean="0"/>
                        <a:t>TBAT </a:t>
                      </a:r>
                      <a:r>
                        <a:rPr lang="en-GB" sz="1800" u="sng" dirty="0" smtClean="0"/>
                        <a:t>describe</a:t>
                      </a:r>
                      <a:r>
                        <a:rPr lang="en-GB" sz="1800" dirty="0" smtClean="0"/>
                        <a:t> </a:t>
                      </a:r>
                      <a:r>
                        <a:rPr lang="en-GB" sz="1800" baseline="0" dirty="0" smtClean="0"/>
                        <a:t>the function of blood with </a:t>
                      </a:r>
                      <a:r>
                        <a:rPr lang="en-GB" sz="1800" u="sng" baseline="0" dirty="0" smtClean="0"/>
                        <a:t>some link to how some </a:t>
                      </a:r>
                      <a:r>
                        <a:rPr lang="en-GB" sz="1800" baseline="0" dirty="0" smtClean="0"/>
                        <a:t>support physical activity</a:t>
                      </a:r>
                      <a:endParaRPr lang="en-GB" sz="1800" dirty="0" smtClean="0"/>
                    </a:p>
                  </a:txBody>
                  <a:tcPr marL="91449" marR="91449" marT="45724" marB="45724">
                    <a:solidFill>
                      <a:srgbClr val="FFFFFF"/>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1552222" y="4360333"/>
            <a:ext cx="4797777" cy="1277273"/>
          </a:xfrm>
          <a:prstGeom prst="rect">
            <a:avLst/>
          </a:prstGeom>
          <a:noFill/>
        </p:spPr>
        <p:txBody>
          <a:bodyPr wrap="square" rtlCol="0">
            <a:spAutoFit/>
          </a:bodyPr>
          <a:lstStyle/>
          <a:p>
            <a:r>
              <a:rPr lang="en-US" sz="1200" dirty="0" smtClean="0">
                <a:solidFill>
                  <a:srgbClr val="FF0000"/>
                </a:solidFill>
              </a:rPr>
              <a:t>The 4 components are:</a:t>
            </a:r>
          </a:p>
          <a:p>
            <a:r>
              <a:rPr lang="en-US" sz="1200" dirty="0" smtClean="0">
                <a:solidFill>
                  <a:srgbClr val="FF0000"/>
                </a:solidFill>
              </a:rPr>
              <a:t>1)</a:t>
            </a:r>
          </a:p>
          <a:p>
            <a:pPr>
              <a:lnSpc>
                <a:spcPct val="150000"/>
              </a:lnSpc>
            </a:pPr>
            <a:r>
              <a:rPr lang="en-US" sz="1200" dirty="0" smtClean="0">
                <a:solidFill>
                  <a:srgbClr val="FF0000"/>
                </a:solidFill>
              </a:rPr>
              <a:t>2)</a:t>
            </a:r>
          </a:p>
          <a:p>
            <a:pPr>
              <a:lnSpc>
                <a:spcPct val="150000"/>
              </a:lnSpc>
            </a:pPr>
            <a:r>
              <a:rPr lang="en-US" sz="1200" dirty="0" smtClean="0">
                <a:solidFill>
                  <a:srgbClr val="FF0000"/>
                </a:solidFill>
              </a:rPr>
              <a:t>3)</a:t>
            </a:r>
          </a:p>
          <a:p>
            <a:pPr>
              <a:lnSpc>
                <a:spcPct val="150000"/>
              </a:lnSpc>
            </a:pPr>
            <a:r>
              <a:rPr lang="en-US" sz="1200" dirty="0" smtClean="0">
                <a:solidFill>
                  <a:srgbClr val="FF0000"/>
                </a:solidFill>
              </a:rPr>
              <a:t>4)</a:t>
            </a:r>
            <a:endParaRPr lang="en-US" sz="1200" dirty="0">
              <a:solidFill>
                <a:srgbClr val="FF0000"/>
              </a:solidFill>
            </a:endParaRPr>
          </a:p>
        </p:txBody>
      </p:sp>
      <p:sp>
        <p:nvSpPr>
          <p:cNvPr id="11" name="TextBox 10"/>
          <p:cNvSpPr txBox="1"/>
          <p:nvPr/>
        </p:nvSpPr>
        <p:spPr>
          <a:xfrm>
            <a:off x="6516512" y="4442178"/>
            <a:ext cx="4797777" cy="1474763"/>
          </a:xfrm>
          <a:prstGeom prst="rect">
            <a:avLst/>
          </a:prstGeom>
          <a:noFill/>
        </p:spPr>
        <p:txBody>
          <a:bodyPr wrap="square" rtlCol="0">
            <a:spAutoFit/>
          </a:bodyPr>
          <a:lstStyle/>
          <a:p>
            <a:r>
              <a:rPr lang="en-US" sz="1400" dirty="0" smtClean="0">
                <a:solidFill>
                  <a:srgbClr val="FF0000"/>
                </a:solidFill>
              </a:rPr>
              <a:t>The functions of each is …. </a:t>
            </a:r>
          </a:p>
          <a:p>
            <a:r>
              <a:rPr lang="en-US" sz="1400" dirty="0" smtClean="0">
                <a:solidFill>
                  <a:srgbClr val="FF0000"/>
                </a:solidFill>
              </a:rPr>
              <a:t>1)</a:t>
            </a:r>
          </a:p>
          <a:p>
            <a:pPr>
              <a:lnSpc>
                <a:spcPct val="150000"/>
              </a:lnSpc>
            </a:pPr>
            <a:r>
              <a:rPr lang="en-US" sz="1400" dirty="0" smtClean="0">
                <a:solidFill>
                  <a:srgbClr val="FF0000"/>
                </a:solidFill>
              </a:rPr>
              <a:t>2)</a:t>
            </a:r>
          </a:p>
          <a:p>
            <a:pPr>
              <a:lnSpc>
                <a:spcPct val="150000"/>
              </a:lnSpc>
            </a:pPr>
            <a:r>
              <a:rPr lang="en-US" sz="1400" dirty="0" smtClean="0">
                <a:solidFill>
                  <a:srgbClr val="FF0000"/>
                </a:solidFill>
              </a:rPr>
              <a:t>3)</a:t>
            </a:r>
          </a:p>
          <a:p>
            <a:pPr>
              <a:lnSpc>
                <a:spcPct val="150000"/>
              </a:lnSpc>
            </a:pPr>
            <a:r>
              <a:rPr lang="en-US" sz="1400" dirty="0" smtClean="0">
                <a:solidFill>
                  <a:srgbClr val="FF0000"/>
                </a:solidFill>
              </a:rPr>
              <a:t>4)</a:t>
            </a:r>
            <a:endParaRPr lang="en-US" sz="1400" dirty="0">
              <a:solidFill>
                <a:srgbClr val="FF0000"/>
              </a:solidFill>
            </a:endParaRPr>
          </a:p>
        </p:txBody>
      </p:sp>
      <p:sp>
        <p:nvSpPr>
          <p:cNvPr id="14" name="TextBox 13"/>
          <p:cNvSpPr txBox="1"/>
          <p:nvPr/>
        </p:nvSpPr>
        <p:spPr>
          <a:xfrm>
            <a:off x="1518356" y="2365022"/>
            <a:ext cx="4797777" cy="1277273"/>
          </a:xfrm>
          <a:prstGeom prst="rect">
            <a:avLst/>
          </a:prstGeom>
          <a:noFill/>
        </p:spPr>
        <p:txBody>
          <a:bodyPr wrap="square" rtlCol="0">
            <a:spAutoFit/>
          </a:bodyPr>
          <a:lstStyle/>
          <a:p>
            <a:r>
              <a:rPr lang="en-US" sz="1200" dirty="0" smtClean="0">
                <a:solidFill>
                  <a:srgbClr val="FF0000"/>
                </a:solidFill>
              </a:rPr>
              <a:t>The role for sport …. </a:t>
            </a:r>
          </a:p>
          <a:p>
            <a:r>
              <a:rPr lang="en-US" sz="1200" dirty="0" smtClean="0">
                <a:solidFill>
                  <a:srgbClr val="FF0000"/>
                </a:solidFill>
              </a:rPr>
              <a:t>1)</a:t>
            </a:r>
          </a:p>
          <a:p>
            <a:pPr>
              <a:lnSpc>
                <a:spcPct val="150000"/>
              </a:lnSpc>
            </a:pPr>
            <a:r>
              <a:rPr lang="en-US" sz="1200" dirty="0" smtClean="0">
                <a:solidFill>
                  <a:srgbClr val="FF0000"/>
                </a:solidFill>
              </a:rPr>
              <a:t>2)</a:t>
            </a:r>
          </a:p>
          <a:p>
            <a:pPr>
              <a:lnSpc>
                <a:spcPct val="150000"/>
              </a:lnSpc>
            </a:pPr>
            <a:r>
              <a:rPr lang="en-US" sz="1200" dirty="0" smtClean="0">
                <a:solidFill>
                  <a:srgbClr val="FF0000"/>
                </a:solidFill>
              </a:rPr>
              <a:t>3)</a:t>
            </a:r>
          </a:p>
          <a:p>
            <a:pPr>
              <a:lnSpc>
                <a:spcPct val="150000"/>
              </a:lnSpc>
            </a:pPr>
            <a:r>
              <a:rPr lang="en-US" sz="1200" dirty="0" smtClean="0">
                <a:solidFill>
                  <a:srgbClr val="FF0000"/>
                </a:solidFill>
              </a:rPr>
              <a:t>4)</a:t>
            </a:r>
            <a:endParaRPr lang="en-US" sz="1200" dirty="0">
              <a:solidFill>
                <a:srgbClr val="FF0000"/>
              </a:solidFill>
            </a:endParaRPr>
          </a:p>
        </p:txBody>
      </p:sp>
      <p:sp>
        <p:nvSpPr>
          <p:cNvPr id="3" name="TextBox 2"/>
          <p:cNvSpPr txBox="1"/>
          <p:nvPr/>
        </p:nvSpPr>
        <p:spPr>
          <a:xfrm>
            <a:off x="5376333" y="1072445"/>
            <a:ext cx="1626016" cy="369332"/>
          </a:xfrm>
          <a:prstGeom prst="rect">
            <a:avLst/>
          </a:prstGeom>
          <a:solidFill>
            <a:srgbClr val="FFFF00"/>
          </a:solidFill>
          <a:ln>
            <a:solidFill>
              <a:schemeClr val="tx1"/>
            </a:solidFill>
          </a:ln>
        </p:spPr>
        <p:txBody>
          <a:bodyPr wrap="none" rtlCol="0">
            <a:spAutoFit/>
          </a:bodyPr>
          <a:lstStyle/>
          <a:p>
            <a:r>
              <a:rPr lang="en-US" dirty="0" smtClean="0"/>
              <a:t>Where am I at? </a:t>
            </a:r>
            <a:endParaRPr lang="en-US" dirty="0"/>
          </a:p>
        </p:txBody>
      </p:sp>
      <p:sp>
        <p:nvSpPr>
          <p:cNvPr id="10" name="TextBox 9"/>
          <p:cNvSpPr txBox="1"/>
          <p:nvPr/>
        </p:nvSpPr>
        <p:spPr>
          <a:xfrm>
            <a:off x="378179" y="6234290"/>
            <a:ext cx="11390488" cy="400110"/>
          </a:xfrm>
          <a:prstGeom prst="rect">
            <a:avLst/>
          </a:prstGeom>
          <a:solidFill>
            <a:srgbClr val="FFFF00"/>
          </a:solidFill>
          <a:ln>
            <a:solidFill>
              <a:srgbClr val="000000"/>
            </a:solidFill>
          </a:ln>
        </p:spPr>
        <p:txBody>
          <a:bodyPr wrap="square" rtlCol="0">
            <a:spAutoFit/>
          </a:bodyPr>
          <a:lstStyle/>
          <a:p>
            <a:r>
              <a:rPr lang="en-US" sz="2000" dirty="0" smtClean="0">
                <a:solidFill>
                  <a:srgbClr val="000000"/>
                </a:solidFill>
              </a:rPr>
              <a:t>I have made ________________ progress because….</a:t>
            </a:r>
            <a:endParaRPr lang="en-US" sz="2000" dirty="0">
              <a:solidFill>
                <a:srgbClr val="000000"/>
              </a:solidFill>
            </a:endParaRPr>
          </a:p>
        </p:txBody>
      </p:sp>
    </p:spTree>
    <p:extLst>
      <p:ext uri="{BB962C8B-B14F-4D97-AF65-F5344CB8AC3E}">
        <p14:creationId xmlns:p14="http://schemas.microsoft.com/office/powerpoint/2010/main" val="1534499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4" y="5346347"/>
            <a:ext cx="10515600" cy="1325563"/>
          </a:xfrm>
          <a:solidFill>
            <a:schemeClr val="bg1"/>
          </a:solidFill>
        </p:spPr>
        <p:txBody>
          <a:bodyPr>
            <a:normAutofit/>
          </a:bodyPr>
          <a:lstStyle/>
          <a:p>
            <a:pPr algn="ctr"/>
            <a:r>
              <a:rPr lang="en-US" sz="7200" spc="600" dirty="0" smtClean="0"/>
              <a:t>HANDOUTS</a:t>
            </a:r>
            <a:endParaRPr lang="en-US" sz="7200" spc="600" dirty="0"/>
          </a:p>
        </p:txBody>
      </p:sp>
    </p:spTree>
    <p:extLst>
      <p:ext uri="{BB962C8B-B14F-4D97-AF65-F5344CB8AC3E}">
        <p14:creationId xmlns:p14="http://schemas.microsoft.com/office/powerpoint/2010/main" val="292435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7468"/>
          </a:xfrm>
        </p:spPr>
        <p:txBody>
          <a:bodyPr>
            <a:noAutofit/>
          </a:bodyPr>
          <a:lstStyle/>
          <a:p>
            <a:pPr algn="ctr"/>
            <a:r>
              <a:rPr lang="en-GB" b="1" u="sng" dirty="0" smtClean="0"/>
              <a:t>DO NOW ACTIVITY:</a:t>
            </a:r>
            <a:r>
              <a:rPr lang="en-GB" sz="3200" b="1" u="sng" dirty="0" smtClean="0"/>
              <a:t/>
            </a:r>
            <a:br>
              <a:rPr lang="en-GB" sz="3200" b="1" u="sng" dirty="0" smtClean="0"/>
            </a:br>
            <a:r>
              <a:rPr lang="en-GB" sz="2000" b="1" u="sng" dirty="0" smtClean="0"/>
              <a:t>Recall </a:t>
            </a:r>
            <a:r>
              <a:rPr lang="en-GB" sz="2000" b="1" u="sng" dirty="0"/>
              <a:t>and </a:t>
            </a:r>
            <a:r>
              <a:rPr lang="en-GB" sz="2000" b="1" u="sng" dirty="0" smtClean="0"/>
              <a:t>Retrieval</a:t>
            </a:r>
            <a:r>
              <a:rPr lang="en-GB" sz="2000" b="1" dirty="0" smtClean="0"/>
              <a:t>: </a:t>
            </a:r>
            <a:r>
              <a:rPr lang="en-GB" sz="1400" dirty="0" smtClean="0"/>
              <a:t>Tick the statements that are true. </a:t>
            </a:r>
            <a:endParaRPr lang="en-GB" sz="1400" dirty="0"/>
          </a:p>
        </p:txBody>
      </p:sp>
      <p:sp>
        <p:nvSpPr>
          <p:cNvPr id="3" name="Content Placeholder 2"/>
          <p:cNvSpPr>
            <a:spLocks noGrp="1"/>
          </p:cNvSpPr>
          <p:nvPr>
            <p:ph idx="1"/>
          </p:nvPr>
        </p:nvSpPr>
        <p:spPr>
          <a:xfrm>
            <a:off x="127000" y="966801"/>
            <a:ext cx="5459712" cy="1601421"/>
          </a:xfrm>
          <a:ln>
            <a:solidFill>
              <a:schemeClr val="tx1"/>
            </a:solidFill>
          </a:ln>
        </p:spPr>
        <p:txBody>
          <a:bodyPr>
            <a:normAutofit/>
          </a:bodyPr>
          <a:lstStyle/>
          <a:p>
            <a:pPr marL="0" indent="0">
              <a:buNone/>
            </a:pPr>
            <a:r>
              <a:rPr lang="en-GB" sz="1800" dirty="0" smtClean="0"/>
              <a:t>Cardiac Output is</a:t>
            </a:r>
          </a:p>
          <a:p>
            <a:pPr>
              <a:buFont typeface="Wingdings" panose="05000000000000000000" pitchFamily="2" charset="2"/>
              <a:buChar char="q"/>
            </a:pPr>
            <a:r>
              <a:rPr lang="en-GB" sz="1800" dirty="0" smtClean="0"/>
              <a:t>…The amount of blood pumped out the heart per beat</a:t>
            </a:r>
          </a:p>
          <a:p>
            <a:pPr>
              <a:buFont typeface="Wingdings" panose="05000000000000000000" pitchFamily="2" charset="2"/>
              <a:buChar char="q"/>
            </a:pPr>
            <a:r>
              <a:rPr lang="en-GB" sz="1800" dirty="0" smtClean="0"/>
              <a:t>…</a:t>
            </a:r>
            <a:r>
              <a:rPr lang="en-GB" sz="1800" dirty="0"/>
              <a:t>The amount of blood pumped out the heart per </a:t>
            </a:r>
            <a:r>
              <a:rPr lang="en-GB" sz="1800" dirty="0" smtClean="0"/>
              <a:t>minute</a:t>
            </a:r>
            <a:endParaRPr lang="en-GB" sz="1800" dirty="0"/>
          </a:p>
        </p:txBody>
      </p:sp>
      <p:sp>
        <p:nvSpPr>
          <p:cNvPr id="4" name="Content Placeholder 2"/>
          <p:cNvSpPr txBox="1">
            <a:spLocks/>
          </p:cNvSpPr>
          <p:nvPr/>
        </p:nvSpPr>
        <p:spPr>
          <a:xfrm>
            <a:off x="5827889" y="839801"/>
            <a:ext cx="6194778" cy="2645643"/>
          </a:xfrm>
          <a:prstGeom prst="rect">
            <a:avLst/>
          </a:prstGeom>
          <a:ln w="31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effectLst/>
                <a:uLnTx/>
                <a:uFillTx/>
                <a:latin typeface="Calibri" panose="020F0502020204030204"/>
              </a:rPr>
              <a:t>The three main jobs of the cardiovascular system</a:t>
            </a:r>
            <a:r>
              <a:rPr kumimoji="0" lang="en-GB" sz="1800" b="0" i="0" u="none" strike="noStrike" kern="1200" cap="none" spc="0" normalizeH="0" noProof="0" dirty="0" smtClean="0">
                <a:ln>
                  <a:noFill/>
                </a:ln>
                <a:effectLst/>
                <a:uLnTx/>
                <a:uFillTx/>
                <a:latin typeface="Calibri" panose="020F0502020204030204"/>
              </a:rPr>
              <a:t> is </a:t>
            </a:r>
            <a:r>
              <a:rPr kumimoji="0" lang="en-GB" sz="1800" b="0" i="0" u="none" strike="noStrike" kern="1200" cap="none" spc="0" normalizeH="0" baseline="0" noProof="0" dirty="0" smtClean="0">
                <a:ln>
                  <a:noFill/>
                </a:ln>
                <a:effectLst/>
                <a:uLnTx/>
                <a:uFillTx/>
                <a:latin typeface="Calibri" panose="020F0502020204030204"/>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1800" dirty="0" smtClean="0">
                <a:latin typeface="Calibri" panose="020F0502020204030204"/>
              </a:rPr>
              <a:t>…Transport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smtClean="0">
                <a:ln>
                  <a:noFill/>
                </a:ln>
                <a:effectLst/>
                <a:uLnTx/>
                <a:uFillTx/>
                <a:latin typeface="Calibri" panose="020F0502020204030204"/>
              </a:rPr>
              <a:t>… Breathing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1800" dirty="0" smtClean="0">
                <a:latin typeface="Calibri" panose="020F0502020204030204"/>
              </a:rPr>
              <a:t>…Movement</a:t>
            </a:r>
            <a:endParaRPr kumimoji="0" lang="en-GB" sz="1800" b="0" i="0" u="none" strike="noStrike" kern="1200" cap="none" spc="0" normalizeH="0" baseline="0" noProof="0" dirty="0" smtClean="0">
              <a:ln>
                <a:noFill/>
              </a:ln>
              <a:effectLst/>
              <a:uLnTx/>
              <a:uFillTx/>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1800" dirty="0" smtClean="0">
                <a:latin typeface="Calibri" panose="020F0502020204030204"/>
              </a:rPr>
              <a:t>…Protection (Clotting)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smtClean="0">
                <a:ln>
                  <a:noFill/>
                </a:ln>
                <a:effectLst/>
                <a:uLnTx/>
                <a:uFillTx/>
                <a:latin typeface="Calibri" panose="020F0502020204030204"/>
              </a:rPr>
              <a:t>…Support</a:t>
            </a:r>
          </a:p>
          <a:p>
            <a:pPr lvl="0">
              <a:buFont typeface="Wingdings" panose="05000000000000000000" pitchFamily="2" charset="2"/>
              <a:buChar char="q"/>
              <a:defRPr/>
            </a:pPr>
            <a:r>
              <a:rPr lang="en-GB" sz="1800" noProof="0" dirty="0" smtClean="0">
                <a:latin typeface="Calibri" panose="020F0502020204030204"/>
              </a:rPr>
              <a:t>…</a:t>
            </a:r>
            <a:r>
              <a:rPr lang="en-GB" sz="1800" dirty="0"/>
              <a:t>Temperature regulation</a:t>
            </a:r>
            <a:endParaRPr kumimoji="0" lang="en-GB" sz="1800" b="0" i="0" u="none" strike="noStrike" kern="1200" cap="none" spc="0" normalizeH="0" baseline="0" noProof="0" dirty="0" smtClean="0">
              <a:ln>
                <a:noFill/>
              </a:ln>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effectLst/>
              <a:uLnTx/>
              <a:uFillTx/>
              <a:latin typeface="Calibri" panose="020F0502020204030204"/>
            </a:endParaRPr>
          </a:p>
        </p:txBody>
      </p:sp>
      <p:sp>
        <p:nvSpPr>
          <p:cNvPr id="5" name="Content Placeholder 2"/>
          <p:cNvSpPr txBox="1">
            <a:spLocks/>
          </p:cNvSpPr>
          <p:nvPr/>
        </p:nvSpPr>
        <p:spPr>
          <a:xfrm>
            <a:off x="98779" y="2656268"/>
            <a:ext cx="5517444" cy="19862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srgbClr val="000000"/>
                </a:solidFill>
              </a:rPr>
              <a:t>Ligaments…</a:t>
            </a:r>
          </a:p>
          <a:p>
            <a:pPr>
              <a:buFont typeface="Wingdings" panose="05000000000000000000" pitchFamily="2" charset="2"/>
              <a:buChar char="q"/>
            </a:pPr>
            <a:r>
              <a:rPr lang="en-GB" sz="2000" dirty="0" smtClean="0">
                <a:solidFill>
                  <a:srgbClr val="000000"/>
                </a:solidFill>
              </a:rPr>
              <a:t>…Connect bone to bone</a:t>
            </a:r>
          </a:p>
          <a:p>
            <a:pPr>
              <a:buFont typeface="Wingdings" panose="05000000000000000000" pitchFamily="2" charset="2"/>
              <a:buChar char="q"/>
            </a:pPr>
            <a:r>
              <a:rPr lang="en-GB" sz="2000" dirty="0" smtClean="0">
                <a:solidFill>
                  <a:srgbClr val="000000"/>
                </a:solidFill>
              </a:rPr>
              <a:t>…Connect Muscle to bone</a:t>
            </a:r>
          </a:p>
          <a:p>
            <a:pPr>
              <a:buFont typeface="Wingdings" panose="05000000000000000000" pitchFamily="2" charset="2"/>
              <a:buChar char="q"/>
            </a:pPr>
            <a:r>
              <a:rPr lang="en-GB" sz="2000" dirty="0" smtClean="0">
                <a:solidFill>
                  <a:srgbClr val="000000"/>
                </a:solidFill>
              </a:rPr>
              <a:t>…Keep us stable</a:t>
            </a:r>
            <a:endParaRPr lang="en-GB" sz="2000" dirty="0">
              <a:solidFill>
                <a:srgbClr val="000000"/>
              </a:solidFill>
            </a:endParaRPr>
          </a:p>
          <a:p>
            <a:pPr>
              <a:buFont typeface="Wingdings" panose="05000000000000000000" pitchFamily="2" charset="2"/>
              <a:buChar char="q"/>
            </a:pPr>
            <a:r>
              <a:rPr lang="en-GB" sz="2000" dirty="0" smtClean="0">
                <a:solidFill>
                  <a:srgbClr val="000000"/>
                </a:solidFill>
              </a:rPr>
              <a:t>… help us move</a:t>
            </a:r>
          </a:p>
        </p:txBody>
      </p:sp>
      <p:sp>
        <p:nvSpPr>
          <p:cNvPr id="6" name="Content Placeholder 2"/>
          <p:cNvSpPr txBox="1">
            <a:spLocks/>
          </p:cNvSpPr>
          <p:nvPr/>
        </p:nvSpPr>
        <p:spPr>
          <a:xfrm>
            <a:off x="5856111" y="3607214"/>
            <a:ext cx="6166556" cy="1726788"/>
          </a:xfrm>
          <a:prstGeom prst="rect">
            <a:avLst/>
          </a:prstGeom>
          <a:ln w="31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dirty="0" smtClean="0">
                <a:solidFill>
                  <a:srgbClr val="000000"/>
                </a:solidFill>
                <a:latin typeface="Calibri" panose="020F0502020204030204"/>
              </a:rPr>
              <a:t>Cardiac Output</a:t>
            </a:r>
            <a:r>
              <a:rPr kumimoji="0" lang="en-GB" sz="1800" b="0" i="0" u="none" strike="noStrike" kern="1200" cap="none" spc="0" normalizeH="0" baseline="0" noProof="0" dirty="0" smtClean="0">
                <a:ln>
                  <a:noFill/>
                </a:ln>
                <a:solidFill>
                  <a:srgbClr val="000000"/>
                </a:solidFill>
                <a:effectLst/>
                <a:uLnTx/>
                <a:uFillTx/>
                <a:latin typeface="Calibri" panose="020F0502020204030204"/>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1800" dirty="0" smtClean="0">
                <a:solidFill>
                  <a:srgbClr val="000000"/>
                </a:solidFill>
                <a:latin typeface="Calibri" panose="020F0502020204030204"/>
              </a:rPr>
              <a:t>…Increases with exercise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rPr>
              <a:t>…decreases with exercise </a:t>
            </a:r>
          </a:p>
          <a:p>
            <a:pPr lvl="0">
              <a:buFont typeface="Wingdings" panose="05000000000000000000" pitchFamily="2" charset="2"/>
              <a:buChar char="q"/>
              <a:defRPr/>
            </a:pPr>
            <a:r>
              <a:rPr lang="en-GB" sz="1800" dirty="0" smtClean="0">
                <a:solidFill>
                  <a:srgbClr val="000000"/>
                </a:solidFill>
              </a:rPr>
              <a:t>…stays the same with exercise</a:t>
            </a:r>
            <a:endParaRPr kumimoji="0" lang="en-GB" sz="1800" b="0" i="0" u="none" strike="noStrike" kern="1200" cap="none" spc="0" normalizeH="0" baseline="0" noProof="0" dirty="0" smtClean="0">
              <a:ln>
                <a:noFill/>
              </a:ln>
              <a:solidFill>
                <a:srgbClr val="000000"/>
              </a:solidFill>
              <a:effectLst/>
              <a:uLnTx/>
              <a:uFillTx/>
              <a:latin typeface="Calibri" panose="020F0502020204030204"/>
            </a:endParaRPr>
          </a:p>
        </p:txBody>
      </p:sp>
      <p:sp>
        <p:nvSpPr>
          <p:cNvPr id="7" name="TextBox 6"/>
          <p:cNvSpPr txBox="1"/>
          <p:nvPr/>
        </p:nvSpPr>
        <p:spPr>
          <a:xfrm>
            <a:off x="5870223" y="5545667"/>
            <a:ext cx="6180666" cy="1200329"/>
          </a:xfrm>
          <a:prstGeom prst="rect">
            <a:avLst/>
          </a:prstGeom>
          <a:solidFill>
            <a:schemeClr val="bg1">
              <a:lumMod val="95000"/>
            </a:schemeClr>
          </a:solidFill>
          <a:ln>
            <a:solidFill>
              <a:srgbClr val="000000"/>
            </a:solidFill>
          </a:ln>
        </p:spPr>
        <p:txBody>
          <a:bodyPr wrap="square" rtlCol="0">
            <a:spAutoFit/>
          </a:bodyPr>
          <a:lstStyle/>
          <a:p>
            <a:r>
              <a:rPr lang="en-US" b="1" dirty="0" smtClean="0">
                <a:solidFill>
                  <a:srgbClr val="000000"/>
                </a:solidFill>
              </a:rPr>
              <a:t>Challenge 2</a:t>
            </a:r>
            <a:r>
              <a:rPr lang="en-US" dirty="0" smtClean="0">
                <a:solidFill>
                  <a:srgbClr val="000000"/>
                </a:solidFill>
              </a:rPr>
              <a:t>: How would you work out cardiac output?</a:t>
            </a:r>
          </a:p>
          <a:p>
            <a:endParaRPr lang="en-US" dirty="0">
              <a:solidFill>
                <a:srgbClr val="000000"/>
              </a:solidFill>
            </a:endParaRPr>
          </a:p>
          <a:p>
            <a:endParaRPr lang="en-US" dirty="0" smtClean="0">
              <a:solidFill>
                <a:srgbClr val="000000"/>
              </a:solidFill>
            </a:endParaRPr>
          </a:p>
          <a:p>
            <a:r>
              <a:rPr lang="en-US" dirty="0" smtClean="0">
                <a:solidFill>
                  <a:srgbClr val="000000"/>
                </a:solidFill>
              </a:rPr>
              <a:t> </a:t>
            </a:r>
            <a:endParaRPr lang="en-US" dirty="0">
              <a:solidFill>
                <a:srgbClr val="000000"/>
              </a:solidFill>
            </a:endParaRPr>
          </a:p>
        </p:txBody>
      </p:sp>
      <p:sp>
        <p:nvSpPr>
          <p:cNvPr id="10" name="TextBox 9"/>
          <p:cNvSpPr txBox="1"/>
          <p:nvPr/>
        </p:nvSpPr>
        <p:spPr>
          <a:xfrm>
            <a:off x="112889" y="4704552"/>
            <a:ext cx="5503333" cy="2031325"/>
          </a:xfrm>
          <a:prstGeom prst="rect">
            <a:avLst/>
          </a:prstGeom>
          <a:solidFill>
            <a:schemeClr val="bg1">
              <a:lumMod val="95000"/>
            </a:schemeClr>
          </a:solidFill>
          <a:ln>
            <a:solidFill>
              <a:srgbClr val="000000"/>
            </a:solidFill>
          </a:ln>
        </p:spPr>
        <p:txBody>
          <a:bodyPr wrap="square" rtlCol="0">
            <a:spAutoFit/>
          </a:bodyPr>
          <a:lstStyle/>
          <a:p>
            <a:pPr marL="0" lvl="1"/>
            <a:r>
              <a:rPr lang="en-US" b="1" dirty="0" smtClean="0">
                <a:solidFill>
                  <a:srgbClr val="000000"/>
                </a:solidFill>
              </a:rPr>
              <a:t>Challenge 1</a:t>
            </a:r>
            <a:r>
              <a:rPr lang="en-US" dirty="0" smtClean="0">
                <a:solidFill>
                  <a:srgbClr val="000000"/>
                </a:solidFill>
              </a:rPr>
              <a:t>: Name 3 </a:t>
            </a:r>
            <a:r>
              <a:rPr lang="en-GB" dirty="0">
                <a:solidFill>
                  <a:srgbClr val="02181F"/>
                </a:solidFill>
                <a:latin typeface="Trebuchet MS" panose="020B0603020202020204" pitchFamily="34" charset="0"/>
                <a:ea typeface="MS PGothic" panose="020B0600070205080204" pitchFamily="34" charset="-128"/>
              </a:rPr>
              <a:t>w</a:t>
            </a:r>
            <a:r>
              <a:rPr lang="en-GB" altLang="en-US" dirty="0" smtClean="0">
                <a:solidFill>
                  <a:srgbClr val="02181F"/>
                </a:solidFill>
                <a:latin typeface="Trebuchet MS" panose="020B0603020202020204" pitchFamily="34" charset="0"/>
                <a:ea typeface="MS PGothic" panose="020B0600070205080204" pitchFamily="34" charset="-128"/>
              </a:rPr>
              <a:t>ays </a:t>
            </a:r>
            <a:r>
              <a:rPr lang="en-GB" altLang="en-US" dirty="0">
                <a:solidFill>
                  <a:srgbClr val="02181F"/>
                </a:solidFill>
                <a:latin typeface="Trebuchet MS" panose="020B0603020202020204" pitchFamily="34" charset="0"/>
                <a:ea typeface="MS PGothic" panose="020B0600070205080204" pitchFamily="34" charset="-128"/>
              </a:rPr>
              <a:t>to reduce high blood pressure</a:t>
            </a:r>
            <a:r>
              <a:rPr lang="en-GB" altLang="en-US" dirty="0" smtClean="0">
                <a:solidFill>
                  <a:srgbClr val="02181F"/>
                </a:solidFill>
                <a:latin typeface="Trebuchet MS" panose="020B0603020202020204" pitchFamily="34" charset="0"/>
                <a:ea typeface="MS PGothic" panose="020B0600070205080204" pitchFamily="34" charset="-128"/>
              </a:rPr>
              <a:t>…</a:t>
            </a:r>
          </a:p>
          <a:p>
            <a:pPr marL="0" lvl="1"/>
            <a:endParaRPr lang="en-GB" altLang="en-US" dirty="0">
              <a:solidFill>
                <a:srgbClr val="02181F"/>
              </a:solidFill>
              <a:latin typeface="Trebuchet MS" panose="020B0603020202020204" pitchFamily="34" charset="0"/>
              <a:ea typeface="MS PGothic" panose="020B0600070205080204" pitchFamily="34" charset="-128"/>
            </a:endParaRPr>
          </a:p>
          <a:p>
            <a:pPr marL="0" lvl="1"/>
            <a:endParaRPr lang="en-GB" altLang="en-US" dirty="0" smtClean="0">
              <a:solidFill>
                <a:srgbClr val="02181F"/>
              </a:solidFill>
              <a:latin typeface="Trebuchet MS" panose="020B0603020202020204" pitchFamily="34" charset="0"/>
              <a:ea typeface="MS PGothic" panose="020B0600070205080204" pitchFamily="34" charset="-128"/>
            </a:endParaRPr>
          </a:p>
          <a:p>
            <a:pPr marL="0" lvl="1"/>
            <a:endParaRPr lang="en-GB" altLang="en-US" dirty="0">
              <a:solidFill>
                <a:srgbClr val="02181F"/>
              </a:solidFill>
              <a:latin typeface="Trebuchet MS" panose="020B0603020202020204" pitchFamily="34" charset="0"/>
              <a:ea typeface="MS PGothic" panose="020B0600070205080204" pitchFamily="34" charset="-128"/>
            </a:endParaRPr>
          </a:p>
          <a:p>
            <a:pPr marL="0" lvl="1"/>
            <a:endParaRPr lang="en-GB" altLang="en-US" dirty="0" smtClean="0">
              <a:solidFill>
                <a:srgbClr val="02181F"/>
              </a:solidFill>
              <a:latin typeface="Trebuchet MS" panose="020B0603020202020204" pitchFamily="34" charset="0"/>
              <a:ea typeface="MS PGothic" panose="020B0600070205080204" pitchFamily="34" charset="-128"/>
            </a:endParaRPr>
          </a:p>
          <a:p>
            <a:pPr marL="0" lvl="1"/>
            <a:endParaRPr lang="en-GB" altLang="en-US" dirty="0">
              <a:solidFill>
                <a:srgbClr val="02181F"/>
              </a:solidFill>
              <a:latin typeface="Trebuchet MS" panose="020B0603020202020204" pitchFamily="34" charset="0"/>
              <a:ea typeface="MS PGothic" panose="020B0600070205080204" pitchFamily="34" charset="-128"/>
            </a:endParaRPr>
          </a:p>
        </p:txBody>
      </p:sp>
      <p:sp>
        <p:nvSpPr>
          <p:cNvPr id="8" name="TextBox 7"/>
          <p:cNvSpPr txBox="1"/>
          <p:nvPr/>
        </p:nvSpPr>
        <p:spPr>
          <a:xfrm>
            <a:off x="9990667" y="98778"/>
            <a:ext cx="2060222" cy="646331"/>
          </a:xfrm>
          <a:prstGeom prst="rect">
            <a:avLst/>
          </a:prstGeom>
          <a:solidFill>
            <a:srgbClr val="FFFF00"/>
          </a:solidFill>
          <a:ln>
            <a:solidFill>
              <a:schemeClr val="tx1"/>
            </a:solidFill>
          </a:ln>
        </p:spPr>
        <p:txBody>
          <a:bodyPr wrap="square" rtlCol="0">
            <a:spAutoFit/>
          </a:bodyPr>
          <a:lstStyle/>
          <a:p>
            <a:pPr algn="ctr"/>
            <a:r>
              <a:rPr lang="en-US" dirty="0" smtClean="0"/>
              <a:t>Can you get to </a:t>
            </a:r>
            <a:r>
              <a:rPr lang="en-US" smtClean="0"/>
              <a:t>the challenge?.</a:t>
            </a:r>
            <a:r>
              <a:rPr lang="en-US" dirty="0" smtClean="0"/>
              <a:t>..MERIT</a:t>
            </a:r>
            <a:endParaRPr lang="en-US" dirty="0"/>
          </a:p>
        </p:txBody>
      </p:sp>
    </p:spTree>
    <p:extLst>
      <p:ext uri="{BB962C8B-B14F-4D97-AF65-F5344CB8AC3E}">
        <p14:creationId xmlns:p14="http://schemas.microsoft.com/office/powerpoint/2010/main" val="388223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4659446"/>
              </p:ext>
            </p:extLst>
          </p:nvPr>
        </p:nvGraphicFramePr>
        <p:xfrm>
          <a:off x="430184" y="1050356"/>
          <a:ext cx="11495198" cy="5494870"/>
        </p:xfrm>
        <a:graphic>
          <a:graphicData uri="http://schemas.openxmlformats.org/drawingml/2006/table">
            <a:tbl>
              <a:tblPr firstRow="1" bandRow="1">
                <a:tableStyleId>{5C22544A-7EE6-4342-B048-85BDC9FD1C3A}</a:tableStyleId>
              </a:tblPr>
              <a:tblGrid>
                <a:gridCol w="5747599">
                  <a:extLst>
                    <a:ext uri="{9D8B030D-6E8A-4147-A177-3AD203B41FA5}">
                      <a16:colId xmlns:a16="http://schemas.microsoft.com/office/drawing/2014/main" val="20000"/>
                    </a:ext>
                  </a:extLst>
                </a:gridCol>
                <a:gridCol w="5747599">
                  <a:extLst>
                    <a:ext uri="{9D8B030D-6E8A-4147-A177-3AD203B41FA5}">
                      <a16:colId xmlns:a16="http://schemas.microsoft.com/office/drawing/2014/main" val="20001"/>
                    </a:ext>
                  </a:extLst>
                </a:gridCol>
              </a:tblGrid>
              <a:tr h="2747435">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747435">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2005145" y="1007968"/>
            <a:ext cx="2254300" cy="338554"/>
          </a:xfrm>
          <a:prstGeom prst="rect">
            <a:avLst/>
          </a:prstGeom>
        </p:spPr>
        <p:txBody>
          <a:bodyPr wrap="square">
            <a:spAutoFit/>
          </a:bodyPr>
          <a:lstStyle/>
          <a:p>
            <a:pPr algn="ctr"/>
            <a:r>
              <a:rPr lang="en-GB"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Red blood cells</a:t>
            </a:r>
            <a:endParaRPr lang="en-US"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2"/>
          <p:cNvSpPr txBox="1">
            <a:spLocks noChangeArrowheads="1"/>
          </p:cNvSpPr>
          <p:nvPr/>
        </p:nvSpPr>
        <p:spPr>
          <a:xfrm>
            <a:off x="6336194" y="861897"/>
            <a:ext cx="5184435" cy="630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i="1" u="sng"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halkboard SE Regular"/>
                <a:cs typeface="Chalkboard SE Regular"/>
              </a:rPr>
              <a:t>White blood cells</a:t>
            </a:r>
            <a:endParaRPr lang="en-US" sz="1600" i="1" u="sng" spc="3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halkboard SE Regular"/>
              <a:cs typeface="Chalkboard SE Regular"/>
            </a:endParaRPr>
          </a:p>
        </p:txBody>
      </p:sp>
      <p:sp>
        <p:nvSpPr>
          <p:cNvPr id="7" name="Rectangle 6"/>
          <p:cNvSpPr/>
          <p:nvPr/>
        </p:nvSpPr>
        <p:spPr>
          <a:xfrm>
            <a:off x="1576355" y="3721282"/>
            <a:ext cx="2855920" cy="338554"/>
          </a:xfrm>
          <a:prstGeom prst="rect">
            <a:avLst/>
          </a:prstGeom>
        </p:spPr>
        <p:txBody>
          <a:bodyPr wrap="square">
            <a:spAutoFit/>
          </a:bodyPr>
          <a:lstStyle/>
          <a:p>
            <a:pPr algn="ctr"/>
            <a:r>
              <a:rPr lang="en-GB" sz="1600" u="sng" spc="6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pple Chancery"/>
                <a:cs typeface="Apple Chancery"/>
              </a:rPr>
              <a:t>Platelets</a:t>
            </a:r>
            <a:endParaRPr lang="en-US" sz="1600" spc="6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pple Chancery"/>
              <a:cs typeface="Apple Chancery"/>
            </a:endParaRPr>
          </a:p>
        </p:txBody>
      </p:sp>
      <p:sp>
        <p:nvSpPr>
          <p:cNvPr id="8" name="Rectangle 7"/>
          <p:cNvSpPr/>
          <p:nvPr/>
        </p:nvSpPr>
        <p:spPr>
          <a:xfrm>
            <a:off x="8290107" y="3721282"/>
            <a:ext cx="902811" cy="338554"/>
          </a:xfrm>
          <a:prstGeom prst="rect">
            <a:avLst/>
          </a:prstGeom>
        </p:spPr>
        <p:txBody>
          <a:bodyPr wrap="none">
            <a:spAutoFit/>
          </a:bodyPr>
          <a:lstStyle/>
          <a:p>
            <a:r>
              <a:rPr lang="en-GB" sz="1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gnPainter-HouseScript"/>
                <a:cs typeface="SignPainter-HouseScript"/>
              </a:rPr>
              <a:t>Plasma</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ignPainter-HouseScript"/>
              <a:cs typeface="SignPainter-HouseScript"/>
            </a:endParaRPr>
          </a:p>
        </p:txBody>
      </p:sp>
      <p:pic>
        <p:nvPicPr>
          <p:cNvPr id="9" name="Picture 6" descr="WiB_blood_cell"/>
          <p:cNvPicPr>
            <a:picLocks noChangeAspect="1" noChangeArrowheads="1"/>
          </p:cNvPicPr>
          <p:nvPr/>
        </p:nvPicPr>
        <p:blipFill>
          <a:blip r:embed="rId2" cstate="print">
            <a:extLst>
              <a:ext uri="{28A0092B-C50C-407E-A947-70E740481C1C}">
                <a14:useLocalDpi xmlns:a14="http://schemas.microsoft.com/office/drawing/2010/main" val="0"/>
              </a:ext>
            </a:extLst>
          </a:blip>
          <a:srcRect l="6873" t="18898" r="48103" b="37796"/>
          <a:stretch>
            <a:fillRect/>
          </a:stretch>
        </p:blipFill>
        <p:spPr bwMode="auto">
          <a:xfrm>
            <a:off x="4655787" y="956127"/>
            <a:ext cx="795445" cy="556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 descr="WiB_blood_cel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03" t="18898" r="9353" b="37796"/>
          <a:stretch/>
        </p:blipFill>
        <p:spPr bwMode="auto">
          <a:xfrm>
            <a:off x="5387553" y="956127"/>
            <a:ext cx="790230" cy="578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WiB_white_blood_cell_R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74982">
            <a:off x="10852812" y="1059717"/>
            <a:ext cx="969767" cy="692691"/>
          </a:xfrm>
          <a:prstGeom prst="rect">
            <a:avLst/>
          </a:prstGeom>
          <a:noFill/>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pic>
        <p:nvPicPr>
          <p:cNvPr id="12" name="Picture 13" descr="platelet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599" y="3869827"/>
            <a:ext cx="721705" cy="53707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4" descr="platelet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0739" y="5923712"/>
            <a:ext cx="757044" cy="597257"/>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WiB_blood_in_test_tube"/>
          <p:cNvPicPr>
            <a:picLocks noChangeAspect="1" noChangeArrowheads="1"/>
          </p:cNvPicPr>
          <p:nvPr/>
        </p:nvPicPr>
        <p:blipFill>
          <a:blip r:embed="rId6" cstate="print">
            <a:extLst>
              <a:ext uri="{28A0092B-C50C-407E-A947-70E740481C1C}">
                <a14:useLocalDpi xmlns:a14="http://schemas.microsoft.com/office/drawing/2010/main" val="0"/>
              </a:ext>
            </a:extLst>
          </a:blip>
          <a:srcRect r="43292" b="2835"/>
          <a:stretch>
            <a:fillRect/>
          </a:stretch>
        </p:blipFill>
        <p:spPr bwMode="auto">
          <a:xfrm>
            <a:off x="11195835" y="5494026"/>
            <a:ext cx="689995" cy="859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2614425728"/>
              </p:ext>
            </p:extLst>
          </p:nvPr>
        </p:nvGraphicFramePr>
        <p:xfrm>
          <a:off x="289452" y="182256"/>
          <a:ext cx="10522624" cy="822984"/>
        </p:xfrm>
        <a:graphic>
          <a:graphicData uri="http://schemas.openxmlformats.org/drawingml/2006/table">
            <a:tbl>
              <a:tblPr firstRow="1" bandRow="1">
                <a:tableStyleId>{5940675A-B579-460E-94D1-54222C63F5DA}</a:tableStyleId>
              </a:tblPr>
              <a:tblGrid>
                <a:gridCol w="401924">
                  <a:extLst>
                    <a:ext uri="{9D8B030D-6E8A-4147-A177-3AD203B41FA5}">
                      <a16:colId xmlns:a16="http://schemas.microsoft.com/office/drawing/2014/main" val="20000"/>
                    </a:ext>
                  </a:extLst>
                </a:gridCol>
                <a:gridCol w="4672361">
                  <a:extLst>
                    <a:ext uri="{9D8B030D-6E8A-4147-A177-3AD203B41FA5}">
                      <a16:colId xmlns:a16="http://schemas.microsoft.com/office/drawing/2014/main" val="20001"/>
                    </a:ext>
                  </a:extLst>
                </a:gridCol>
                <a:gridCol w="5448339">
                  <a:extLst>
                    <a:ext uri="{9D8B030D-6E8A-4147-A177-3AD203B41FA5}">
                      <a16:colId xmlns:a16="http://schemas.microsoft.com/office/drawing/2014/main" val="20002"/>
                    </a:ext>
                  </a:extLst>
                </a:gridCol>
              </a:tblGrid>
              <a:tr h="276889">
                <a:tc>
                  <a:txBody>
                    <a:bodyPr/>
                    <a:lstStyle/>
                    <a:p>
                      <a:pPr algn="ctr"/>
                      <a:endParaRPr lang="en-GB" sz="1600" b="1" dirty="0">
                        <a:solidFill>
                          <a:srgbClr val="70AD47"/>
                        </a:solidFill>
                      </a:endParaRPr>
                    </a:p>
                  </a:txBody>
                  <a:tcPr marL="91449" marR="91449" marT="45724" marB="45724">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70AD47"/>
                          </a:solidFill>
                        </a:rPr>
                        <a:t>Good</a:t>
                      </a:r>
                    </a:p>
                  </a:txBody>
                  <a:tcPr marL="91449" marR="91449" marT="45724" marB="45724" anchor="ctr">
                    <a:solidFill>
                      <a:schemeClr val="accent6">
                        <a:lumMod val="20000"/>
                        <a:lumOff val="80000"/>
                      </a:schemeClr>
                    </a:solidFill>
                  </a:tcPr>
                </a:tc>
                <a:tc>
                  <a:txBody>
                    <a:bodyPr/>
                    <a:lstStyle/>
                    <a:p>
                      <a:pPr algn="ctr"/>
                      <a:r>
                        <a:rPr lang="en-GB" sz="1200" b="1" dirty="0" smtClean="0">
                          <a:solidFill>
                            <a:srgbClr val="70AD47"/>
                          </a:solidFill>
                        </a:rPr>
                        <a:t>Outstanding</a:t>
                      </a:r>
                    </a:p>
                  </a:txBody>
                  <a:tcPr marL="91449" marR="91449" marT="45724" marB="45724" anchor="ctr">
                    <a:solidFill>
                      <a:schemeClr val="accent6">
                        <a:lumMod val="20000"/>
                        <a:lumOff val="80000"/>
                      </a:schemeClr>
                    </a:solidFill>
                  </a:tcPr>
                </a:tc>
                <a:extLst>
                  <a:ext uri="{0D108BD9-81ED-4DB2-BD59-A6C34878D82A}">
                    <a16:rowId xmlns:a16="http://schemas.microsoft.com/office/drawing/2014/main" val="10000"/>
                  </a:ext>
                </a:extLst>
              </a:tr>
              <a:tr h="201376">
                <a:tc>
                  <a:txBody>
                    <a:bodyPr/>
                    <a:lstStyle/>
                    <a:p>
                      <a:r>
                        <a:rPr lang="en-GB" sz="1000" dirty="0" smtClean="0"/>
                        <a:t>6+</a:t>
                      </a:r>
                      <a:endParaRPr lang="en-GB" sz="1000" dirty="0"/>
                    </a:p>
                  </a:txBody>
                  <a:tcPr marL="91449" marR="91449" marT="45724" marB="45724">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smtClean="0"/>
                        <a:t>TBAT </a:t>
                      </a:r>
                      <a:r>
                        <a:rPr lang="en-GB" sz="900" u="sng" dirty="0" smtClean="0"/>
                        <a:t>explain the role of different components of blood </a:t>
                      </a:r>
                      <a:r>
                        <a:rPr lang="en-GB" sz="900" dirty="0" smtClean="0"/>
                        <a:t>during and after physical activity.</a:t>
                      </a:r>
                    </a:p>
                  </a:txBody>
                  <a:tcPr marL="91449" marR="91449" marT="45724" marB="45724">
                    <a:solidFill>
                      <a:schemeClr val="bg1"/>
                    </a:solidFill>
                  </a:tcPr>
                </a:tc>
                <a:tc>
                  <a:txBody>
                    <a:bodyPr/>
                    <a:lstStyle/>
                    <a:p>
                      <a:r>
                        <a:rPr lang="en-GB" sz="900" dirty="0" smtClean="0"/>
                        <a:t>TBAT </a:t>
                      </a:r>
                      <a:r>
                        <a:rPr lang="en-GB" sz="900" u="sng" dirty="0" smtClean="0"/>
                        <a:t>discuss the components</a:t>
                      </a:r>
                      <a:r>
                        <a:rPr lang="en-GB" sz="900" baseline="0" dirty="0" smtClean="0"/>
                        <a:t> of blood in maximising sports performance in specific sporting situations.</a:t>
                      </a:r>
                      <a:endParaRPr lang="en-GB" sz="900" dirty="0" smtClean="0"/>
                    </a:p>
                  </a:txBody>
                  <a:tcPr marL="91449" marR="91449" marT="45724" marB="45724">
                    <a:solidFill>
                      <a:schemeClr val="bg1"/>
                    </a:solidFill>
                  </a:tcPr>
                </a:tc>
                <a:extLst>
                  <a:ext uri="{0D108BD9-81ED-4DB2-BD59-A6C34878D82A}">
                    <a16:rowId xmlns:a16="http://schemas.microsoft.com/office/drawing/2014/main" val="10001"/>
                  </a:ext>
                </a:extLst>
              </a:tr>
              <a:tr h="201376">
                <a:tc>
                  <a:txBody>
                    <a:bodyPr/>
                    <a:lstStyle/>
                    <a:p>
                      <a:r>
                        <a:rPr lang="en-GB" sz="1000" dirty="0" smtClean="0"/>
                        <a:t>3- 5</a:t>
                      </a:r>
                      <a:endParaRPr lang="en-GB" sz="1000" dirty="0"/>
                    </a:p>
                  </a:txBody>
                  <a:tcPr marL="91449" marR="91449" marT="45724" marB="45724">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TBAT </a:t>
                      </a:r>
                      <a:r>
                        <a:rPr lang="en-GB" sz="1000" u="sng" dirty="0" smtClean="0"/>
                        <a:t>identify</a:t>
                      </a:r>
                      <a:r>
                        <a:rPr lang="en-GB" sz="1000" dirty="0" smtClean="0"/>
                        <a:t> the</a:t>
                      </a:r>
                      <a:r>
                        <a:rPr lang="en-GB" sz="1000" baseline="0" dirty="0" smtClean="0"/>
                        <a:t> different components of blood</a:t>
                      </a:r>
                      <a:endParaRPr lang="en-GB" sz="1000" dirty="0" smtClean="0"/>
                    </a:p>
                  </a:txBody>
                  <a:tcPr marL="91449" marR="91449" marT="45724" marB="45724">
                    <a:solidFill>
                      <a:schemeClr val="bg1"/>
                    </a:solidFill>
                  </a:tcPr>
                </a:tc>
                <a:tc>
                  <a:txBody>
                    <a:bodyPr/>
                    <a:lstStyle/>
                    <a:p>
                      <a:r>
                        <a:rPr lang="en-GB" sz="1000" dirty="0" smtClean="0"/>
                        <a:t>TBAT </a:t>
                      </a:r>
                      <a:r>
                        <a:rPr lang="en-GB" sz="1000" u="sng" dirty="0" smtClean="0"/>
                        <a:t>describe</a:t>
                      </a:r>
                      <a:r>
                        <a:rPr lang="en-GB" sz="1000" dirty="0" smtClean="0"/>
                        <a:t> </a:t>
                      </a:r>
                      <a:r>
                        <a:rPr lang="en-GB" sz="1000" baseline="0" dirty="0" smtClean="0"/>
                        <a:t>the function of blood with </a:t>
                      </a:r>
                      <a:r>
                        <a:rPr lang="en-GB" sz="1000" u="sng" baseline="0" dirty="0" smtClean="0"/>
                        <a:t>some link to how some </a:t>
                      </a:r>
                      <a:r>
                        <a:rPr lang="en-GB" sz="1000" baseline="0" dirty="0" smtClean="0"/>
                        <a:t>support physical activity</a:t>
                      </a:r>
                      <a:endParaRPr lang="en-GB" sz="1000" dirty="0" smtClean="0"/>
                    </a:p>
                  </a:txBody>
                  <a:tcPr marL="91449" marR="91449" marT="45724" marB="45724">
                    <a:solidFill>
                      <a:schemeClr val="bg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10851629" y="201681"/>
            <a:ext cx="1073753" cy="73866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My Target =</a:t>
            </a:r>
          </a:p>
          <a:p>
            <a:pPr algn="ctr"/>
            <a:endParaRPr lang="en-GB" sz="1400" dirty="0" smtClean="0"/>
          </a:p>
          <a:p>
            <a:pPr algn="ctr"/>
            <a:r>
              <a:rPr lang="en-GB" sz="1400" dirty="0" smtClean="0"/>
              <a:t> </a:t>
            </a:r>
            <a:endParaRPr lang="en-GB" sz="1400" dirty="0"/>
          </a:p>
        </p:txBody>
      </p:sp>
      <p:sp>
        <p:nvSpPr>
          <p:cNvPr id="3" name="TextBox 2"/>
          <p:cNvSpPr txBox="1"/>
          <p:nvPr/>
        </p:nvSpPr>
        <p:spPr>
          <a:xfrm>
            <a:off x="436109" y="1361550"/>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16" name="TextBox 15"/>
          <p:cNvSpPr txBox="1"/>
          <p:nvPr/>
        </p:nvSpPr>
        <p:spPr>
          <a:xfrm>
            <a:off x="3132295" y="1353019"/>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17" name="TextBox 16"/>
          <p:cNvSpPr txBox="1"/>
          <p:nvPr/>
        </p:nvSpPr>
        <p:spPr>
          <a:xfrm>
            <a:off x="430184" y="2522620"/>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18" name="TextBox 17"/>
          <p:cNvSpPr txBox="1"/>
          <p:nvPr/>
        </p:nvSpPr>
        <p:spPr>
          <a:xfrm>
            <a:off x="6170916" y="1361550"/>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19" name="TextBox 18"/>
          <p:cNvSpPr txBox="1"/>
          <p:nvPr/>
        </p:nvSpPr>
        <p:spPr>
          <a:xfrm>
            <a:off x="8864788" y="138455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20" name="TextBox 19"/>
          <p:cNvSpPr txBox="1"/>
          <p:nvPr/>
        </p:nvSpPr>
        <p:spPr>
          <a:xfrm>
            <a:off x="6157304" y="2512829"/>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21" name="TextBox 20"/>
          <p:cNvSpPr txBox="1"/>
          <p:nvPr/>
        </p:nvSpPr>
        <p:spPr>
          <a:xfrm>
            <a:off x="419338" y="4053597"/>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22" name="TextBox 21"/>
          <p:cNvSpPr txBox="1"/>
          <p:nvPr/>
        </p:nvSpPr>
        <p:spPr>
          <a:xfrm>
            <a:off x="3082948" y="406633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23" name="TextBox 22"/>
          <p:cNvSpPr txBox="1"/>
          <p:nvPr/>
        </p:nvSpPr>
        <p:spPr>
          <a:xfrm>
            <a:off x="407602" y="5235934"/>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
        <p:nvSpPr>
          <p:cNvPr id="28" name="TextBox 27"/>
          <p:cNvSpPr txBox="1"/>
          <p:nvPr/>
        </p:nvSpPr>
        <p:spPr>
          <a:xfrm>
            <a:off x="6187416" y="4053597"/>
            <a:ext cx="1159726" cy="261610"/>
          </a:xfrm>
          <a:prstGeom prst="rect">
            <a:avLst/>
          </a:prstGeom>
          <a:noFill/>
        </p:spPr>
        <p:txBody>
          <a:bodyPr wrap="square" rtlCol="0">
            <a:spAutoFit/>
          </a:bodyPr>
          <a:lstStyle/>
          <a:p>
            <a:r>
              <a:rPr lang="en-GB" sz="1100" b="1" u="sng" dirty="0" smtClean="0"/>
              <a:t>Structure</a:t>
            </a:r>
            <a:r>
              <a:rPr lang="en-GB" sz="1100" b="1" dirty="0" smtClean="0"/>
              <a:t> (3): </a:t>
            </a:r>
            <a:endParaRPr lang="en-GB" sz="1100" b="1" dirty="0"/>
          </a:p>
        </p:txBody>
      </p:sp>
      <p:sp>
        <p:nvSpPr>
          <p:cNvPr id="29" name="TextBox 28"/>
          <p:cNvSpPr txBox="1"/>
          <p:nvPr/>
        </p:nvSpPr>
        <p:spPr>
          <a:xfrm>
            <a:off x="8851026" y="4066333"/>
            <a:ext cx="1159726" cy="261610"/>
          </a:xfrm>
          <a:prstGeom prst="rect">
            <a:avLst/>
          </a:prstGeom>
          <a:noFill/>
        </p:spPr>
        <p:txBody>
          <a:bodyPr wrap="square" rtlCol="0">
            <a:spAutoFit/>
          </a:bodyPr>
          <a:lstStyle/>
          <a:p>
            <a:r>
              <a:rPr lang="en-GB" sz="1100" b="1" u="sng" dirty="0" smtClean="0"/>
              <a:t>Job</a:t>
            </a:r>
            <a:r>
              <a:rPr lang="en-GB" sz="1100" b="1" dirty="0" smtClean="0"/>
              <a:t> (4/5): </a:t>
            </a:r>
            <a:endParaRPr lang="en-GB" sz="1100" b="1" dirty="0"/>
          </a:p>
        </p:txBody>
      </p:sp>
      <p:sp>
        <p:nvSpPr>
          <p:cNvPr id="30" name="TextBox 29"/>
          <p:cNvSpPr txBox="1"/>
          <p:nvPr/>
        </p:nvSpPr>
        <p:spPr>
          <a:xfrm>
            <a:off x="6175680" y="5235934"/>
            <a:ext cx="3389344" cy="261610"/>
          </a:xfrm>
          <a:prstGeom prst="rect">
            <a:avLst/>
          </a:prstGeom>
          <a:noFill/>
        </p:spPr>
        <p:txBody>
          <a:bodyPr wrap="square" rtlCol="0">
            <a:spAutoFit/>
          </a:bodyPr>
          <a:lstStyle/>
          <a:p>
            <a:r>
              <a:rPr lang="en-GB" sz="1100" b="1" u="sng" dirty="0" smtClean="0"/>
              <a:t>Role in physical activity </a:t>
            </a:r>
            <a:r>
              <a:rPr lang="en-GB" sz="1100" b="1" dirty="0" smtClean="0"/>
              <a:t>(5+ </a:t>
            </a:r>
            <a:r>
              <a:rPr lang="en-GB" sz="800" b="1" i="1" dirty="0" smtClean="0"/>
              <a:t>See progress indicators</a:t>
            </a:r>
            <a:r>
              <a:rPr lang="en-GB" sz="1100" b="1" i="1" dirty="0" smtClean="0"/>
              <a:t>) </a:t>
            </a:r>
            <a:r>
              <a:rPr lang="en-GB" sz="1100" b="1" dirty="0" smtClean="0"/>
              <a:t>: </a:t>
            </a:r>
            <a:endParaRPr lang="en-GB" sz="1100" b="1" dirty="0"/>
          </a:p>
        </p:txBody>
      </p:sp>
    </p:spTree>
    <p:extLst>
      <p:ext uri="{BB962C8B-B14F-4D97-AF65-F5344CB8AC3E}">
        <p14:creationId xmlns:p14="http://schemas.microsoft.com/office/powerpoint/2010/main" val="221420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76400" y="-408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Red blood cells</a:t>
            </a:r>
            <a:endParaRPr lang="en-US" b="1" u="sng" dirty="0"/>
          </a:p>
        </p:txBody>
      </p:sp>
      <p:pic>
        <p:nvPicPr>
          <p:cNvPr id="5" name="Picture 6" descr="WiB_blood_cell"/>
          <p:cNvPicPr>
            <a:picLocks noChangeAspect="1" noChangeArrowheads="1"/>
          </p:cNvPicPr>
          <p:nvPr/>
        </p:nvPicPr>
        <p:blipFill>
          <a:blip r:embed="rId3">
            <a:extLst>
              <a:ext uri="{28A0092B-C50C-407E-A947-70E740481C1C}">
                <a14:useLocalDpi xmlns:a14="http://schemas.microsoft.com/office/drawing/2010/main" val="0"/>
              </a:ext>
            </a:extLst>
          </a:blip>
          <a:srcRect l="6873" t="18898" r="48103" b="37796"/>
          <a:stretch>
            <a:fillRect/>
          </a:stretch>
        </p:blipFill>
        <p:spPr bwMode="auto">
          <a:xfrm>
            <a:off x="8941850" y="-40891"/>
            <a:ext cx="3238500" cy="226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WiB_blood_cell"/>
          <p:cNvPicPr>
            <a:picLocks noChangeAspect="1" noChangeArrowheads="1"/>
          </p:cNvPicPr>
          <p:nvPr/>
        </p:nvPicPr>
        <p:blipFill>
          <a:blip r:embed="rId3">
            <a:extLst>
              <a:ext uri="{28A0092B-C50C-407E-A947-70E740481C1C}">
                <a14:useLocalDpi xmlns:a14="http://schemas.microsoft.com/office/drawing/2010/main" val="0"/>
              </a:ext>
            </a:extLst>
          </a:blip>
          <a:srcRect l="48103" t="18898" b="37796"/>
          <a:stretch>
            <a:fillRect/>
          </a:stretch>
        </p:blipFill>
        <p:spPr bwMode="auto">
          <a:xfrm>
            <a:off x="4486608" y="1541899"/>
            <a:ext cx="3732213" cy="226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436337" y="1989092"/>
            <a:ext cx="7882473" cy="319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rgbClr val="FF66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55600" indent="-355600">
              <a:defRPr sz="2400">
                <a:solidFill>
                  <a:schemeClr val="tx1"/>
                </a:solidFill>
                <a:latin typeface="Times New Roman" panose="02020603050405020304" pitchFamily="18" charset="0"/>
              </a:defRPr>
            </a:lvl1pPr>
            <a:lvl2pPr marL="6302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35000"/>
              </a:spcBef>
              <a:buFontTx/>
              <a:buBlip>
                <a:blip r:embed="rId4"/>
              </a:buBlip>
            </a:pPr>
            <a:r>
              <a:rPr lang="en-GB" dirty="0">
                <a:solidFill>
                  <a:srgbClr val="010066"/>
                </a:solidFill>
                <a:latin typeface="Arial" panose="020B0604020202020204" pitchFamily="34" charset="0"/>
                <a:cs typeface="Arial" panose="020B0604020202020204" pitchFamily="34" charset="0"/>
              </a:rPr>
              <a:t>Also called </a:t>
            </a:r>
            <a:r>
              <a:rPr lang="en-GB" dirty="0">
                <a:solidFill>
                  <a:srgbClr val="FF6600"/>
                </a:solidFill>
                <a:latin typeface="Arial" panose="020B0604020202020204" pitchFamily="34" charset="0"/>
                <a:cs typeface="Arial" panose="020B0604020202020204" pitchFamily="34" charset="0"/>
              </a:rPr>
              <a:t>erythrocytes</a:t>
            </a:r>
            <a:r>
              <a:rPr lang="en-GB" dirty="0">
                <a:solidFill>
                  <a:srgbClr val="010066"/>
                </a:solidFill>
                <a:latin typeface="Arial" panose="020B0604020202020204" pitchFamily="34" charset="0"/>
                <a:cs typeface="Arial" panose="020B0604020202020204" pitchFamily="34" charset="0"/>
              </a:rPr>
              <a:t>.</a:t>
            </a:r>
          </a:p>
          <a:p>
            <a:pPr eaLnBrk="1" hangingPunct="1">
              <a:spcBef>
                <a:spcPct val="35000"/>
              </a:spcBef>
              <a:buFontTx/>
              <a:buBlip>
                <a:blip r:embed="rId4"/>
              </a:buBlip>
            </a:pPr>
            <a:r>
              <a:rPr lang="en-GB" b="1" u="sng" dirty="0">
                <a:solidFill>
                  <a:srgbClr val="FF6600"/>
                </a:solidFill>
                <a:latin typeface="Arial" panose="020B0604020202020204" pitchFamily="34" charset="0"/>
                <a:cs typeface="Arial" panose="020B0604020202020204" pitchFamily="34" charset="0"/>
              </a:rPr>
              <a:t>Disc-shaped</a:t>
            </a:r>
            <a:r>
              <a:rPr lang="en-GB" dirty="0">
                <a:solidFill>
                  <a:srgbClr val="010066"/>
                </a:solidFill>
                <a:latin typeface="Arial" panose="020B0604020202020204" pitchFamily="34" charset="0"/>
                <a:cs typeface="Arial" panose="020B0604020202020204" pitchFamily="34" charset="0"/>
              </a:rPr>
              <a:t>.</a:t>
            </a:r>
          </a:p>
          <a:p>
            <a:pPr eaLnBrk="1" hangingPunct="1">
              <a:spcBef>
                <a:spcPct val="35000"/>
              </a:spcBef>
              <a:buFontTx/>
              <a:buBlip>
                <a:blip r:embed="rId4"/>
              </a:buBlip>
            </a:pPr>
            <a:r>
              <a:rPr lang="en-GB" dirty="0">
                <a:solidFill>
                  <a:srgbClr val="010066"/>
                </a:solidFill>
                <a:latin typeface="Arial" panose="020B0604020202020204" pitchFamily="34" charset="0"/>
                <a:cs typeface="Arial" panose="020B0604020202020204" pitchFamily="34" charset="0"/>
              </a:rPr>
              <a:t>Made in the </a:t>
            </a:r>
            <a:r>
              <a:rPr lang="en-GB" dirty="0">
                <a:solidFill>
                  <a:srgbClr val="FF6600"/>
                </a:solidFill>
                <a:latin typeface="Arial" panose="020B0604020202020204" pitchFamily="34" charset="0"/>
                <a:cs typeface="Arial" panose="020B0604020202020204" pitchFamily="34" charset="0"/>
              </a:rPr>
              <a:t>bone marrow</a:t>
            </a:r>
            <a:r>
              <a:rPr lang="en-GB" dirty="0">
                <a:solidFill>
                  <a:srgbClr val="010066"/>
                </a:solidFill>
                <a:latin typeface="Arial" panose="020B0604020202020204" pitchFamily="34" charset="0"/>
                <a:cs typeface="Arial" panose="020B0604020202020204" pitchFamily="34" charset="0"/>
              </a:rPr>
              <a:t>.</a:t>
            </a:r>
          </a:p>
          <a:p>
            <a:pPr eaLnBrk="1" hangingPunct="1">
              <a:spcBef>
                <a:spcPct val="35000"/>
              </a:spcBef>
              <a:buFontTx/>
              <a:buBlip>
                <a:blip r:embed="rId4"/>
              </a:buBlip>
            </a:pPr>
            <a:r>
              <a:rPr lang="en-GB" dirty="0">
                <a:solidFill>
                  <a:srgbClr val="010066"/>
                </a:solidFill>
                <a:latin typeface="Arial" panose="020B0604020202020204" pitchFamily="34" charset="0"/>
                <a:cs typeface="Arial" panose="020B0604020202020204" pitchFamily="34" charset="0"/>
              </a:rPr>
              <a:t>Contain a red-coloured compound called </a:t>
            </a:r>
            <a:r>
              <a:rPr lang="en-GB" dirty="0">
                <a:solidFill>
                  <a:srgbClr val="FF6600"/>
                </a:solidFill>
                <a:latin typeface="Arial" panose="020B0604020202020204" pitchFamily="34" charset="0"/>
                <a:cs typeface="Arial" panose="020B0604020202020204" pitchFamily="34" charset="0"/>
              </a:rPr>
              <a:t>haemoglobin</a:t>
            </a:r>
            <a:r>
              <a:rPr lang="en-GB" dirty="0">
                <a:solidFill>
                  <a:srgbClr val="010066"/>
                </a:solidFill>
                <a:latin typeface="Arial" panose="020B0604020202020204" pitchFamily="34" charset="0"/>
                <a:cs typeface="Arial" panose="020B0604020202020204" pitchFamily="34" charset="0"/>
              </a:rPr>
              <a:t> which bonds with oxygen to form </a:t>
            </a:r>
            <a:r>
              <a:rPr lang="en-GB" dirty="0" err="1">
                <a:solidFill>
                  <a:srgbClr val="FF6600"/>
                </a:solidFill>
                <a:latin typeface="Arial" panose="020B0604020202020204" pitchFamily="34" charset="0"/>
                <a:cs typeface="Arial" panose="020B0604020202020204" pitchFamily="34" charset="0"/>
              </a:rPr>
              <a:t>oxyhaemoglobin</a:t>
            </a:r>
            <a:r>
              <a:rPr lang="en-GB" dirty="0">
                <a:solidFill>
                  <a:srgbClr val="010066"/>
                </a:solidFill>
                <a:latin typeface="Arial" panose="020B0604020202020204" pitchFamily="34" charset="0"/>
                <a:cs typeface="Arial" panose="020B0604020202020204" pitchFamily="34" charset="0"/>
              </a:rPr>
              <a:t>.</a:t>
            </a:r>
          </a:p>
          <a:p>
            <a:pPr eaLnBrk="1" hangingPunct="1">
              <a:spcBef>
                <a:spcPct val="35000"/>
              </a:spcBef>
              <a:buFontTx/>
              <a:buBlip>
                <a:blip r:embed="rId4"/>
              </a:buBlip>
            </a:pPr>
            <a:r>
              <a:rPr lang="en-GB" b="1" u="sng" dirty="0">
                <a:solidFill>
                  <a:srgbClr val="010066"/>
                </a:solidFill>
                <a:latin typeface="Arial" panose="020B0604020202020204" pitchFamily="34" charset="0"/>
                <a:cs typeface="Arial" panose="020B0604020202020204" pitchFamily="34" charset="0"/>
              </a:rPr>
              <a:t>Transport oxygen </a:t>
            </a:r>
            <a:r>
              <a:rPr lang="en-GB" b="1" u="sng" dirty="0" smtClean="0">
                <a:solidFill>
                  <a:srgbClr val="010066"/>
                </a:solidFill>
                <a:latin typeface="Arial" panose="020B0604020202020204" pitchFamily="34" charset="0"/>
                <a:cs typeface="Arial" panose="020B0604020202020204" pitchFamily="34" charset="0"/>
              </a:rPr>
              <a:t>around the body and to </a:t>
            </a:r>
            <a:r>
              <a:rPr lang="en-GB" b="1" u="sng" dirty="0">
                <a:solidFill>
                  <a:srgbClr val="010066"/>
                </a:solidFill>
                <a:latin typeface="Arial" panose="020B0604020202020204" pitchFamily="34" charset="0"/>
                <a:cs typeface="Arial" panose="020B0604020202020204" pitchFamily="34" charset="0"/>
              </a:rPr>
              <a:t>the tissues.</a:t>
            </a:r>
          </a:p>
        </p:txBody>
      </p:sp>
      <p:sp>
        <p:nvSpPr>
          <p:cNvPr id="8" name="Text Box 10"/>
          <p:cNvSpPr txBox="1">
            <a:spLocks noChangeArrowheads="1"/>
          </p:cNvSpPr>
          <p:nvPr/>
        </p:nvSpPr>
        <p:spPr bwMode="auto">
          <a:xfrm>
            <a:off x="460820" y="979603"/>
            <a:ext cx="813593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solidFill>
                  <a:srgbClr val="010066"/>
                </a:solidFill>
              </a:rPr>
              <a:t>Blood is made up of a number of different elements. </a:t>
            </a:r>
            <a:br>
              <a:rPr lang="en-GB" sz="2800" dirty="0">
                <a:solidFill>
                  <a:srgbClr val="010066"/>
                </a:solidFill>
              </a:rPr>
            </a:br>
            <a:r>
              <a:rPr lang="en-GB" sz="2800" dirty="0">
                <a:solidFill>
                  <a:srgbClr val="010066"/>
                </a:solidFill>
              </a:rPr>
              <a:t>The most common cell in blood is the </a:t>
            </a:r>
            <a:r>
              <a:rPr lang="en-GB" sz="2800" dirty="0">
                <a:solidFill>
                  <a:srgbClr val="FF6600"/>
                </a:solidFill>
              </a:rPr>
              <a:t>red blood cell</a:t>
            </a:r>
            <a:r>
              <a:rPr lang="en-GB" sz="2800" dirty="0">
                <a:solidFill>
                  <a:srgbClr val="010066"/>
                </a:solidFill>
              </a:rPr>
              <a:t>.</a:t>
            </a:r>
          </a:p>
        </p:txBody>
      </p:sp>
      <p:sp>
        <p:nvSpPr>
          <p:cNvPr id="9" name="Text Box 12"/>
          <p:cNvSpPr txBox="1">
            <a:spLocks noChangeArrowheads="1"/>
          </p:cNvSpPr>
          <p:nvPr/>
        </p:nvSpPr>
        <p:spPr bwMode="auto">
          <a:xfrm>
            <a:off x="600231" y="5348729"/>
            <a:ext cx="5616575" cy="830997"/>
          </a:xfrm>
          <a:prstGeom prst="rect">
            <a:avLst/>
          </a:prstGeom>
          <a:noFill/>
          <a:ln w="31750">
            <a:solidFill>
              <a:srgbClr val="FF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solidFill>
                  <a:schemeClr val="folHlink"/>
                </a:solidFill>
              </a:rPr>
              <a:t>How important do you think red blood cells are to sports performance?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810" y="2222884"/>
            <a:ext cx="3551185" cy="4423934"/>
          </a:xfrm>
          <a:prstGeom prst="rect">
            <a:avLst/>
          </a:prstGeom>
        </p:spPr>
      </p:pic>
    </p:spTree>
    <p:extLst>
      <p:ext uri="{BB962C8B-B14F-4D97-AF65-F5344CB8AC3E}">
        <p14:creationId xmlns:p14="http://schemas.microsoft.com/office/powerpoint/2010/main" val="420375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heckerboard(across)">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checkerboard(across)">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checkerboard(across)">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7468"/>
          </a:xfrm>
        </p:spPr>
        <p:txBody>
          <a:bodyPr>
            <a:noAutofit/>
          </a:bodyPr>
          <a:lstStyle/>
          <a:p>
            <a:pPr algn="ctr"/>
            <a:r>
              <a:rPr lang="en-GB" b="1" u="sng" dirty="0" smtClean="0"/>
              <a:t>DO NOW ACTIVITY:</a:t>
            </a:r>
            <a:r>
              <a:rPr lang="en-GB" sz="3200" b="1" u="sng" dirty="0" smtClean="0"/>
              <a:t/>
            </a:r>
            <a:br>
              <a:rPr lang="en-GB" sz="3200" b="1" u="sng" dirty="0" smtClean="0"/>
            </a:br>
            <a:r>
              <a:rPr lang="en-GB" sz="2000" b="1" u="sng" dirty="0" smtClean="0"/>
              <a:t>Recall </a:t>
            </a:r>
            <a:r>
              <a:rPr lang="en-GB" sz="2000" b="1" u="sng" dirty="0"/>
              <a:t>and </a:t>
            </a:r>
            <a:r>
              <a:rPr lang="en-GB" sz="2000" b="1" u="sng" dirty="0" smtClean="0"/>
              <a:t>Retrieval</a:t>
            </a:r>
            <a:r>
              <a:rPr lang="en-GB" sz="2000" b="1" dirty="0" smtClean="0"/>
              <a:t>: </a:t>
            </a:r>
            <a:r>
              <a:rPr lang="en-GB" sz="1400" dirty="0" smtClean="0"/>
              <a:t>Tick the statements that are true. </a:t>
            </a:r>
            <a:endParaRPr lang="en-GB" sz="1400" dirty="0"/>
          </a:p>
        </p:txBody>
      </p:sp>
      <p:sp>
        <p:nvSpPr>
          <p:cNvPr id="3" name="Content Placeholder 2"/>
          <p:cNvSpPr>
            <a:spLocks noGrp="1"/>
          </p:cNvSpPr>
          <p:nvPr>
            <p:ph idx="1"/>
          </p:nvPr>
        </p:nvSpPr>
        <p:spPr>
          <a:xfrm>
            <a:off x="127000" y="966801"/>
            <a:ext cx="5459712" cy="1601421"/>
          </a:xfrm>
          <a:ln>
            <a:solidFill>
              <a:schemeClr val="tx1"/>
            </a:solidFill>
          </a:ln>
        </p:spPr>
        <p:txBody>
          <a:bodyPr>
            <a:normAutofit/>
          </a:bodyPr>
          <a:lstStyle/>
          <a:p>
            <a:pPr marL="0" indent="0">
              <a:buNone/>
            </a:pPr>
            <a:r>
              <a:rPr lang="en-GB" sz="1800" dirty="0" smtClean="0"/>
              <a:t>Cardiac Output is</a:t>
            </a:r>
          </a:p>
          <a:p>
            <a:pPr>
              <a:buFont typeface="Wingdings" panose="05000000000000000000" pitchFamily="2" charset="2"/>
              <a:buChar char="q"/>
            </a:pPr>
            <a:r>
              <a:rPr lang="en-GB" sz="1800" dirty="0" smtClean="0"/>
              <a:t>…The amount of blood pumped out the heart per beat</a:t>
            </a:r>
          </a:p>
          <a:p>
            <a:pPr>
              <a:buFont typeface="Wingdings" panose="05000000000000000000" pitchFamily="2" charset="2"/>
              <a:buChar char="q"/>
            </a:pPr>
            <a:r>
              <a:rPr lang="en-GB" sz="1800" dirty="0" smtClean="0"/>
              <a:t>…</a:t>
            </a:r>
            <a:r>
              <a:rPr lang="en-GB" sz="1800" dirty="0"/>
              <a:t>The amount of blood pumped out the heart per </a:t>
            </a:r>
            <a:r>
              <a:rPr lang="en-GB" sz="1800" dirty="0" smtClean="0"/>
              <a:t>minute</a:t>
            </a:r>
            <a:endParaRPr lang="en-GB" sz="1800" dirty="0"/>
          </a:p>
        </p:txBody>
      </p:sp>
      <p:sp>
        <p:nvSpPr>
          <p:cNvPr id="4" name="Content Placeholder 2"/>
          <p:cNvSpPr txBox="1">
            <a:spLocks/>
          </p:cNvSpPr>
          <p:nvPr/>
        </p:nvSpPr>
        <p:spPr>
          <a:xfrm>
            <a:off x="5827889" y="839801"/>
            <a:ext cx="6194778" cy="2645643"/>
          </a:xfrm>
          <a:prstGeom prst="rect">
            <a:avLst/>
          </a:prstGeom>
          <a:ln w="31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effectLst/>
                <a:uLnTx/>
                <a:uFillTx/>
                <a:latin typeface="Calibri" panose="020F0502020204030204"/>
              </a:rPr>
              <a:t>The three main jobs of the cardiovascular system</a:t>
            </a:r>
            <a:r>
              <a:rPr kumimoji="0" lang="en-GB" sz="1800" b="0" i="0" u="none" strike="noStrike" kern="1200" cap="none" spc="0" normalizeH="0" noProof="0" dirty="0" smtClean="0">
                <a:ln>
                  <a:noFill/>
                </a:ln>
                <a:effectLst/>
                <a:uLnTx/>
                <a:uFillTx/>
                <a:latin typeface="Calibri" panose="020F0502020204030204"/>
              </a:rPr>
              <a:t> is </a:t>
            </a:r>
            <a:r>
              <a:rPr kumimoji="0" lang="en-GB" sz="1800" b="0" i="0" u="none" strike="noStrike" kern="1200" cap="none" spc="0" normalizeH="0" baseline="0" noProof="0" dirty="0" smtClean="0">
                <a:ln>
                  <a:noFill/>
                </a:ln>
                <a:effectLst/>
                <a:uLnTx/>
                <a:uFillTx/>
                <a:latin typeface="Calibri" panose="020F0502020204030204"/>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1800" dirty="0" smtClean="0">
                <a:latin typeface="Calibri" panose="020F0502020204030204"/>
              </a:rPr>
              <a:t>…Transport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smtClean="0">
                <a:ln>
                  <a:noFill/>
                </a:ln>
                <a:effectLst/>
                <a:uLnTx/>
                <a:uFillTx/>
                <a:latin typeface="Calibri" panose="020F0502020204030204"/>
              </a:rPr>
              <a:t>… Breathing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1800" dirty="0" smtClean="0">
                <a:latin typeface="Calibri" panose="020F0502020204030204"/>
              </a:rPr>
              <a:t>…Movement</a:t>
            </a:r>
            <a:endParaRPr kumimoji="0" lang="en-GB" sz="1800" b="0" i="0" u="none" strike="noStrike" kern="1200" cap="none" spc="0" normalizeH="0" baseline="0" noProof="0" dirty="0" smtClean="0">
              <a:ln>
                <a:noFill/>
              </a:ln>
              <a:effectLst/>
              <a:uLnTx/>
              <a:uFillTx/>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1800" dirty="0" smtClean="0">
                <a:latin typeface="Calibri" panose="020F0502020204030204"/>
              </a:rPr>
              <a:t>…Protection (Clotting)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smtClean="0">
                <a:ln>
                  <a:noFill/>
                </a:ln>
                <a:effectLst/>
                <a:uLnTx/>
                <a:uFillTx/>
                <a:latin typeface="Calibri" panose="020F0502020204030204"/>
              </a:rPr>
              <a:t>…Support</a:t>
            </a:r>
          </a:p>
          <a:p>
            <a:pPr lvl="0">
              <a:buFont typeface="Wingdings" panose="05000000000000000000" pitchFamily="2" charset="2"/>
              <a:buChar char="q"/>
              <a:defRPr/>
            </a:pPr>
            <a:r>
              <a:rPr lang="en-GB" sz="1800" noProof="0" dirty="0" smtClean="0">
                <a:latin typeface="Calibri" panose="020F0502020204030204"/>
              </a:rPr>
              <a:t>…</a:t>
            </a:r>
            <a:r>
              <a:rPr lang="en-GB" sz="1800" dirty="0"/>
              <a:t>Temperature regulation</a:t>
            </a:r>
            <a:endParaRPr kumimoji="0" lang="en-GB" sz="1800" b="0" i="0" u="none" strike="noStrike" kern="1200" cap="none" spc="0" normalizeH="0" baseline="0" noProof="0" dirty="0" smtClean="0">
              <a:ln>
                <a:noFill/>
              </a:ln>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effectLst/>
              <a:uLnTx/>
              <a:uFillTx/>
              <a:latin typeface="Calibri" panose="020F0502020204030204"/>
            </a:endParaRPr>
          </a:p>
        </p:txBody>
      </p:sp>
      <p:sp>
        <p:nvSpPr>
          <p:cNvPr id="5" name="Content Placeholder 2"/>
          <p:cNvSpPr txBox="1">
            <a:spLocks/>
          </p:cNvSpPr>
          <p:nvPr/>
        </p:nvSpPr>
        <p:spPr>
          <a:xfrm>
            <a:off x="98779" y="2656268"/>
            <a:ext cx="5517444" cy="19862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srgbClr val="000000"/>
                </a:solidFill>
              </a:rPr>
              <a:t>Ligaments…</a:t>
            </a:r>
          </a:p>
          <a:p>
            <a:pPr>
              <a:buFont typeface="Wingdings" panose="05000000000000000000" pitchFamily="2" charset="2"/>
              <a:buChar char="q"/>
            </a:pPr>
            <a:r>
              <a:rPr lang="en-GB" sz="2000" dirty="0" smtClean="0">
                <a:solidFill>
                  <a:srgbClr val="000000"/>
                </a:solidFill>
              </a:rPr>
              <a:t>…Connect bone to bone</a:t>
            </a:r>
          </a:p>
          <a:p>
            <a:pPr>
              <a:buFont typeface="Wingdings" panose="05000000000000000000" pitchFamily="2" charset="2"/>
              <a:buChar char="q"/>
            </a:pPr>
            <a:r>
              <a:rPr lang="en-GB" sz="2000" dirty="0" smtClean="0">
                <a:solidFill>
                  <a:srgbClr val="000000"/>
                </a:solidFill>
              </a:rPr>
              <a:t>…Connect Muscle to bone</a:t>
            </a:r>
          </a:p>
          <a:p>
            <a:pPr>
              <a:buFont typeface="Wingdings" panose="05000000000000000000" pitchFamily="2" charset="2"/>
              <a:buChar char="q"/>
            </a:pPr>
            <a:r>
              <a:rPr lang="en-GB" sz="2000" dirty="0" smtClean="0">
                <a:solidFill>
                  <a:srgbClr val="000000"/>
                </a:solidFill>
              </a:rPr>
              <a:t>…Keep us stable</a:t>
            </a:r>
            <a:endParaRPr lang="en-GB" sz="2000" dirty="0">
              <a:solidFill>
                <a:srgbClr val="000000"/>
              </a:solidFill>
            </a:endParaRPr>
          </a:p>
          <a:p>
            <a:pPr>
              <a:buFont typeface="Wingdings" panose="05000000000000000000" pitchFamily="2" charset="2"/>
              <a:buChar char="q"/>
            </a:pPr>
            <a:r>
              <a:rPr lang="en-GB" sz="2000" dirty="0" smtClean="0">
                <a:solidFill>
                  <a:srgbClr val="000000"/>
                </a:solidFill>
              </a:rPr>
              <a:t>… help us move</a:t>
            </a:r>
          </a:p>
        </p:txBody>
      </p:sp>
      <p:sp>
        <p:nvSpPr>
          <p:cNvPr id="6" name="Content Placeholder 2"/>
          <p:cNvSpPr txBox="1">
            <a:spLocks/>
          </p:cNvSpPr>
          <p:nvPr/>
        </p:nvSpPr>
        <p:spPr>
          <a:xfrm>
            <a:off x="5856111" y="3607214"/>
            <a:ext cx="6166556" cy="1726788"/>
          </a:xfrm>
          <a:prstGeom prst="rect">
            <a:avLst/>
          </a:prstGeom>
          <a:ln w="31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dirty="0" smtClean="0">
                <a:solidFill>
                  <a:srgbClr val="000000"/>
                </a:solidFill>
                <a:latin typeface="Calibri" panose="020F0502020204030204"/>
              </a:rPr>
              <a:t>Cardiac Output</a:t>
            </a:r>
            <a:r>
              <a:rPr kumimoji="0" lang="en-GB" sz="1800" b="0" i="0" u="none" strike="noStrike" kern="1200" cap="none" spc="0" normalizeH="0" baseline="0" noProof="0" dirty="0" smtClean="0">
                <a:ln>
                  <a:noFill/>
                </a:ln>
                <a:solidFill>
                  <a:srgbClr val="000000"/>
                </a:solidFill>
                <a:effectLst/>
                <a:uLnTx/>
                <a:uFillTx/>
                <a:latin typeface="Calibri" panose="020F0502020204030204"/>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1800" dirty="0" smtClean="0">
                <a:solidFill>
                  <a:srgbClr val="000000"/>
                </a:solidFill>
                <a:latin typeface="Calibri" panose="020F0502020204030204"/>
              </a:rPr>
              <a:t>…Increases with exercise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rPr>
              <a:t>…decreases with exercise </a:t>
            </a:r>
          </a:p>
          <a:p>
            <a:pPr lvl="0">
              <a:buFont typeface="Wingdings" panose="05000000000000000000" pitchFamily="2" charset="2"/>
              <a:buChar char="q"/>
              <a:defRPr/>
            </a:pPr>
            <a:r>
              <a:rPr lang="en-GB" sz="1800" dirty="0" smtClean="0">
                <a:solidFill>
                  <a:srgbClr val="000000"/>
                </a:solidFill>
              </a:rPr>
              <a:t>…stays the same with exercise</a:t>
            </a:r>
            <a:endParaRPr kumimoji="0" lang="en-GB" sz="1800" b="0" i="0" u="none" strike="noStrike" kern="1200" cap="none" spc="0" normalizeH="0" baseline="0" noProof="0" dirty="0" smtClean="0">
              <a:ln>
                <a:noFill/>
              </a:ln>
              <a:solidFill>
                <a:srgbClr val="000000"/>
              </a:solidFill>
              <a:effectLst/>
              <a:uLnTx/>
              <a:uFillTx/>
              <a:latin typeface="Calibri" panose="020F0502020204030204"/>
            </a:endParaRPr>
          </a:p>
        </p:txBody>
      </p:sp>
      <p:sp>
        <p:nvSpPr>
          <p:cNvPr id="7" name="TextBox 6"/>
          <p:cNvSpPr txBox="1"/>
          <p:nvPr/>
        </p:nvSpPr>
        <p:spPr>
          <a:xfrm>
            <a:off x="5870223" y="5545667"/>
            <a:ext cx="6180666" cy="1200329"/>
          </a:xfrm>
          <a:prstGeom prst="rect">
            <a:avLst/>
          </a:prstGeom>
          <a:solidFill>
            <a:schemeClr val="bg1">
              <a:lumMod val="95000"/>
            </a:schemeClr>
          </a:solidFill>
          <a:ln>
            <a:solidFill>
              <a:srgbClr val="000000"/>
            </a:solidFill>
          </a:ln>
        </p:spPr>
        <p:txBody>
          <a:bodyPr wrap="square" rtlCol="0">
            <a:spAutoFit/>
          </a:bodyPr>
          <a:lstStyle/>
          <a:p>
            <a:r>
              <a:rPr lang="en-US" b="1" dirty="0" smtClean="0">
                <a:solidFill>
                  <a:srgbClr val="000000"/>
                </a:solidFill>
              </a:rPr>
              <a:t>Challenge 2</a:t>
            </a:r>
            <a:r>
              <a:rPr lang="en-US" dirty="0" smtClean="0">
                <a:solidFill>
                  <a:srgbClr val="000000"/>
                </a:solidFill>
              </a:rPr>
              <a:t>: How would you work out cardiac output?</a:t>
            </a:r>
          </a:p>
          <a:p>
            <a:endParaRPr lang="en-US" dirty="0">
              <a:solidFill>
                <a:srgbClr val="000000"/>
              </a:solidFill>
            </a:endParaRPr>
          </a:p>
          <a:p>
            <a:endParaRPr lang="en-US" dirty="0" smtClean="0">
              <a:solidFill>
                <a:srgbClr val="000000"/>
              </a:solidFill>
            </a:endParaRPr>
          </a:p>
          <a:p>
            <a:r>
              <a:rPr lang="en-US" dirty="0" smtClean="0">
                <a:solidFill>
                  <a:srgbClr val="000000"/>
                </a:solidFill>
              </a:rPr>
              <a:t> </a:t>
            </a:r>
            <a:endParaRPr lang="en-US" dirty="0">
              <a:solidFill>
                <a:srgbClr val="000000"/>
              </a:solidFill>
            </a:endParaRPr>
          </a:p>
        </p:txBody>
      </p:sp>
      <p:sp>
        <p:nvSpPr>
          <p:cNvPr id="10" name="TextBox 9"/>
          <p:cNvSpPr txBox="1"/>
          <p:nvPr/>
        </p:nvSpPr>
        <p:spPr>
          <a:xfrm>
            <a:off x="112889" y="4704552"/>
            <a:ext cx="5503333" cy="2031325"/>
          </a:xfrm>
          <a:prstGeom prst="rect">
            <a:avLst/>
          </a:prstGeom>
          <a:solidFill>
            <a:schemeClr val="bg1">
              <a:lumMod val="95000"/>
            </a:schemeClr>
          </a:solidFill>
          <a:ln>
            <a:solidFill>
              <a:srgbClr val="000000"/>
            </a:solidFill>
          </a:ln>
        </p:spPr>
        <p:txBody>
          <a:bodyPr wrap="square" rtlCol="0">
            <a:spAutoFit/>
          </a:bodyPr>
          <a:lstStyle/>
          <a:p>
            <a:pPr marL="0" lvl="1"/>
            <a:r>
              <a:rPr lang="en-US" b="1" dirty="0" smtClean="0">
                <a:solidFill>
                  <a:srgbClr val="000000"/>
                </a:solidFill>
              </a:rPr>
              <a:t>Challenge 1</a:t>
            </a:r>
            <a:r>
              <a:rPr lang="en-US" dirty="0" smtClean="0">
                <a:solidFill>
                  <a:srgbClr val="000000"/>
                </a:solidFill>
              </a:rPr>
              <a:t>: Name 3 </a:t>
            </a:r>
            <a:r>
              <a:rPr lang="en-GB" dirty="0">
                <a:solidFill>
                  <a:srgbClr val="02181F"/>
                </a:solidFill>
                <a:latin typeface="Trebuchet MS" panose="020B0603020202020204" pitchFamily="34" charset="0"/>
                <a:ea typeface="MS PGothic" panose="020B0600070205080204" pitchFamily="34" charset="-128"/>
              </a:rPr>
              <a:t>w</a:t>
            </a:r>
            <a:r>
              <a:rPr lang="en-GB" altLang="en-US" dirty="0" smtClean="0">
                <a:solidFill>
                  <a:srgbClr val="02181F"/>
                </a:solidFill>
                <a:latin typeface="Trebuchet MS" panose="020B0603020202020204" pitchFamily="34" charset="0"/>
                <a:ea typeface="MS PGothic" panose="020B0600070205080204" pitchFamily="34" charset="-128"/>
              </a:rPr>
              <a:t>ays </a:t>
            </a:r>
            <a:r>
              <a:rPr lang="en-GB" altLang="en-US" dirty="0">
                <a:solidFill>
                  <a:srgbClr val="02181F"/>
                </a:solidFill>
                <a:latin typeface="Trebuchet MS" panose="020B0603020202020204" pitchFamily="34" charset="0"/>
                <a:ea typeface="MS PGothic" panose="020B0600070205080204" pitchFamily="34" charset="-128"/>
              </a:rPr>
              <a:t>to reduce high blood pressure</a:t>
            </a:r>
            <a:r>
              <a:rPr lang="en-GB" altLang="en-US" dirty="0" smtClean="0">
                <a:solidFill>
                  <a:srgbClr val="02181F"/>
                </a:solidFill>
                <a:latin typeface="Trebuchet MS" panose="020B0603020202020204" pitchFamily="34" charset="0"/>
                <a:ea typeface="MS PGothic" panose="020B0600070205080204" pitchFamily="34" charset="-128"/>
              </a:rPr>
              <a:t>…</a:t>
            </a:r>
          </a:p>
          <a:p>
            <a:pPr marL="0" lvl="1"/>
            <a:endParaRPr lang="en-GB" altLang="en-US" dirty="0">
              <a:solidFill>
                <a:srgbClr val="02181F"/>
              </a:solidFill>
              <a:latin typeface="Trebuchet MS" panose="020B0603020202020204" pitchFamily="34" charset="0"/>
              <a:ea typeface="MS PGothic" panose="020B0600070205080204" pitchFamily="34" charset="-128"/>
            </a:endParaRPr>
          </a:p>
          <a:p>
            <a:pPr marL="0" lvl="1"/>
            <a:endParaRPr lang="en-GB" altLang="en-US" dirty="0" smtClean="0">
              <a:solidFill>
                <a:srgbClr val="02181F"/>
              </a:solidFill>
              <a:latin typeface="Trebuchet MS" panose="020B0603020202020204" pitchFamily="34" charset="0"/>
              <a:ea typeface="MS PGothic" panose="020B0600070205080204" pitchFamily="34" charset="-128"/>
            </a:endParaRPr>
          </a:p>
          <a:p>
            <a:pPr marL="0" lvl="1"/>
            <a:endParaRPr lang="en-GB" altLang="en-US" dirty="0">
              <a:solidFill>
                <a:srgbClr val="02181F"/>
              </a:solidFill>
              <a:latin typeface="Trebuchet MS" panose="020B0603020202020204" pitchFamily="34" charset="0"/>
              <a:ea typeface="MS PGothic" panose="020B0600070205080204" pitchFamily="34" charset="-128"/>
            </a:endParaRPr>
          </a:p>
          <a:p>
            <a:pPr marL="0" lvl="1"/>
            <a:endParaRPr lang="en-GB" altLang="en-US" dirty="0" smtClean="0">
              <a:solidFill>
                <a:srgbClr val="02181F"/>
              </a:solidFill>
              <a:latin typeface="Trebuchet MS" panose="020B0603020202020204" pitchFamily="34" charset="0"/>
              <a:ea typeface="MS PGothic" panose="020B0600070205080204" pitchFamily="34" charset="-128"/>
            </a:endParaRPr>
          </a:p>
          <a:p>
            <a:pPr marL="0" lvl="1"/>
            <a:endParaRPr lang="en-GB" altLang="en-US" dirty="0">
              <a:solidFill>
                <a:srgbClr val="02181F"/>
              </a:solidFill>
              <a:latin typeface="Trebuchet MS" panose="020B0603020202020204" pitchFamily="34" charset="0"/>
              <a:ea typeface="MS PGothic" panose="020B0600070205080204" pitchFamily="34" charset="-128"/>
            </a:endParaRPr>
          </a:p>
        </p:txBody>
      </p:sp>
      <p:sp>
        <p:nvSpPr>
          <p:cNvPr id="8" name="TextBox 7"/>
          <p:cNvSpPr txBox="1"/>
          <p:nvPr/>
        </p:nvSpPr>
        <p:spPr>
          <a:xfrm>
            <a:off x="9990667" y="98778"/>
            <a:ext cx="2060222" cy="646331"/>
          </a:xfrm>
          <a:prstGeom prst="rect">
            <a:avLst/>
          </a:prstGeom>
          <a:solidFill>
            <a:srgbClr val="FFFF00"/>
          </a:solidFill>
          <a:ln>
            <a:solidFill>
              <a:schemeClr val="tx1"/>
            </a:solidFill>
          </a:ln>
        </p:spPr>
        <p:txBody>
          <a:bodyPr wrap="square" rtlCol="0">
            <a:spAutoFit/>
          </a:bodyPr>
          <a:lstStyle/>
          <a:p>
            <a:pPr algn="ctr"/>
            <a:r>
              <a:rPr lang="en-US" dirty="0" smtClean="0"/>
              <a:t>Can you get to </a:t>
            </a:r>
            <a:r>
              <a:rPr lang="en-US" smtClean="0"/>
              <a:t>the challenge?.</a:t>
            </a:r>
            <a:r>
              <a:rPr lang="en-US" dirty="0" smtClean="0"/>
              <a:t>..MERIT</a:t>
            </a:r>
            <a:endParaRPr lang="en-US" dirty="0"/>
          </a:p>
        </p:txBody>
      </p:sp>
    </p:spTree>
    <p:extLst>
      <p:ext uri="{BB962C8B-B14F-4D97-AF65-F5344CB8AC3E}">
        <p14:creationId xmlns:p14="http://schemas.microsoft.com/office/powerpoint/2010/main" val="1246990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904408" y="1513064"/>
            <a:ext cx="3976895"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rgbClr val="FF66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55600" indent="-355600">
              <a:defRPr sz="2400">
                <a:solidFill>
                  <a:schemeClr val="tx1"/>
                </a:solidFill>
                <a:latin typeface="Times New Roman" panose="02020603050405020304" pitchFamily="18" charset="0"/>
              </a:defRPr>
            </a:lvl1pPr>
            <a:lvl2pPr marL="6302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30000"/>
              </a:spcBef>
              <a:buFontTx/>
              <a:buBlip>
                <a:blip r:embed="rId3"/>
              </a:buBlip>
            </a:pPr>
            <a:r>
              <a:rPr lang="en-GB" sz="2000" dirty="0">
                <a:solidFill>
                  <a:srgbClr val="010066"/>
                </a:solidFill>
                <a:latin typeface="Arial" panose="020B0604020202020204" pitchFamily="34" charset="0"/>
                <a:cs typeface="Arial" panose="020B0604020202020204" pitchFamily="34" charset="0"/>
              </a:rPr>
              <a:t>Also called </a:t>
            </a:r>
            <a:r>
              <a:rPr lang="en-GB" sz="2000" dirty="0">
                <a:solidFill>
                  <a:srgbClr val="FF6600"/>
                </a:solidFill>
                <a:latin typeface="Arial" panose="020B0604020202020204" pitchFamily="34" charset="0"/>
                <a:cs typeface="Arial" panose="020B0604020202020204" pitchFamily="34" charset="0"/>
              </a:rPr>
              <a:t>leucocytes</a:t>
            </a:r>
            <a:r>
              <a:rPr lang="en-GB" sz="2000" dirty="0">
                <a:solidFill>
                  <a:srgbClr val="010066"/>
                </a:solidFill>
                <a:latin typeface="Arial" panose="020B0604020202020204" pitchFamily="34" charset="0"/>
                <a:cs typeface="Arial" panose="020B0604020202020204" pitchFamily="34" charset="0"/>
              </a:rPr>
              <a:t>.</a:t>
            </a:r>
          </a:p>
          <a:p>
            <a:pPr eaLnBrk="1" hangingPunct="1">
              <a:spcBef>
                <a:spcPct val="30000"/>
              </a:spcBef>
              <a:buFontTx/>
              <a:buBlip>
                <a:blip r:embed="rId3"/>
              </a:buBlip>
            </a:pPr>
            <a:r>
              <a:rPr lang="en-GB" sz="2000" dirty="0">
                <a:solidFill>
                  <a:srgbClr val="010066"/>
                </a:solidFill>
                <a:latin typeface="Arial" panose="020B0604020202020204" pitchFamily="34" charset="0"/>
                <a:cs typeface="Arial" panose="020B0604020202020204" pitchFamily="34" charset="0"/>
              </a:rPr>
              <a:t>They are bigger than red blood cells and have </a:t>
            </a:r>
            <a:r>
              <a:rPr lang="en-GB" sz="2000" b="1" dirty="0">
                <a:solidFill>
                  <a:srgbClr val="010066"/>
                </a:solidFill>
                <a:latin typeface="Arial" panose="020B0604020202020204" pitchFamily="34" charset="0"/>
                <a:cs typeface="Arial" panose="020B0604020202020204" pitchFamily="34" charset="0"/>
              </a:rPr>
              <a:t>large nuclei</a:t>
            </a:r>
            <a:r>
              <a:rPr lang="en-GB" sz="2000" dirty="0">
                <a:solidFill>
                  <a:srgbClr val="010066"/>
                </a:solidFill>
                <a:latin typeface="Arial" panose="020B0604020202020204" pitchFamily="34" charset="0"/>
                <a:cs typeface="Arial" panose="020B0604020202020204" pitchFamily="34" charset="0"/>
              </a:rPr>
              <a:t>.</a:t>
            </a:r>
          </a:p>
          <a:p>
            <a:pPr eaLnBrk="1" hangingPunct="1">
              <a:spcBef>
                <a:spcPct val="30000"/>
              </a:spcBef>
              <a:buFontTx/>
              <a:buBlip>
                <a:blip r:embed="rId3"/>
              </a:buBlip>
            </a:pPr>
            <a:r>
              <a:rPr lang="en-GB" sz="2000" b="1" u="sng" dirty="0">
                <a:solidFill>
                  <a:schemeClr val="tx2"/>
                </a:solidFill>
                <a:latin typeface="Arial" panose="020B0604020202020204" pitchFamily="34" charset="0"/>
                <a:cs typeface="Arial" panose="020B0604020202020204" pitchFamily="34" charset="0"/>
              </a:rPr>
              <a:t>Act as the body’s defence </a:t>
            </a:r>
            <a:r>
              <a:rPr lang="en-GB" sz="2000" b="1" u="sng" dirty="0" smtClean="0">
                <a:solidFill>
                  <a:srgbClr val="FF6600"/>
                </a:solidFill>
                <a:latin typeface="Arial" panose="020B0604020202020204" pitchFamily="34" charset="0"/>
                <a:cs typeface="Arial" panose="020B0604020202020204" pitchFamily="34" charset="0"/>
              </a:rPr>
              <a:t>system and fight infection</a:t>
            </a:r>
            <a:r>
              <a:rPr lang="en-GB" sz="2000" b="1" u="sng" dirty="0" smtClean="0">
                <a:solidFill>
                  <a:schemeClr val="folHlink"/>
                </a:solidFill>
                <a:latin typeface="Arial" panose="020B0604020202020204" pitchFamily="34" charset="0"/>
                <a:cs typeface="Arial" panose="020B0604020202020204" pitchFamily="34" charset="0"/>
              </a:rPr>
              <a:t>.</a:t>
            </a:r>
            <a:endParaRPr lang="en-GB" sz="2000" b="1" u="sng" dirty="0">
              <a:solidFill>
                <a:schemeClr val="folHlink"/>
              </a:solidFill>
              <a:latin typeface="Arial" panose="020B0604020202020204" pitchFamily="34" charset="0"/>
              <a:cs typeface="Arial" panose="020B0604020202020204" pitchFamily="34" charset="0"/>
            </a:endParaRPr>
          </a:p>
        </p:txBody>
      </p:sp>
      <p:sp>
        <p:nvSpPr>
          <p:cNvPr id="5" name="Text Box 11"/>
          <p:cNvSpPr txBox="1">
            <a:spLocks noChangeArrowheads="1"/>
          </p:cNvSpPr>
          <p:nvPr/>
        </p:nvSpPr>
        <p:spPr bwMode="auto">
          <a:xfrm>
            <a:off x="3216276" y="5734051"/>
            <a:ext cx="5616575" cy="830997"/>
          </a:xfrm>
          <a:prstGeom prst="rect">
            <a:avLst/>
          </a:prstGeom>
          <a:noFill/>
          <a:ln w="31750">
            <a:solidFill>
              <a:srgbClr val="FF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folHlink"/>
                </a:solidFill>
              </a:rPr>
              <a:t>How important do you think white blood cells are to sports performance?</a:t>
            </a:r>
          </a:p>
        </p:txBody>
      </p:sp>
      <p:sp>
        <p:nvSpPr>
          <p:cNvPr id="6" name="Text Box 12"/>
          <p:cNvSpPr txBox="1">
            <a:spLocks noChangeArrowheads="1"/>
          </p:cNvSpPr>
          <p:nvPr/>
        </p:nvSpPr>
        <p:spPr bwMode="auto">
          <a:xfrm>
            <a:off x="896303" y="3961871"/>
            <a:ext cx="10712117" cy="1514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rgbClr val="FF66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55600" indent="-355600">
              <a:defRPr sz="2400">
                <a:solidFill>
                  <a:schemeClr val="tx1"/>
                </a:solidFill>
                <a:latin typeface="Times New Roman" panose="02020603050405020304" pitchFamily="18" charset="0"/>
              </a:defRPr>
            </a:lvl1pPr>
            <a:lvl2pPr marL="6302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30000"/>
              </a:spcBef>
              <a:buFontTx/>
              <a:buBlip>
                <a:blip r:embed="rId3"/>
              </a:buBlip>
            </a:pPr>
            <a:r>
              <a:rPr lang="en-GB" sz="2800" dirty="0">
                <a:solidFill>
                  <a:srgbClr val="010066"/>
                </a:solidFill>
                <a:latin typeface="Arial" panose="020B0604020202020204" pitchFamily="34" charset="0"/>
                <a:cs typeface="Arial" panose="020B0604020202020204" pitchFamily="34" charset="0"/>
              </a:rPr>
              <a:t>Some white blood cells </a:t>
            </a:r>
            <a:r>
              <a:rPr lang="en-GB" sz="2800" dirty="0">
                <a:solidFill>
                  <a:srgbClr val="FF6600"/>
                </a:solidFill>
                <a:latin typeface="Arial" panose="020B0604020202020204" pitchFamily="34" charset="0"/>
                <a:cs typeface="Arial" panose="020B0604020202020204" pitchFamily="34" charset="0"/>
              </a:rPr>
              <a:t>surround and consume</a:t>
            </a:r>
            <a:r>
              <a:rPr lang="en-GB" sz="2800" dirty="0">
                <a:solidFill>
                  <a:srgbClr val="010066"/>
                </a:solidFill>
                <a:latin typeface="Arial" panose="020B0604020202020204" pitchFamily="34" charset="0"/>
                <a:cs typeface="Arial" panose="020B0604020202020204" pitchFamily="34" charset="0"/>
              </a:rPr>
              <a:t> harmful microbes.</a:t>
            </a:r>
          </a:p>
          <a:p>
            <a:pPr eaLnBrk="1" hangingPunct="1">
              <a:spcBef>
                <a:spcPct val="30000"/>
              </a:spcBef>
              <a:buFontTx/>
              <a:buBlip>
                <a:blip r:embed="rId3"/>
              </a:buBlip>
            </a:pPr>
            <a:r>
              <a:rPr lang="en-GB" sz="2800" dirty="0">
                <a:solidFill>
                  <a:srgbClr val="010066"/>
                </a:solidFill>
                <a:latin typeface="Arial" panose="020B0604020202020204" pitchFamily="34" charset="0"/>
                <a:cs typeface="Arial" panose="020B0604020202020204" pitchFamily="34" charset="0"/>
              </a:rPr>
              <a:t>Some produce chemicals called </a:t>
            </a:r>
            <a:r>
              <a:rPr lang="en-GB" sz="2800" dirty="0">
                <a:solidFill>
                  <a:srgbClr val="FF6600"/>
                </a:solidFill>
                <a:latin typeface="Arial" panose="020B0604020202020204" pitchFamily="34" charset="0"/>
                <a:cs typeface="Arial" panose="020B0604020202020204" pitchFamily="34" charset="0"/>
              </a:rPr>
              <a:t>antibodies</a:t>
            </a:r>
            <a:r>
              <a:rPr lang="en-GB" sz="2800" dirty="0">
                <a:solidFill>
                  <a:srgbClr val="010066"/>
                </a:solidFill>
                <a:latin typeface="Arial" panose="020B0604020202020204" pitchFamily="34" charset="0"/>
                <a:cs typeface="Arial" panose="020B0604020202020204" pitchFamily="34" charset="0"/>
              </a:rPr>
              <a:t> that fight infection.</a:t>
            </a:r>
          </a:p>
        </p:txBody>
      </p:sp>
      <p:sp>
        <p:nvSpPr>
          <p:cNvPr id="7" name="Rectangle 2"/>
          <p:cNvSpPr txBox="1">
            <a:spLocks noChangeArrowheads="1"/>
          </p:cNvSpPr>
          <p:nvPr/>
        </p:nvSpPr>
        <p:spPr>
          <a:xfrm>
            <a:off x="1676400" y="260061"/>
            <a:ext cx="10515600" cy="969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White blood cells</a:t>
            </a:r>
            <a:endParaRPr lang="en-US" b="1" u="sng" dirty="0"/>
          </a:p>
        </p:txBody>
      </p:sp>
      <p:pic>
        <p:nvPicPr>
          <p:cNvPr id="8" name="Picture 7" descr="WiB_white_blood_cell_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2" y="1438581"/>
            <a:ext cx="3600450" cy="2571750"/>
          </a:xfrm>
          <a:prstGeom prst="rect">
            <a:avLst/>
          </a:prstGeom>
          <a:noFill/>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sp>
        <p:nvSpPr>
          <p:cNvPr id="9" name="Text Box 10"/>
          <p:cNvSpPr txBox="1">
            <a:spLocks noChangeArrowheads="1"/>
          </p:cNvSpPr>
          <p:nvPr/>
        </p:nvSpPr>
        <p:spPr bwMode="auto">
          <a:xfrm>
            <a:off x="896303" y="963821"/>
            <a:ext cx="69850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solidFill>
                  <a:schemeClr val="folHlink"/>
                </a:solidFill>
              </a:rPr>
              <a:t>Blood also contains </a:t>
            </a:r>
            <a:r>
              <a:rPr lang="en-GB" sz="2800" dirty="0">
                <a:solidFill>
                  <a:srgbClr val="FF6600"/>
                </a:solidFill>
              </a:rPr>
              <a:t>white blood cells</a:t>
            </a:r>
            <a:r>
              <a:rPr lang="en-GB" sz="2800" dirty="0">
                <a:solidFill>
                  <a:schemeClr val="folHlink"/>
                </a:solidFill>
              </a:rPr>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4001" y="260061"/>
            <a:ext cx="4239217" cy="2896004"/>
          </a:xfrm>
          <a:prstGeom prst="rect">
            <a:avLst/>
          </a:prstGeom>
        </p:spPr>
      </p:pic>
    </p:spTree>
    <p:extLst>
      <p:ext uri="{BB962C8B-B14F-4D97-AF65-F5344CB8AC3E}">
        <p14:creationId xmlns:p14="http://schemas.microsoft.com/office/powerpoint/2010/main" val="68060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heckerboard(across)">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76207" y="228600"/>
            <a:ext cx="3059430" cy="1020434"/>
          </a:xfrm>
        </p:spPr>
        <p:txBody>
          <a:bodyPr>
            <a:normAutofit/>
          </a:bodyPr>
          <a:lstStyle/>
          <a:p>
            <a:r>
              <a:rPr lang="en-GB" sz="4800" b="1" u="sng" dirty="0"/>
              <a:t>Platelets</a:t>
            </a:r>
            <a:endParaRPr lang="en-US" sz="4800" b="1" u="sng" dirty="0"/>
          </a:p>
        </p:txBody>
      </p:sp>
      <p:sp>
        <p:nvSpPr>
          <p:cNvPr id="5" name="Text Box 6"/>
          <p:cNvSpPr txBox="1">
            <a:spLocks noChangeArrowheads="1"/>
          </p:cNvSpPr>
          <p:nvPr/>
        </p:nvSpPr>
        <p:spPr bwMode="auto">
          <a:xfrm>
            <a:off x="394730" y="1658737"/>
            <a:ext cx="6385212" cy="2877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rgbClr val="FF66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55600" indent="-355600">
              <a:defRPr sz="2400">
                <a:solidFill>
                  <a:schemeClr val="tx1"/>
                </a:solidFill>
                <a:latin typeface="Times New Roman" panose="02020603050405020304" pitchFamily="18" charset="0"/>
              </a:defRPr>
            </a:lvl1pPr>
            <a:lvl2pPr marL="6302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35000"/>
              </a:spcBef>
              <a:buFontTx/>
              <a:buBlip>
                <a:blip r:embed="rId3"/>
              </a:buBlip>
            </a:pPr>
            <a:r>
              <a:rPr lang="en-GB" sz="2000" dirty="0">
                <a:solidFill>
                  <a:srgbClr val="010066"/>
                </a:solidFill>
                <a:latin typeface="Arial" panose="020B0604020202020204" pitchFamily="34" charset="0"/>
                <a:cs typeface="Arial" panose="020B0604020202020204" pitchFamily="34" charset="0"/>
              </a:rPr>
              <a:t>Formed in red bone marrow.</a:t>
            </a:r>
          </a:p>
          <a:p>
            <a:pPr eaLnBrk="1" hangingPunct="1">
              <a:spcBef>
                <a:spcPct val="35000"/>
              </a:spcBef>
              <a:buFontTx/>
              <a:buBlip>
                <a:blip r:embed="rId3"/>
              </a:buBlip>
            </a:pPr>
            <a:r>
              <a:rPr lang="en-GB" sz="2000" dirty="0">
                <a:solidFill>
                  <a:srgbClr val="010066"/>
                </a:solidFill>
                <a:latin typeface="Arial" panose="020B0604020202020204" pitchFamily="34" charset="0"/>
                <a:cs typeface="Arial" panose="020B0604020202020204" pitchFamily="34" charset="0"/>
              </a:rPr>
              <a:t>Produce </a:t>
            </a:r>
            <a:r>
              <a:rPr lang="en-GB" sz="2000" dirty="0" err="1">
                <a:solidFill>
                  <a:srgbClr val="FF6600"/>
                </a:solidFill>
                <a:latin typeface="Arial" panose="020B0604020202020204" pitchFamily="34" charset="0"/>
                <a:cs typeface="Arial" panose="020B0604020202020204" pitchFamily="34" charset="0"/>
              </a:rPr>
              <a:t>thrombokinase</a:t>
            </a:r>
            <a:r>
              <a:rPr lang="en-GB" sz="2000" dirty="0">
                <a:solidFill>
                  <a:srgbClr val="010066"/>
                </a:solidFill>
                <a:latin typeface="Arial" panose="020B0604020202020204" pitchFamily="34" charset="0"/>
                <a:cs typeface="Arial" panose="020B0604020202020204" pitchFamily="34" charset="0"/>
              </a:rPr>
              <a:t> – </a:t>
            </a:r>
            <a:br>
              <a:rPr lang="en-GB" sz="2000" dirty="0">
                <a:solidFill>
                  <a:srgbClr val="010066"/>
                </a:solidFill>
                <a:latin typeface="Arial" panose="020B0604020202020204" pitchFamily="34" charset="0"/>
                <a:cs typeface="Arial" panose="020B0604020202020204" pitchFamily="34" charset="0"/>
              </a:rPr>
            </a:br>
            <a:r>
              <a:rPr lang="en-GB" sz="2000" dirty="0">
                <a:solidFill>
                  <a:srgbClr val="010066"/>
                </a:solidFill>
                <a:latin typeface="Arial" panose="020B0604020202020204" pitchFamily="34" charset="0"/>
                <a:cs typeface="Arial" panose="020B0604020202020204" pitchFamily="34" charset="0"/>
              </a:rPr>
              <a:t>a chemical </a:t>
            </a:r>
            <a:r>
              <a:rPr lang="en-GB" sz="2000" b="1" dirty="0">
                <a:solidFill>
                  <a:srgbClr val="010066"/>
                </a:solidFill>
                <a:latin typeface="Arial" panose="020B0604020202020204" pitchFamily="34" charset="0"/>
                <a:cs typeface="Arial" panose="020B0604020202020204" pitchFamily="34" charset="0"/>
              </a:rPr>
              <a:t>needed for blood clotting</a:t>
            </a:r>
            <a:r>
              <a:rPr lang="en-GB" sz="2000" dirty="0">
                <a:solidFill>
                  <a:srgbClr val="010066"/>
                </a:solidFill>
                <a:latin typeface="Arial" panose="020B0604020202020204" pitchFamily="34" charset="0"/>
                <a:cs typeface="Arial" panose="020B0604020202020204" pitchFamily="34" charset="0"/>
              </a:rPr>
              <a:t>.</a:t>
            </a:r>
          </a:p>
          <a:p>
            <a:pPr eaLnBrk="1" hangingPunct="1">
              <a:spcBef>
                <a:spcPct val="35000"/>
              </a:spcBef>
              <a:buFontTx/>
              <a:buBlip>
                <a:blip r:embed="rId3"/>
              </a:buBlip>
            </a:pPr>
            <a:r>
              <a:rPr lang="en-GB" sz="2000" dirty="0">
                <a:solidFill>
                  <a:srgbClr val="010066"/>
                </a:solidFill>
                <a:latin typeface="Arial" panose="020B0604020202020204" pitchFamily="34" charset="0"/>
                <a:cs typeface="Arial" panose="020B0604020202020204" pitchFamily="34" charset="0"/>
              </a:rPr>
              <a:t>Platelets help to </a:t>
            </a:r>
            <a:r>
              <a:rPr lang="en-GB" sz="2000" b="1" dirty="0">
                <a:solidFill>
                  <a:srgbClr val="010066"/>
                </a:solidFill>
                <a:latin typeface="Arial" panose="020B0604020202020204" pitchFamily="34" charset="0"/>
                <a:cs typeface="Arial" panose="020B0604020202020204" pitchFamily="34" charset="0"/>
              </a:rPr>
              <a:t>repair tissues </a:t>
            </a:r>
            <a:br>
              <a:rPr lang="en-GB" sz="2000" b="1" dirty="0">
                <a:solidFill>
                  <a:srgbClr val="010066"/>
                </a:solidFill>
                <a:latin typeface="Arial" panose="020B0604020202020204" pitchFamily="34" charset="0"/>
                <a:cs typeface="Arial" panose="020B0604020202020204" pitchFamily="34" charset="0"/>
              </a:rPr>
            </a:br>
            <a:r>
              <a:rPr lang="en-GB" sz="2000" b="1" dirty="0">
                <a:solidFill>
                  <a:srgbClr val="010066"/>
                </a:solidFill>
                <a:latin typeface="Arial" panose="020B0604020202020204" pitchFamily="34" charset="0"/>
                <a:cs typeface="Arial" panose="020B0604020202020204" pitchFamily="34" charset="0"/>
              </a:rPr>
              <a:t>and </a:t>
            </a:r>
            <a:r>
              <a:rPr lang="en-GB" sz="2000" b="1" dirty="0">
                <a:solidFill>
                  <a:srgbClr val="FF6600"/>
                </a:solidFill>
                <a:latin typeface="Arial" panose="020B0604020202020204" pitchFamily="34" charset="0"/>
                <a:cs typeface="Arial" panose="020B0604020202020204" pitchFamily="34" charset="0"/>
              </a:rPr>
              <a:t>close wounds</a:t>
            </a:r>
            <a:r>
              <a:rPr lang="en-GB" sz="2000" b="1" dirty="0">
                <a:solidFill>
                  <a:srgbClr val="010066"/>
                </a:solidFill>
                <a:latin typeface="Arial" panose="020B0604020202020204" pitchFamily="34" charset="0"/>
                <a:cs typeface="Arial" panose="020B0604020202020204" pitchFamily="34" charset="0"/>
              </a:rPr>
              <a:t> both </a:t>
            </a:r>
            <a:br>
              <a:rPr lang="en-GB" sz="2000" b="1" dirty="0">
                <a:solidFill>
                  <a:srgbClr val="010066"/>
                </a:solidFill>
                <a:latin typeface="Arial" panose="020B0604020202020204" pitchFamily="34" charset="0"/>
                <a:cs typeface="Arial" panose="020B0604020202020204" pitchFamily="34" charset="0"/>
              </a:rPr>
            </a:br>
            <a:r>
              <a:rPr lang="en-GB" sz="2000" b="1" dirty="0">
                <a:solidFill>
                  <a:srgbClr val="010066"/>
                </a:solidFill>
                <a:latin typeface="Arial" panose="020B0604020202020204" pitchFamily="34" charset="0"/>
                <a:cs typeface="Arial" panose="020B0604020202020204" pitchFamily="34" charset="0"/>
              </a:rPr>
              <a:t>internally and externally</a:t>
            </a:r>
            <a:r>
              <a:rPr lang="en-GB" sz="2000" dirty="0">
                <a:solidFill>
                  <a:srgbClr val="010066"/>
                </a:solidFill>
                <a:latin typeface="Arial" panose="020B0604020202020204" pitchFamily="34" charset="0"/>
                <a:cs typeface="Arial" panose="020B0604020202020204" pitchFamily="34" charset="0"/>
              </a:rPr>
              <a:t>.</a:t>
            </a:r>
          </a:p>
          <a:p>
            <a:pPr eaLnBrk="1" hangingPunct="1">
              <a:spcBef>
                <a:spcPct val="35000"/>
              </a:spcBef>
              <a:buFontTx/>
              <a:buBlip>
                <a:blip r:embed="rId3"/>
              </a:buBlip>
            </a:pPr>
            <a:r>
              <a:rPr lang="en-GB" sz="2000" dirty="0">
                <a:solidFill>
                  <a:srgbClr val="010066"/>
                </a:solidFill>
                <a:latin typeface="Arial" panose="020B0604020202020204" pitchFamily="34" charset="0"/>
                <a:cs typeface="Arial" panose="020B0604020202020204" pitchFamily="34" charset="0"/>
              </a:rPr>
              <a:t>When needed, they grow into </a:t>
            </a:r>
            <a:r>
              <a:rPr lang="en-GB" sz="2000" b="1" u="sng" dirty="0">
                <a:solidFill>
                  <a:srgbClr val="010066"/>
                </a:solidFill>
                <a:latin typeface="Arial" panose="020B0604020202020204" pitchFamily="34" charset="0"/>
                <a:cs typeface="Arial" panose="020B0604020202020204" pitchFamily="34" charset="0"/>
              </a:rPr>
              <a:t>irregular shapes </a:t>
            </a:r>
            <a:r>
              <a:rPr lang="en-GB" sz="2000" dirty="0">
                <a:solidFill>
                  <a:srgbClr val="010066"/>
                </a:solidFill>
                <a:latin typeface="Arial" panose="020B0604020202020204" pitchFamily="34" charset="0"/>
                <a:cs typeface="Arial" panose="020B0604020202020204" pitchFamily="34" charset="0"/>
              </a:rPr>
              <a:t>and stick together to form a </a:t>
            </a:r>
            <a:r>
              <a:rPr lang="en-GB" sz="2000" dirty="0">
                <a:solidFill>
                  <a:srgbClr val="FF6600"/>
                </a:solidFill>
                <a:latin typeface="Arial" panose="020B0604020202020204" pitchFamily="34" charset="0"/>
                <a:cs typeface="Arial" panose="020B0604020202020204" pitchFamily="34" charset="0"/>
              </a:rPr>
              <a:t>plug</a:t>
            </a:r>
            <a:r>
              <a:rPr lang="en-GB" sz="2000" dirty="0">
                <a:solidFill>
                  <a:srgbClr val="010066"/>
                </a:solidFill>
                <a:latin typeface="Arial" panose="020B0604020202020204" pitchFamily="34" charset="0"/>
                <a:cs typeface="Arial" panose="020B0604020202020204" pitchFamily="34" charset="0"/>
              </a:rPr>
              <a:t> over the wound.</a:t>
            </a:r>
          </a:p>
        </p:txBody>
      </p:sp>
      <p:sp>
        <p:nvSpPr>
          <p:cNvPr id="6" name="Text Box 10"/>
          <p:cNvSpPr txBox="1">
            <a:spLocks noChangeArrowheads="1"/>
          </p:cNvSpPr>
          <p:nvPr/>
        </p:nvSpPr>
        <p:spPr bwMode="auto">
          <a:xfrm>
            <a:off x="735330" y="1013755"/>
            <a:ext cx="705643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solidFill>
                  <a:srgbClr val="FF6600"/>
                </a:solidFill>
              </a:rPr>
              <a:t>Platelets</a:t>
            </a:r>
            <a:r>
              <a:rPr lang="en-GB" sz="2800" dirty="0">
                <a:solidFill>
                  <a:schemeClr val="folHlink"/>
                </a:solidFill>
              </a:rPr>
              <a:t> are also carried in the blood.</a:t>
            </a:r>
          </a:p>
        </p:txBody>
      </p:sp>
      <p:sp>
        <p:nvSpPr>
          <p:cNvPr id="7" name="Text Box 11"/>
          <p:cNvSpPr txBox="1">
            <a:spLocks noChangeArrowheads="1"/>
          </p:cNvSpPr>
          <p:nvPr/>
        </p:nvSpPr>
        <p:spPr bwMode="auto">
          <a:xfrm>
            <a:off x="545371" y="5293558"/>
            <a:ext cx="5616575" cy="954107"/>
          </a:xfrm>
          <a:prstGeom prst="rect">
            <a:avLst/>
          </a:prstGeom>
          <a:noFill/>
          <a:ln w="31750">
            <a:solidFill>
              <a:srgbClr val="FF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solidFill>
                  <a:schemeClr val="folHlink"/>
                </a:solidFill>
              </a:rPr>
              <a:t>How important do you think platelets are to sports performance?</a:t>
            </a:r>
          </a:p>
        </p:txBody>
      </p:sp>
      <p:pic>
        <p:nvPicPr>
          <p:cNvPr id="8" name="Picture 13" descr="platelet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955" y="4935202"/>
            <a:ext cx="1549436" cy="131246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4" descr="platelet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5403" y="4414032"/>
            <a:ext cx="2256432" cy="2124285"/>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779942" y="228600"/>
            <a:ext cx="4884805" cy="4148254"/>
          </a:xfrm>
          <a:prstGeom prst="rect">
            <a:avLst/>
          </a:prstGeom>
        </p:spPr>
      </p:pic>
    </p:spTree>
    <p:extLst>
      <p:ext uri="{BB962C8B-B14F-4D97-AF65-F5344CB8AC3E}">
        <p14:creationId xmlns:p14="http://schemas.microsoft.com/office/powerpoint/2010/main" val="19297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44090" y="121920"/>
            <a:ext cx="3653790" cy="1024176"/>
          </a:xfrm>
        </p:spPr>
        <p:txBody>
          <a:bodyPr>
            <a:normAutofit/>
          </a:bodyPr>
          <a:lstStyle/>
          <a:p>
            <a:r>
              <a:rPr lang="en-GB" sz="4800" b="1" u="sng" dirty="0"/>
              <a:t>Plasma</a:t>
            </a:r>
            <a:endParaRPr lang="en-US" sz="4800" b="1" u="sng" dirty="0"/>
          </a:p>
        </p:txBody>
      </p:sp>
      <p:sp>
        <p:nvSpPr>
          <p:cNvPr id="5" name="Text Box 7"/>
          <p:cNvSpPr txBox="1">
            <a:spLocks noChangeArrowheads="1"/>
          </p:cNvSpPr>
          <p:nvPr/>
        </p:nvSpPr>
        <p:spPr bwMode="auto">
          <a:xfrm>
            <a:off x="514350" y="2875103"/>
            <a:ext cx="7632700" cy="3231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rgbClr val="FF66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sz="2400">
                <a:solidFill>
                  <a:schemeClr val="tx1"/>
                </a:solidFill>
                <a:latin typeface="Times New Roman" panose="02020603050405020304" pitchFamily="18" charset="0"/>
              </a:defRPr>
            </a:lvl1pPr>
            <a:lvl2pPr marL="6302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Blip>
                <a:blip r:embed="rId3"/>
              </a:buBlip>
            </a:pPr>
            <a:r>
              <a:rPr lang="en-GB" dirty="0">
                <a:solidFill>
                  <a:srgbClr val="010066"/>
                </a:solidFill>
                <a:latin typeface="Arial" panose="020B0604020202020204" pitchFamily="34" charset="0"/>
                <a:cs typeface="Arial" panose="020B0604020202020204" pitchFamily="34" charset="0"/>
              </a:rPr>
              <a:t>90% water</a:t>
            </a:r>
          </a:p>
          <a:p>
            <a:pPr eaLnBrk="1" hangingPunct="1">
              <a:spcBef>
                <a:spcPct val="50000"/>
              </a:spcBef>
              <a:buFontTx/>
              <a:buBlip>
                <a:blip r:embed="rId3"/>
              </a:buBlip>
            </a:pPr>
            <a:r>
              <a:rPr lang="en-GB" dirty="0">
                <a:solidFill>
                  <a:srgbClr val="010066"/>
                </a:solidFill>
                <a:latin typeface="Arial" panose="020B0604020202020204" pitchFamily="34" charset="0"/>
                <a:cs typeface="Arial" panose="020B0604020202020204" pitchFamily="34" charset="0"/>
              </a:rPr>
              <a:t>inorganic salts</a:t>
            </a:r>
          </a:p>
          <a:p>
            <a:pPr eaLnBrk="1" hangingPunct="1">
              <a:spcBef>
                <a:spcPct val="50000"/>
              </a:spcBef>
              <a:buFontTx/>
              <a:buBlip>
                <a:blip r:embed="rId3"/>
              </a:buBlip>
            </a:pPr>
            <a:r>
              <a:rPr lang="en-GB" dirty="0" smtClean="0">
                <a:solidFill>
                  <a:srgbClr val="010066"/>
                </a:solidFill>
                <a:latin typeface="Arial" panose="020B0604020202020204" pitchFamily="34" charset="0"/>
                <a:cs typeface="Arial" panose="020B0604020202020204" pitchFamily="34" charset="0"/>
              </a:rPr>
              <a:t>Glucose – energy </a:t>
            </a:r>
            <a:endParaRPr lang="en-GB" dirty="0">
              <a:solidFill>
                <a:srgbClr val="010066"/>
              </a:solidFill>
              <a:latin typeface="Arial" panose="020B0604020202020204" pitchFamily="34" charset="0"/>
              <a:cs typeface="Arial" panose="020B0604020202020204" pitchFamily="34" charset="0"/>
            </a:endParaRPr>
          </a:p>
          <a:p>
            <a:pPr eaLnBrk="1" hangingPunct="1">
              <a:spcBef>
                <a:spcPct val="50000"/>
              </a:spcBef>
              <a:buFontTx/>
              <a:buBlip>
                <a:blip r:embed="rId3"/>
              </a:buBlip>
            </a:pPr>
            <a:r>
              <a:rPr lang="en-GB" dirty="0">
                <a:solidFill>
                  <a:srgbClr val="010066"/>
                </a:solidFill>
                <a:latin typeface="Arial" panose="020B0604020202020204" pitchFamily="34" charset="0"/>
                <a:cs typeface="Arial" panose="020B0604020202020204" pitchFamily="34" charset="0"/>
              </a:rPr>
              <a:t>antibodies</a:t>
            </a:r>
          </a:p>
          <a:p>
            <a:pPr eaLnBrk="1" hangingPunct="1">
              <a:spcBef>
                <a:spcPct val="50000"/>
              </a:spcBef>
              <a:buFontTx/>
              <a:buBlip>
                <a:blip r:embed="rId3"/>
              </a:buBlip>
            </a:pPr>
            <a:r>
              <a:rPr lang="en-GB" dirty="0">
                <a:solidFill>
                  <a:srgbClr val="010066"/>
                </a:solidFill>
                <a:latin typeface="Arial" panose="020B0604020202020204" pitchFamily="34" charset="0"/>
                <a:cs typeface="Arial" panose="020B0604020202020204" pitchFamily="34" charset="0"/>
              </a:rPr>
              <a:t>urea and other waste products</a:t>
            </a:r>
          </a:p>
          <a:p>
            <a:pPr eaLnBrk="1" hangingPunct="1">
              <a:spcBef>
                <a:spcPct val="50000"/>
              </a:spcBef>
              <a:buFontTx/>
              <a:buBlip>
                <a:blip r:embed="rId3"/>
              </a:buBlip>
            </a:pPr>
            <a:r>
              <a:rPr lang="en-GB" dirty="0">
                <a:solidFill>
                  <a:srgbClr val="010066"/>
                </a:solidFill>
                <a:latin typeface="Arial" panose="020B0604020202020204" pitchFamily="34" charset="0"/>
                <a:cs typeface="Arial" panose="020B0604020202020204" pitchFamily="34" charset="0"/>
              </a:rPr>
              <a:t>plasma proteins.</a:t>
            </a:r>
          </a:p>
        </p:txBody>
      </p:sp>
      <p:pic>
        <p:nvPicPr>
          <p:cNvPr id="6" name="Picture 8" descr="WiB_blood_in_test_tube"/>
          <p:cNvPicPr>
            <a:picLocks noChangeAspect="1" noChangeArrowheads="1"/>
          </p:cNvPicPr>
          <p:nvPr/>
        </p:nvPicPr>
        <p:blipFill>
          <a:blip r:embed="rId4">
            <a:extLst>
              <a:ext uri="{28A0092B-C50C-407E-A947-70E740481C1C}">
                <a14:useLocalDpi xmlns:a14="http://schemas.microsoft.com/office/drawing/2010/main" val="0"/>
              </a:ext>
            </a:extLst>
          </a:blip>
          <a:srcRect r="43292" b="2835"/>
          <a:stretch>
            <a:fillRect/>
          </a:stretch>
        </p:blipFill>
        <p:spPr bwMode="auto">
          <a:xfrm>
            <a:off x="8664575" y="1773239"/>
            <a:ext cx="2806700" cy="349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552451" y="935396"/>
            <a:ext cx="10609920"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dirty="0" smtClean="0">
                <a:solidFill>
                  <a:schemeClr val="folHlink"/>
                </a:solidFill>
              </a:rPr>
              <a:t>The primary propose of Plasma is to </a:t>
            </a:r>
            <a:r>
              <a:rPr lang="en-GB" sz="2800" b="1" u="sng" dirty="0" smtClean="0">
                <a:solidFill>
                  <a:schemeClr val="folHlink"/>
                </a:solidFill>
              </a:rPr>
              <a:t>transport</a:t>
            </a:r>
            <a:r>
              <a:rPr lang="en-GB" sz="2800" dirty="0" smtClean="0">
                <a:solidFill>
                  <a:schemeClr val="folHlink"/>
                </a:solidFill>
              </a:rPr>
              <a:t>. </a:t>
            </a:r>
            <a:r>
              <a:rPr lang="en-GB" sz="2800" dirty="0"/>
              <a:t>Plasma is the </a:t>
            </a:r>
            <a:r>
              <a:rPr lang="en-GB" sz="2800" b="1" u="sng" dirty="0"/>
              <a:t>liquid</a:t>
            </a:r>
            <a:r>
              <a:rPr lang="en-GB" sz="2800" dirty="0"/>
              <a:t>/fluid part of blood that </a:t>
            </a:r>
            <a:r>
              <a:rPr lang="en-GB" sz="2800" b="1" dirty="0"/>
              <a:t>allows it to </a:t>
            </a:r>
            <a:r>
              <a:rPr lang="en-GB" sz="2800" b="1" dirty="0" smtClean="0"/>
              <a:t>flow</a:t>
            </a:r>
          </a:p>
          <a:p>
            <a:pPr>
              <a:spcBef>
                <a:spcPct val="50000"/>
              </a:spcBef>
            </a:pPr>
            <a:r>
              <a:rPr lang="en-GB" sz="2800" dirty="0" smtClean="0">
                <a:solidFill>
                  <a:schemeClr val="folHlink"/>
                </a:solidFill>
              </a:rPr>
              <a:t>The </a:t>
            </a:r>
            <a:r>
              <a:rPr lang="en-GB" sz="2800" dirty="0">
                <a:solidFill>
                  <a:schemeClr val="folHlink"/>
                </a:solidFill>
              </a:rPr>
              <a:t>blood cells and platelets are suspended in a substance called </a:t>
            </a:r>
            <a:r>
              <a:rPr lang="en-GB" sz="2800" dirty="0">
                <a:solidFill>
                  <a:srgbClr val="FF6600"/>
                </a:solidFill>
              </a:rPr>
              <a:t>plasma</a:t>
            </a:r>
            <a:r>
              <a:rPr lang="en-GB" sz="2800" dirty="0">
                <a:solidFill>
                  <a:schemeClr val="folHlink"/>
                </a:solidFill>
              </a:rPr>
              <a:t>. Plasma is made up of:</a:t>
            </a:r>
          </a:p>
        </p:txBody>
      </p:sp>
      <p:sp>
        <p:nvSpPr>
          <p:cNvPr id="8" name="Text Box 10"/>
          <p:cNvSpPr txBox="1">
            <a:spLocks noChangeArrowheads="1"/>
          </p:cNvSpPr>
          <p:nvPr/>
        </p:nvSpPr>
        <p:spPr bwMode="auto">
          <a:xfrm>
            <a:off x="8147050" y="5267098"/>
            <a:ext cx="3673475" cy="1200329"/>
          </a:xfrm>
          <a:prstGeom prst="rect">
            <a:avLst/>
          </a:prstGeom>
          <a:solidFill>
            <a:srgbClr val="D1E8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i="1" dirty="0">
                <a:solidFill>
                  <a:schemeClr val="folHlink"/>
                </a:solidFill>
              </a:rPr>
              <a:t>Plasma can be separated from the other components of blood using a centrifuge.</a:t>
            </a:r>
          </a:p>
        </p:txBody>
      </p:sp>
      <p:sp>
        <p:nvSpPr>
          <p:cNvPr id="9" name="Text Box 11"/>
          <p:cNvSpPr txBox="1">
            <a:spLocks noChangeArrowheads="1"/>
          </p:cNvSpPr>
          <p:nvPr/>
        </p:nvSpPr>
        <p:spPr bwMode="auto">
          <a:xfrm>
            <a:off x="10896600" y="3716338"/>
            <a:ext cx="12954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chemeClr val="folHlink"/>
                </a:solidFill>
              </a:rPr>
              <a:t>plasma</a:t>
            </a:r>
          </a:p>
        </p:txBody>
      </p:sp>
      <p:sp>
        <p:nvSpPr>
          <p:cNvPr id="10" name="Line 12"/>
          <p:cNvSpPr>
            <a:spLocks noChangeShapeType="1"/>
          </p:cNvSpPr>
          <p:nvPr/>
        </p:nvSpPr>
        <p:spPr bwMode="auto">
          <a:xfrm flipH="1" flipV="1">
            <a:off x="10248901" y="3789363"/>
            <a:ext cx="720725" cy="215900"/>
          </a:xfrm>
          <a:prstGeom prst="line">
            <a:avLst/>
          </a:prstGeom>
          <a:noFill/>
          <a:ln w="317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11"/>
          <p:cNvSpPr txBox="1">
            <a:spLocks noChangeArrowheads="1"/>
          </p:cNvSpPr>
          <p:nvPr/>
        </p:nvSpPr>
        <p:spPr bwMode="auto">
          <a:xfrm>
            <a:off x="3711010" y="3077516"/>
            <a:ext cx="5616575" cy="954107"/>
          </a:xfrm>
          <a:prstGeom prst="rect">
            <a:avLst/>
          </a:prstGeom>
          <a:noFill/>
          <a:ln w="31750">
            <a:solidFill>
              <a:srgbClr val="FF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dirty="0">
                <a:solidFill>
                  <a:schemeClr val="folHlink"/>
                </a:solidFill>
              </a:rPr>
              <a:t>How important do you think </a:t>
            </a:r>
            <a:r>
              <a:rPr lang="en-GB" sz="2800" dirty="0" smtClean="0">
                <a:solidFill>
                  <a:schemeClr val="folHlink"/>
                </a:solidFill>
              </a:rPr>
              <a:t>plasma is to </a:t>
            </a:r>
            <a:r>
              <a:rPr lang="en-GB" sz="2800" dirty="0">
                <a:solidFill>
                  <a:schemeClr val="folHlink"/>
                </a:solidFill>
              </a:rPr>
              <a:t>sports performance?</a:t>
            </a:r>
          </a:p>
        </p:txBody>
      </p:sp>
    </p:spTree>
    <p:extLst>
      <p:ext uri="{BB962C8B-B14F-4D97-AF65-F5344CB8AC3E}">
        <p14:creationId xmlns:p14="http://schemas.microsoft.com/office/powerpoint/2010/main" val="247065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3997344"/>
              </p:ext>
            </p:extLst>
          </p:nvPr>
        </p:nvGraphicFramePr>
        <p:xfrm>
          <a:off x="3965223" y="201564"/>
          <a:ext cx="8001000" cy="6515326"/>
        </p:xfrm>
        <a:graphic>
          <a:graphicData uri="http://schemas.openxmlformats.org/drawingml/2006/table">
            <a:tbl>
              <a:tblPr firstRow="1" firstCol="1" bandRow="1">
                <a:tableStyleId>{7E9639D4-E3E2-4D34-9284-5A2195B3D0D7}</a:tableStyleId>
              </a:tblPr>
              <a:tblGrid>
                <a:gridCol w="776110">
                  <a:extLst>
                    <a:ext uri="{9D8B030D-6E8A-4147-A177-3AD203B41FA5}">
                      <a16:colId xmlns:a16="http://schemas.microsoft.com/office/drawing/2014/main" val="20000"/>
                    </a:ext>
                  </a:extLst>
                </a:gridCol>
                <a:gridCol w="1707445">
                  <a:extLst>
                    <a:ext uri="{9D8B030D-6E8A-4147-A177-3AD203B41FA5}">
                      <a16:colId xmlns:a16="http://schemas.microsoft.com/office/drawing/2014/main" val="20001"/>
                    </a:ext>
                  </a:extLst>
                </a:gridCol>
                <a:gridCol w="1763889">
                  <a:extLst>
                    <a:ext uri="{9D8B030D-6E8A-4147-A177-3AD203B41FA5}">
                      <a16:colId xmlns:a16="http://schemas.microsoft.com/office/drawing/2014/main" val="20002"/>
                    </a:ext>
                  </a:extLst>
                </a:gridCol>
                <a:gridCol w="3753556">
                  <a:extLst>
                    <a:ext uri="{9D8B030D-6E8A-4147-A177-3AD203B41FA5}">
                      <a16:colId xmlns:a16="http://schemas.microsoft.com/office/drawing/2014/main" val="20003"/>
                    </a:ext>
                  </a:extLst>
                </a:gridCol>
              </a:tblGrid>
              <a:tr h="558730">
                <a:tc gridSpan="4">
                  <a:txBody>
                    <a:bodyPr/>
                    <a:lstStyle/>
                    <a:p>
                      <a:pPr algn="ctr">
                        <a:spcAft>
                          <a:spcPts val="0"/>
                        </a:spcAft>
                      </a:pPr>
                      <a:r>
                        <a:rPr lang="en-GB" sz="2800" u="sng" dirty="0" smtClean="0">
                          <a:effectLst/>
                          <a:latin typeface="+mn-lt"/>
                          <a:ea typeface="+mn-ea"/>
                          <a:cs typeface="+mn-cs"/>
                        </a:rPr>
                        <a:t>Component</a:t>
                      </a:r>
                      <a:r>
                        <a:rPr lang="en-GB" sz="2800" u="sng" baseline="0" dirty="0" smtClean="0">
                          <a:effectLst/>
                          <a:latin typeface="+mn-lt"/>
                          <a:ea typeface="+mn-ea"/>
                          <a:cs typeface="+mn-cs"/>
                        </a:rPr>
                        <a:t>s of blood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62208">
                <a:tc>
                  <a:txBody>
                    <a:bodyPr/>
                    <a:lstStyle/>
                    <a:p>
                      <a:pPr algn="ct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Structure…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(use one word)</a:t>
                      </a: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Function…</a:t>
                      </a:r>
                    </a:p>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(use one word)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Impact on sports performance </a:t>
                      </a:r>
                      <a:r>
                        <a:rPr lang="en-GB" sz="1200" u="sng" dirty="0" smtClean="0">
                          <a:effectLst/>
                          <a:latin typeface="Cambria" panose="02040503050406030204" pitchFamily="18" charset="0"/>
                          <a:ea typeface="MS Mincho" panose="02020609040205080304" pitchFamily="49" charset="-128"/>
                          <a:cs typeface="Times New Roman" panose="02020603050405020304" pitchFamily="18" charset="0"/>
                        </a:rPr>
                        <a:t>within</a:t>
                      </a:r>
                      <a:r>
                        <a:rPr lang="en-GB" sz="1200" u="sng" baseline="0" dirty="0" smtClean="0">
                          <a:effectLst/>
                          <a:latin typeface="Cambria" panose="02040503050406030204" pitchFamily="18" charset="0"/>
                          <a:ea typeface="MS Mincho" panose="02020609040205080304" pitchFamily="49" charset="-128"/>
                          <a:cs typeface="Times New Roman" panose="02020603050405020304" pitchFamily="18" charset="0"/>
                        </a:rPr>
                        <a:t> basketball</a:t>
                      </a:r>
                      <a:endParaRPr lang="en-GB" sz="1200" u="sng"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73597">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Red Blood Cells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373597">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White Blood</a:t>
                      </a:r>
                      <a:r>
                        <a:rPr lang="en-GB" sz="1200" baseline="0" dirty="0" smtClean="0">
                          <a:effectLst/>
                          <a:latin typeface="Cambria" panose="02040503050406030204" pitchFamily="18" charset="0"/>
                          <a:ea typeface="MS Mincho" panose="02020609040205080304" pitchFamily="49" charset="-128"/>
                          <a:cs typeface="Times New Roman" panose="02020603050405020304" pitchFamily="18" charset="0"/>
                        </a:rPr>
                        <a:t> Cells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373597">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Platelets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373597">
                <a:tc>
                  <a:txBody>
                    <a:bodyPr/>
                    <a:lstStyle/>
                    <a:p>
                      <a:pPr algn="ctr">
                        <a:spcAft>
                          <a:spcPts val="0"/>
                        </a:spcAft>
                      </a:pPr>
                      <a:r>
                        <a:rPr lang="en-GB" sz="1200" dirty="0" smtClean="0">
                          <a:effectLst/>
                          <a:latin typeface="Cambria" panose="02040503050406030204" pitchFamily="18" charset="0"/>
                          <a:ea typeface="MS Mincho" panose="02020609040205080304" pitchFamily="49" charset="-128"/>
                          <a:cs typeface="Times New Roman" panose="02020603050405020304" pitchFamily="18" charset="0"/>
                        </a:rPr>
                        <a:t>Plasma</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4704" marR="64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rotWithShape="1">
          <a:blip r:embed="rId3"/>
          <a:srcRect l="34051" t="49030" r="19559" b="6789"/>
          <a:stretch/>
        </p:blipFill>
        <p:spPr>
          <a:xfrm rot="16200000">
            <a:off x="-736206" y="1071980"/>
            <a:ext cx="5153449" cy="3681036"/>
          </a:xfrm>
          <a:prstGeom prst="rect">
            <a:avLst/>
          </a:prstGeom>
        </p:spPr>
      </p:pic>
      <p:sp>
        <p:nvSpPr>
          <p:cNvPr id="4" name="Rectangle 3"/>
          <p:cNvSpPr/>
          <p:nvPr/>
        </p:nvSpPr>
        <p:spPr>
          <a:xfrm>
            <a:off x="3273777" y="112888"/>
            <a:ext cx="409223" cy="2300111"/>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flipH="1">
            <a:off x="2822217" y="1862667"/>
            <a:ext cx="352777" cy="1665112"/>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flipH="1">
            <a:off x="2861730" y="4061176"/>
            <a:ext cx="352777" cy="221826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flipH="1">
            <a:off x="3256840" y="2565399"/>
            <a:ext cx="352777" cy="2966156"/>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7556" y="5954889"/>
            <a:ext cx="2339102" cy="369332"/>
          </a:xfrm>
          <a:prstGeom prst="rect">
            <a:avLst/>
          </a:prstGeom>
          <a:noFill/>
        </p:spPr>
        <p:txBody>
          <a:bodyPr wrap="none" rtlCol="0">
            <a:spAutoFit/>
          </a:bodyPr>
          <a:lstStyle/>
          <a:p>
            <a:r>
              <a:rPr lang="en-US" b="1" u="sng" dirty="0" smtClean="0"/>
              <a:t>Label the Components</a:t>
            </a:r>
            <a:endParaRPr lang="en-US" b="1" u="sng" dirty="0"/>
          </a:p>
        </p:txBody>
      </p:sp>
    </p:spTree>
    <p:extLst>
      <p:ext uri="{BB962C8B-B14F-4D97-AF65-F5344CB8AC3E}">
        <p14:creationId xmlns:p14="http://schemas.microsoft.com/office/powerpoint/2010/main" val="2768225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83" y="282221"/>
            <a:ext cx="8287178" cy="964922"/>
          </a:xfrm>
        </p:spPr>
        <p:txBody>
          <a:bodyPr>
            <a:normAutofit/>
          </a:bodyPr>
          <a:lstStyle/>
          <a:p>
            <a:pPr algn="ctr"/>
            <a:r>
              <a:rPr lang="en-US" sz="4000" b="1" u="sng" dirty="0" smtClean="0"/>
              <a:t>Application:</a:t>
            </a:r>
            <a:r>
              <a:rPr lang="en-US" sz="4000" dirty="0" smtClean="0"/>
              <a:t> </a:t>
            </a:r>
            <a:r>
              <a:rPr lang="en-US" sz="4000" b="1" dirty="0" smtClean="0"/>
              <a:t>Exam Question</a:t>
            </a:r>
            <a:endParaRPr lang="en-US" sz="4000" b="1" dirty="0"/>
          </a:p>
        </p:txBody>
      </p:sp>
      <p:sp>
        <p:nvSpPr>
          <p:cNvPr id="3" name="Text Placeholder 2"/>
          <p:cNvSpPr>
            <a:spLocks noGrp="1"/>
          </p:cNvSpPr>
          <p:nvPr>
            <p:ph type="body" sz="quarter" idx="13"/>
          </p:nvPr>
        </p:nvSpPr>
        <p:spPr>
          <a:xfrm>
            <a:off x="342789" y="2003778"/>
            <a:ext cx="11560413" cy="1487952"/>
          </a:xfrm>
        </p:spPr>
        <p:txBody>
          <a:bodyPr>
            <a:normAutofit/>
          </a:bodyPr>
          <a:lstStyle/>
          <a:p>
            <a:pPr marL="0" indent="0" algn="ctr">
              <a:buNone/>
            </a:pPr>
            <a:r>
              <a:rPr lang="en-GB" sz="2400" dirty="0" smtClean="0"/>
              <a:t>Select and tick one </a:t>
            </a:r>
            <a:r>
              <a:rPr lang="en-GB" sz="2400" dirty="0"/>
              <a:t>examination </a:t>
            </a:r>
            <a:r>
              <a:rPr lang="en-GB" sz="2400" dirty="0" smtClean="0"/>
              <a:t>questions from </a:t>
            </a:r>
            <a:r>
              <a:rPr lang="en-GB" sz="2400" dirty="0"/>
              <a:t>the choice below, please note the exam grade next to each one before you attempt it! </a:t>
            </a:r>
          </a:p>
          <a:p>
            <a:pPr marL="0" indent="0" algn="ctr">
              <a:buNone/>
            </a:pPr>
            <a:r>
              <a:rPr lang="en-GB" sz="1800" b="1" i="1" dirty="0"/>
              <a:t>Challenge </a:t>
            </a:r>
            <a:r>
              <a:rPr lang="en-GB" sz="1800" b="1" i="1" dirty="0" smtClean="0"/>
              <a:t>yourself </a:t>
            </a:r>
            <a:r>
              <a:rPr lang="en-GB" sz="1800" i="1" dirty="0" smtClean="0"/>
              <a:t>– You can go above target grade but </a:t>
            </a:r>
            <a:r>
              <a:rPr lang="en-GB" sz="1800" i="1" u="sng" dirty="0" smtClean="0"/>
              <a:t>NOT</a:t>
            </a:r>
            <a:r>
              <a:rPr lang="en-GB" sz="1800" i="1" dirty="0" smtClean="0"/>
              <a:t> below!!</a:t>
            </a:r>
            <a:endParaRPr lang="en-GB" sz="1800" i="1" dirty="0"/>
          </a:p>
        </p:txBody>
      </p:sp>
      <p:sp>
        <p:nvSpPr>
          <p:cNvPr id="6" name="Rectangle 5"/>
          <p:cNvSpPr/>
          <p:nvPr/>
        </p:nvSpPr>
        <p:spPr>
          <a:xfrm>
            <a:off x="1919110" y="3288892"/>
            <a:ext cx="9625563" cy="88686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You are playing football and you have been tackled and cut your knee, discuss the role of the different components of blood during physical activity including getting injured. (6/7)</a:t>
            </a:r>
            <a:endParaRPr lang="en-GB" sz="2000" dirty="0">
              <a:solidFill>
                <a:srgbClr val="000000"/>
              </a:solidFill>
            </a:endParaRPr>
          </a:p>
        </p:txBody>
      </p:sp>
      <p:sp>
        <p:nvSpPr>
          <p:cNvPr id="7" name="Rectangle 6"/>
          <p:cNvSpPr/>
          <p:nvPr/>
        </p:nvSpPr>
        <p:spPr>
          <a:xfrm>
            <a:off x="1890889" y="4354655"/>
            <a:ext cx="9670276" cy="656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Explain what the job of Red Blood Cell is and compare how it differs from the white blood cells during a marathon (</a:t>
            </a:r>
            <a:r>
              <a:rPr lang="en-GB" sz="2000" dirty="0">
                <a:solidFill>
                  <a:srgbClr val="000000"/>
                </a:solidFill>
              </a:rPr>
              <a:t>4</a:t>
            </a:r>
            <a:r>
              <a:rPr lang="en-GB" sz="2000" dirty="0" smtClean="0">
                <a:solidFill>
                  <a:srgbClr val="000000"/>
                </a:solidFill>
              </a:rPr>
              <a:t>/</a:t>
            </a:r>
            <a:r>
              <a:rPr lang="en-GB" sz="2000" dirty="0">
                <a:solidFill>
                  <a:srgbClr val="000000"/>
                </a:solidFill>
              </a:rPr>
              <a:t>5</a:t>
            </a:r>
            <a:r>
              <a:rPr lang="en-GB" sz="2000" dirty="0" smtClean="0">
                <a:solidFill>
                  <a:srgbClr val="000000"/>
                </a:solidFill>
              </a:rPr>
              <a:t>)</a:t>
            </a:r>
            <a:endParaRPr lang="en-GB" sz="2000" dirty="0">
              <a:solidFill>
                <a:srgbClr val="000000"/>
              </a:solidFill>
            </a:endParaRPr>
          </a:p>
        </p:txBody>
      </p:sp>
      <p:sp>
        <p:nvSpPr>
          <p:cNvPr id="8" name="Rectangle 7"/>
          <p:cNvSpPr/>
          <p:nvPr/>
        </p:nvSpPr>
        <p:spPr>
          <a:xfrm>
            <a:off x="1890889" y="5229070"/>
            <a:ext cx="9686769" cy="678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Identify the main functions of all the different parts of blood and how sports might use each (2/3)</a:t>
            </a:r>
            <a:endParaRPr lang="en-GB" sz="2000" dirty="0">
              <a:solidFill>
                <a:schemeClr val="tx1"/>
              </a:solidFill>
            </a:endParaRPr>
          </a:p>
        </p:txBody>
      </p:sp>
      <p:sp>
        <p:nvSpPr>
          <p:cNvPr id="9" name="Up Arrow 8"/>
          <p:cNvSpPr/>
          <p:nvPr/>
        </p:nvSpPr>
        <p:spPr>
          <a:xfrm>
            <a:off x="699999" y="3241790"/>
            <a:ext cx="247472" cy="2653086"/>
          </a:xfrm>
          <a:prstGeom prst="upArrow">
            <a:avLst/>
          </a:prstGeom>
          <a:gradFill flip="none" rotWithShape="1">
            <a:gsLst>
              <a:gs pos="0">
                <a:schemeClr val="accent6">
                  <a:lumMod val="20000"/>
                  <a:lumOff val="80000"/>
                  <a:alpha val="33000"/>
                </a:schemeClr>
              </a:gs>
              <a:gs pos="100000">
                <a:srgbClr val="FFCCFF"/>
              </a:gs>
              <a:gs pos="50000">
                <a:schemeClr val="accent4">
                  <a:alpha val="76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1530" y="3208835"/>
            <a:ext cx="553998" cy="2751988"/>
          </a:xfrm>
          <a:prstGeom prst="rect">
            <a:avLst/>
          </a:prstGeom>
          <a:noFill/>
        </p:spPr>
        <p:txBody>
          <a:bodyPr vert="vert270" wrap="square" rtlCol="0">
            <a:spAutoFit/>
          </a:bodyPr>
          <a:lstStyle/>
          <a:p>
            <a:pPr algn="ctr"/>
            <a:r>
              <a:rPr lang="en-GB" sz="2400" dirty="0"/>
              <a:t>Difficulty!</a:t>
            </a:r>
            <a:endParaRPr lang="en-US" sz="2400" dirty="0"/>
          </a:p>
        </p:txBody>
      </p:sp>
      <p:sp>
        <p:nvSpPr>
          <p:cNvPr id="4" name="TextBox 3"/>
          <p:cNvSpPr txBox="1"/>
          <p:nvPr/>
        </p:nvSpPr>
        <p:spPr>
          <a:xfrm>
            <a:off x="9045221" y="239888"/>
            <a:ext cx="2830673" cy="1138773"/>
          </a:xfrm>
          <a:prstGeom prst="rect">
            <a:avLst/>
          </a:prstGeom>
          <a:solidFill>
            <a:schemeClr val="accent4">
              <a:lumMod val="20000"/>
              <a:lumOff val="80000"/>
            </a:schemeClr>
          </a:solidFill>
          <a:ln>
            <a:solidFill>
              <a:srgbClr val="000000"/>
            </a:solidFill>
          </a:ln>
        </p:spPr>
        <p:txBody>
          <a:bodyPr wrap="none" rtlCol="0">
            <a:spAutoFit/>
          </a:bodyPr>
          <a:lstStyle/>
          <a:p>
            <a:pPr algn="ctr"/>
            <a:r>
              <a:rPr lang="en-US" sz="3200" dirty="0" smtClean="0"/>
              <a:t>TARGET GRADE</a:t>
            </a:r>
            <a:r>
              <a:rPr lang="en-US" dirty="0" smtClean="0"/>
              <a:t>:</a:t>
            </a:r>
          </a:p>
          <a:p>
            <a:pPr algn="ctr"/>
            <a:endParaRPr lang="en-US" dirty="0"/>
          </a:p>
          <a:p>
            <a:pPr algn="ctr"/>
            <a:r>
              <a:rPr lang="en-US" dirty="0" smtClean="0"/>
              <a:t>_______</a:t>
            </a:r>
            <a:endParaRPr lang="en-US" dirty="0"/>
          </a:p>
        </p:txBody>
      </p:sp>
      <p:sp>
        <p:nvSpPr>
          <p:cNvPr id="12" name="Rectangle 11"/>
          <p:cNvSpPr/>
          <p:nvPr/>
        </p:nvSpPr>
        <p:spPr>
          <a:xfrm>
            <a:off x="1086555" y="5263445"/>
            <a:ext cx="663223" cy="59266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083732" y="4385735"/>
            <a:ext cx="663223" cy="59266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123243" y="3479801"/>
            <a:ext cx="663223" cy="59266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140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5763" y="0"/>
            <a:ext cx="11453812" cy="1125379"/>
          </a:xfrm>
        </p:spPr>
        <p:txBody>
          <a:bodyPr>
            <a:normAutofit/>
          </a:bodyPr>
          <a:lstStyle/>
          <a:p>
            <a:pPr algn="ctr" eaLnBrk="1" hangingPunct="1"/>
            <a:r>
              <a:rPr lang="en-GB" altLang="en-US" sz="2400" b="1" dirty="0" smtClean="0">
                <a:solidFill>
                  <a:srgbClr val="00B050"/>
                </a:solidFill>
              </a:rPr>
              <a:t>Choose </a:t>
            </a:r>
            <a:r>
              <a:rPr lang="en-GB" altLang="en-US" sz="2400" b="1" u="sng" dirty="0" smtClean="0">
                <a:solidFill>
                  <a:srgbClr val="00B050"/>
                </a:solidFill>
              </a:rPr>
              <a:t>1</a:t>
            </a:r>
            <a:r>
              <a:rPr lang="en-GB" altLang="en-US" sz="2400" b="1" dirty="0" smtClean="0">
                <a:solidFill>
                  <a:srgbClr val="00B050"/>
                </a:solidFill>
              </a:rPr>
              <a:t> style of homework to submit in </a:t>
            </a:r>
            <a:r>
              <a:rPr lang="en-GB" altLang="en-US" sz="2400" b="1" u="sng" dirty="0" smtClean="0">
                <a:solidFill>
                  <a:srgbClr val="00B050"/>
                </a:solidFill>
              </a:rPr>
              <a:t>TWO</a:t>
            </a:r>
            <a:r>
              <a:rPr lang="en-GB" altLang="en-US" sz="2400" b="1" dirty="0" smtClean="0">
                <a:solidFill>
                  <a:srgbClr val="00B050"/>
                </a:solidFill>
              </a:rPr>
              <a:t> weeks time for the circulatory topic(s) you have covered so far!</a:t>
            </a:r>
            <a:endParaRPr lang="en-GB" altLang="en-US" sz="1600" b="1" dirty="0" smtClean="0">
              <a:solidFill>
                <a:srgbClr val="00B050"/>
              </a:solidFill>
            </a:endParaRPr>
          </a:p>
        </p:txBody>
      </p:sp>
      <p:pic>
        <p:nvPicPr>
          <p:cNvPr id="18436" name="Picture 5"/>
          <p:cNvPicPr>
            <a:picLocks noChangeAspect="1"/>
          </p:cNvPicPr>
          <p:nvPr/>
        </p:nvPicPr>
        <p:blipFill rotWithShape="1">
          <a:blip r:embed="rId3">
            <a:extLst>
              <a:ext uri="{28A0092B-C50C-407E-A947-70E740481C1C}">
                <a14:useLocalDpi xmlns:a14="http://schemas.microsoft.com/office/drawing/2010/main" val="0"/>
              </a:ext>
            </a:extLst>
          </a:blip>
          <a:srcRect l="24847" t="21547" r="24847" b="23210"/>
          <a:stretch/>
        </p:blipFill>
        <p:spPr bwMode="auto">
          <a:xfrm>
            <a:off x="462929" y="1496538"/>
            <a:ext cx="4842849" cy="414790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pic>
        <p:nvPicPr>
          <p:cNvPr id="18437" name="Picture 6"/>
          <p:cNvPicPr>
            <a:picLocks noChangeAspect="1"/>
          </p:cNvPicPr>
          <p:nvPr/>
        </p:nvPicPr>
        <p:blipFill>
          <a:blip r:embed="rId4">
            <a:extLst>
              <a:ext uri="{28A0092B-C50C-407E-A947-70E740481C1C}">
                <a14:useLocalDpi xmlns:a14="http://schemas.microsoft.com/office/drawing/2010/main" val="0"/>
              </a:ext>
            </a:extLst>
          </a:blip>
          <a:srcRect l="21272" t="20010" r="22012" b="10690"/>
          <a:stretch>
            <a:fillRect/>
          </a:stretch>
        </p:blipFill>
        <p:spPr bwMode="auto">
          <a:xfrm>
            <a:off x="5585705" y="958889"/>
            <a:ext cx="6305709" cy="546825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rot="20479999">
            <a:off x="10178472" y="5683219"/>
            <a:ext cx="1265382" cy="369332"/>
          </a:xfrm>
          <a:prstGeom prst="rect">
            <a:avLst/>
          </a:prstGeom>
          <a:solidFill>
            <a:schemeClr val="bg1"/>
          </a:solidFill>
          <a:ln>
            <a:solidFill>
              <a:schemeClr val="tx1"/>
            </a:solidFill>
          </a:ln>
        </p:spPr>
        <p:txBody>
          <a:bodyPr wrap="square" rtlCol="0">
            <a:spAutoFit/>
          </a:bodyPr>
          <a:lstStyle/>
          <a:p>
            <a:pPr algn="ctr"/>
            <a:r>
              <a:rPr lang="en-GB" dirty="0" smtClean="0"/>
              <a:t>3</a:t>
            </a:r>
            <a:endParaRPr lang="en-GB" dirty="0"/>
          </a:p>
        </p:txBody>
      </p:sp>
      <p:sp>
        <p:nvSpPr>
          <p:cNvPr id="6" name="TextBox 5"/>
          <p:cNvSpPr txBox="1"/>
          <p:nvPr/>
        </p:nvSpPr>
        <p:spPr>
          <a:xfrm rot="20479999">
            <a:off x="6086227" y="5865029"/>
            <a:ext cx="1265382" cy="369332"/>
          </a:xfrm>
          <a:prstGeom prst="rect">
            <a:avLst/>
          </a:prstGeom>
          <a:solidFill>
            <a:schemeClr val="bg1"/>
          </a:solidFill>
          <a:ln>
            <a:solidFill>
              <a:schemeClr val="tx1"/>
            </a:solidFill>
          </a:ln>
        </p:spPr>
        <p:txBody>
          <a:bodyPr wrap="square" rtlCol="0">
            <a:spAutoFit/>
          </a:bodyPr>
          <a:lstStyle/>
          <a:p>
            <a:pPr algn="ctr"/>
            <a:r>
              <a:rPr lang="en-GB" dirty="0" smtClean="0"/>
              <a:t>4 / 5</a:t>
            </a:r>
            <a:endParaRPr lang="en-GB" dirty="0"/>
          </a:p>
        </p:txBody>
      </p:sp>
      <p:sp>
        <p:nvSpPr>
          <p:cNvPr id="7" name="TextBox 6"/>
          <p:cNvSpPr txBox="1"/>
          <p:nvPr/>
        </p:nvSpPr>
        <p:spPr>
          <a:xfrm rot="20479999">
            <a:off x="8021779" y="5709532"/>
            <a:ext cx="1265382" cy="369332"/>
          </a:xfrm>
          <a:prstGeom prst="rect">
            <a:avLst/>
          </a:prstGeom>
          <a:solidFill>
            <a:schemeClr val="bg1"/>
          </a:solidFill>
          <a:ln>
            <a:solidFill>
              <a:schemeClr val="tx1"/>
            </a:solidFill>
          </a:ln>
        </p:spPr>
        <p:txBody>
          <a:bodyPr wrap="square" rtlCol="0">
            <a:spAutoFit/>
          </a:bodyPr>
          <a:lstStyle/>
          <a:p>
            <a:pPr algn="ctr"/>
            <a:r>
              <a:rPr lang="en-GB" dirty="0" smtClean="0"/>
              <a:t>6+</a:t>
            </a:r>
            <a:endParaRPr lang="en-GB" dirty="0"/>
          </a:p>
        </p:txBody>
      </p:sp>
      <p:sp>
        <p:nvSpPr>
          <p:cNvPr id="10" name="TextBox 9"/>
          <p:cNvSpPr txBox="1"/>
          <p:nvPr/>
        </p:nvSpPr>
        <p:spPr>
          <a:xfrm>
            <a:off x="326071" y="6243207"/>
            <a:ext cx="4909151" cy="369332"/>
          </a:xfrm>
          <a:prstGeom prst="rect">
            <a:avLst/>
          </a:prstGeom>
          <a:solidFill>
            <a:schemeClr val="bg1"/>
          </a:solidFill>
          <a:ln>
            <a:solidFill>
              <a:schemeClr val="tx1"/>
            </a:solidFill>
          </a:ln>
        </p:spPr>
        <p:txBody>
          <a:bodyPr wrap="square" rtlCol="0">
            <a:spAutoFit/>
          </a:bodyPr>
          <a:lstStyle/>
          <a:p>
            <a:pPr algn="ctr"/>
            <a:r>
              <a:rPr lang="en-GB" dirty="0" smtClean="0"/>
              <a:t>HOME LEARNING: 1 task every 2 weeks</a:t>
            </a:r>
            <a:endParaRPr lang="en-GB" dirty="0"/>
          </a:p>
        </p:txBody>
      </p:sp>
    </p:spTree>
    <p:extLst>
      <p:ext uri="{BB962C8B-B14F-4D97-AF65-F5344CB8AC3E}">
        <p14:creationId xmlns:p14="http://schemas.microsoft.com/office/powerpoint/2010/main" val="20151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7468"/>
          </a:xfrm>
        </p:spPr>
        <p:txBody>
          <a:bodyPr>
            <a:noAutofit/>
          </a:bodyPr>
          <a:lstStyle/>
          <a:p>
            <a:pPr algn="ctr"/>
            <a:r>
              <a:rPr lang="en-GB" sz="3200" b="1" u="sng" dirty="0" smtClean="0"/>
              <a:t>Recall </a:t>
            </a:r>
            <a:r>
              <a:rPr lang="en-GB" sz="3200" b="1" u="sng" dirty="0"/>
              <a:t>and </a:t>
            </a:r>
            <a:r>
              <a:rPr lang="en-GB" sz="3200" b="1" u="sng" dirty="0" smtClean="0"/>
              <a:t>Retrieval: </a:t>
            </a:r>
            <a:r>
              <a:rPr lang="en-GB" sz="3200" dirty="0" smtClean="0"/>
              <a:t>Tick the statements that are true.</a:t>
            </a:r>
            <a:endParaRPr lang="en-GB" sz="3200" dirty="0"/>
          </a:p>
        </p:txBody>
      </p:sp>
      <p:sp>
        <p:nvSpPr>
          <p:cNvPr id="4" name="Content Placeholder 2"/>
          <p:cNvSpPr txBox="1">
            <a:spLocks/>
          </p:cNvSpPr>
          <p:nvPr/>
        </p:nvSpPr>
        <p:spPr>
          <a:xfrm>
            <a:off x="5813778" y="755134"/>
            <a:ext cx="6022381" cy="2843199"/>
          </a:xfrm>
          <a:prstGeom prst="rect">
            <a:avLst/>
          </a:prstGeom>
          <a:ln w="31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effectLst/>
                <a:uLnTx/>
                <a:uFillTx/>
                <a:latin typeface="Calibri" panose="020F0502020204030204"/>
              </a:rPr>
              <a:t>The three main jobs of the cardiovascular system</a:t>
            </a:r>
            <a:r>
              <a:rPr kumimoji="0" lang="en-GB" sz="2000" b="0" i="0" u="none" strike="noStrike" kern="1200" cap="none" spc="0" normalizeH="0" noProof="0" dirty="0" smtClean="0">
                <a:ln>
                  <a:noFill/>
                </a:ln>
                <a:effectLst/>
                <a:uLnTx/>
                <a:uFillTx/>
                <a:latin typeface="Calibri" panose="020F0502020204030204"/>
              </a:rPr>
              <a:t> is </a:t>
            </a:r>
            <a:r>
              <a:rPr kumimoji="0" lang="en-GB" sz="2000" b="0" i="0" u="none" strike="noStrike" kern="1200" cap="none" spc="0" normalizeH="0" baseline="0" noProof="0" dirty="0" smtClean="0">
                <a:ln>
                  <a:noFill/>
                </a:ln>
                <a:effectLst/>
                <a:uLnTx/>
                <a:uFillTx/>
                <a:latin typeface="Calibri" panose="020F0502020204030204"/>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000" dirty="0" smtClean="0">
                <a:solidFill>
                  <a:srgbClr val="70AD47"/>
                </a:solidFill>
                <a:latin typeface="Calibri" panose="020F0502020204030204"/>
              </a:rPr>
              <a:t>…Transport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effectLst/>
                <a:uLnTx/>
                <a:uFillTx/>
                <a:latin typeface="Calibri" panose="020F0502020204030204"/>
              </a:rPr>
              <a:t>… Breathing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000" dirty="0" smtClean="0">
                <a:latin typeface="Calibri" panose="020F0502020204030204"/>
              </a:rPr>
              <a:t>…Movement</a:t>
            </a:r>
            <a:endParaRPr kumimoji="0" lang="en-GB" sz="2000" b="0" i="0" u="none" strike="noStrike" kern="1200" cap="none" spc="0" normalizeH="0" baseline="0" noProof="0" dirty="0" smtClean="0">
              <a:ln>
                <a:noFill/>
              </a:ln>
              <a:effectLst/>
              <a:uLnTx/>
              <a:uFillTx/>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000" dirty="0" smtClean="0">
                <a:solidFill>
                  <a:srgbClr val="70AD47"/>
                </a:solidFill>
                <a:latin typeface="Calibri" panose="020F0502020204030204"/>
              </a:rPr>
              <a:t>…Protection (Clotting)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effectLst/>
                <a:uLnTx/>
                <a:uFillTx/>
                <a:latin typeface="Calibri" panose="020F0502020204030204"/>
              </a:rPr>
              <a:t>…Support</a:t>
            </a:r>
          </a:p>
          <a:p>
            <a:pPr lvl="0">
              <a:buFont typeface="Wingdings" panose="05000000000000000000" pitchFamily="2" charset="2"/>
              <a:buChar char="q"/>
              <a:defRPr/>
            </a:pPr>
            <a:r>
              <a:rPr lang="en-GB" sz="2000" noProof="0" dirty="0" smtClean="0">
                <a:solidFill>
                  <a:srgbClr val="70AD47"/>
                </a:solidFill>
                <a:latin typeface="Calibri" panose="020F0502020204030204"/>
              </a:rPr>
              <a:t>…</a:t>
            </a:r>
            <a:r>
              <a:rPr lang="en-GB" sz="2000" dirty="0">
                <a:solidFill>
                  <a:srgbClr val="70AD47"/>
                </a:solidFill>
              </a:rPr>
              <a:t>Temperature regulation</a:t>
            </a:r>
            <a:endParaRPr kumimoji="0" lang="en-GB" sz="2000" b="0" i="0" u="none" strike="noStrike" kern="1200" cap="none" spc="0" normalizeH="0" baseline="0" noProof="0" dirty="0" smtClean="0">
              <a:ln>
                <a:noFill/>
              </a:ln>
              <a:solidFill>
                <a:srgbClr val="70AD47"/>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GB" sz="2000" b="0" i="0" u="none" strike="noStrike" kern="1200" cap="none" spc="0" normalizeH="0" baseline="0" noProof="0" dirty="0">
              <a:ln>
                <a:noFill/>
              </a:ln>
              <a:effectLst/>
              <a:uLnTx/>
              <a:uFillTx/>
              <a:latin typeface="Calibri" panose="020F0502020204030204"/>
            </a:endParaRPr>
          </a:p>
        </p:txBody>
      </p:sp>
      <p:sp>
        <p:nvSpPr>
          <p:cNvPr id="6" name="Content Placeholder 2"/>
          <p:cNvSpPr txBox="1">
            <a:spLocks/>
          </p:cNvSpPr>
          <p:nvPr/>
        </p:nvSpPr>
        <p:spPr>
          <a:xfrm>
            <a:off x="5856111" y="3705991"/>
            <a:ext cx="5980049" cy="1726788"/>
          </a:xfrm>
          <a:prstGeom prst="rect">
            <a:avLst/>
          </a:prstGeom>
          <a:ln w="31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smtClean="0">
                <a:solidFill>
                  <a:srgbClr val="000000"/>
                </a:solidFill>
                <a:latin typeface="Calibri" panose="020F0502020204030204"/>
              </a:rPr>
              <a:t>Cardiac Output</a:t>
            </a:r>
            <a:r>
              <a:rPr kumimoji="0" lang="en-GB" sz="2000" b="0" i="0" u="none" strike="noStrike" kern="1200" cap="none" spc="0" normalizeH="0" baseline="0" noProof="0" dirty="0" smtClean="0">
                <a:ln>
                  <a:noFill/>
                </a:ln>
                <a:solidFill>
                  <a:srgbClr val="000000"/>
                </a:solidFill>
                <a:effectLst/>
                <a:uLnTx/>
                <a:uFillTx/>
                <a:latin typeface="Calibri" panose="020F0502020204030204"/>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000" dirty="0" smtClean="0">
                <a:solidFill>
                  <a:srgbClr val="70AD47"/>
                </a:solidFill>
                <a:latin typeface="Calibri" panose="020F0502020204030204"/>
              </a:rPr>
              <a:t>…Increases with exercise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srgbClr val="000000"/>
                </a:solidFill>
                <a:effectLst/>
                <a:uLnTx/>
                <a:uFillTx/>
                <a:latin typeface="Calibri" panose="020F0502020204030204"/>
              </a:rPr>
              <a:t>…decreases with exercise </a:t>
            </a:r>
          </a:p>
          <a:p>
            <a:pPr lvl="0">
              <a:buFont typeface="Wingdings" panose="05000000000000000000" pitchFamily="2" charset="2"/>
              <a:buChar char="q"/>
              <a:defRPr/>
            </a:pPr>
            <a:r>
              <a:rPr lang="en-GB" sz="2000" dirty="0" smtClean="0">
                <a:solidFill>
                  <a:srgbClr val="000000"/>
                </a:solidFill>
              </a:rPr>
              <a:t>…stays the same with exercise</a:t>
            </a:r>
            <a:endParaRPr kumimoji="0" lang="en-GB" sz="2000" b="0" i="0" u="none" strike="noStrike" kern="1200" cap="none" spc="0" normalizeH="0" baseline="0" noProof="0" dirty="0" smtClean="0">
              <a:ln>
                <a:noFill/>
              </a:ln>
              <a:solidFill>
                <a:srgbClr val="000000"/>
              </a:solidFill>
              <a:effectLst/>
              <a:uLnTx/>
              <a:uFillTx/>
              <a:latin typeface="Calibri" panose="020F0502020204030204"/>
            </a:endParaRPr>
          </a:p>
        </p:txBody>
      </p:sp>
      <p:sp>
        <p:nvSpPr>
          <p:cNvPr id="7" name="TextBox 6"/>
          <p:cNvSpPr txBox="1"/>
          <p:nvPr/>
        </p:nvSpPr>
        <p:spPr>
          <a:xfrm>
            <a:off x="5870223" y="5545667"/>
            <a:ext cx="5969000" cy="1200329"/>
          </a:xfrm>
          <a:prstGeom prst="rect">
            <a:avLst/>
          </a:prstGeom>
          <a:solidFill>
            <a:srgbClr val="F2F2F2"/>
          </a:solidFill>
          <a:ln>
            <a:solidFill>
              <a:srgbClr val="000000"/>
            </a:solidFill>
          </a:ln>
        </p:spPr>
        <p:txBody>
          <a:bodyPr wrap="square" rtlCol="0">
            <a:spAutoFit/>
          </a:bodyPr>
          <a:lstStyle/>
          <a:p>
            <a:r>
              <a:rPr lang="en-US" b="1" dirty="0" smtClean="0">
                <a:solidFill>
                  <a:srgbClr val="000000"/>
                </a:solidFill>
              </a:rPr>
              <a:t>Challenge</a:t>
            </a:r>
            <a:r>
              <a:rPr lang="en-US" dirty="0" smtClean="0">
                <a:solidFill>
                  <a:srgbClr val="000000"/>
                </a:solidFill>
              </a:rPr>
              <a:t>: How would you work out cardiac output?</a:t>
            </a:r>
          </a:p>
          <a:p>
            <a:endParaRPr lang="en-US" dirty="0">
              <a:solidFill>
                <a:srgbClr val="000000"/>
              </a:solidFill>
            </a:endParaRPr>
          </a:p>
          <a:p>
            <a:endParaRPr lang="en-US" dirty="0" smtClean="0">
              <a:solidFill>
                <a:srgbClr val="000000"/>
              </a:solidFill>
            </a:endParaRPr>
          </a:p>
          <a:p>
            <a:r>
              <a:rPr lang="en-US" dirty="0" smtClean="0">
                <a:solidFill>
                  <a:srgbClr val="000000"/>
                </a:solidFill>
              </a:rPr>
              <a:t> </a:t>
            </a:r>
            <a:endParaRPr lang="en-US" dirty="0">
              <a:solidFill>
                <a:srgbClr val="000000"/>
              </a:solidFill>
            </a:endParaRPr>
          </a:p>
        </p:txBody>
      </p:sp>
      <p:sp>
        <p:nvSpPr>
          <p:cNvPr id="9" name="Content Placeholder 2">
            <a:extLst>
              <a:ext uri="{FF2B5EF4-FFF2-40B4-BE49-F238E27FC236}">
                <a16:creationId xmlns:a16="http://schemas.microsoft.com/office/drawing/2014/main" id="{D9159B60-4E56-4604-B63A-69B6626E4251}"/>
              </a:ext>
            </a:extLst>
          </p:cNvPr>
          <p:cNvSpPr txBox="1">
            <a:spLocks/>
          </p:cNvSpPr>
          <p:nvPr/>
        </p:nvSpPr>
        <p:spPr>
          <a:xfrm>
            <a:off x="5884334" y="5946794"/>
            <a:ext cx="5729110" cy="911206"/>
          </a:xfrm>
          <a:prstGeom prst="rect">
            <a:avLst/>
          </a:prstGeom>
          <a:ln>
            <a:solidFill>
              <a:schemeClr val="bg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ct val="0"/>
              </a:spcBef>
              <a:spcAft>
                <a:spcPts val="300"/>
              </a:spcAft>
              <a:buClr>
                <a:srgbClr val="C3260C"/>
              </a:buClr>
              <a:buSzPct val="130000"/>
              <a:buFont typeface="Arial" panose="020B0604020202020204" pitchFamily="34" charset="0"/>
              <a:buNone/>
            </a:pPr>
            <a:r>
              <a:rPr lang="en-GB" altLang="en-US" sz="2000" spc="300" dirty="0" smtClean="0">
                <a:solidFill>
                  <a:srgbClr val="70AD47"/>
                </a:solidFill>
                <a:latin typeface="Trebuchet MS" panose="020B0603020202020204" pitchFamily="34" charset="0"/>
                <a:ea typeface="MS PGothic" panose="020B0600070205080204" pitchFamily="34" charset="-128"/>
              </a:rPr>
              <a:t>Cardiac Output = </a:t>
            </a:r>
          </a:p>
          <a:p>
            <a:pPr marL="0" indent="0" algn="ctr" fontAlgn="base">
              <a:lnSpc>
                <a:spcPct val="100000"/>
              </a:lnSpc>
              <a:spcBef>
                <a:spcPct val="0"/>
              </a:spcBef>
              <a:spcAft>
                <a:spcPts val="300"/>
              </a:spcAft>
              <a:buClr>
                <a:srgbClr val="C3260C"/>
              </a:buClr>
              <a:buSzPct val="130000"/>
              <a:buFont typeface="Arial" panose="020B0604020202020204" pitchFamily="34" charset="0"/>
              <a:buNone/>
            </a:pPr>
            <a:r>
              <a:rPr lang="en-GB" altLang="en-US" sz="2000" spc="300" dirty="0" smtClean="0">
                <a:solidFill>
                  <a:srgbClr val="70AD47"/>
                </a:solidFill>
                <a:latin typeface="Trebuchet MS" panose="020B0603020202020204" pitchFamily="34" charset="0"/>
                <a:ea typeface="MS PGothic" panose="020B0600070205080204" pitchFamily="34" charset="-128"/>
              </a:rPr>
              <a:t>Stroke Volume x Heart Rate</a:t>
            </a:r>
          </a:p>
        </p:txBody>
      </p:sp>
      <p:sp>
        <p:nvSpPr>
          <p:cNvPr id="11" name="Content Placeholder 2"/>
          <p:cNvSpPr>
            <a:spLocks noGrp="1"/>
          </p:cNvSpPr>
          <p:nvPr>
            <p:ph idx="1"/>
          </p:nvPr>
        </p:nvSpPr>
        <p:spPr>
          <a:xfrm>
            <a:off x="346328" y="741023"/>
            <a:ext cx="5240384" cy="1770755"/>
          </a:xfrm>
          <a:ln>
            <a:solidFill>
              <a:schemeClr val="tx1"/>
            </a:solidFill>
          </a:ln>
        </p:spPr>
        <p:txBody>
          <a:bodyPr>
            <a:normAutofit/>
          </a:bodyPr>
          <a:lstStyle/>
          <a:p>
            <a:pPr marL="0" indent="0">
              <a:buNone/>
            </a:pPr>
            <a:r>
              <a:rPr lang="en-GB" sz="2000" dirty="0" smtClean="0"/>
              <a:t>Cardiac Output is</a:t>
            </a:r>
          </a:p>
          <a:p>
            <a:pPr>
              <a:buFont typeface="Wingdings" panose="05000000000000000000" pitchFamily="2" charset="2"/>
              <a:buChar char="q"/>
            </a:pPr>
            <a:r>
              <a:rPr lang="en-GB" sz="2000" dirty="0" smtClean="0"/>
              <a:t>…The amount of blood pumped out the heart per beat</a:t>
            </a:r>
          </a:p>
          <a:p>
            <a:pPr>
              <a:buFont typeface="Wingdings" panose="05000000000000000000" pitchFamily="2" charset="2"/>
              <a:buChar char="q"/>
            </a:pPr>
            <a:r>
              <a:rPr lang="en-GB" sz="2000" dirty="0" smtClean="0">
                <a:solidFill>
                  <a:srgbClr val="70AD47"/>
                </a:solidFill>
              </a:rPr>
              <a:t>…</a:t>
            </a:r>
            <a:r>
              <a:rPr lang="en-GB" sz="2000" dirty="0">
                <a:solidFill>
                  <a:srgbClr val="70AD47"/>
                </a:solidFill>
              </a:rPr>
              <a:t>The amount of blood pumped out the heart per </a:t>
            </a:r>
            <a:r>
              <a:rPr lang="en-GB" sz="2000" dirty="0" smtClean="0">
                <a:solidFill>
                  <a:srgbClr val="70AD47"/>
                </a:solidFill>
              </a:rPr>
              <a:t>minute</a:t>
            </a:r>
            <a:endParaRPr lang="en-GB" sz="2000" dirty="0">
              <a:solidFill>
                <a:srgbClr val="70AD47"/>
              </a:solidFill>
            </a:endParaRPr>
          </a:p>
        </p:txBody>
      </p:sp>
      <p:sp>
        <p:nvSpPr>
          <p:cNvPr id="12" name="Content Placeholder 2"/>
          <p:cNvSpPr txBox="1">
            <a:spLocks/>
          </p:cNvSpPr>
          <p:nvPr/>
        </p:nvSpPr>
        <p:spPr>
          <a:xfrm>
            <a:off x="346327" y="2656268"/>
            <a:ext cx="5269895" cy="198628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srgbClr val="000000"/>
                </a:solidFill>
              </a:rPr>
              <a:t>Ligaments…</a:t>
            </a:r>
          </a:p>
          <a:p>
            <a:pPr>
              <a:buFont typeface="Wingdings" panose="05000000000000000000" pitchFamily="2" charset="2"/>
              <a:buChar char="q"/>
            </a:pPr>
            <a:r>
              <a:rPr lang="en-GB" sz="2000" dirty="0" smtClean="0">
                <a:solidFill>
                  <a:srgbClr val="70AD47"/>
                </a:solidFill>
              </a:rPr>
              <a:t>…Connect bone to bone</a:t>
            </a:r>
          </a:p>
          <a:p>
            <a:pPr>
              <a:buFont typeface="Wingdings" panose="05000000000000000000" pitchFamily="2" charset="2"/>
              <a:buChar char="q"/>
            </a:pPr>
            <a:r>
              <a:rPr lang="en-GB" sz="2000" dirty="0" smtClean="0">
                <a:solidFill>
                  <a:srgbClr val="000000"/>
                </a:solidFill>
              </a:rPr>
              <a:t>…Connect Muscle to bone</a:t>
            </a:r>
          </a:p>
          <a:p>
            <a:pPr>
              <a:buFont typeface="Wingdings" panose="05000000000000000000" pitchFamily="2" charset="2"/>
              <a:buChar char="q"/>
            </a:pPr>
            <a:r>
              <a:rPr lang="en-GB" sz="2000" dirty="0" smtClean="0">
                <a:solidFill>
                  <a:srgbClr val="70AD47"/>
                </a:solidFill>
              </a:rPr>
              <a:t>…Keep us stable</a:t>
            </a:r>
            <a:endParaRPr lang="en-GB" sz="2000" dirty="0">
              <a:solidFill>
                <a:srgbClr val="70AD47"/>
              </a:solidFill>
            </a:endParaRPr>
          </a:p>
          <a:p>
            <a:pPr>
              <a:buFont typeface="Wingdings" panose="05000000000000000000" pitchFamily="2" charset="2"/>
              <a:buChar char="q"/>
            </a:pPr>
            <a:r>
              <a:rPr lang="en-GB" sz="2000" dirty="0" smtClean="0">
                <a:solidFill>
                  <a:srgbClr val="000000"/>
                </a:solidFill>
              </a:rPr>
              <a:t>… help us move</a:t>
            </a:r>
          </a:p>
        </p:txBody>
      </p:sp>
      <p:sp>
        <p:nvSpPr>
          <p:cNvPr id="13" name="TextBox 12"/>
          <p:cNvSpPr txBox="1"/>
          <p:nvPr/>
        </p:nvSpPr>
        <p:spPr>
          <a:xfrm>
            <a:off x="378179" y="4704552"/>
            <a:ext cx="5238043" cy="2040559"/>
          </a:xfrm>
          <a:prstGeom prst="rect">
            <a:avLst/>
          </a:prstGeom>
          <a:solidFill>
            <a:srgbClr val="F2F2F2"/>
          </a:solidFill>
          <a:ln>
            <a:solidFill>
              <a:srgbClr val="000000"/>
            </a:solidFill>
          </a:ln>
        </p:spPr>
        <p:txBody>
          <a:bodyPr wrap="square" rtlCol="0">
            <a:spAutoFit/>
          </a:bodyPr>
          <a:lstStyle/>
          <a:p>
            <a:pPr marL="0" lvl="1"/>
            <a:r>
              <a:rPr lang="en-US" b="1" dirty="0" smtClean="0">
                <a:solidFill>
                  <a:srgbClr val="000000"/>
                </a:solidFill>
              </a:rPr>
              <a:t>Challenge 1</a:t>
            </a:r>
            <a:r>
              <a:rPr lang="en-US" dirty="0" smtClean="0">
                <a:solidFill>
                  <a:srgbClr val="000000"/>
                </a:solidFill>
              </a:rPr>
              <a:t>: Name 3 </a:t>
            </a:r>
            <a:r>
              <a:rPr lang="en-GB" dirty="0">
                <a:solidFill>
                  <a:srgbClr val="02181F"/>
                </a:solidFill>
                <a:latin typeface="Trebuchet MS" panose="020B0603020202020204" pitchFamily="34" charset="0"/>
                <a:ea typeface="MS PGothic" panose="020B0600070205080204" pitchFamily="34" charset="-128"/>
              </a:rPr>
              <a:t>w</a:t>
            </a:r>
            <a:r>
              <a:rPr lang="en-GB" altLang="en-US" dirty="0" smtClean="0">
                <a:solidFill>
                  <a:srgbClr val="02181F"/>
                </a:solidFill>
                <a:latin typeface="Trebuchet MS" panose="020B0603020202020204" pitchFamily="34" charset="0"/>
                <a:ea typeface="MS PGothic" panose="020B0600070205080204" pitchFamily="34" charset="-128"/>
              </a:rPr>
              <a:t>ays </a:t>
            </a:r>
            <a:r>
              <a:rPr lang="en-GB" altLang="en-US" dirty="0">
                <a:solidFill>
                  <a:srgbClr val="02181F"/>
                </a:solidFill>
                <a:latin typeface="Trebuchet MS" panose="020B0603020202020204" pitchFamily="34" charset="0"/>
                <a:ea typeface="MS PGothic" panose="020B0600070205080204" pitchFamily="34" charset="-128"/>
              </a:rPr>
              <a:t>to reduce high blood pressure…</a:t>
            </a:r>
          </a:p>
          <a:p>
            <a:pPr marL="319088" lvl="1" indent="0" defTabSz="457200" fontAlgn="base">
              <a:lnSpc>
                <a:spcPct val="80000"/>
              </a:lnSpc>
              <a:spcBef>
                <a:spcPct val="20000"/>
              </a:spcBef>
              <a:spcAft>
                <a:spcPct val="0"/>
              </a:spcAft>
              <a:buNone/>
            </a:pPr>
            <a:r>
              <a:rPr lang="en-GB" altLang="en-US" dirty="0">
                <a:solidFill>
                  <a:srgbClr val="70AD47"/>
                </a:solidFill>
                <a:latin typeface="Trebuchet MS" panose="020B0603020202020204" pitchFamily="34" charset="0"/>
                <a:ea typeface="MS PGothic" panose="020B0600070205080204" pitchFamily="34" charset="-128"/>
              </a:rPr>
              <a:t>Decrease stress</a:t>
            </a:r>
          </a:p>
          <a:p>
            <a:pPr marL="776288" lvl="1" indent="-457200" defTabSz="457200" fontAlgn="base">
              <a:lnSpc>
                <a:spcPct val="80000"/>
              </a:lnSpc>
              <a:spcBef>
                <a:spcPct val="20000"/>
              </a:spcBef>
              <a:spcAft>
                <a:spcPct val="0"/>
              </a:spcAft>
            </a:pPr>
            <a:r>
              <a:rPr lang="en-GB" altLang="en-US" dirty="0">
                <a:solidFill>
                  <a:srgbClr val="70AD47"/>
                </a:solidFill>
                <a:latin typeface="Trebuchet MS" panose="020B0603020202020204" pitchFamily="34" charset="0"/>
                <a:ea typeface="MS PGothic" panose="020B0600070205080204" pitchFamily="34" charset="-128"/>
              </a:rPr>
              <a:t>avoid worrying situations</a:t>
            </a:r>
          </a:p>
          <a:p>
            <a:pPr marL="776288" lvl="1" indent="-457200" defTabSz="457200" fontAlgn="base">
              <a:lnSpc>
                <a:spcPct val="80000"/>
              </a:lnSpc>
              <a:spcBef>
                <a:spcPct val="20000"/>
              </a:spcBef>
              <a:spcAft>
                <a:spcPct val="0"/>
              </a:spcAft>
            </a:pPr>
            <a:r>
              <a:rPr lang="en-GB" altLang="en-US" dirty="0">
                <a:solidFill>
                  <a:srgbClr val="70AD47"/>
                </a:solidFill>
                <a:latin typeface="Trebuchet MS" panose="020B0603020202020204" pitchFamily="34" charset="0"/>
                <a:ea typeface="MS PGothic" panose="020B0600070205080204" pitchFamily="34" charset="-128"/>
              </a:rPr>
              <a:t>regular exercise</a:t>
            </a:r>
          </a:p>
          <a:p>
            <a:pPr marL="776288" lvl="1" indent="-457200" defTabSz="457200" fontAlgn="base">
              <a:lnSpc>
                <a:spcPct val="80000"/>
              </a:lnSpc>
              <a:spcBef>
                <a:spcPct val="20000"/>
              </a:spcBef>
              <a:spcAft>
                <a:spcPct val="0"/>
              </a:spcAft>
            </a:pPr>
            <a:r>
              <a:rPr lang="en-GB" altLang="en-US" dirty="0">
                <a:solidFill>
                  <a:srgbClr val="70AD47"/>
                </a:solidFill>
                <a:latin typeface="Trebuchet MS" panose="020B0603020202020204" pitchFamily="34" charset="0"/>
                <a:ea typeface="MS PGothic" panose="020B0600070205080204" pitchFamily="34" charset="-128"/>
              </a:rPr>
              <a:t>less salt and don’t smoke</a:t>
            </a:r>
          </a:p>
          <a:p>
            <a:pPr marL="776288" lvl="1" indent="-457200" defTabSz="457200" fontAlgn="base">
              <a:lnSpc>
                <a:spcPct val="80000"/>
              </a:lnSpc>
              <a:spcBef>
                <a:spcPct val="20000"/>
              </a:spcBef>
              <a:spcAft>
                <a:spcPct val="0"/>
              </a:spcAft>
            </a:pPr>
            <a:r>
              <a:rPr lang="en-GB" altLang="en-US" dirty="0">
                <a:solidFill>
                  <a:srgbClr val="70AD47"/>
                </a:solidFill>
                <a:latin typeface="Trebuchet MS" panose="020B0603020202020204" pitchFamily="34" charset="0"/>
                <a:ea typeface="MS PGothic" panose="020B0600070205080204" pitchFamily="34" charset="-128"/>
              </a:rPr>
              <a:t>decrease LDL in </a:t>
            </a:r>
            <a:r>
              <a:rPr lang="en-GB" altLang="en-US" dirty="0" smtClean="0">
                <a:solidFill>
                  <a:srgbClr val="70AD47"/>
                </a:solidFill>
                <a:latin typeface="Trebuchet MS" panose="020B0603020202020204" pitchFamily="34" charset="0"/>
                <a:ea typeface="MS PGothic" panose="020B0600070205080204" pitchFamily="34" charset="-128"/>
              </a:rPr>
              <a:t>diet</a:t>
            </a:r>
            <a:endParaRPr lang="en-US" dirty="0">
              <a:solidFill>
                <a:srgbClr val="70AD47"/>
              </a:solidFill>
            </a:endParaRPr>
          </a:p>
        </p:txBody>
      </p:sp>
    </p:spTree>
    <p:extLst>
      <p:ext uri="{BB962C8B-B14F-4D97-AF65-F5344CB8AC3E}">
        <p14:creationId xmlns:p14="http://schemas.microsoft.com/office/powerpoint/2010/main" val="235766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additive="base">
                                        <p:cTn id="2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 calcmode="lin" valueType="num">
                                      <p:cBhvr additive="base">
                                        <p:cTn id="2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 calcmode="lin" valueType="num">
                                      <p:cBhvr additive="base">
                                        <p:cTn id="6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 calcmode="lin" valueType="num">
                                      <p:cBhvr additive="base">
                                        <p:cTn id="6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3">
                                            <p:txEl>
                                              <p:pRg st="1" end="1"/>
                                            </p:txEl>
                                          </p:spTgt>
                                        </p:tgtEl>
                                        <p:attrNameLst>
                                          <p:attrName>style.visibility</p:attrName>
                                        </p:attrNameLst>
                                      </p:cBhvr>
                                      <p:to>
                                        <p:strVal val="visible"/>
                                      </p:to>
                                    </p:set>
                                    <p:anim calcmode="lin" valueType="num">
                                      <p:cBhvr additive="base">
                                        <p:cTn id="7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
                                            <p:txEl>
                                              <p:pRg st="2" end="2"/>
                                            </p:txEl>
                                          </p:spTgt>
                                        </p:tgtEl>
                                        <p:attrNameLst>
                                          <p:attrName>style.visibility</p:attrName>
                                        </p:attrNameLst>
                                      </p:cBhvr>
                                      <p:to>
                                        <p:strVal val="visible"/>
                                      </p:to>
                                    </p:set>
                                    <p:anim calcmode="lin" valueType="num">
                                      <p:cBhvr additive="base">
                                        <p:cTn id="7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3">
                                            <p:txEl>
                                              <p:pRg st="3" end="3"/>
                                            </p:txEl>
                                          </p:spTgt>
                                        </p:tgtEl>
                                        <p:attrNameLst>
                                          <p:attrName>style.visibility</p:attrName>
                                        </p:attrNameLst>
                                      </p:cBhvr>
                                      <p:to>
                                        <p:strVal val="visible"/>
                                      </p:to>
                                    </p:set>
                                    <p:anim calcmode="lin" valueType="num">
                                      <p:cBhvr additive="base">
                                        <p:cTn id="8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
                                            <p:txEl>
                                              <p:pRg st="4" end="4"/>
                                            </p:txEl>
                                          </p:spTgt>
                                        </p:tgtEl>
                                        <p:attrNameLst>
                                          <p:attrName>style.visibility</p:attrName>
                                        </p:attrNameLst>
                                      </p:cBhvr>
                                      <p:to>
                                        <p:strVal val="visible"/>
                                      </p:to>
                                    </p:set>
                                    <p:anim calcmode="lin" valueType="num">
                                      <p:cBhvr additive="base">
                                        <p:cTn id="8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3">
                                            <p:txEl>
                                              <p:pRg st="5" end="5"/>
                                            </p:txEl>
                                          </p:spTgt>
                                        </p:tgtEl>
                                        <p:attrNameLst>
                                          <p:attrName>style.visibility</p:attrName>
                                        </p:attrNameLst>
                                      </p:cBhvr>
                                      <p:to>
                                        <p:strVal val="visible"/>
                                      </p:to>
                                    </p:set>
                                    <p:anim calcmode="lin" valueType="num">
                                      <p:cBhvr additive="base">
                                        <p:cTn id="9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1"/>
          <p:cNvSpPr txBox="1">
            <a:spLocks/>
          </p:cNvSpPr>
          <p:nvPr/>
        </p:nvSpPr>
        <p:spPr bwMode="auto">
          <a:xfrm>
            <a:off x="7634111" y="336915"/>
            <a:ext cx="4148669"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GB" altLang="en-US" sz="3200" b="1" dirty="0">
                <a:solidFill>
                  <a:schemeClr val="tx1"/>
                </a:solidFill>
                <a:latin typeface="Calibri" panose="020F0502020204030204" pitchFamily="34" charset="0"/>
              </a:rPr>
              <a:t>Date: </a:t>
            </a:r>
            <a:fld id="{EA6D2DD1-6E01-4812-92A9-7553C99515CA}" type="datetime3">
              <a:rPr lang="en-GB" altLang="en-US" sz="3200" b="1" u="sng">
                <a:solidFill>
                  <a:schemeClr val="tx1"/>
                </a:solidFill>
                <a:latin typeface="Calibri" panose="020F0502020204030204" pitchFamily="34" charset="0"/>
              </a:rPr>
              <a:pPr eaLnBrk="1" hangingPunct="1">
                <a:spcBef>
                  <a:spcPct val="0"/>
                </a:spcBef>
                <a:spcAft>
                  <a:spcPct val="0"/>
                </a:spcAft>
                <a:buClrTx/>
                <a:buSzTx/>
                <a:buFontTx/>
                <a:buNone/>
              </a:pPr>
              <a:t>27 January, 2020</a:t>
            </a:fld>
            <a:endParaRPr lang="en-GB" altLang="en-US" sz="3200" b="1" u="sng" dirty="0">
              <a:solidFill>
                <a:schemeClr val="tx1"/>
              </a:solidFill>
              <a:latin typeface="Calibri" panose="020F0502020204030204" pitchFamily="34" charset="0"/>
            </a:endParaRPr>
          </a:p>
        </p:txBody>
      </p:sp>
      <p:sp>
        <p:nvSpPr>
          <p:cNvPr id="24581" name="Text Box 88"/>
          <p:cNvSpPr txBox="1">
            <a:spLocks noChangeArrowheads="1"/>
          </p:cNvSpPr>
          <p:nvPr/>
        </p:nvSpPr>
        <p:spPr bwMode="auto">
          <a:xfrm>
            <a:off x="4295776" y="188913"/>
            <a:ext cx="20875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endParaRPr lang="en-US" altLang="en-US" sz="1800">
              <a:solidFill>
                <a:schemeClr val="tx1"/>
              </a:solidFill>
            </a:endParaRPr>
          </a:p>
        </p:txBody>
      </p:sp>
      <p:sp>
        <p:nvSpPr>
          <p:cNvPr id="25" name="Date Placeholder 21"/>
          <p:cNvSpPr txBox="1">
            <a:spLocks/>
          </p:cNvSpPr>
          <p:nvPr/>
        </p:nvSpPr>
        <p:spPr bwMode="auto">
          <a:xfrm>
            <a:off x="3362768" y="916302"/>
            <a:ext cx="6684344" cy="918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GB" altLang="en-US" sz="4800" b="1" u="sng" dirty="0" smtClean="0">
                <a:solidFill>
                  <a:schemeClr val="tx1"/>
                </a:solidFill>
                <a:latin typeface="Calibri" panose="020F0502020204030204" pitchFamily="34" charset="0"/>
              </a:rPr>
              <a:t>Components of blood</a:t>
            </a:r>
            <a:endParaRPr lang="en-GB" altLang="en-US" sz="4800" b="1" u="sng" dirty="0">
              <a:solidFill>
                <a:schemeClr val="tx1"/>
              </a:solidFill>
              <a:latin typeface="Calibri" panose="020F0502020204030204" pitchFamily="34" charset="0"/>
            </a:endParaRPr>
          </a:p>
        </p:txBody>
      </p:sp>
      <p:sp>
        <p:nvSpPr>
          <p:cNvPr id="24583" name="Rectangle 23"/>
          <p:cNvSpPr>
            <a:spLocks noChangeArrowheads="1"/>
          </p:cNvSpPr>
          <p:nvPr/>
        </p:nvSpPr>
        <p:spPr bwMode="auto">
          <a:xfrm>
            <a:off x="1784351" y="1643064"/>
            <a:ext cx="4392613" cy="1335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defTabSz="4572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Aft>
                <a:spcPct val="0"/>
              </a:spcAft>
              <a:buClrTx/>
              <a:buSzTx/>
              <a:buFontTx/>
              <a:buNone/>
            </a:pPr>
            <a:r>
              <a:rPr lang="en-GB" altLang="en-US" sz="1600">
                <a:solidFill>
                  <a:srgbClr val="FF9900"/>
                </a:solidFill>
              </a:rPr>
              <a:t> </a:t>
            </a:r>
            <a:endParaRPr lang="en-GB" altLang="en-US" sz="1800">
              <a:solidFill>
                <a:srgbClr val="0000FF"/>
              </a:solidFill>
            </a:endParaRPr>
          </a:p>
          <a:p>
            <a:pPr eaLnBrk="1" hangingPunct="1">
              <a:spcAft>
                <a:spcPct val="0"/>
              </a:spcAft>
              <a:buClrTx/>
              <a:buSzTx/>
              <a:buFontTx/>
              <a:buNone/>
            </a:pPr>
            <a:endParaRPr lang="en-GB" altLang="en-US" sz="1800">
              <a:solidFill>
                <a:srgbClr val="0000FF"/>
              </a:solidFill>
            </a:endParaRPr>
          </a:p>
          <a:p>
            <a:pPr eaLnBrk="1" hangingPunct="1">
              <a:spcAft>
                <a:spcPct val="0"/>
              </a:spcAft>
              <a:buClrTx/>
              <a:buSzTx/>
              <a:buFontTx/>
              <a:buNone/>
            </a:pPr>
            <a:endParaRPr lang="en-GB" altLang="en-US" sz="1800">
              <a:solidFill>
                <a:srgbClr val="FF9900"/>
              </a:solidFill>
            </a:endParaRPr>
          </a:p>
          <a:p>
            <a:pPr eaLnBrk="1" hangingPunct="1">
              <a:spcAft>
                <a:spcPct val="0"/>
              </a:spcAft>
              <a:buClrTx/>
              <a:buSzTx/>
              <a:buFontTx/>
              <a:buNone/>
            </a:pPr>
            <a:endParaRPr lang="en-GB" altLang="en-US" sz="1800">
              <a:solidFill>
                <a:srgbClr val="FF9900"/>
              </a:solidFill>
            </a:endParaRPr>
          </a:p>
        </p:txBody>
      </p:sp>
      <p:pic>
        <p:nvPicPr>
          <p:cNvPr id="15" name="Picture 14">
            <a:hlinkClick r:id="rId3" action="ppaction://hlinksldjump"/>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30871" y="5700153"/>
            <a:ext cx="856560" cy="85656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543398779"/>
              </p:ext>
            </p:extLst>
          </p:nvPr>
        </p:nvGraphicFramePr>
        <p:xfrm>
          <a:off x="653819" y="2310607"/>
          <a:ext cx="10805332" cy="3360501"/>
        </p:xfrm>
        <a:graphic>
          <a:graphicData uri="http://schemas.openxmlformats.org/drawingml/2006/table">
            <a:tbl>
              <a:tblPr firstRow="1" bandRow="1">
                <a:tableStyleId>{5940675A-B579-460E-94D1-54222C63F5DA}</a:tableStyleId>
              </a:tblPr>
              <a:tblGrid>
                <a:gridCol w="1041399">
                  <a:extLst>
                    <a:ext uri="{9D8B030D-6E8A-4147-A177-3AD203B41FA5}">
                      <a16:colId xmlns:a16="http://schemas.microsoft.com/office/drawing/2014/main" val="20000"/>
                    </a:ext>
                  </a:extLst>
                </a:gridCol>
                <a:gridCol w="4686300">
                  <a:extLst>
                    <a:ext uri="{9D8B030D-6E8A-4147-A177-3AD203B41FA5}">
                      <a16:colId xmlns:a16="http://schemas.microsoft.com/office/drawing/2014/main" val="20001"/>
                    </a:ext>
                  </a:extLst>
                </a:gridCol>
                <a:gridCol w="5077633">
                  <a:extLst>
                    <a:ext uri="{9D8B030D-6E8A-4147-A177-3AD203B41FA5}">
                      <a16:colId xmlns:a16="http://schemas.microsoft.com/office/drawing/2014/main" val="20002"/>
                    </a:ext>
                  </a:extLst>
                </a:gridCol>
              </a:tblGrid>
              <a:tr h="983045">
                <a:tc>
                  <a:txBody>
                    <a:bodyPr/>
                    <a:lstStyle/>
                    <a:p>
                      <a:pPr algn="ctr"/>
                      <a:endParaRPr lang="en-GB" sz="4400" b="1" dirty="0">
                        <a:solidFill>
                          <a:srgbClr val="70AD47"/>
                        </a:solidFill>
                      </a:endParaRPr>
                    </a:p>
                  </a:txBody>
                  <a:tcPr marL="91449" marR="91449" marT="45724" marB="45724">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smtClean="0">
                          <a:solidFill>
                            <a:srgbClr val="70AD47"/>
                          </a:solidFill>
                        </a:rPr>
                        <a:t>Good</a:t>
                      </a:r>
                    </a:p>
                  </a:txBody>
                  <a:tcPr marL="91449" marR="91449" marT="45724" marB="45724" anchor="ctr">
                    <a:solidFill>
                      <a:schemeClr val="accent6">
                        <a:lumMod val="20000"/>
                        <a:lumOff val="80000"/>
                      </a:schemeClr>
                    </a:solidFill>
                  </a:tcPr>
                </a:tc>
                <a:tc>
                  <a:txBody>
                    <a:bodyPr/>
                    <a:lstStyle/>
                    <a:p>
                      <a:pPr algn="ctr"/>
                      <a:r>
                        <a:rPr lang="en-GB" sz="4400" b="1" dirty="0" smtClean="0">
                          <a:solidFill>
                            <a:srgbClr val="70AD47"/>
                          </a:solidFill>
                        </a:rPr>
                        <a:t>Outstanding</a:t>
                      </a:r>
                    </a:p>
                  </a:txBody>
                  <a:tcPr marL="91449" marR="91449" marT="45724" marB="45724" anchor="ctr">
                    <a:solidFill>
                      <a:schemeClr val="accent6">
                        <a:lumMod val="20000"/>
                        <a:lumOff val="80000"/>
                      </a:schemeClr>
                    </a:solidFill>
                  </a:tcPr>
                </a:tc>
                <a:extLst>
                  <a:ext uri="{0D108BD9-81ED-4DB2-BD59-A6C34878D82A}">
                    <a16:rowId xmlns:a16="http://schemas.microsoft.com/office/drawing/2014/main" val="10000"/>
                  </a:ext>
                </a:extLst>
              </a:tr>
              <a:tr h="983045">
                <a:tc>
                  <a:txBody>
                    <a:bodyPr/>
                    <a:lstStyle/>
                    <a:p>
                      <a:r>
                        <a:rPr lang="en-GB" sz="2400" dirty="0" smtClean="0"/>
                        <a:t>6+</a:t>
                      </a:r>
                      <a:endParaRPr lang="en-GB" sz="2400" dirty="0"/>
                    </a:p>
                  </a:txBody>
                  <a:tcPr marL="91449" marR="91449" marT="45724" marB="457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TBAT </a:t>
                      </a:r>
                      <a:r>
                        <a:rPr lang="en-GB" sz="2400" u="sng" dirty="0" smtClean="0"/>
                        <a:t>explain the role of different components of blood </a:t>
                      </a:r>
                      <a:r>
                        <a:rPr lang="en-GB" sz="2400" dirty="0" smtClean="0"/>
                        <a:t>during and after physical activity.</a:t>
                      </a:r>
                    </a:p>
                  </a:txBody>
                  <a:tcPr marL="91449" marR="91449" marT="45724" marB="45724"/>
                </a:tc>
                <a:tc>
                  <a:txBody>
                    <a:bodyPr/>
                    <a:lstStyle/>
                    <a:p>
                      <a:r>
                        <a:rPr lang="en-GB" sz="2400" dirty="0" smtClean="0"/>
                        <a:t>TBAT </a:t>
                      </a:r>
                      <a:r>
                        <a:rPr lang="en-GB" sz="2400" u="sng" dirty="0" smtClean="0"/>
                        <a:t>discuss the components</a:t>
                      </a:r>
                      <a:r>
                        <a:rPr lang="en-GB" sz="2400" baseline="0" dirty="0" smtClean="0"/>
                        <a:t> of blood in maximising sports performance.</a:t>
                      </a:r>
                      <a:endParaRPr lang="en-GB" sz="2400" dirty="0" smtClean="0"/>
                    </a:p>
                  </a:txBody>
                  <a:tcPr marL="91449" marR="91449" marT="45724" marB="45724"/>
                </a:tc>
                <a:extLst>
                  <a:ext uri="{0D108BD9-81ED-4DB2-BD59-A6C34878D82A}">
                    <a16:rowId xmlns:a16="http://schemas.microsoft.com/office/drawing/2014/main" val="10001"/>
                  </a:ext>
                </a:extLst>
              </a:tr>
              <a:tr h="872467">
                <a:tc>
                  <a:txBody>
                    <a:bodyPr/>
                    <a:lstStyle/>
                    <a:p>
                      <a:r>
                        <a:rPr lang="en-GB" sz="2400" dirty="0" smtClean="0"/>
                        <a:t>3- 5</a:t>
                      </a:r>
                      <a:endParaRPr lang="en-GB" sz="2400" dirty="0"/>
                    </a:p>
                  </a:txBody>
                  <a:tcPr marL="91449" marR="91449" marT="45724" marB="457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TBAT </a:t>
                      </a:r>
                      <a:r>
                        <a:rPr lang="en-GB" sz="2400" u="sng" dirty="0" smtClean="0"/>
                        <a:t>identify</a:t>
                      </a:r>
                      <a:r>
                        <a:rPr lang="en-GB" sz="2400" dirty="0" smtClean="0"/>
                        <a:t> the</a:t>
                      </a:r>
                      <a:r>
                        <a:rPr lang="en-GB" sz="2400" baseline="0" dirty="0" smtClean="0"/>
                        <a:t> different components of blood</a:t>
                      </a:r>
                      <a:endParaRPr lang="en-GB" sz="2400" dirty="0" smtClean="0"/>
                    </a:p>
                  </a:txBody>
                  <a:tcPr marL="91449" marR="91449" marT="45724" marB="45724"/>
                </a:tc>
                <a:tc>
                  <a:txBody>
                    <a:bodyPr/>
                    <a:lstStyle/>
                    <a:p>
                      <a:r>
                        <a:rPr lang="en-GB" sz="2400" dirty="0" smtClean="0"/>
                        <a:t>TBAT </a:t>
                      </a:r>
                      <a:r>
                        <a:rPr lang="en-GB" sz="2400" u="sng" dirty="0" smtClean="0"/>
                        <a:t>describe</a:t>
                      </a:r>
                      <a:r>
                        <a:rPr lang="en-GB" sz="2400" dirty="0" smtClean="0"/>
                        <a:t> </a:t>
                      </a:r>
                      <a:r>
                        <a:rPr lang="en-GB" sz="2400" baseline="0" dirty="0" smtClean="0"/>
                        <a:t>the function of blood with </a:t>
                      </a:r>
                      <a:r>
                        <a:rPr lang="en-GB" sz="2400" u="sng" baseline="0" dirty="0" smtClean="0"/>
                        <a:t>some link to how some </a:t>
                      </a:r>
                      <a:r>
                        <a:rPr lang="en-GB" sz="2400" baseline="0" dirty="0" smtClean="0"/>
                        <a:t>support physical activity</a:t>
                      </a:r>
                      <a:endParaRPr lang="en-GB" sz="2400" dirty="0" smtClean="0"/>
                    </a:p>
                  </a:txBody>
                  <a:tcPr marL="91449" marR="91449" marT="45724" marB="4572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991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2">
            <a:extLst>
              <a:ext uri="{28A0092B-C50C-407E-A947-70E740481C1C}">
                <a14:useLocalDpi xmlns:a14="http://schemas.microsoft.com/office/drawing/2010/main" val="0"/>
              </a:ext>
            </a:extLst>
          </a:blip>
          <a:srcRect l="8902" t="4031" r="3670" b="37328"/>
          <a:stretch>
            <a:fillRect/>
          </a:stretch>
        </p:blipFill>
        <p:spPr bwMode="auto">
          <a:xfrm>
            <a:off x="682430" y="490655"/>
            <a:ext cx="9994500" cy="6367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1524000" y="60275"/>
            <a:ext cx="5156895" cy="957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5625" b="1" u="sng" dirty="0">
                <a:solidFill>
                  <a:srgbClr val="000000"/>
                </a:solidFill>
                <a:ea typeface="MS PGothic" panose="020B0600070205080204" pitchFamily="34" charset="-128"/>
              </a:rPr>
              <a:t>Demonstrate</a:t>
            </a:r>
            <a:endParaRPr lang="en-US" altLang="en-US" sz="4219" b="1" u="sng" dirty="0">
              <a:solidFill>
                <a:srgbClr val="000000"/>
              </a:solidFill>
              <a:ea typeface="MS PGothic" panose="020B0600070205080204" pitchFamily="34" charset="-128"/>
            </a:endParaRPr>
          </a:p>
        </p:txBody>
      </p:sp>
      <p:sp>
        <p:nvSpPr>
          <p:cNvPr id="24580" name="Rectangle 1"/>
          <p:cNvSpPr>
            <a:spLocks noChangeArrowheads="1"/>
          </p:cNvSpPr>
          <p:nvPr/>
        </p:nvSpPr>
        <p:spPr bwMode="auto">
          <a:xfrm>
            <a:off x="1509890" y="3487671"/>
            <a:ext cx="9115776" cy="2534025"/>
          </a:xfrm>
          <a:prstGeom prst="rect">
            <a:avLst/>
          </a:prstGeom>
          <a:solidFill>
            <a:schemeClr val="bg1"/>
          </a:solidFill>
          <a:ln>
            <a:solidFill>
              <a:srgbClr val="000000"/>
            </a:solidFill>
          </a:ln>
          <a:extLst/>
        </p:spPr>
        <p:txBody>
          <a:bodyPr wrap="square"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buNone/>
            </a:pPr>
            <a:r>
              <a:rPr lang="en-US" altLang="en-US" sz="4400" b="1" u="sng" dirty="0">
                <a:solidFill>
                  <a:srgbClr val="000000"/>
                </a:solidFill>
                <a:ea typeface="MS PGothic" panose="020B0600070205080204" pitchFamily="34" charset="-128"/>
              </a:rPr>
              <a:t>Question</a:t>
            </a:r>
            <a:r>
              <a:rPr lang="en-US" altLang="en-US" sz="4400" dirty="0">
                <a:solidFill>
                  <a:srgbClr val="000000"/>
                </a:solidFill>
                <a:ea typeface="MS PGothic" panose="020B0600070205080204" pitchFamily="34" charset="-128"/>
              </a:rPr>
              <a:t>: </a:t>
            </a:r>
            <a:endParaRPr lang="en-US" altLang="en-US" sz="4400" dirty="0" smtClean="0">
              <a:solidFill>
                <a:srgbClr val="000000"/>
              </a:solidFill>
              <a:ea typeface="MS PGothic" panose="020B0600070205080204" pitchFamily="34" charset="-128"/>
            </a:endParaRPr>
          </a:p>
          <a:p>
            <a:pPr>
              <a:buNone/>
            </a:pPr>
            <a:r>
              <a:rPr lang="en-GB" sz="4400" dirty="0" smtClean="0"/>
              <a:t>How </a:t>
            </a:r>
            <a:r>
              <a:rPr lang="en-GB" sz="4400" dirty="0"/>
              <a:t>is cardiac output affected during exercise?</a:t>
            </a:r>
          </a:p>
        </p:txBody>
      </p:sp>
      <p:pic>
        <p:nvPicPr>
          <p:cNvPr id="24581" name="Picture 12" descr="82914287-boy-with-big-highlighter-cartoon.jpg"/>
          <p:cNvPicPr>
            <a:picLocks noChangeAspect="1"/>
          </p:cNvPicPr>
          <p:nvPr/>
        </p:nvPicPr>
        <p:blipFill>
          <a:blip r:embed="rId3" cstate="print">
            <a:extLst>
              <a:ext uri="{28A0092B-C50C-407E-A947-70E740481C1C}">
                <a14:useLocalDpi xmlns:a14="http://schemas.microsoft.com/office/drawing/2010/main" val="0"/>
              </a:ext>
            </a:extLst>
          </a:blip>
          <a:srcRect l="36987" t="13438" b="10608"/>
          <a:stretch>
            <a:fillRect/>
          </a:stretch>
        </p:blipFill>
        <p:spPr bwMode="auto">
          <a:xfrm>
            <a:off x="7253511" y="0"/>
            <a:ext cx="1352848" cy="1630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13" descr="single-pink-cartoon-highlighter-pen-with-bold-tick-or-check-mark-JF1DR2.jpg"/>
          <p:cNvPicPr>
            <a:picLocks noChangeAspect="1"/>
          </p:cNvPicPr>
          <p:nvPr/>
        </p:nvPicPr>
        <p:blipFill>
          <a:blip r:embed="rId4" cstate="print">
            <a:extLst>
              <a:ext uri="{28A0092B-C50C-407E-A947-70E740481C1C}">
                <a14:useLocalDpi xmlns:a14="http://schemas.microsoft.com/office/drawing/2010/main" val="0"/>
              </a:ext>
            </a:extLst>
          </a:blip>
          <a:srcRect l="60010" t="6741" b="22160"/>
          <a:stretch>
            <a:fillRect/>
          </a:stretch>
        </p:blipFill>
        <p:spPr bwMode="auto">
          <a:xfrm>
            <a:off x="9665643" y="-18976"/>
            <a:ext cx="891853" cy="1817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3" name="TextBox 14"/>
          <p:cNvSpPr txBox="1">
            <a:spLocks noChangeArrowheads="1"/>
          </p:cNvSpPr>
          <p:nvPr/>
        </p:nvSpPr>
        <p:spPr bwMode="auto">
          <a:xfrm>
            <a:off x="9394156" y="6303244"/>
            <a:ext cx="1188144" cy="525078"/>
          </a:xfrm>
          <a:prstGeom prst="rect">
            <a:avLst/>
          </a:prstGeom>
          <a:solidFill>
            <a:schemeClr val="bg1"/>
          </a:solidFill>
          <a:ln w="9525">
            <a:solidFill>
              <a:srgbClr val="000000"/>
            </a:solidFill>
            <a:miter lim="800000"/>
            <a:headEnd/>
            <a:tailEnd/>
          </a:ln>
        </p:spPr>
        <p:txBody>
          <a:bodyPr wrap="none"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2812" b="1" dirty="0">
                <a:ea typeface="MS PGothic" panose="020B0600070205080204" pitchFamily="34" charset="-128"/>
              </a:rPr>
              <a:t>___/ 6</a:t>
            </a:r>
          </a:p>
        </p:txBody>
      </p:sp>
      <p:pic>
        <p:nvPicPr>
          <p:cNvPr id="24584" name="Picture 16" descr="cartoon-felt-tip-pen-white-vector-illustration-55089198.jpg"/>
          <p:cNvPicPr>
            <a:picLocks noChangeAspect="1"/>
          </p:cNvPicPr>
          <p:nvPr/>
        </p:nvPicPr>
        <p:blipFill>
          <a:blip r:embed="rId5" cstate="print">
            <a:extLst>
              <a:ext uri="{28A0092B-C50C-407E-A947-70E740481C1C}">
                <a14:useLocalDpi xmlns:a14="http://schemas.microsoft.com/office/drawing/2010/main" val="0"/>
              </a:ext>
            </a:extLst>
          </a:blip>
          <a:srcRect l="50455"/>
          <a:stretch>
            <a:fillRect/>
          </a:stretch>
        </p:blipFill>
        <p:spPr bwMode="auto">
          <a:xfrm rot="20401766">
            <a:off x="8623102" y="69205"/>
            <a:ext cx="1100584" cy="1732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792112" y="2253945"/>
            <a:ext cx="8142111" cy="923330"/>
          </a:xfrm>
          <a:prstGeom prst="rect">
            <a:avLst/>
          </a:prstGeom>
          <a:solidFill>
            <a:srgbClr val="FFFF00"/>
          </a:solidFill>
          <a:ln>
            <a:solidFill>
              <a:srgbClr val="000000"/>
            </a:solidFill>
          </a:ln>
        </p:spPr>
        <p:txBody>
          <a:bodyPr wrap="square" rtlCol="0">
            <a:spAutoFit/>
          </a:bodyPr>
          <a:lstStyle/>
          <a:p>
            <a:pPr algn="ctr"/>
            <a:r>
              <a:rPr lang="en-US" sz="5400" dirty="0" smtClean="0"/>
              <a:t>LAST LESSON</a:t>
            </a:r>
            <a:endParaRPr lang="en-US" sz="5400" dirty="0"/>
          </a:p>
        </p:txBody>
      </p:sp>
    </p:spTree>
    <p:extLst>
      <p:ext uri="{BB962C8B-B14F-4D97-AF65-F5344CB8AC3E}">
        <p14:creationId xmlns:p14="http://schemas.microsoft.com/office/powerpoint/2010/main" val="58696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848451" y="2186099"/>
            <a:ext cx="2765971" cy="2282652"/>
          </a:xfrm>
          <a:prstGeom prst="rect">
            <a:avLst/>
          </a:prstGeom>
          <a:solidFill>
            <a:srgbClr val="FFFFFF"/>
          </a:solidFill>
          <a:ln w="76200">
            <a:solidFill>
              <a:srgbClr val="008000"/>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1266">
              <a:solidFill>
                <a:schemeClr val="lt1"/>
              </a:solidFill>
              <a:sym typeface="American Typewriter" charset="0"/>
            </a:endParaRPr>
          </a:p>
        </p:txBody>
      </p:sp>
      <p:sp>
        <p:nvSpPr>
          <p:cNvPr id="25603" name="TextBox 4"/>
          <p:cNvSpPr txBox="1">
            <a:spLocks noChangeArrowheads="1"/>
          </p:cNvSpPr>
          <p:nvPr/>
        </p:nvSpPr>
        <p:spPr bwMode="auto">
          <a:xfrm>
            <a:off x="1691432" y="60275"/>
            <a:ext cx="5634633" cy="957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5625" b="1" u="sng">
                <a:solidFill>
                  <a:srgbClr val="000000"/>
                </a:solidFill>
                <a:ea typeface="MS PGothic" panose="020B0600070205080204" pitchFamily="34" charset="-128"/>
              </a:rPr>
              <a:t>Mark Scheme</a:t>
            </a:r>
            <a:endParaRPr lang="en-US" altLang="en-US" sz="4219" b="1" u="sng">
              <a:solidFill>
                <a:srgbClr val="000000"/>
              </a:solidFill>
              <a:ea typeface="MS PGothic" panose="020B0600070205080204" pitchFamily="34" charset="-128"/>
            </a:endParaRPr>
          </a:p>
        </p:txBody>
      </p:sp>
      <p:pic>
        <p:nvPicPr>
          <p:cNvPr id="25604" name="Picture 12" descr="82914287-boy-with-big-highlighter-cartoon.jpg"/>
          <p:cNvPicPr>
            <a:picLocks noChangeAspect="1"/>
          </p:cNvPicPr>
          <p:nvPr/>
        </p:nvPicPr>
        <p:blipFill>
          <a:blip r:embed="rId2" cstate="print">
            <a:extLst>
              <a:ext uri="{28A0092B-C50C-407E-A947-70E740481C1C}">
                <a14:useLocalDpi xmlns:a14="http://schemas.microsoft.com/office/drawing/2010/main" val="0"/>
              </a:ext>
            </a:extLst>
          </a:blip>
          <a:srcRect l="36987" t="13438" b="10608"/>
          <a:stretch>
            <a:fillRect/>
          </a:stretch>
        </p:blipFill>
        <p:spPr bwMode="auto">
          <a:xfrm>
            <a:off x="7253511" y="0"/>
            <a:ext cx="1352848" cy="1630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13" descr="single-pink-cartoon-highlighter-pen-with-bold-tick-or-check-mark-JF1DR2.jpg"/>
          <p:cNvPicPr>
            <a:picLocks noChangeAspect="1"/>
          </p:cNvPicPr>
          <p:nvPr/>
        </p:nvPicPr>
        <p:blipFill>
          <a:blip r:embed="rId3" cstate="print">
            <a:extLst>
              <a:ext uri="{28A0092B-C50C-407E-A947-70E740481C1C}">
                <a14:useLocalDpi xmlns:a14="http://schemas.microsoft.com/office/drawing/2010/main" val="0"/>
              </a:ext>
            </a:extLst>
          </a:blip>
          <a:srcRect l="60010" t="6741" b="22160"/>
          <a:stretch>
            <a:fillRect/>
          </a:stretch>
        </p:blipFill>
        <p:spPr bwMode="auto">
          <a:xfrm>
            <a:off x="9609833" y="-2233"/>
            <a:ext cx="936501" cy="190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691432" y="2213447"/>
            <a:ext cx="2822898" cy="2227957"/>
          </a:xfrm>
          <a:prstGeom prst="rect">
            <a:avLst/>
          </a:prstGeom>
          <a:solidFill>
            <a:srgbClr val="FFFFFF"/>
          </a:solidFill>
          <a:ln w="76200">
            <a:solidFill>
              <a:srgbClr val="FF00FF"/>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2250">
              <a:solidFill>
                <a:srgbClr val="000000"/>
              </a:solidFill>
              <a:sym typeface="American Typewriter" charset="0"/>
            </a:endParaRPr>
          </a:p>
        </p:txBody>
      </p:sp>
      <p:sp>
        <p:nvSpPr>
          <p:cNvPr id="10" name="Rectangle 9"/>
          <p:cNvSpPr>
            <a:spLocks noChangeArrowheads="1"/>
          </p:cNvSpPr>
          <p:nvPr/>
        </p:nvSpPr>
        <p:spPr bwMode="auto">
          <a:xfrm>
            <a:off x="4779988" y="2213447"/>
            <a:ext cx="2873127" cy="2227957"/>
          </a:xfrm>
          <a:prstGeom prst="rect">
            <a:avLst/>
          </a:prstGeom>
          <a:solidFill>
            <a:srgbClr val="FFFFFF"/>
          </a:solidFill>
          <a:ln w="76200">
            <a:solidFill>
              <a:srgbClr val="FFC000"/>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1266">
              <a:solidFill>
                <a:srgbClr val="000000"/>
              </a:solidFill>
              <a:sym typeface="American Typewriter" charset="0"/>
            </a:endParaRPr>
          </a:p>
        </p:txBody>
      </p:sp>
      <p:sp>
        <p:nvSpPr>
          <p:cNvPr id="25610" name="TextBox 15"/>
          <p:cNvSpPr txBox="1">
            <a:spLocks noChangeArrowheads="1"/>
          </p:cNvSpPr>
          <p:nvPr/>
        </p:nvSpPr>
        <p:spPr bwMode="auto">
          <a:xfrm>
            <a:off x="7890811" y="2592586"/>
            <a:ext cx="2582912" cy="1200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a:buNone/>
              <a:defRPr/>
            </a:pPr>
            <a:r>
              <a:rPr lang="en-US" sz="2400" dirty="0">
                <a:sym typeface="American Typewriter" charset="0"/>
              </a:rPr>
              <a:t>Explains and describes  why it is important </a:t>
            </a:r>
          </a:p>
        </p:txBody>
      </p:sp>
      <p:pic>
        <p:nvPicPr>
          <p:cNvPr id="25611" name="Picture 22" descr="cartoon-felt-tip-pen-white-vector-illustration-55089198.jpg"/>
          <p:cNvPicPr>
            <a:picLocks noChangeAspect="1"/>
          </p:cNvPicPr>
          <p:nvPr/>
        </p:nvPicPr>
        <p:blipFill>
          <a:blip r:embed="rId4" cstate="print">
            <a:extLst>
              <a:ext uri="{28A0092B-C50C-407E-A947-70E740481C1C}">
                <a14:useLocalDpi xmlns:a14="http://schemas.microsoft.com/office/drawing/2010/main" val="0"/>
              </a:ext>
            </a:extLst>
          </a:blip>
          <a:srcRect l="50455"/>
          <a:stretch>
            <a:fillRect/>
          </a:stretch>
        </p:blipFill>
        <p:spPr bwMode="auto">
          <a:xfrm rot="20401766">
            <a:off x="8606359" y="-26789"/>
            <a:ext cx="1157510" cy="182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12" name="TextBox 1"/>
          <p:cNvSpPr txBox="1">
            <a:spLocks noChangeArrowheads="1"/>
          </p:cNvSpPr>
          <p:nvPr/>
        </p:nvSpPr>
        <p:spPr bwMode="auto">
          <a:xfrm>
            <a:off x="2853309" y="4593208"/>
            <a:ext cx="705642" cy="525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2812">
                <a:solidFill>
                  <a:srgbClr val="000000"/>
                </a:solidFill>
                <a:ea typeface="MS PGothic" panose="020B0600070205080204" pitchFamily="34" charset="-128"/>
              </a:rPr>
              <a:t>0-2</a:t>
            </a:r>
          </a:p>
        </p:txBody>
      </p:sp>
      <p:sp>
        <p:nvSpPr>
          <p:cNvPr id="25613" name="TextBox 19"/>
          <p:cNvSpPr txBox="1">
            <a:spLocks noChangeArrowheads="1"/>
          </p:cNvSpPr>
          <p:nvPr/>
        </p:nvSpPr>
        <p:spPr bwMode="auto">
          <a:xfrm>
            <a:off x="5851452" y="4597673"/>
            <a:ext cx="705642" cy="525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2812">
                <a:solidFill>
                  <a:srgbClr val="000000"/>
                </a:solidFill>
                <a:ea typeface="MS PGothic" panose="020B0600070205080204" pitchFamily="34" charset="-128"/>
              </a:rPr>
              <a:t>3-4</a:t>
            </a:r>
          </a:p>
        </p:txBody>
      </p:sp>
      <p:sp>
        <p:nvSpPr>
          <p:cNvPr id="25614" name="TextBox 21"/>
          <p:cNvSpPr txBox="1">
            <a:spLocks noChangeArrowheads="1"/>
          </p:cNvSpPr>
          <p:nvPr/>
        </p:nvSpPr>
        <p:spPr bwMode="auto">
          <a:xfrm>
            <a:off x="8878616" y="4593208"/>
            <a:ext cx="705642" cy="525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2812">
                <a:solidFill>
                  <a:srgbClr val="000000"/>
                </a:solidFill>
                <a:ea typeface="MS PGothic" panose="020B0600070205080204" pitchFamily="34" charset="-128"/>
              </a:rPr>
              <a:t>5-6</a:t>
            </a:r>
          </a:p>
        </p:txBody>
      </p:sp>
      <p:sp>
        <p:nvSpPr>
          <p:cNvPr id="25633" name="Rectangle 24"/>
          <p:cNvSpPr>
            <a:spLocks noChangeArrowheads="1"/>
          </p:cNvSpPr>
          <p:nvPr/>
        </p:nvSpPr>
        <p:spPr bwMode="auto">
          <a:xfrm>
            <a:off x="1625974" y="1210676"/>
            <a:ext cx="6162601" cy="707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buNone/>
            </a:pPr>
            <a:r>
              <a:rPr lang="en-US" altLang="en-US" sz="1969" b="1" u="sng" dirty="0">
                <a:solidFill>
                  <a:srgbClr val="000000"/>
                </a:solidFill>
                <a:ea typeface="MS PGothic" panose="020B0600070205080204" pitchFamily="34" charset="-128"/>
              </a:rPr>
              <a:t>Question</a:t>
            </a:r>
            <a:r>
              <a:rPr lang="en-US" altLang="en-US" sz="1969" dirty="0">
                <a:solidFill>
                  <a:srgbClr val="000000"/>
                </a:solidFill>
                <a:ea typeface="MS PGothic" panose="020B0600070205080204" pitchFamily="34" charset="-128"/>
              </a:rPr>
              <a:t>: </a:t>
            </a:r>
            <a:r>
              <a:rPr lang="en-GB" sz="2000" dirty="0"/>
              <a:t>How is cardiac output affected during exercise?</a:t>
            </a:r>
          </a:p>
        </p:txBody>
      </p:sp>
      <p:sp>
        <p:nvSpPr>
          <p:cNvPr id="17" name="TextBox 6"/>
          <p:cNvSpPr txBox="1">
            <a:spLocks noChangeArrowheads="1"/>
          </p:cNvSpPr>
          <p:nvPr/>
        </p:nvSpPr>
        <p:spPr bwMode="auto">
          <a:xfrm>
            <a:off x="1899855" y="2460686"/>
            <a:ext cx="2255863" cy="1569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a:spcBef>
                <a:spcPct val="0"/>
              </a:spcBef>
              <a:buSzTx/>
              <a:buNone/>
            </a:pPr>
            <a:r>
              <a:rPr lang="en-US" altLang="en-US" sz="2400" u="sng" dirty="0">
                <a:solidFill>
                  <a:srgbClr val="000000"/>
                </a:solidFill>
                <a:ea typeface="MS PGothic" panose="020B0600070205080204" pitchFamily="34" charset="-128"/>
              </a:rPr>
              <a:t>States</a:t>
            </a:r>
            <a:r>
              <a:rPr lang="en-US" altLang="en-US" sz="2400" dirty="0">
                <a:solidFill>
                  <a:srgbClr val="000000"/>
                </a:solidFill>
                <a:ea typeface="MS PGothic" panose="020B0600070205080204" pitchFamily="34" charset="-128"/>
              </a:rPr>
              <a:t> </a:t>
            </a:r>
            <a:r>
              <a:rPr lang="en-US" altLang="en-US" sz="2400" dirty="0" smtClean="0">
                <a:solidFill>
                  <a:srgbClr val="000000"/>
                </a:solidFill>
                <a:ea typeface="MS PGothic" panose="020B0600070205080204" pitchFamily="34" charset="-128"/>
              </a:rPr>
              <a:t>(</a:t>
            </a:r>
            <a:r>
              <a:rPr lang="en-US" altLang="en-US" sz="2400" dirty="0">
                <a:solidFill>
                  <a:srgbClr val="000000"/>
                </a:solidFill>
                <a:ea typeface="MS PGothic" panose="020B0600070205080204" pitchFamily="34" charset="-128"/>
              </a:rPr>
              <a:t>correct) </a:t>
            </a:r>
            <a:r>
              <a:rPr lang="en-US" altLang="en-US" sz="2400" dirty="0" smtClean="0">
                <a:solidFill>
                  <a:srgbClr val="000000"/>
                </a:solidFill>
                <a:ea typeface="MS PGothic" panose="020B0600070205080204" pitchFamily="34" charset="-128"/>
              </a:rPr>
              <a:t>formula and definition of all</a:t>
            </a:r>
            <a:endParaRPr lang="en-US" altLang="en-US" sz="2400" dirty="0">
              <a:solidFill>
                <a:srgbClr val="000000"/>
              </a:solidFill>
              <a:ea typeface="MS PGothic" panose="020B0600070205080204" pitchFamily="34" charset="-128"/>
            </a:endParaRPr>
          </a:p>
        </p:txBody>
      </p:sp>
      <p:sp>
        <p:nvSpPr>
          <p:cNvPr id="18" name="TextBox 6"/>
          <p:cNvSpPr txBox="1">
            <a:spLocks noChangeArrowheads="1"/>
          </p:cNvSpPr>
          <p:nvPr/>
        </p:nvSpPr>
        <p:spPr bwMode="auto">
          <a:xfrm>
            <a:off x="5207468" y="2473324"/>
            <a:ext cx="2255863" cy="1200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a:spcBef>
                <a:spcPct val="0"/>
              </a:spcBef>
              <a:buSzTx/>
              <a:buNone/>
            </a:pPr>
            <a:r>
              <a:rPr lang="en-US" altLang="en-US" sz="2400" dirty="0" smtClean="0">
                <a:solidFill>
                  <a:srgbClr val="000000"/>
                </a:solidFill>
                <a:ea typeface="MS PGothic" panose="020B0600070205080204" pitchFamily="34" charset="-128"/>
              </a:rPr>
              <a:t>Explains what happens during exercise</a:t>
            </a:r>
            <a:endParaRPr lang="en-US" altLang="en-US" sz="2400"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259187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889751" y="1196578"/>
            <a:ext cx="2665512" cy="4134445"/>
          </a:xfrm>
          <a:prstGeom prst="rect">
            <a:avLst/>
          </a:prstGeom>
          <a:solidFill>
            <a:srgbClr val="FFFFFF"/>
          </a:solidFill>
          <a:ln w="76200">
            <a:solidFill>
              <a:srgbClr val="008000"/>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1266">
              <a:solidFill>
                <a:schemeClr val="lt1"/>
              </a:solidFill>
              <a:sym typeface="American Typewriter" charset="0"/>
            </a:endParaRPr>
          </a:p>
        </p:txBody>
      </p:sp>
      <p:sp>
        <p:nvSpPr>
          <p:cNvPr id="26627" name="TextBox 4"/>
          <p:cNvSpPr txBox="1">
            <a:spLocks noChangeArrowheads="1"/>
          </p:cNvSpPr>
          <p:nvPr/>
        </p:nvSpPr>
        <p:spPr bwMode="auto">
          <a:xfrm>
            <a:off x="1691432" y="60276"/>
            <a:ext cx="5634633" cy="1011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5976" b="1" u="sng" dirty="0">
                <a:solidFill>
                  <a:srgbClr val="000000"/>
                </a:solidFill>
                <a:ea typeface="MS PGothic" panose="020B0600070205080204" pitchFamily="34" charset="-128"/>
              </a:rPr>
              <a:t>Connect</a:t>
            </a:r>
            <a:endParaRPr lang="en-US" altLang="en-US" sz="4430" b="1" u="sng" dirty="0">
              <a:solidFill>
                <a:srgbClr val="000000"/>
              </a:solidFill>
              <a:ea typeface="MS PGothic" panose="020B0600070205080204" pitchFamily="34" charset="-128"/>
            </a:endParaRPr>
          </a:p>
        </p:txBody>
      </p:sp>
      <p:pic>
        <p:nvPicPr>
          <p:cNvPr id="26628" name="Picture 12" descr="82914287-boy-with-big-highlighter-cartoon.jpg"/>
          <p:cNvPicPr>
            <a:picLocks noChangeAspect="1"/>
          </p:cNvPicPr>
          <p:nvPr/>
        </p:nvPicPr>
        <p:blipFill>
          <a:blip r:embed="rId2" cstate="print">
            <a:extLst>
              <a:ext uri="{28A0092B-C50C-407E-A947-70E740481C1C}">
                <a14:useLocalDpi xmlns:a14="http://schemas.microsoft.com/office/drawing/2010/main" val="0"/>
              </a:ext>
            </a:extLst>
          </a:blip>
          <a:srcRect l="36987" t="13438" b="10608"/>
          <a:stretch>
            <a:fillRect/>
          </a:stretch>
        </p:blipFill>
        <p:spPr bwMode="auto">
          <a:xfrm>
            <a:off x="7253511" y="0"/>
            <a:ext cx="1352848" cy="1630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9" name="Picture 13" descr="single-pink-cartoon-highlighter-pen-with-bold-tick-or-check-mark-JF1DR2.jpg"/>
          <p:cNvPicPr>
            <a:picLocks noChangeAspect="1"/>
          </p:cNvPicPr>
          <p:nvPr/>
        </p:nvPicPr>
        <p:blipFill>
          <a:blip r:embed="rId3" cstate="print">
            <a:extLst>
              <a:ext uri="{28A0092B-C50C-407E-A947-70E740481C1C}">
                <a14:useLocalDpi xmlns:a14="http://schemas.microsoft.com/office/drawing/2010/main" val="0"/>
              </a:ext>
            </a:extLst>
          </a:blip>
          <a:srcRect l="60010" t="6741" b="22160"/>
          <a:stretch>
            <a:fillRect/>
          </a:stretch>
        </p:blipFill>
        <p:spPr bwMode="auto">
          <a:xfrm>
            <a:off x="9609833" y="-2233"/>
            <a:ext cx="936501" cy="1907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50592" y="1196578"/>
            <a:ext cx="2822897" cy="4217045"/>
          </a:xfrm>
          <a:prstGeom prst="rect">
            <a:avLst/>
          </a:prstGeom>
          <a:solidFill>
            <a:srgbClr val="FFFFFF"/>
          </a:solidFill>
          <a:ln w="76200">
            <a:solidFill>
              <a:srgbClr val="FF00FF"/>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1266">
              <a:solidFill>
                <a:srgbClr val="000000"/>
              </a:solidFill>
              <a:sym typeface="American Typewriter" charset="0"/>
            </a:endParaRPr>
          </a:p>
        </p:txBody>
      </p:sp>
      <p:sp>
        <p:nvSpPr>
          <p:cNvPr id="10" name="Rectangle 9"/>
          <p:cNvSpPr>
            <a:spLocks noChangeArrowheads="1"/>
          </p:cNvSpPr>
          <p:nvPr/>
        </p:nvSpPr>
        <p:spPr bwMode="auto">
          <a:xfrm>
            <a:off x="4815706" y="1196578"/>
            <a:ext cx="2874243" cy="4134445"/>
          </a:xfrm>
          <a:prstGeom prst="rect">
            <a:avLst/>
          </a:prstGeom>
          <a:solidFill>
            <a:srgbClr val="FFFFFF"/>
          </a:solidFill>
          <a:ln w="76200">
            <a:solidFill>
              <a:srgbClr val="FFC000"/>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1266">
              <a:solidFill>
                <a:srgbClr val="000000"/>
              </a:solidFill>
              <a:sym typeface="American Typewriter" charset="0"/>
            </a:endParaRPr>
          </a:p>
        </p:txBody>
      </p:sp>
      <p:sp>
        <p:nvSpPr>
          <p:cNvPr id="26632" name="TextBox 8"/>
          <p:cNvSpPr txBox="1">
            <a:spLocks noChangeArrowheads="1"/>
          </p:cNvSpPr>
          <p:nvPr/>
        </p:nvSpPr>
        <p:spPr bwMode="auto">
          <a:xfrm>
            <a:off x="5263965" y="5453807"/>
            <a:ext cx="1906290" cy="525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2812" b="1" u="sng">
                <a:solidFill>
                  <a:srgbClr val="0000FF"/>
                </a:solidFill>
                <a:ea typeface="MS PGothic" panose="020B0600070205080204" pitchFamily="34" charset="-128"/>
              </a:rPr>
              <a:t>Challenge</a:t>
            </a:r>
          </a:p>
        </p:txBody>
      </p:sp>
      <p:sp>
        <p:nvSpPr>
          <p:cNvPr id="26633" name="TextBox 16"/>
          <p:cNvSpPr txBox="1">
            <a:spLocks noChangeArrowheads="1"/>
          </p:cNvSpPr>
          <p:nvPr/>
        </p:nvSpPr>
        <p:spPr bwMode="auto">
          <a:xfrm>
            <a:off x="1337705" y="6080718"/>
            <a:ext cx="8610451" cy="525065"/>
          </a:xfrm>
          <a:prstGeom prst="rect">
            <a:avLst/>
          </a:prstGeom>
          <a:noFill/>
          <a:ln w="9525">
            <a:solidFill>
              <a:schemeClr val="accent5"/>
            </a:solidFill>
            <a:prstDash val="lgDash"/>
            <a:miter lim="800000"/>
            <a:headEnd/>
            <a:tailEnd/>
          </a:ln>
          <a:extLst>
            <a:ext uri="{909E8E84-426E-40dd-AFC4-6F175D3DCCD1}">
              <a14:hiddenFill xmlns="" xmlns:a14="http://schemas.microsoft.com/office/drawing/2010/main">
                <a:solidFill>
                  <a:srgbClr val="FFFFFF"/>
                </a:solidFill>
              </a14:hiddenFill>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eaLnBrk="1" hangingPunct="1">
              <a:spcBef>
                <a:spcPct val="0"/>
              </a:spcBef>
              <a:buSzTx/>
              <a:buFontTx/>
              <a:buNone/>
            </a:pPr>
            <a:r>
              <a:rPr lang="en-US" altLang="en-US" sz="1406" dirty="0" smtClean="0">
                <a:solidFill>
                  <a:srgbClr val="000000"/>
                </a:solidFill>
                <a:ea typeface="MS PGothic" panose="020B0600070205080204" pitchFamily="34" charset="-128"/>
              </a:rPr>
              <a:t>Justify how Cardiac Output might differ with a more physically fit athlete doing a 400m Cycle to a less fit athlete</a:t>
            </a:r>
            <a:endParaRPr lang="en-US" altLang="en-US" sz="1406" dirty="0">
              <a:solidFill>
                <a:srgbClr val="000000"/>
              </a:solidFill>
              <a:ea typeface="MS PGothic" panose="020B0600070205080204" pitchFamily="34" charset="-128"/>
            </a:endParaRPr>
          </a:p>
        </p:txBody>
      </p:sp>
      <p:sp>
        <p:nvSpPr>
          <p:cNvPr id="18" name="Right Arrow 17"/>
          <p:cNvSpPr>
            <a:spLocks noChangeArrowheads="1"/>
          </p:cNvSpPr>
          <p:nvPr/>
        </p:nvSpPr>
        <p:spPr bwMode="auto">
          <a:xfrm>
            <a:off x="4235125" y="4871145"/>
            <a:ext cx="722189" cy="385093"/>
          </a:xfrm>
          <a:prstGeom prst="rightArrow">
            <a:avLst>
              <a:gd name="adj1" fmla="val 50000"/>
              <a:gd name="adj2" fmla="val 50027"/>
            </a:avLst>
          </a:prstGeom>
          <a:solidFill>
            <a:schemeClr val="accent4"/>
          </a:solidFill>
          <a:ln w="28575">
            <a:solidFill>
              <a:srgbClr val="FF66E4"/>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1266">
              <a:solidFill>
                <a:schemeClr val="lt1"/>
              </a:solidFill>
              <a:sym typeface="American Typewriter" charset="0"/>
            </a:endParaRPr>
          </a:p>
        </p:txBody>
      </p:sp>
      <p:sp>
        <p:nvSpPr>
          <p:cNvPr id="19" name="Right Arrow 18"/>
          <p:cNvSpPr>
            <a:spLocks noChangeArrowheads="1"/>
          </p:cNvSpPr>
          <p:nvPr/>
        </p:nvSpPr>
        <p:spPr bwMode="auto">
          <a:xfrm>
            <a:off x="7529215" y="4871145"/>
            <a:ext cx="722189" cy="385093"/>
          </a:xfrm>
          <a:prstGeom prst="rightArrow">
            <a:avLst>
              <a:gd name="adj1" fmla="val 50000"/>
              <a:gd name="adj2" fmla="val 50027"/>
            </a:avLst>
          </a:prstGeom>
          <a:solidFill>
            <a:srgbClr val="008000"/>
          </a:solidFill>
          <a:ln w="28575">
            <a:solidFill>
              <a:srgbClr val="F79646"/>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1266">
              <a:solidFill>
                <a:schemeClr val="lt1"/>
              </a:solidFill>
              <a:sym typeface="American Typewriter" charset="0"/>
            </a:endParaRPr>
          </a:p>
        </p:txBody>
      </p:sp>
      <p:sp>
        <p:nvSpPr>
          <p:cNvPr id="21" name="Right Arrow 20"/>
          <p:cNvSpPr>
            <a:spLocks noChangeArrowheads="1"/>
          </p:cNvSpPr>
          <p:nvPr/>
        </p:nvSpPr>
        <p:spPr bwMode="auto">
          <a:xfrm rot="5400000">
            <a:off x="8891551" y="5512408"/>
            <a:ext cx="722189" cy="386209"/>
          </a:xfrm>
          <a:prstGeom prst="rightArrow">
            <a:avLst>
              <a:gd name="adj1" fmla="val 50000"/>
              <a:gd name="adj2" fmla="val 49882"/>
            </a:avLst>
          </a:prstGeom>
          <a:solidFill>
            <a:srgbClr val="3366FF"/>
          </a:solidFill>
          <a:ln w="28575">
            <a:solidFill>
              <a:srgbClr val="008000"/>
            </a:solidFill>
            <a:miter lim="800000"/>
            <a:headEnd/>
            <a:tailEnd/>
          </a:ln>
          <a:effectLst>
            <a:outerShdw blurRad="40000" dist="23000" dir="5400000" rotWithShape="0">
              <a:srgbClr val="808080">
                <a:alpha val="34999"/>
              </a:srgbClr>
            </a:outerShdw>
          </a:effectLst>
        </p:spPr>
        <p:txBody>
          <a:bodyPr lIns="91439" tIns="45719" rIns="91439" bIns="45719" anchor="ctr"/>
          <a:lstStyle/>
          <a:p>
            <a:pPr algn="ctr" eaLnBrk="1" hangingPunct="1">
              <a:defRPr/>
            </a:pPr>
            <a:endParaRPr lang="en-US" sz="1266">
              <a:solidFill>
                <a:schemeClr val="lt1"/>
              </a:solidFill>
              <a:sym typeface="American Typewriter" charset="0"/>
            </a:endParaRPr>
          </a:p>
        </p:txBody>
      </p:sp>
      <p:pic>
        <p:nvPicPr>
          <p:cNvPr id="26637" name="Picture 22" descr="cartoon-felt-tip-pen-white-vector-illustration-55089198.jpg"/>
          <p:cNvPicPr>
            <a:picLocks noChangeAspect="1"/>
          </p:cNvPicPr>
          <p:nvPr/>
        </p:nvPicPr>
        <p:blipFill>
          <a:blip r:embed="rId4" cstate="print">
            <a:extLst>
              <a:ext uri="{28A0092B-C50C-407E-A947-70E740481C1C}">
                <a14:useLocalDpi xmlns:a14="http://schemas.microsoft.com/office/drawing/2010/main" val="0"/>
              </a:ext>
            </a:extLst>
          </a:blip>
          <a:srcRect l="50455"/>
          <a:stretch>
            <a:fillRect/>
          </a:stretch>
        </p:blipFill>
        <p:spPr bwMode="auto">
          <a:xfrm rot="20401766">
            <a:off x="8606359" y="-26789"/>
            <a:ext cx="1157510" cy="182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6"/>
          <p:cNvSpPr txBox="1">
            <a:spLocks noChangeArrowheads="1"/>
          </p:cNvSpPr>
          <p:nvPr/>
        </p:nvSpPr>
        <p:spPr bwMode="auto">
          <a:xfrm>
            <a:off x="1580912" y="1880657"/>
            <a:ext cx="2610087" cy="2492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a:spcBef>
                <a:spcPct val="0"/>
              </a:spcBef>
              <a:buSzTx/>
              <a:buNone/>
            </a:pPr>
            <a:r>
              <a:rPr lang="en-US" altLang="en-US" sz="2400" dirty="0" smtClean="0">
                <a:solidFill>
                  <a:srgbClr val="000000"/>
                </a:solidFill>
                <a:ea typeface="MS PGothic" panose="020B0600070205080204" pitchFamily="34" charset="-128"/>
              </a:rPr>
              <a:t>Explain what happens to Cardiac Output   during am 800m run</a:t>
            </a:r>
          </a:p>
          <a:p>
            <a:pPr algn="ctr">
              <a:spcBef>
                <a:spcPct val="0"/>
              </a:spcBef>
              <a:buSzTx/>
              <a:buNone/>
            </a:pPr>
            <a:r>
              <a:rPr lang="en-US" altLang="en-US" sz="1800" i="1" dirty="0" smtClean="0">
                <a:solidFill>
                  <a:srgbClr val="000000"/>
                </a:solidFill>
                <a:ea typeface="MS PGothic" panose="020B0600070205080204" pitchFamily="34" charset="-128"/>
              </a:rPr>
              <a:t>(include information about HR and SV)</a:t>
            </a:r>
            <a:endParaRPr lang="en-US" altLang="en-US" sz="1800" i="1" dirty="0">
              <a:solidFill>
                <a:srgbClr val="000000"/>
              </a:solidFill>
              <a:ea typeface="MS PGothic" panose="020B0600070205080204" pitchFamily="34" charset="-128"/>
            </a:endParaRPr>
          </a:p>
        </p:txBody>
      </p:sp>
      <p:sp>
        <p:nvSpPr>
          <p:cNvPr id="15" name="TextBox 15"/>
          <p:cNvSpPr txBox="1">
            <a:spLocks noChangeArrowheads="1"/>
          </p:cNvSpPr>
          <p:nvPr/>
        </p:nvSpPr>
        <p:spPr bwMode="auto">
          <a:xfrm>
            <a:off x="4941588" y="1901141"/>
            <a:ext cx="2678411" cy="2800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a:buNone/>
              <a:defRPr/>
            </a:pPr>
            <a:r>
              <a:rPr lang="en-US" sz="2400" dirty="0" smtClean="0">
                <a:sym typeface="American Typewriter" charset="0"/>
              </a:rPr>
              <a:t>Explain </a:t>
            </a:r>
            <a:r>
              <a:rPr lang="en-US" sz="2400" dirty="0">
                <a:sym typeface="American Typewriter" charset="0"/>
              </a:rPr>
              <a:t>and </a:t>
            </a:r>
            <a:r>
              <a:rPr lang="en-US" sz="2400" dirty="0" smtClean="0">
                <a:sym typeface="American Typewriter" charset="0"/>
              </a:rPr>
              <a:t>describe  why Cardiac Output </a:t>
            </a:r>
            <a:r>
              <a:rPr lang="en-US" altLang="en-US" sz="1600" i="1" dirty="0">
                <a:solidFill>
                  <a:srgbClr val="000000"/>
                </a:solidFill>
                <a:ea typeface="MS PGothic" panose="020B0600070205080204" pitchFamily="34" charset="-128"/>
              </a:rPr>
              <a:t>(include information about HR and SV</a:t>
            </a:r>
            <a:r>
              <a:rPr lang="en-US" altLang="en-US" sz="1600" i="1" dirty="0" smtClean="0">
                <a:solidFill>
                  <a:srgbClr val="000000"/>
                </a:solidFill>
                <a:ea typeface="MS PGothic" panose="020B0600070205080204" pitchFamily="34" charset="-128"/>
              </a:rPr>
              <a:t>)</a:t>
            </a:r>
            <a:r>
              <a:rPr lang="en-US" sz="1600" dirty="0" smtClean="0">
                <a:sym typeface="American Typewriter" charset="0"/>
              </a:rPr>
              <a:t> </a:t>
            </a:r>
            <a:r>
              <a:rPr lang="en-US" sz="2400" dirty="0" smtClean="0">
                <a:sym typeface="American Typewriter" charset="0"/>
              </a:rPr>
              <a:t>must change during an 800m run.  </a:t>
            </a:r>
            <a:endParaRPr lang="en-US" sz="2400" dirty="0">
              <a:sym typeface="American Typewriter" charset="0"/>
            </a:endParaRPr>
          </a:p>
        </p:txBody>
      </p:sp>
      <p:sp>
        <p:nvSpPr>
          <p:cNvPr id="16" name="TextBox 15"/>
          <p:cNvSpPr txBox="1">
            <a:spLocks noChangeArrowheads="1"/>
          </p:cNvSpPr>
          <p:nvPr/>
        </p:nvSpPr>
        <p:spPr bwMode="auto">
          <a:xfrm>
            <a:off x="7930322" y="2039430"/>
            <a:ext cx="2582912" cy="2492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1pPr>
            <a:lvl2pPr marL="742950" indent="-28575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2pPr>
            <a:lvl3pPr marL="11430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3pPr>
            <a:lvl4pPr marL="16002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4pPr>
            <a:lvl5pPr marL="2057400" indent="-228600">
              <a:spcBef>
                <a:spcPts val="3200"/>
              </a:spcBef>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5pPr>
            <a:lvl6pPr marL="25146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6pPr>
            <a:lvl7pPr marL="29718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7pPr>
            <a:lvl8pPr marL="34290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8pPr>
            <a:lvl9pPr marL="3886200" indent="-228600" eaLnBrk="0" fontAlgn="base" hangingPunct="0">
              <a:spcBef>
                <a:spcPts val="3200"/>
              </a:spcBef>
              <a:spcAft>
                <a:spcPct val="0"/>
              </a:spcAft>
              <a:buSzPct val="120000"/>
              <a:buFont typeface="American Typewriter" pitchFamily="-65" charset="0"/>
              <a:buChar char="•"/>
              <a:defRPr sz="4200">
                <a:solidFill>
                  <a:schemeClr val="tx1"/>
                </a:solidFill>
                <a:latin typeface="American Typewriter" pitchFamily="-65" charset="0"/>
                <a:ea typeface="ヒラギノ明朝 ProN W3" pitchFamily="-65" charset="-128"/>
                <a:sym typeface="American Typewriter" pitchFamily="-65" charset="0"/>
              </a:defRPr>
            </a:lvl9pPr>
          </a:lstStyle>
          <a:p>
            <a:pPr algn="ctr">
              <a:buNone/>
              <a:defRPr/>
            </a:pPr>
            <a:r>
              <a:rPr lang="en-US" sz="2400" dirty="0" smtClean="0">
                <a:sym typeface="American Typewriter" charset="0"/>
              </a:rPr>
              <a:t>Discus how Cardiac Output may change throughout a football match </a:t>
            </a:r>
            <a:r>
              <a:rPr lang="en-US" altLang="en-US" sz="1800" i="1" dirty="0" smtClean="0">
                <a:solidFill>
                  <a:srgbClr val="000000"/>
                </a:solidFill>
                <a:ea typeface="MS PGothic" panose="020B0600070205080204" pitchFamily="34" charset="-128"/>
              </a:rPr>
              <a:t>(</a:t>
            </a:r>
            <a:r>
              <a:rPr lang="en-US" altLang="en-US" sz="1800" i="1" dirty="0">
                <a:solidFill>
                  <a:srgbClr val="000000"/>
                </a:solidFill>
                <a:ea typeface="MS PGothic" panose="020B0600070205080204" pitchFamily="34" charset="-128"/>
              </a:rPr>
              <a:t>include information about HR and SV</a:t>
            </a:r>
            <a:r>
              <a:rPr lang="en-US" altLang="en-US" sz="1800" i="1" dirty="0" smtClean="0">
                <a:solidFill>
                  <a:srgbClr val="000000"/>
                </a:solidFill>
                <a:ea typeface="MS PGothic" panose="020B0600070205080204" pitchFamily="34" charset="-128"/>
              </a:rPr>
              <a:t>)</a:t>
            </a:r>
            <a:endParaRPr lang="en-US" altLang="en-US" sz="1800" i="1" dirty="0">
              <a:solidFill>
                <a:srgbClr val="000000"/>
              </a:solidFill>
              <a:ea typeface="MS PGothic" panose="020B0600070205080204" pitchFamily="34" charset="-128"/>
            </a:endParaRPr>
          </a:p>
        </p:txBody>
      </p:sp>
      <p:pic>
        <p:nvPicPr>
          <p:cNvPr id="2" name="Picture 1" descr="stick-man-cartoon-of-two-men-holding-a-large-vector-17685385.jpg"/>
          <p:cNvPicPr>
            <a:picLocks noChangeAspect="1"/>
          </p:cNvPicPr>
          <p:nvPr/>
        </p:nvPicPr>
        <p:blipFill rotWithShape="1">
          <a:blip r:embed="rId5" cstate="print">
            <a:extLst>
              <a:ext uri="{28A0092B-C50C-407E-A947-70E740481C1C}">
                <a14:useLocalDpi xmlns:a14="http://schemas.microsoft.com/office/drawing/2010/main" val="0"/>
              </a:ext>
            </a:extLst>
          </a:blip>
          <a:srcRect b="10905"/>
          <a:stretch/>
        </p:blipFill>
        <p:spPr>
          <a:xfrm>
            <a:off x="10131778" y="5563562"/>
            <a:ext cx="1862667" cy="1294438"/>
          </a:xfrm>
          <a:prstGeom prst="rect">
            <a:avLst/>
          </a:prstGeom>
        </p:spPr>
      </p:pic>
    </p:spTree>
    <p:extLst>
      <p:ext uri="{BB962C8B-B14F-4D97-AF65-F5344CB8AC3E}">
        <p14:creationId xmlns:p14="http://schemas.microsoft.com/office/powerpoint/2010/main" val="243012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11" y="139348"/>
            <a:ext cx="11255022" cy="1325563"/>
          </a:xfrm>
        </p:spPr>
        <p:txBody>
          <a:bodyPr>
            <a:noAutofit/>
          </a:bodyPr>
          <a:lstStyle/>
          <a:p>
            <a:r>
              <a:rPr lang="en-US" sz="5400" b="1" dirty="0" smtClean="0"/>
              <a:t>CARDIAC OUTPUT = </a:t>
            </a:r>
            <a:r>
              <a:rPr lang="en-US" sz="5400" dirty="0" smtClean="0"/>
              <a:t>INCREASES</a:t>
            </a:r>
            <a:endParaRPr lang="en-US" sz="5400" dirty="0"/>
          </a:p>
        </p:txBody>
      </p:sp>
      <p:sp>
        <p:nvSpPr>
          <p:cNvPr id="3" name="Content Placeholder 2"/>
          <p:cNvSpPr>
            <a:spLocks noGrp="1"/>
          </p:cNvSpPr>
          <p:nvPr>
            <p:ph idx="1"/>
          </p:nvPr>
        </p:nvSpPr>
        <p:spPr>
          <a:xfrm>
            <a:off x="2531532" y="1402290"/>
            <a:ext cx="6132689" cy="926042"/>
          </a:xfrm>
        </p:spPr>
        <p:txBody>
          <a:bodyPr>
            <a:normAutofit fontScale="77500" lnSpcReduction="20000"/>
          </a:bodyPr>
          <a:lstStyle/>
          <a:p>
            <a:pPr marL="0" indent="0">
              <a:buNone/>
            </a:pPr>
            <a:r>
              <a:rPr lang="en-US" dirty="0" smtClean="0"/>
              <a:t>This is because -  </a:t>
            </a:r>
          </a:p>
          <a:p>
            <a:pPr marL="0" indent="0" algn="ctr">
              <a:buNone/>
            </a:pPr>
            <a:r>
              <a:rPr lang="en-US" dirty="0" smtClean="0"/>
              <a:t>HEART RATE = INCREASES</a:t>
            </a:r>
            <a:br>
              <a:rPr lang="en-US" dirty="0" smtClean="0"/>
            </a:br>
            <a:r>
              <a:rPr lang="en-US" dirty="0" smtClean="0"/>
              <a:t>STROKE VOLUME = INCREASE</a:t>
            </a:r>
            <a:endParaRPr lang="en-US" dirty="0"/>
          </a:p>
        </p:txBody>
      </p:sp>
      <p:sp>
        <p:nvSpPr>
          <p:cNvPr id="4" name="TextBox 3"/>
          <p:cNvSpPr txBox="1"/>
          <p:nvPr/>
        </p:nvSpPr>
        <p:spPr>
          <a:xfrm>
            <a:off x="2243669" y="4628444"/>
            <a:ext cx="7783501" cy="584776"/>
          </a:xfrm>
          <a:prstGeom prst="rect">
            <a:avLst/>
          </a:prstGeom>
          <a:noFill/>
        </p:spPr>
        <p:txBody>
          <a:bodyPr wrap="none" rtlCol="0">
            <a:spAutoFit/>
          </a:bodyPr>
          <a:lstStyle/>
          <a:p>
            <a:r>
              <a:rPr lang="en-US" sz="3200" dirty="0" smtClean="0"/>
              <a:t>To get more </a:t>
            </a:r>
            <a:r>
              <a:rPr lang="en-US" sz="3200" b="1" u="sng" dirty="0" smtClean="0">
                <a:solidFill>
                  <a:srgbClr val="FF0000"/>
                </a:solidFill>
              </a:rPr>
              <a:t>blood</a:t>
            </a:r>
            <a:r>
              <a:rPr lang="en-US" sz="3200" dirty="0" smtClean="0">
                <a:solidFill>
                  <a:srgbClr val="FF0000"/>
                </a:solidFill>
              </a:rPr>
              <a:t> </a:t>
            </a:r>
            <a:r>
              <a:rPr lang="en-US" sz="3200" dirty="0" smtClean="0"/>
              <a:t>to the working muscles!!!!</a:t>
            </a:r>
            <a:endParaRPr lang="en-US" sz="3200" dirty="0"/>
          </a:p>
        </p:txBody>
      </p:sp>
      <p:sp>
        <p:nvSpPr>
          <p:cNvPr id="5" name="Content Placeholder 2">
            <a:extLst>
              <a:ext uri="{FF2B5EF4-FFF2-40B4-BE49-F238E27FC236}">
                <a16:creationId xmlns:a16="http://schemas.microsoft.com/office/drawing/2014/main" id="{D9159B60-4E56-4604-B63A-69B6626E4251}"/>
              </a:ext>
            </a:extLst>
          </p:cNvPr>
          <p:cNvSpPr txBox="1">
            <a:spLocks/>
          </p:cNvSpPr>
          <p:nvPr/>
        </p:nvSpPr>
        <p:spPr>
          <a:xfrm>
            <a:off x="0" y="2673016"/>
            <a:ext cx="12192000" cy="911206"/>
          </a:xfrm>
          <a:prstGeom prst="rect">
            <a:avLst/>
          </a:prstGeom>
          <a:ln>
            <a:solidFill>
              <a:schemeClr val="bg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ct val="0"/>
              </a:spcBef>
              <a:spcAft>
                <a:spcPts val="300"/>
              </a:spcAft>
              <a:buClr>
                <a:srgbClr val="C3260C"/>
              </a:buClr>
              <a:buSzPct val="130000"/>
              <a:buFont typeface="Arial" panose="020B0604020202020204" pitchFamily="34" charset="0"/>
              <a:buNone/>
            </a:pPr>
            <a:r>
              <a:rPr lang="en-GB" altLang="en-US" sz="4000" spc="300" dirty="0" smtClean="0">
                <a:solidFill>
                  <a:srgbClr val="FF0000"/>
                </a:solidFill>
                <a:latin typeface="Trebuchet MS" panose="020B0603020202020204" pitchFamily="34" charset="0"/>
                <a:ea typeface="MS PGothic" panose="020B0600070205080204" pitchFamily="34" charset="-128"/>
              </a:rPr>
              <a:t>Cardiac Output </a:t>
            </a:r>
            <a:r>
              <a:rPr lang="en-GB" altLang="en-US" sz="4000" spc="300" dirty="0" smtClean="0">
                <a:solidFill>
                  <a:srgbClr val="404040"/>
                </a:solidFill>
                <a:latin typeface="Trebuchet MS" panose="020B0603020202020204" pitchFamily="34" charset="0"/>
                <a:ea typeface="MS PGothic" panose="020B0600070205080204" pitchFamily="34" charset="-128"/>
              </a:rPr>
              <a:t>= </a:t>
            </a:r>
            <a:r>
              <a:rPr lang="en-GB" altLang="en-US" sz="4000" spc="300" dirty="0" smtClean="0">
                <a:solidFill>
                  <a:schemeClr val="accent2"/>
                </a:solidFill>
                <a:latin typeface="Trebuchet MS" panose="020B0603020202020204" pitchFamily="34" charset="0"/>
                <a:ea typeface="MS PGothic" panose="020B0600070205080204" pitchFamily="34" charset="-128"/>
              </a:rPr>
              <a:t>Stroke Volume </a:t>
            </a:r>
            <a:r>
              <a:rPr lang="en-GB" altLang="en-US" sz="4000" spc="300" dirty="0" smtClean="0">
                <a:solidFill>
                  <a:srgbClr val="404040"/>
                </a:solidFill>
                <a:latin typeface="Trebuchet MS" panose="020B0603020202020204" pitchFamily="34" charset="0"/>
                <a:ea typeface="MS PGothic" panose="020B0600070205080204" pitchFamily="34" charset="-128"/>
              </a:rPr>
              <a:t>x </a:t>
            </a:r>
            <a:r>
              <a:rPr lang="en-GB" altLang="en-US" sz="4000" spc="300" dirty="0" smtClean="0">
                <a:solidFill>
                  <a:srgbClr val="DA6CD5"/>
                </a:solidFill>
                <a:latin typeface="Trebuchet MS" panose="020B0603020202020204" pitchFamily="34" charset="0"/>
                <a:ea typeface="MS PGothic" panose="020B0600070205080204" pitchFamily="34" charset="-128"/>
              </a:rPr>
              <a:t>Heart Rate</a:t>
            </a:r>
          </a:p>
        </p:txBody>
      </p:sp>
      <p:sp>
        <p:nvSpPr>
          <p:cNvPr id="6" name="TextBox 5"/>
          <p:cNvSpPr txBox="1"/>
          <p:nvPr/>
        </p:nvSpPr>
        <p:spPr>
          <a:xfrm>
            <a:off x="1679221" y="3993445"/>
            <a:ext cx="8604990" cy="523220"/>
          </a:xfrm>
          <a:prstGeom prst="rect">
            <a:avLst/>
          </a:prstGeom>
          <a:solidFill>
            <a:srgbClr val="FFFF00"/>
          </a:solidFill>
          <a:ln>
            <a:solidFill>
              <a:schemeClr val="tx1"/>
            </a:solidFill>
          </a:ln>
        </p:spPr>
        <p:txBody>
          <a:bodyPr wrap="none" rtlCol="0">
            <a:spAutoFit/>
          </a:bodyPr>
          <a:lstStyle/>
          <a:p>
            <a:r>
              <a:rPr lang="en-US" sz="2800" b="1" u="sng" dirty="0" smtClean="0"/>
              <a:t>QUESTION:</a:t>
            </a:r>
            <a:r>
              <a:rPr lang="en-US" sz="2800" dirty="0" smtClean="0"/>
              <a:t> W</a:t>
            </a:r>
            <a:r>
              <a:rPr lang="en-US" sz="2800" b="1" dirty="0" smtClean="0"/>
              <a:t>hy is it so important that this increases?!?!</a:t>
            </a:r>
            <a:endParaRPr lang="en-US" sz="2800" b="1" dirty="0"/>
          </a:p>
        </p:txBody>
      </p:sp>
      <p:cxnSp>
        <p:nvCxnSpPr>
          <p:cNvPr id="8" name="Straight Arrow Connector 7"/>
          <p:cNvCxnSpPr/>
          <p:nvPr/>
        </p:nvCxnSpPr>
        <p:spPr>
          <a:xfrm>
            <a:off x="4868333" y="5178778"/>
            <a:ext cx="381000" cy="5644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49333" y="5785556"/>
            <a:ext cx="6191068" cy="523220"/>
          </a:xfrm>
          <a:prstGeom prst="rect">
            <a:avLst/>
          </a:prstGeom>
          <a:noFill/>
        </p:spPr>
        <p:txBody>
          <a:bodyPr wrap="none" rtlCol="0">
            <a:spAutoFit/>
          </a:bodyPr>
          <a:lstStyle/>
          <a:p>
            <a:r>
              <a:rPr lang="en-US" sz="2800" b="1" dirty="0" smtClean="0"/>
              <a:t>Why is this important? = Todays lesson!</a:t>
            </a:r>
            <a:endParaRPr lang="en-US" sz="2800" b="1" dirty="0"/>
          </a:p>
        </p:txBody>
      </p:sp>
    </p:spTree>
    <p:extLst>
      <p:ext uri="{BB962C8B-B14F-4D97-AF65-F5344CB8AC3E}">
        <p14:creationId xmlns:p14="http://schemas.microsoft.com/office/powerpoint/2010/main" val="42343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5763" y="0"/>
            <a:ext cx="11453812" cy="1125379"/>
          </a:xfrm>
        </p:spPr>
        <p:txBody>
          <a:bodyPr>
            <a:normAutofit/>
          </a:bodyPr>
          <a:lstStyle/>
          <a:p>
            <a:pPr algn="ctr" eaLnBrk="1" hangingPunct="1"/>
            <a:r>
              <a:rPr lang="en-GB" altLang="en-US" sz="2400" b="1" dirty="0" smtClean="0">
                <a:solidFill>
                  <a:srgbClr val="00B050"/>
                </a:solidFill>
              </a:rPr>
              <a:t>Choose </a:t>
            </a:r>
            <a:r>
              <a:rPr lang="en-GB" altLang="en-US" sz="2400" b="1" u="sng" dirty="0" smtClean="0">
                <a:solidFill>
                  <a:srgbClr val="00B050"/>
                </a:solidFill>
              </a:rPr>
              <a:t>1</a:t>
            </a:r>
            <a:r>
              <a:rPr lang="en-GB" altLang="en-US" sz="2400" b="1" dirty="0" smtClean="0">
                <a:solidFill>
                  <a:srgbClr val="00B050"/>
                </a:solidFill>
              </a:rPr>
              <a:t> style of homework to submit in </a:t>
            </a:r>
            <a:r>
              <a:rPr lang="en-GB" altLang="en-US" sz="2400" b="1" u="sng" dirty="0" smtClean="0">
                <a:solidFill>
                  <a:srgbClr val="00B050"/>
                </a:solidFill>
              </a:rPr>
              <a:t>TWO</a:t>
            </a:r>
            <a:r>
              <a:rPr lang="en-GB" altLang="en-US" sz="2400" b="1" dirty="0" smtClean="0">
                <a:solidFill>
                  <a:srgbClr val="00B050"/>
                </a:solidFill>
              </a:rPr>
              <a:t> weeks time for the circulatory topic(s) you have covered so far!</a:t>
            </a:r>
            <a:endParaRPr lang="en-GB" altLang="en-US" sz="1600" b="1" dirty="0" smtClean="0">
              <a:solidFill>
                <a:srgbClr val="00B050"/>
              </a:solidFill>
            </a:endParaRPr>
          </a:p>
        </p:txBody>
      </p:sp>
      <p:pic>
        <p:nvPicPr>
          <p:cNvPr id="18436" name="Picture 5"/>
          <p:cNvPicPr>
            <a:picLocks noChangeAspect="1"/>
          </p:cNvPicPr>
          <p:nvPr/>
        </p:nvPicPr>
        <p:blipFill rotWithShape="1">
          <a:blip r:embed="rId3">
            <a:extLst>
              <a:ext uri="{28A0092B-C50C-407E-A947-70E740481C1C}">
                <a14:useLocalDpi xmlns:a14="http://schemas.microsoft.com/office/drawing/2010/main" val="0"/>
              </a:ext>
            </a:extLst>
          </a:blip>
          <a:srcRect l="24847" t="21547" r="24847" b="23210"/>
          <a:stretch/>
        </p:blipFill>
        <p:spPr bwMode="auto">
          <a:xfrm>
            <a:off x="462929" y="1496538"/>
            <a:ext cx="4842849" cy="414790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pic>
        <p:nvPicPr>
          <p:cNvPr id="18437" name="Picture 6"/>
          <p:cNvPicPr>
            <a:picLocks noChangeAspect="1"/>
          </p:cNvPicPr>
          <p:nvPr/>
        </p:nvPicPr>
        <p:blipFill>
          <a:blip r:embed="rId4">
            <a:extLst>
              <a:ext uri="{28A0092B-C50C-407E-A947-70E740481C1C}">
                <a14:useLocalDpi xmlns:a14="http://schemas.microsoft.com/office/drawing/2010/main" val="0"/>
              </a:ext>
            </a:extLst>
          </a:blip>
          <a:srcRect l="21272" t="20010" r="22012" b="10690"/>
          <a:stretch>
            <a:fillRect/>
          </a:stretch>
        </p:blipFill>
        <p:spPr bwMode="auto">
          <a:xfrm>
            <a:off x="5585705" y="958889"/>
            <a:ext cx="6305709" cy="546825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rot="20479999">
            <a:off x="10178472" y="5683219"/>
            <a:ext cx="1265382" cy="369332"/>
          </a:xfrm>
          <a:prstGeom prst="rect">
            <a:avLst/>
          </a:prstGeom>
          <a:solidFill>
            <a:schemeClr val="bg1"/>
          </a:solidFill>
          <a:ln>
            <a:solidFill>
              <a:schemeClr val="tx1"/>
            </a:solidFill>
          </a:ln>
        </p:spPr>
        <p:txBody>
          <a:bodyPr wrap="square" rtlCol="0">
            <a:spAutoFit/>
          </a:bodyPr>
          <a:lstStyle/>
          <a:p>
            <a:pPr algn="ctr"/>
            <a:r>
              <a:rPr lang="en-GB" dirty="0" smtClean="0"/>
              <a:t>3</a:t>
            </a:r>
            <a:endParaRPr lang="en-GB" dirty="0"/>
          </a:p>
        </p:txBody>
      </p:sp>
      <p:sp>
        <p:nvSpPr>
          <p:cNvPr id="6" name="TextBox 5"/>
          <p:cNvSpPr txBox="1"/>
          <p:nvPr/>
        </p:nvSpPr>
        <p:spPr>
          <a:xfrm rot="20479999">
            <a:off x="6086227" y="5865029"/>
            <a:ext cx="1265382" cy="369332"/>
          </a:xfrm>
          <a:prstGeom prst="rect">
            <a:avLst/>
          </a:prstGeom>
          <a:solidFill>
            <a:schemeClr val="bg1"/>
          </a:solidFill>
          <a:ln>
            <a:solidFill>
              <a:schemeClr val="tx1"/>
            </a:solidFill>
          </a:ln>
        </p:spPr>
        <p:txBody>
          <a:bodyPr wrap="square" rtlCol="0">
            <a:spAutoFit/>
          </a:bodyPr>
          <a:lstStyle/>
          <a:p>
            <a:pPr algn="ctr"/>
            <a:r>
              <a:rPr lang="en-GB" dirty="0" smtClean="0"/>
              <a:t>4 / 5</a:t>
            </a:r>
            <a:endParaRPr lang="en-GB" dirty="0"/>
          </a:p>
        </p:txBody>
      </p:sp>
      <p:sp>
        <p:nvSpPr>
          <p:cNvPr id="7" name="TextBox 6"/>
          <p:cNvSpPr txBox="1"/>
          <p:nvPr/>
        </p:nvSpPr>
        <p:spPr>
          <a:xfrm rot="20479999">
            <a:off x="8021779" y="5709532"/>
            <a:ext cx="1265382" cy="369332"/>
          </a:xfrm>
          <a:prstGeom prst="rect">
            <a:avLst/>
          </a:prstGeom>
          <a:solidFill>
            <a:schemeClr val="bg1"/>
          </a:solidFill>
          <a:ln>
            <a:solidFill>
              <a:schemeClr val="tx1"/>
            </a:solidFill>
          </a:ln>
        </p:spPr>
        <p:txBody>
          <a:bodyPr wrap="square" rtlCol="0">
            <a:spAutoFit/>
          </a:bodyPr>
          <a:lstStyle/>
          <a:p>
            <a:pPr algn="ctr"/>
            <a:r>
              <a:rPr lang="en-GB" dirty="0" smtClean="0"/>
              <a:t>6+</a:t>
            </a:r>
            <a:endParaRPr lang="en-GB" dirty="0"/>
          </a:p>
        </p:txBody>
      </p:sp>
      <p:sp>
        <p:nvSpPr>
          <p:cNvPr id="10" name="TextBox 9"/>
          <p:cNvSpPr txBox="1"/>
          <p:nvPr/>
        </p:nvSpPr>
        <p:spPr>
          <a:xfrm>
            <a:off x="326071" y="6243207"/>
            <a:ext cx="4909151" cy="369332"/>
          </a:xfrm>
          <a:prstGeom prst="rect">
            <a:avLst/>
          </a:prstGeom>
          <a:solidFill>
            <a:schemeClr val="bg1"/>
          </a:solidFill>
          <a:ln>
            <a:solidFill>
              <a:schemeClr val="tx1"/>
            </a:solidFill>
          </a:ln>
        </p:spPr>
        <p:txBody>
          <a:bodyPr wrap="square" rtlCol="0">
            <a:spAutoFit/>
          </a:bodyPr>
          <a:lstStyle/>
          <a:p>
            <a:pPr algn="ctr"/>
            <a:r>
              <a:rPr lang="en-GB" dirty="0" smtClean="0"/>
              <a:t>HOME LEARNING: 1 task every 2 weeks</a:t>
            </a:r>
            <a:endParaRPr lang="en-GB" dirty="0"/>
          </a:p>
        </p:txBody>
      </p:sp>
    </p:spTree>
    <p:extLst>
      <p:ext uri="{BB962C8B-B14F-4D97-AF65-F5344CB8AC3E}">
        <p14:creationId xmlns:p14="http://schemas.microsoft.com/office/powerpoint/2010/main" val="331592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2649</Words>
  <Application>Microsoft Office PowerPoint</Application>
  <PresentationFormat>Widescreen</PresentationFormat>
  <Paragraphs>407</Paragraphs>
  <Slides>25</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MS PGothic</vt:lpstr>
      <vt:lpstr>American Typewriter</vt:lpstr>
      <vt:lpstr>Apple Chancery</vt:lpstr>
      <vt:lpstr>Arial</vt:lpstr>
      <vt:lpstr>Calibri</vt:lpstr>
      <vt:lpstr>Calibri Light</vt:lpstr>
      <vt:lpstr>Cambria</vt:lpstr>
      <vt:lpstr>Chalkboard SE Regular</vt:lpstr>
      <vt:lpstr>MS Mincho</vt:lpstr>
      <vt:lpstr>SignPainter-HouseScript</vt:lpstr>
      <vt:lpstr>Times New Roman</vt:lpstr>
      <vt:lpstr>Trebuchet MS</vt:lpstr>
      <vt:lpstr>Wingdings</vt:lpstr>
      <vt:lpstr>ヒラギノ明朝 ProN W3</vt:lpstr>
      <vt:lpstr>Office Theme</vt:lpstr>
      <vt:lpstr>PowerPoint Presentation</vt:lpstr>
      <vt:lpstr>DO NOW ACTIVITY: Recall and Retrieval: Tick the statements that are true. </vt:lpstr>
      <vt:lpstr>Recall and Retrieval: Tick the statements that are true.</vt:lpstr>
      <vt:lpstr>PowerPoint Presentation</vt:lpstr>
      <vt:lpstr>PowerPoint Presentation</vt:lpstr>
      <vt:lpstr>PowerPoint Presentation</vt:lpstr>
      <vt:lpstr>PowerPoint Presentation</vt:lpstr>
      <vt:lpstr>CARDIAC OUTPUT = INCREASES</vt:lpstr>
      <vt:lpstr>Choose 1 style of homework to submit in TWO weeks time for the circulatory topic(s) you have covered so far!</vt:lpstr>
      <vt:lpstr>PowerPoint Presentation</vt:lpstr>
      <vt:lpstr>PowerPoint Presentation</vt:lpstr>
      <vt:lpstr>PowerPoint Presentation</vt:lpstr>
      <vt:lpstr>PowerPoint Presentation</vt:lpstr>
      <vt:lpstr>Application: Exam Question</vt:lpstr>
      <vt:lpstr>PowerPoint Presentation</vt:lpstr>
      <vt:lpstr>HANDOUTS</vt:lpstr>
      <vt:lpstr>DO NOW ACTIVITY: Recall and Retrieval: Tick the statements that are true. </vt:lpstr>
      <vt:lpstr>PowerPoint Presentation</vt:lpstr>
      <vt:lpstr>PowerPoint Presentation</vt:lpstr>
      <vt:lpstr>PowerPoint Presentation</vt:lpstr>
      <vt:lpstr>Platelets</vt:lpstr>
      <vt:lpstr>Plasma</vt:lpstr>
      <vt:lpstr>PowerPoint Presentation</vt:lpstr>
      <vt:lpstr>Application: Exam Question</vt:lpstr>
      <vt:lpstr>Choose 1 style of homework to submit in TWO weeks time for the circulatory topic(s) you have covered so far!</vt:lpstr>
    </vt:vector>
  </TitlesOfParts>
  <Company>Heronswood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 during exercise</dc:title>
  <dc:creator>cl54</dc:creator>
  <cp:lastModifiedBy>Rebecca Sweet</cp:lastModifiedBy>
  <cp:revision>74</cp:revision>
  <cp:lastPrinted>2020-01-27T07:50:08Z</cp:lastPrinted>
  <dcterms:created xsi:type="dcterms:W3CDTF">2015-11-24T21:45:51Z</dcterms:created>
  <dcterms:modified xsi:type="dcterms:W3CDTF">2020-01-27T11:42:52Z</dcterms:modified>
</cp:coreProperties>
</file>